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TT Hoves Bold" charset="1" panose="02000003020000060003"/>
      <p:regular r:id="rId29"/>
    </p:embeddedFont>
    <p:embeddedFont>
      <p:font typeface="TT Hoves" charset="1" panose="02000003020000060003"/>
      <p:regular r:id="rId30"/>
    </p:embeddedFont>
    <p:embeddedFont>
      <p:font typeface="Canva Sans Bold" charset="1" panose="020B0803030501040103"/>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0107576" y="-2295434"/>
            <a:ext cx="11221859" cy="11221859"/>
          </a:xfrm>
          <a:custGeom>
            <a:avLst/>
            <a:gdLst/>
            <a:ahLst/>
            <a:cxnLst/>
            <a:rect r="r" b="b" t="t" l="l"/>
            <a:pathLst>
              <a:path h="11221859" w="11221859">
                <a:moveTo>
                  <a:pt x="0" y="0"/>
                </a:moveTo>
                <a:lnTo>
                  <a:pt x="11221858" y="0"/>
                </a:lnTo>
                <a:lnTo>
                  <a:pt x="11221858" y="11221859"/>
                </a:lnTo>
                <a:lnTo>
                  <a:pt x="0" y="1122185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96258" y="-450527"/>
            <a:ext cx="19680517" cy="1704491"/>
            <a:chOff x="0" y="0"/>
            <a:chExt cx="5183346" cy="448919"/>
          </a:xfrm>
        </p:grpSpPr>
        <p:sp>
          <p:nvSpPr>
            <p:cNvPr name="Freeform 4" id="4"/>
            <p:cNvSpPr/>
            <p:nvPr/>
          </p:nvSpPr>
          <p:spPr>
            <a:xfrm flipH="false" flipV="false" rot="0">
              <a:off x="0" y="0"/>
              <a:ext cx="5183346" cy="448919"/>
            </a:xfrm>
            <a:custGeom>
              <a:avLst/>
              <a:gdLst/>
              <a:ahLst/>
              <a:cxnLst/>
              <a:rect r="r" b="b" t="t" l="l"/>
              <a:pathLst>
                <a:path h="448919" w="5183346">
                  <a:moveTo>
                    <a:pt x="0" y="0"/>
                  </a:moveTo>
                  <a:lnTo>
                    <a:pt x="5183346" y="0"/>
                  </a:lnTo>
                  <a:lnTo>
                    <a:pt x="5183346" y="448919"/>
                  </a:lnTo>
                  <a:lnTo>
                    <a:pt x="0" y="448919"/>
                  </a:lnTo>
                  <a:close/>
                </a:path>
              </a:pathLst>
            </a:custGeom>
            <a:solidFill>
              <a:srgbClr val="0003FF"/>
            </a:solidFill>
          </p:spPr>
        </p:sp>
        <p:sp>
          <p:nvSpPr>
            <p:cNvPr name="TextBox 5" id="5"/>
            <p:cNvSpPr txBox="true"/>
            <p:nvPr/>
          </p:nvSpPr>
          <p:spPr>
            <a:xfrm>
              <a:off x="0" y="-57150"/>
              <a:ext cx="5183346" cy="506069"/>
            </a:xfrm>
            <a:prstGeom prst="rect">
              <a:avLst/>
            </a:prstGeom>
          </p:spPr>
          <p:txBody>
            <a:bodyPr anchor="ctr" rtlCol="false" tIns="50800" lIns="50800" bIns="50800" rIns="50800"/>
            <a:lstStyle/>
            <a:p>
              <a:pPr algn="ctr">
                <a:lnSpc>
                  <a:spcPts val="3639"/>
                </a:lnSpc>
              </a:pPr>
            </a:p>
          </p:txBody>
        </p:sp>
      </p:grpSp>
      <p:sp>
        <p:nvSpPr>
          <p:cNvPr name="TextBox 6" id="6"/>
          <p:cNvSpPr txBox="true"/>
          <p:nvPr/>
        </p:nvSpPr>
        <p:spPr>
          <a:xfrm rot="0">
            <a:off x="5399858" y="354093"/>
            <a:ext cx="7488283" cy="528320"/>
          </a:xfrm>
          <a:prstGeom prst="rect">
            <a:avLst/>
          </a:prstGeom>
        </p:spPr>
        <p:txBody>
          <a:bodyPr anchor="t" rtlCol="false" tIns="0" lIns="0" bIns="0" rIns="0">
            <a:spAutoFit/>
          </a:bodyPr>
          <a:lstStyle/>
          <a:p>
            <a:pPr algn="ctr">
              <a:lnSpc>
                <a:spcPts val="4480"/>
              </a:lnSpc>
              <a:spcBef>
                <a:spcPct val="0"/>
              </a:spcBef>
            </a:pPr>
            <a:r>
              <a:rPr lang="en-US" b="true" sz="3200">
                <a:solidFill>
                  <a:srgbClr val="EFEFEF"/>
                </a:solidFill>
                <a:latin typeface="TT Hoves Bold"/>
                <a:ea typeface="TT Hoves Bold"/>
                <a:cs typeface="TT Hoves Bold"/>
                <a:sym typeface="TT Hoves Bold"/>
              </a:rPr>
              <a:t>Structuri de Date - 2025</a:t>
            </a:r>
          </a:p>
        </p:txBody>
      </p:sp>
      <p:sp>
        <p:nvSpPr>
          <p:cNvPr name="TextBox 7" id="7"/>
          <p:cNvSpPr txBox="true"/>
          <p:nvPr/>
        </p:nvSpPr>
        <p:spPr>
          <a:xfrm rot="0">
            <a:off x="1420365" y="4323460"/>
            <a:ext cx="10910396" cy="4744020"/>
          </a:xfrm>
          <a:prstGeom prst="rect">
            <a:avLst/>
          </a:prstGeom>
        </p:spPr>
        <p:txBody>
          <a:bodyPr anchor="t" rtlCol="false" tIns="0" lIns="0" bIns="0" rIns="0">
            <a:spAutoFit/>
          </a:bodyPr>
          <a:lstStyle/>
          <a:p>
            <a:pPr algn="l">
              <a:lnSpc>
                <a:spcPts val="12218"/>
              </a:lnSpc>
            </a:pPr>
            <a:r>
              <a:rPr lang="en-US" b="true" sz="12998" spc="-636">
                <a:solidFill>
                  <a:srgbClr val="343434"/>
                </a:solidFill>
                <a:latin typeface="TT Hoves Bold"/>
                <a:ea typeface="TT Hoves Bold"/>
                <a:cs typeface="TT Hoves Bold"/>
                <a:sym typeface="TT Hoves Bold"/>
              </a:rPr>
              <a:t>Performanța Algoritmilor de Sortare</a:t>
            </a:r>
          </a:p>
        </p:txBody>
      </p:sp>
      <p:sp>
        <p:nvSpPr>
          <p:cNvPr name="TextBox 8" id="8"/>
          <p:cNvSpPr txBox="true"/>
          <p:nvPr/>
        </p:nvSpPr>
        <p:spPr>
          <a:xfrm rot="0">
            <a:off x="1420365" y="9153205"/>
            <a:ext cx="10910396" cy="578026"/>
          </a:xfrm>
          <a:prstGeom prst="rect">
            <a:avLst/>
          </a:prstGeom>
        </p:spPr>
        <p:txBody>
          <a:bodyPr anchor="t" rtlCol="false" tIns="0" lIns="0" bIns="0" rIns="0">
            <a:spAutoFit/>
          </a:bodyPr>
          <a:lstStyle/>
          <a:p>
            <a:pPr algn="l">
              <a:lnSpc>
                <a:spcPts val="4381"/>
              </a:lnSpc>
            </a:pPr>
            <a:r>
              <a:rPr lang="en-US" sz="4381" spc="-87">
                <a:solidFill>
                  <a:srgbClr val="343434"/>
                </a:solidFill>
                <a:latin typeface="TT Hoves"/>
                <a:ea typeface="TT Hoves"/>
                <a:cs typeface="TT Hoves"/>
                <a:sym typeface="TT Hoves"/>
              </a:rPr>
              <a:t>pe sisteme de operare diferite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9555412" y="-7939543"/>
            <a:ext cx="14102688" cy="14102688"/>
          </a:xfrm>
          <a:custGeom>
            <a:avLst/>
            <a:gdLst/>
            <a:ahLst/>
            <a:cxnLst/>
            <a:rect r="r" b="b" t="t" l="l"/>
            <a:pathLst>
              <a:path h="14102688" w="14102688">
                <a:moveTo>
                  <a:pt x="0" y="0"/>
                </a:moveTo>
                <a:lnTo>
                  <a:pt x="14102688" y="0"/>
                </a:lnTo>
                <a:lnTo>
                  <a:pt x="14102688" y="14102689"/>
                </a:lnTo>
                <a:lnTo>
                  <a:pt x="0" y="1410268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463371"/>
            <a:ext cx="273982" cy="245024"/>
            <a:chOff x="0" y="0"/>
            <a:chExt cx="91718" cy="82024"/>
          </a:xfrm>
        </p:grpSpPr>
        <p:sp>
          <p:nvSpPr>
            <p:cNvPr name="Freeform 4" id="4"/>
            <p:cNvSpPr/>
            <p:nvPr/>
          </p:nvSpPr>
          <p:spPr>
            <a:xfrm flipH="false" flipV="false" rot="0">
              <a:off x="0" y="0"/>
              <a:ext cx="91718" cy="82024"/>
            </a:xfrm>
            <a:custGeom>
              <a:avLst/>
              <a:gdLst/>
              <a:ahLst/>
              <a:cxnLst/>
              <a:rect r="r" b="b" t="t" l="l"/>
              <a:pathLst>
                <a:path h="82024" w="91718">
                  <a:moveTo>
                    <a:pt x="0" y="0"/>
                  </a:moveTo>
                  <a:lnTo>
                    <a:pt x="91718" y="0"/>
                  </a:lnTo>
                  <a:lnTo>
                    <a:pt x="91718" y="82024"/>
                  </a:lnTo>
                  <a:lnTo>
                    <a:pt x="0" y="82024"/>
                  </a:lnTo>
                  <a:close/>
                </a:path>
              </a:pathLst>
            </a:custGeom>
            <a:solidFill>
              <a:srgbClr val="0003FF"/>
            </a:solidFill>
          </p:spPr>
        </p:sp>
        <p:sp>
          <p:nvSpPr>
            <p:cNvPr name="TextBox 5" id="5"/>
            <p:cNvSpPr txBox="true"/>
            <p:nvPr/>
          </p:nvSpPr>
          <p:spPr>
            <a:xfrm>
              <a:off x="0" y="85725"/>
              <a:ext cx="91718" cy="82024"/>
            </a:xfrm>
            <a:prstGeom prst="rect">
              <a:avLst/>
            </a:prstGeom>
          </p:spPr>
          <p:txBody>
            <a:bodyPr anchor="ctr" rtlCol="false" tIns="50800" lIns="50800" bIns="50800" rIns="50800"/>
            <a:lstStyle/>
            <a:p>
              <a:pPr algn="ctr">
                <a:lnSpc>
                  <a:spcPts val="1925"/>
                </a:lnSpc>
              </a:pPr>
            </a:p>
          </p:txBody>
        </p:sp>
      </p:grpSp>
      <p:sp>
        <p:nvSpPr>
          <p:cNvPr name="Freeform 6" id="6"/>
          <p:cNvSpPr/>
          <p:nvPr/>
        </p:nvSpPr>
        <p:spPr>
          <a:xfrm flipH="false" flipV="false" rot="0">
            <a:off x="903624" y="2544576"/>
            <a:ext cx="9907644" cy="5647357"/>
          </a:xfrm>
          <a:custGeom>
            <a:avLst/>
            <a:gdLst/>
            <a:ahLst/>
            <a:cxnLst/>
            <a:rect r="r" b="b" t="t" l="l"/>
            <a:pathLst>
              <a:path h="5647357" w="9907644">
                <a:moveTo>
                  <a:pt x="0" y="0"/>
                </a:moveTo>
                <a:lnTo>
                  <a:pt x="9907644" y="0"/>
                </a:lnTo>
                <a:lnTo>
                  <a:pt x="9907644" y="5647357"/>
                </a:lnTo>
                <a:lnTo>
                  <a:pt x="0" y="5647357"/>
                </a:lnTo>
                <a:lnTo>
                  <a:pt x="0" y="0"/>
                </a:lnTo>
                <a:close/>
              </a:path>
            </a:pathLst>
          </a:custGeom>
          <a:blipFill>
            <a:blip r:embed="rId4"/>
            <a:stretch>
              <a:fillRect l="0" t="0" r="0" b="0"/>
            </a:stretch>
          </a:blipFill>
          <a:ln w="38100" cap="sq">
            <a:solidFill>
              <a:srgbClr val="000000"/>
            </a:solidFill>
            <a:prstDash val="solid"/>
            <a:miter/>
          </a:ln>
        </p:spPr>
      </p:sp>
      <p:sp>
        <p:nvSpPr>
          <p:cNvPr name="TextBox 7" id="7"/>
          <p:cNvSpPr txBox="true"/>
          <p:nvPr/>
        </p:nvSpPr>
        <p:spPr>
          <a:xfrm rot="0">
            <a:off x="12880286" y="-327462"/>
            <a:ext cx="6393149" cy="4116084"/>
          </a:xfrm>
          <a:prstGeom prst="rect">
            <a:avLst/>
          </a:prstGeom>
        </p:spPr>
        <p:txBody>
          <a:bodyPr anchor="t" rtlCol="false" tIns="0" lIns="0" bIns="0" rIns="0">
            <a:spAutoFit/>
          </a:bodyPr>
          <a:lstStyle/>
          <a:p>
            <a:pPr algn="ctr">
              <a:lnSpc>
                <a:spcPts val="30364"/>
              </a:lnSpc>
            </a:pPr>
            <a:r>
              <a:rPr lang="en-US" b="true" sz="32302" spc="-1582">
                <a:solidFill>
                  <a:srgbClr val="343434"/>
                </a:solidFill>
                <a:latin typeface="TT Hoves Bold"/>
                <a:ea typeface="TT Hoves Bold"/>
                <a:cs typeface="TT Hoves Bold"/>
                <a:sym typeface="TT Hoves Bold"/>
              </a:rPr>
              <a:t>09</a:t>
            </a:r>
          </a:p>
        </p:txBody>
      </p:sp>
      <p:sp>
        <p:nvSpPr>
          <p:cNvPr name="TextBox 8" id="8"/>
          <p:cNvSpPr txBox="true"/>
          <p:nvPr/>
        </p:nvSpPr>
        <p:spPr>
          <a:xfrm rot="0">
            <a:off x="1443425" y="1539571"/>
            <a:ext cx="5964110" cy="679451"/>
          </a:xfrm>
          <a:prstGeom prst="rect">
            <a:avLst/>
          </a:prstGeom>
        </p:spPr>
        <p:txBody>
          <a:bodyPr anchor="t" rtlCol="false" tIns="0" lIns="0" bIns="0" rIns="0">
            <a:spAutoFit/>
          </a:bodyPr>
          <a:lstStyle/>
          <a:p>
            <a:pPr algn="just">
              <a:lnSpc>
                <a:spcPts val="5150"/>
              </a:lnSpc>
            </a:pPr>
            <a:r>
              <a:rPr lang="en-US" b="true" sz="5000">
                <a:solidFill>
                  <a:srgbClr val="343434"/>
                </a:solidFill>
                <a:latin typeface="TT Hoves Bold"/>
                <a:ea typeface="TT Hoves Bold"/>
                <a:cs typeface="TT Hoves Bold"/>
                <a:sym typeface="TT Hoves Bold"/>
              </a:rPr>
              <a:t>Vizualizări grafice:</a:t>
            </a:r>
          </a:p>
        </p:txBody>
      </p:sp>
      <p:sp>
        <p:nvSpPr>
          <p:cNvPr name="TextBox 9" id="9"/>
          <p:cNvSpPr txBox="true"/>
          <p:nvPr/>
        </p:nvSpPr>
        <p:spPr>
          <a:xfrm rot="0">
            <a:off x="10702661" y="5050261"/>
            <a:ext cx="6935284" cy="3089276"/>
          </a:xfrm>
          <a:prstGeom prst="rect">
            <a:avLst/>
          </a:prstGeom>
        </p:spPr>
        <p:txBody>
          <a:bodyPr anchor="t" rtlCol="false" tIns="0" lIns="0" bIns="0" rIns="0">
            <a:spAutoFit/>
          </a:bodyPr>
          <a:lstStyle/>
          <a:p>
            <a:pPr algn="r">
              <a:lnSpc>
                <a:spcPts val="8000"/>
              </a:lnSpc>
            </a:pPr>
            <a:r>
              <a:rPr lang="en-US" b="true" sz="8000" spc="-392">
                <a:solidFill>
                  <a:srgbClr val="343434"/>
                </a:solidFill>
                <a:latin typeface="TT Hoves Bold"/>
                <a:ea typeface="TT Hoves Bold"/>
                <a:cs typeface="TT Hoves Bold"/>
                <a:sym typeface="TT Hoves Bold"/>
              </a:rPr>
              <a:t>Rezultate pentru </a:t>
            </a:r>
          </a:p>
          <a:p>
            <a:pPr algn="r">
              <a:lnSpc>
                <a:spcPts val="8000"/>
              </a:lnSpc>
            </a:pPr>
            <a:r>
              <a:rPr lang="en-US" b="true" sz="8000" spc="-392">
                <a:solidFill>
                  <a:srgbClr val="343434"/>
                </a:solidFill>
                <a:latin typeface="TT Hoves Bold"/>
                <a:ea typeface="TT Hoves Bold"/>
                <a:cs typeface="TT Hoves Bold"/>
                <a:sym typeface="TT Hoves Bold"/>
              </a:rPr>
              <a:t>Apple M1</a:t>
            </a:r>
          </a:p>
        </p:txBody>
      </p:sp>
      <p:grpSp>
        <p:nvGrpSpPr>
          <p:cNvPr name="Group 10" id="10"/>
          <p:cNvGrpSpPr/>
          <p:nvPr/>
        </p:nvGrpSpPr>
        <p:grpSpPr>
          <a:xfrm rot="0">
            <a:off x="-696258" y="9258300"/>
            <a:ext cx="19680517" cy="1115933"/>
            <a:chOff x="0" y="0"/>
            <a:chExt cx="5183346" cy="293908"/>
          </a:xfrm>
        </p:grpSpPr>
        <p:sp>
          <p:nvSpPr>
            <p:cNvPr name="Freeform 11" id="11"/>
            <p:cNvSpPr/>
            <p:nvPr/>
          </p:nvSpPr>
          <p:spPr>
            <a:xfrm flipH="false" flipV="false" rot="0">
              <a:off x="0" y="0"/>
              <a:ext cx="5183346" cy="293908"/>
            </a:xfrm>
            <a:custGeom>
              <a:avLst/>
              <a:gdLst/>
              <a:ahLst/>
              <a:cxnLst/>
              <a:rect r="r" b="b" t="t" l="l"/>
              <a:pathLst>
                <a:path h="293908" w="5183346">
                  <a:moveTo>
                    <a:pt x="0" y="0"/>
                  </a:moveTo>
                  <a:lnTo>
                    <a:pt x="5183346" y="0"/>
                  </a:lnTo>
                  <a:lnTo>
                    <a:pt x="5183346" y="293908"/>
                  </a:lnTo>
                  <a:lnTo>
                    <a:pt x="0" y="293908"/>
                  </a:lnTo>
                  <a:close/>
                </a:path>
              </a:pathLst>
            </a:custGeom>
            <a:solidFill>
              <a:srgbClr val="0003FF"/>
            </a:solidFill>
          </p:spPr>
        </p:sp>
        <p:sp>
          <p:nvSpPr>
            <p:cNvPr name="TextBox 12" id="12"/>
            <p:cNvSpPr txBox="true"/>
            <p:nvPr/>
          </p:nvSpPr>
          <p:spPr>
            <a:xfrm>
              <a:off x="0" y="-57150"/>
              <a:ext cx="5183346" cy="351058"/>
            </a:xfrm>
            <a:prstGeom prst="rect">
              <a:avLst/>
            </a:prstGeom>
          </p:spPr>
          <p:txBody>
            <a:bodyPr anchor="ctr" rtlCol="false" tIns="50800" lIns="50800" bIns="50800" rIns="50800"/>
            <a:lstStyle/>
            <a:p>
              <a:pPr algn="ctr">
                <a:lnSpc>
                  <a:spcPts val="3639"/>
                </a:lnSpc>
              </a:pPr>
            </a:p>
          </p:txBody>
        </p:sp>
      </p:grpSp>
      <p:sp>
        <p:nvSpPr>
          <p:cNvPr name="TextBox 13" id="13"/>
          <p:cNvSpPr txBox="true"/>
          <p:nvPr/>
        </p:nvSpPr>
        <p:spPr>
          <a:xfrm rot="0">
            <a:off x="5399858" y="9528294"/>
            <a:ext cx="7488283" cy="528320"/>
          </a:xfrm>
          <a:prstGeom prst="rect">
            <a:avLst/>
          </a:prstGeom>
        </p:spPr>
        <p:txBody>
          <a:bodyPr anchor="t" rtlCol="false" tIns="0" lIns="0" bIns="0" rIns="0">
            <a:spAutoFit/>
          </a:bodyPr>
          <a:lstStyle/>
          <a:p>
            <a:pPr algn="ctr">
              <a:lnSpc>
                <a:spcPts val="4480"/>
              </a:lnSpc>
              <a:spcBef>
                <a:spcPct val="0"/>
              </a:spcBef>
            </a:pPr>
            <a:r>
              <a:rPr lang="en-US" b="true" sz="3200">
                <a:solidFill>
                  <a:srgbClr val="EFEFEF"/>
                </a:solidFill>
                <a:latin typeface="TT Hoves Bold"/>
                <a:ea typeface="TT Hoves Bold"/>
                <a:cs typeface="TT Hoves Bold"/>
                <a:sym typeface="TT Hoves Bold"/>
              </a:rPr>
              <a:t>Performanța Algoritmilor de Sortare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9555412" y="-7939543"/>
            <a:ext cx="14102688" cy="14102688"/>
          </a:xfrm>
          <a:custGeom>
            <a:avLst/>
            <a:gdLst/>
            <a:ahLst/>
            <a:cxnLst/>
            <a:rect r="r" b="b" t="t" l="l"/>
            <a:pathLst>
              <a:path h="14102688" w="14102688">
                <a:moveTo>
                  <a:pt x="0" y="0"/>
                </a:moveTo>
                <a:lnTo>
                  <a:pt x="14102688" y="0"/>
                </a:lnTo>
                <a:lnTo>
                  <a:pt x="14102688" y="14102689"/>
                </a:lnTo>
                <a:lnTo>
                  <a:pt x="0" y="1410268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880286" y="-327462"/>
            <a:ext cx="6393149" cy="4116084"/>
          </a:xfrm>
          <a:prstGeom prst="rect">
            <a:avLst/>
          </a:prstGeom>
        </p:spPr>
        <p:txBody>
          <a:bodyPr anchor="t" rtlCol="false" tIns="0" lIns="0" bIns="0" rIns="0">
            <a:spAutoFit/>
          </a:bodyPr>
          <a:lstStyle/>
          <a:p>
            <a:pPr algn="ctr">
              <a:lnSpc>
                <a:spcPts val="30364"/>
              </a:lnSpc>
            </a:pPr>
            <a:r>
              <a:rPr lang="en-US" b="true" sz="32302" spc="-1582">
                <a:solidFill>
                  <a:srgbClr val="343434"/>
                </a:solidFill>
                <a:latin typeface="TT Hoves Bold"/>
                <a:ea typeface="TT Hoves Bold"/>
                <a:cs typeface="TT Hoves Bold"/>
                <a:sym typeface="TT Hoves Bold"/>
              </a:rPr>
              <a:t>10</a:t>
            </a:r>
          </a:p>
        </p:txBody>
      </p:sp>
      <p:sp>
        <p:nvSpPr>
          <p:cNvPr name="TextBox 4" id="4"/>
          <p:cNvSpPr txBox="true"/>
          <p:nvPr/>
        </p:nvSpPr>
        <p:spPr>
          <a:xfrm rot="0">
            <a:off x="1494083" y="1631734"/>
            <a:ext cx="4883628" cy="1327151"/>
          </a:xfrm>
          <a:prstGeom prst="rect">
            <a:avLst/>
          </a:prstGeom>
        </p:spPr>
        <p:txBody>
          <a:bodyPr anchor="t" rtlCol="false" tIns="0" lIns="0" bIns="0" rIns="0">
            <a:spAutoFit/>
          </a:bodyPr>
          <a:lstStyle/>
          <a:p>
            <a:pPr algn="just">
              <a:lnSpc>
                <a:spcPts val="5150"/>
              </a:lnSpc>
            </a:pPr>
            <a:r>
              <a:rPr lang="en-US" b="true" sz="5000">
                <a:solidFill>
                  <a:srgbClr val="343434"/>
                </a:solidFill>
                <a:latin typeface="TT Hoves Bold"/>
                <a:ea typeface="TT Hoves Bold"/>
                <a:cs typeface="TT Hoves Bold"/>
                <a:sym typeface="TT Hoves Bold"/>
              </a:rPr>
              <a:t>Specificații hardware</a:t>
            </a:r>
          </a:p>
        </p:txBody>
      </p:sp>
      <p:grpSp>
        <p:nvGrpSpPr>
          <p:cNvPr name="Group 5" id="5"/>
          <p:cNvGrpSpPr/>
          <p:nvPr/>
        </p:nvGrpSpPr>
        <p:grpSpPr>
          <a:xfrm rot="0">
            <a:off x="1079358" y="1555534"/>
            <a:ext cx="273982" cy="245024"/>
            <a:chOff x="0" y="0"/>
            <a:chExt cx="91718" cy="82024"/>
          </a:xfrm>
        </p:grpSpPr>
        <p:sp>
          <p:nvSpPr>
            <p:cNvPr name="Freeform 6" id="6"/>
            <p:cNvSpPr/>
            <p:nvPr/>
          </p:nvSpPr>
          <p:spPr>
            <a:xfrm flipH="false" flipV="false" rot="0">
              <a:off x="0" y="0"/>
              <a:ext cx="91718" cy="82024"/>
            </a:xfrm>
            <a:custGeom>
              <a:avLst/>
              <a:gdLst/>
              <a:ahLst/>
              <a:cxnLst/>
              <a:rect r="r" b="b" t="t" l="l"/>
              <a:pathLst>
                <a:path h="82024" w="91718">
                  <a:moveTo>
                    <a:pt x="0" y="0"/>
                  </a:moveTo>
                  <a:lnTo>
                    <a:pt x="91718" y="0"/>
                  </a:lnTo>
                  <a:lnTo>
                    <a:pt x="91718" y="82024"/>
                  </a:lnTo>
                  <a:lnTo>
                    <a:pt x="0" y="82024"/>
                  </a:lnTo>
                  <a:close/>
                </a:path>
              </a:pathLst>
            </a:custGeom>
            <a:solidFill>
              <a:srgbClr val="0003FF"/>
            </a:solidFill>
          </p:spPr>
        </p:sp>
        <p:sp>
          <p:nvSpPr>
            <p:cNvPr name="TextBox 7" id="7"/>
            <p:cNvSpPr txBox="true"/>
            <p:nvPr/>
          </p:nvSpPr>
          <p:spPr>
            <a:xfrm>
              <a:off x="0" y="85725"/>
              <a:ext cx="91718" cy="82024"/>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494083" y="2920785"/>
            <a:ext cx="8395740" cy="401955"/>
          </a:xfrm>
          <a:prstGeom prst="rect">
            <a:avLst/>
          </a:prstGeom>
        </p:spPr>
        <p:txBody>
          <a:bodyPr anchor="t" rtlCol="false" tIns="0" lIns="0" bIns="0" rIns="0">
            <a:spAutoFit/>
          </a:bodyPr>
          <a:lstStyle/>
          <a:p>
            <a:pPr algn="just" marL="0" indent="0" lvl="0">
              <a:lnSpc>
                <a:spcPts val="3239"/>
              </a:lnSpc>
              <a:spcBef>
                <a:spcPct val="0"/>
              </a:spcBef>
            </a:pPr>
            <a:r>
              <a:rPr lang="en-US" sz="2399" spc="143">
                <a:solidFill>
                  <a:srgbClr val="343434"/>
                </a:solidFill>
                <a:latin typeface="TT Hoves"/>
                <a:ea typeface="TT Hoves"/>
                <a:cs typeface="TT Hoves"/>
                <a:sym typeface="TT Hoves"/>
              </a:rPr>
              <a:t>Intel Core I7, 8 GB RAM, Windows.</a:t>
            </a:r>
          </a:p>
        </p:txBody>
      </p:sp>
      <p:sp>
        <p:nvSpPr>
          <p:cNvPr name="TextBox 9" id="9"/>
          <p:cNvSpPr txBox="true"/>
          <p:nvPr/>
        </p:nvSpPr>
        <p:spPr>
          <a:xfrm rot="0">
            <a:off x="1443425" y="4089826"/>
            <a:ext cx="4883628" cy="679451"/>
          </a:xfrm>
          <a:prstGeom prst="rect">
            <a:avLst/>
          </a:prstGeom>
        </p:spPr>
        <p:txBody>
          <a:bodyPr anchor="t" rtlCol="false" tIns="0" lIns="0" bIns="0" rIns="0">
            <a:spAutoFit/>
          </a:bodyPr>
          <a:lstStyle/>
          <a:p>
            <a:pPr algn="just">
              <a:lnSpc>
                <a:spcPts val="5150"/>
              </a:lnSpc>
            </a:pPr>
            <a:r>
              <a:rPr lang="en-US" b="true" sz="5000">
                <a:solidFill>
                  <a:srgbClr val="343434"/>
                </a:solidFill>
                <a:latin typeface="TT Hoves Bold"/>
                <a:ea typeface="TT Hoves Bold"/>
                <a:cs typeface="TT Hoves Bold"/>
                <a:sym typeface="TT Hoves Bold"/>
              </a:rPr>
              <a:t>Observații:</a:t>
            </a:r>
          </a:p>
        </p:txBody>
      </p:sp>
      <p:grpSp>
        <p:nvGrpSpPr>
          <p:cNvPr name="Group 10" id="10"/>
          <p:cNvGrpSpPr/>
          <p:nvPr/>
        </p:nvGrpSpPr>
        <p:grpSpPr>
          <a:xfrm rot="0">
            <a:off x="1028700" y="4013626"/>
            <a:ext cx="273982" cy="245024"/>
            <a:chOff x="0" y="0"/>
            <a:chExt cx="91718" cy="82024"/>
          </a:xfrm>
        </p:grpSpPr>
        <p:sp>
          <p:nvSpPr>
            <p:cNvPr name="Freeform 11" id="11"/>
            <p:cNvSpPr/>
            <p:nvPr/>
          </p:nvSpPr>
          <p:spPr>
            <a:xfrm flipH="false" flipV="false" rot="0">
              <a:off x="0" y="0"/>
              <a:ext cx="91718" cy="82024"/>
            </a:xfrm>
            <a:custGeom>
              <a:avLst/>
              <a:gdLst/>
              <a:ahLst/>
              <a:cxnLst/>
              <a:rect r="r" b="b" t="t" l="l"/>
              <a:pathLst>
                <a:path h="82024" w="91718">
                  <a:moveTo>
                    <a:pt x="0" y="0"/>
                  </a:moveTo>
                  <a:lnTo>
                    <a:pt x="91718" y="0"/>
                  </a:lnTo>
                  <a:lnTo>
                    <a:pt x="91718" y="82024"/>
                  </a:lnTo>
                  <a:lnTo>
                    <a:pt x="0" y="82024"/>
                  </a:lnTo>
                  <a:close/>
                </a:path>
              </a:pathLst>
            </a:custGeom>
            <a:solidFill>
              <a:srgbClr val="0003FF"/>
            </a:solidFill>
          </p:spPr>
        </p:sp>
        <p:sp>
          <p:nvSpPr>
            <p:cNvPr name="TextBox 12" id="12"/>
            <p:cNvSpPr txBox="true"/>
            <p:nvPr/>
          </p:nvSpPr>
          <p:spPr>
            <a:xfrm>
              <a:off x="0" y="85725"/>
              <a:ext cx="91718" cy="82024"/>
            </a:xfrm>
            <a:prstGeom prst="rect">
              <a:avLst/>
            </a:prstGeom>
          </p:spPr>
          <p:txBody>
            <a:bodyPr anchor="ctr" rtlCol="false" tIns="50800" lIns="50800" bIns="50800" rIns="50800"/>
            <a:lstStyle/>
            <a:p>
              <a:pPr algn="ctr">
                <a:lnSpc>
                  <a:spcPts val="1925"/>
                </a:lnSpc>
              </a:pPr>
            </a:p>
          </p:txBody>
        </p:sp>
      </p:grpSp>
      <p:sp>
        <p:nvSpPr>
          <p:cNvPr name="TextBox 13" id="13"/>
          <p:cNvSpPr txBox="true"/>
          <p:nvPr/>
        </p:nvSpPr>
        <p:spPr>
          <a:xfrm rot="0">
            <a:off x="1302682" y="4702602"/>
            <a:ext cx="8395740" cy="2661286"/>
          </a:xfrm>
          <a:prstGeom prst="rect">
            <a:avLst/>
          </a:prstGeom>
        </p:spPr>
        <p:txBody>
          <a:bodyPr anchor="t" rtlCol="false" tIns="0" lIns="0" bIns="0" rIns="0">
            <a:spAutoFit/>
          </a:bodyPr>
          <a:lstStyle/>
          <a:p>
            <a:pPr algn="just" marL="518157" indent="-259078" lvl="1">
              <a:lnSpc>
                <a:spcPts val="3599"/>
              </a:lnSpc>
              <a:buFont typeface="Arial"/>
              <a:buChar char="•"/>
            </a:pPr>
            <a:r>
              <a:rPr lang="en-US" sz="2399" spc="143">
                <a:solidFill>
                  <a:srgbClr val="343434"/>
                </a:solidFill>
                <a:latin typeface="TT Hoves"/>
                <a:ea typeface="TT Hoves"/>
                <a:cs typeface="TT Hoves"/>
                <a:sym typeface="TT Hoves"/>
              </a:rPr>
              <a:t>Performanța se situează între cea obținută pe Ryzen 7 și Apple M1.</a:t>
            </a:r>
          </a:p>
          <a:p>
            <a:pPr algn="just" marL="518157" indent="-259078" lvl="1">
              <a:lnSpc>
                <a:spcPts val="3599"/>
              </a:lnSpc>
              <a:buFont typeface="Arial"/>
              <a:buChar char="•"/>
            </a:pPr>
            <a:r>
              <a:rPr lang="en-US" sz="2399" spc="143">
                <a:solidFill>
                  <a:srgbClr val="343434"/>
                </a:solidFill>
                <a:latin typeface="TT Hoves"/>
                <a:ea typeface="TT Hoves"/>
                <a:cs typeface="TT Hoves"/>
                <a:sym typeface="TT Hoves"/>
              </a:rPr>
              <a:t>QuickSort cu stivă și RadixSort (baza 16) se remarcă drept cele mai rapide algoritmi.</a:t>
            </a:r>
          </a:p>
          <a:p>
            <a:pPr algn="just" marL="518157" indent="-259078" lvl="1">
              <a:lnSpc>
                <a:spcPts val="3599"/>
              </a:lnSpc>
              <a:buFont typeface="Arial"/>
              <a:buChar char="•"/>
            </a:pPr>
            <a:r>
              <a:rPr lang="en-US" sz="2399" spc="143">
                <a:solidFill>
                  <a:srgbClr val="343434"/>
                </a:solidFill>
                <a:latin typeface="TT Hoves"/>
                <a:ea typeface="TT Hoves"/>
                <a:cs typeface="TT Hoves"/>
                <a:sym typeface="TT Hoves"/>
              </a:rPr>
              <a:t>În schimb, HeapSort și ShellSort rămân cele mai lente opțiuni.</a:t>
            </a:r>
          </a:p>
        </p:txBody>
      </p:sp>
      <p:sp>
        <p:nvSpPr>
          <p:cNvPr name="TextBox 14" id="14"/>
          <p:cNvSpPr txBox="true"/>
          <p:nvPr/>
        </p:nvSpPr>
        <p:spPr>
          <a:xfrm rot="0">
            <a:off x="10702661" y="5050261"/>
            <a:ext cx="6935284" cy="3089276"/>
          </a:xfrm>
          <a:prstGeom prst="rect">
            <a:avLst/>
          </a:prstGeom>
        </p:spPr>
        <p:txBody>
          <a:bodyPr anchor="t" rtlCol="false" tIns="0" lIns="0" bIns="0" rIns="0">
            <a:spAutoFit/>
          </a:bodyPr>
          <a:lstStyle/>
          <a:p>
            <a:pPr algn="r">
              <a:lnSpc>
                <a:spcPts val="8000"/>
              </a:lnSpc>
            </a:pPr>
            <a:r>
              <a:rPr lang="en-US" b="true" sz="8000" spc="-392">
                <a:solidFill>
                  <a:srgbClr val="343434"/>
                </a:solidFill>
                <a:latin typeface="TT Hoves Bold"/>
                <a:ea typeface="TT Hoves Bold"/>
                <a:cs typeface="TT Hoves Bold"/>
                <a:sym typeface="TT Hoves Bold"/>
              </a:rPr>
              <a:t>Rezultate pentru </a:t>
            </a:r>
          </a:p>
          <a:p>
            <a:pPr algn="r">
              <a:lnSpc>
                <a:spcPts val="8000"/>
              </a:lnSpc>
            </a:pPr>
            <a:r>
              <a:rPr lang="en-US" b="true" sz="8000" spc="-392">
                <a:solidFill>
                  <a:srgbClr val="343434"/>
                </a:solidFill>
                <a:latin typeface="TT Hoves Bold"/>
                <a:ea typeface="TT Hoves Bold"/>
                <a:cs typeface="TT Hoves Bold"/>
                <a:sym typeface="TT Hoves Bold"/>
              </a:rPr>
              <a:t>Intel Core I7</a:t>
            </a:r>
          </a:p>
        </p:txBody>
      </p:sp>
      <p:grpSp>
        <p:nvGrpSpPr>
          <p:cNvPr name="Group 15" id="15"/>
          <p:cNvGrpSpPr/>
          <p:nvPr/>
        </p:nvGrpSpPr>
        <p:grpSpPr>
          <a:xfrm rot="0">
            <a:off x="-696258" y="9258300"/>
            <a:ext cx="19680517" cy="1115933"/>
            <a:chOff x="0" y="0"/>
            <a:chExt cx="5183346" cy="293908"/>
          </a:xfrm>
        </p:grpSpPr>
        <p:sp>
          <p:nvSpPr>
            <p:cNvPr name="Freeform 16" id="16"/>
            <p:cNvSpPr/>
            <p:nvPr/>
          </p:nvSpPr>
          <p:spPr>
            <a:xfrm flipH="false" flipV="false" rot="0">
              <a:off x="0" y="0"/>
              <a:ext cx="5183346" cy="293908"/>
            </a:xfrm>
            <a:custGeom>
              <a:avLst/>
              <a:gdLst/>
              <a:ahLst/>
              <a:cxnLst/>
              <a:rect r="r" b="b" t="t" l="l"/>
              <a:pathLst>
                <a:path h="293908" w="5183346">
                  <a:moveTo>
                    <a:pt x="0" y="0"/>
                  </a:moveTo>
                  <a:lnTo>
                    <a:pt x="5183346" y="0"/>
                  </a:lnTo>
                  <a:lnTo>
                    <a:pt x="5183346" y="293908"/>
                  </a:lnTo>
                  <a:lnTo>
                    <a:pt x="0" y="293908"/>
                  </a:lnTo>
                  <a:close/>
                </a:path>
              </a:pathLst>
            </a:custGeom>
            <a:solidFill>
              <a:srgbClr val="0003FF"/>
            </a:solidFill>
          </p:spPr>
        </p:sp>
        <p:sp>
          <p:nvSpPr>
            <p:cNvPr name="TextBox 17" id="17"/>
            <p:cNvSpPr txBox="true"/>
            <p:nvPr/>
          </p:nvSpPr>
          <p:spPr>
            <a:xfrm>
              <a:off x="0" y="-57150"/>
              <a:ext cx="5183346" cy="351058"/>
            </a:xfrm>
            <a:prstGeom prst="rect">
              <a:avLst/>
            </a:prstGeom>
          </p:spPr>
          <p:txBody>
            <a:bodyPr anchor="ctr" rtlCol="false" tIns="50800" lIns="50800" bIns="50800" rIns="50800"/>
            <a:lstStyle/>
            <a:p>
              <a:pPr algn="ctr">
                <a:lnSpc>
                  <a:spcPts val="3639"/>
                </a:lnSpc>
              </a:pPr>
            </a:p>
          </p:txBody>
        </p:sp>
      </p:grpSp>
      <p:sp>
        <p:nvSpPr>
          <p:cNvPr name="TextBox 18" id="18"/>
          <p:cNvSpPr txBox="true"/>
          <p:nvPr/>
        </p:nvSpPr>
        <p:spPr>
          <a:xfrm rot="0">
            <a:off x="5399858" y="9528294"/>
            <a:ext cx="7488283" cy="528320"/>
          </a:xfrm>
          <a:prstGeom prst="rect">
            <a:avLst/>
          </a:prstGeom>
        </p:spPr>
        <p:txBody>
          <a:bodyPr anchor="t" rtlCol="false" tIns="0" lIns="0" bIns="0" rIns="0">
            <a:spAutoFit/>
          </a:bodyPr>
          <a:lstStyle/>
          <a:p>
            <a:pPr algn="ctr">
              <a:lnSpc>
                <a:spcPts val="4480"/>
              </a:lnSpc>
              <a:spcBef>
                <a:spcPct val="0"/>
              </a:spcBef>
            </a:pPr>
            <a:r>
              <a:rPr lang="en-US" b="true" sz="3200">
                <a:solidFill>
                  <a:srgbClr val="EFEFEF"/>
                </a:solidFill>
                <a:latin typeface="TT Hoves Bold"/>
                <a:ea typeface="TT Hoves Bold"/>
                <a:cs typeface="TT Hoves Bold"/>
                <a:sym typeface="TT Hoves Bold"/>
              </a:rPr>
              <a:t>Performanța Algoritmilor de Sortare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10702661" y="5050261"/>
            <a:ext cx="6935284" cy="3089276"/>
          </a:xfrm>
          <a:prstGeom prst="rect">
            <a:avLst/>
          </a:prstGeom>
        </p:spPr>
        <p:txBody>
          <a:bodyPr anchor="t" rtlCol="false" tIns="0" lIns="0" bIns="0" rIns="0">
            <a:spAutoFit/>
          </a:bodyPr>
          <a:lstStyle/>
          <a:p>
            <a:pPr algn="r">
              <a:lnSpc>
                <a:spcPts val="8000"/>
              </a:lnSpc>
            </a:pPr>
            <a:r>
              <a:rPr lang="en-US" b="true" sz="8000" spc="-392">
                <a:solidFill>
                  <a:srgbClr val="343434"/>
                </a:solidFill>
                <a:latin typeface="TT Hoves Bold"/>
                <a:ea typeface="TT Hoves Bold"/>
                <a:cs typeface="TT Hoves Bold"/>
                <a:sym typeface="TT Hoves Bold"/>
              </a:rPr>
              <a:t>Rezultate pentru </a:t>
            </a:r>
          </a:p>
          <a:p>
            <a:pPr algn="r">
              <a:lnSpc>
                <a:spcPts val="8000"/>
              </a:lnSpc>
            </a:pPr>
            <a:r>
              <a:rPr lang="en-US" b="true" sz="8000" spc="-392">
                <a:solidFill>
                  <a:srgbClr val="343434"/>
                </a:solidFill>
                <a:latin typeface="TT Hoves Bold"/>
                <a:ea typeface="TT Hoves Bold"/>
                <a:cs typeface="TT Hoves Bold"/>
                <a:sym typeface="TT Hoves Bold"/>
              </a:rPr>
              <a:t>Intel Core I7</a:t>
            </a:r>
          </a:p>
        </p:txBody>
      </p:sp>
      <p:sp>
        <p:nvSpPr>
          <p:cNvPr name="Freeform 3" id="3"/>
          <p:cNvSpPr/>
          <p:nvPr/>
        </p:nvSpPr>
        <p:spPr>
          <a:xfrm flipH="false" flipV="false" rot="0">
            <a:off x="9555412" y="-7939543"/>
            <a:ext cx="14102688" cy="14102688"/>
          </a:xfrm>
          <a:custGeom>
            <a:avLst/>
            <a:gdLst/>
            <a:ahLst/>
            <a:cxnLst/>
            <a:rect r="r" b="b" t="t" l="l"/>
            <a:pathLst>
              <a:path h="14102688" w="14102688">
                <a:moveTo>
                  <a:pt x="0" y="0"/>
                </a:moveTo>
                <a:lnTo>
                  <a:pt x="14102688" y="0"/>
                </a:lnTo>
                <a:lnTo>
                  <a:pt x="14102688" y="14102689"/>
                </a:lnTo>
                <a:lnTo>
                  <a:pt x="0" y="1410268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1530901"/>
            <a:ext cx="273982" cy="245024"/>
            <a:chOff x="0" y="0"/>
            <a:chExt cx="91718" cy="82024"/>
          </a:xfrm>
        </p:grpSpPr>
        <p:sp>
          <p:nvSpPr>
            <p:cNvPr name="Freeform 5" id="5"/>
            <p:cNvSpPr/>
            <p:nvPr/>
          </p:nvSpPr>
          <p:spPr>
            <a:xfrm flipH="false" flipV="false" rot="0">
              <a:off x="0" y="0"/>
              <a:ext cx="91718" cy="82024"/>
            </a:xfrm>
            <a:custGeom>
              <a:avLst/>
              <a:gdLst/>
              <a:ahLst/>
              <a:cxnLst/>
              <a:rect r="r" b="b" t="t" l="l"/>
              <a:pathLst>
                <a:path h="82024" w="91718">
                  <a:moveTo>
                    <a:pt x="0" y="0"/>
                  </a:moveTo>
                  <a:lnTo>
                    <a:pt x="91718" y="0"/>
                  </a:lnTo>
                  <a:lnTo>
                    <a:pt x="91718" y="82024"/>
                  </a:lnTo>
                  <a:lnTo>
                    <a:pt x="0" y="82024"/>
                  </a:lnTo>
                  <a:close/>
                </a:path>
              </a:pathLst>
            </a:custGeom>
            <a:solidFill>
              <a:srgbClr val="0003FF"/>
            </a:solidFill>
          </p:spPr>
        </p:sp>
        <p:sp>
          <p:nvSpPr>
            <p:cNvPr name="TextBox 6" id="6"/>
            <p:cNvSpPr txBox="true"/>
            <p:nvPr/>
          </p:nvSpPr>
          <p:spPr>
            <a:xfrm>
              <a:off x="0" y="85725"/>
              <a:ext cx="91718" cy="82024"/>
            </a:xfrm>
            <a:prstGeom prst="rect">
              <a:avLst/>
            </a:prstGeom>
          </p:spPr>
          <p:txBody>
            <a:bodyPr anchor="ctr" rtlCol="false" tIns="50800" lIns="50800" bIns="50800" rIns="50800"/>
            <a:lstStyle/>
            <a:p>
              <a:pPr algn="ctr">
                <a:lnSpc>
                  <a:spcPts val="1925"/>
                </a:lnSpc>
              </a:pPr>
            </a:p>
          </p:txBody>
        </p:sp>
      </p:grpSp>
      <p:sp>
        <p:nvSpPr>
          <p:cNvPr name="Freeform 7" id="7"/>
          <p:cNvSpPr/>
          <p:nvPr/>
        </p:nvSpPr>
        <p:spPr>
          <a:xfrm flipH="false" flipV="false" rot="0">
            <a:off x="855978" y="2575120"/>
            <a:ext cx="8796150" cy="5816454"/>
          </a:xfrm>
          <a:custGeom>
            <a:avLst/>
            <a:gdLst/>
            <a:ahLst/>
            <a:cxnLst/>
            <a:rect r="r" b="b" t="t" l="l"/>
            <a:pathLst>
              <a:path h="5816454" w="8796150">
                <a:moveTo>
                  <a:pt x="0" y="0"/>
                </a:moveTo>
                <a:lnTo>
                  <a:pt x="8796150" y="0"/>
                </a:lnTo>
                <a:lnTo>
                  <a:pt x="8796150" y="5816454"/>
                </a:lnTo>
                <a:lnTo>
                  <a:pt x="0" y="5816454"/>
                </a:lnTo>
                <a:lnTo>
                  <a:pt x="0" y="0"/>
                </a:lnTo>
                <a:close/>
              </a:path>
            </a:pathLst>
          </a:custGeom>
          <a:blipFill>
            <a:blip r:embed="rId4"/>
            <a:stretch>
              <a:fillRect l="0" t="0" r="0" b="0"/>
            </a:stretch>
          </a:blipFill>
          <a:ln w="38100" cap="sq">
            <a:solidFill>
              <a:srgbClr val="000000"/>
            </a:solidFill>
            <a:prstDash val="solid"/>
            <a:miter/>
          </a:ln>
        </p:spPr>
      </p:sp>
      <p:sp>
        <p:nvSpPr>
          <p:cNvPr name="TextBox 8" id="8"/>
          <p:cNvSpPr txBox="true"/>
          <p:nvPr/>
        </p:nvSpPr>
        <p:spPr>
          <a:xfrm rot="0">
            <a:off x="12880286" y="-327462"/>
            <a:ext cx="6393149" cy="4116084"/>
          </a:xfrm>
          <a:prstGeom prst="rect">
            <a:avLst/>
          </a:prstGeom>
        </p:spPr>
        <p:txBody>
          <a:bodyPr anchor="t" rtlCol="false" tIns="0" lIns="0" bIns="0" rIns="0">
            <a:spAutoFit/>
          </a:bodyPr>
          <a:lstStyle/>
          <a:p>
            <a:pPr algn="ctr">
              <a:lnSpc>
                <a:spcPts val="30364"/>
              </a:lnSpc>
            </a:pPr>
            <a:r>
              <a:rPr lang="en-US" b="true" sz="32302" spc="-1582">
                <a:solidFill>
                  <a:srgbClr val="343434"/>
                </a:solidFill>
                <a:latin typeface="TT Hoves Bold"/>
                <a:ea typeface="TT Hoves Bold"/>
                <a:cs typeface="TT Hoves Bold"/>
                <a:sym typeface="TT Hoves Bold"/>
              </a:rPr>
              <a:t>11</a:t>
            </a:r>
          </a:p>
        </p:txBody>
      </p:sp>
      <p:sp>
        <p:nvSpPr>
          <p:cNvPr name="TextBox 9" id="9"/>
          <p:cNvSpPr txBox="true"/>
          <p:nvPr/>
        </p:nvSpPr>
        <p:spPr>
          <a:xfrm rot="0">
            <a:off x="1443425" y="1607101"/>
            <a:ext cx="5964110" cy="679451"/>
          </a:xfrm>
          <a:prstGeom prst="rect">
            <a:avLst/>
          </a:prstGeom>
        </p:spPr>
        <p:txBody>
          <a:bodyPr anchor="t" rtlCol="false" tIns="0" lIns="0" bIns="0" rIns="0">
            <a:spAutoFit/>
          </a:bodyPr>
          <a:lstStyle/>
          <a:p>
            <a:pPr algn="just">
              <a:lnSpc>
                <a:spcPts val="5150"/>
              </a:lnSpc>
            </a:pPr>
            <a:r>
              <a:rPr lang="en-US" b="true" sz="5000">
                <a:solidFill>
                  <a:srgbClr val="343434"/>
                </a:solidFill>
                <a:latin typeface="TT Hoves Bold"/>
                <a:ea typeface="TT Hoves Bold"/>
                <a:cs typeface="TT Hoves Bold"/>
                <a:sym typeface="TT Hoves Bold"/>
              </a:rPr>
              <a:t>Vizualizări grafice:</a:t>
            </a:r>
          </a:p>
        </p:txBody>
      </p:sp>
      <p:grpSp>
        <p:nvGrpSpPr>
          <p:cNvPr name="Group 10" id="10"/>
          <p:cNvGrpSpPr/>
          <p:nvPr/>
        </p:nvGrpSpPr>
        <p:grpSpPr>
          <a:xfrm rot="0">
            <a:off x="-696258" y="9258300"/>
            <a:ext cx="19680517" cy="1115933"/>
            <a:chOff x="0" y="0"/>
            <a:chExt cx="5183346" cy="293908"/>
          </a:xfrm>
        </p:grpSpPr>
        <p:sp>
          <p:nvSpPr>
            <p:cNvPr name="Freeform 11" id="11"/>
            <p:cNvSpPr/>
            <p:nvPr/>
          </p:nvSpPr>
          <p:spPr>
            <a:xfrm flipH="false" flipV="false" rot="0">
              <a:off x="0" y="0"/>
              <a:ext cx="5183346" cy="293908"/>
            </a:xfrm>
            <a:custGeom>
              <a:avLst/>
              <a:gdLst/>
              <a:ahLst/>
              <a:cxnLst/>
              <a:rect r="r" b="b" t="t" l="l"/>
              <a:pathLst>
                <a:path h="293908" w="5183346">
                  <a:moveTo>
                    <a:pt x="0" y="0"/>
                  </a:moveTo>
                  <a:lnTo>
                    <a:pt x="5183346" y="0"/>
                  </a:lnTo>
                  <a:lnTo>
                    <a:pt x="5183346" y="293908"/>
                  </a:lnTo>
                  <a:lnTo>
                    <a:pt x="0" y="293908"/>
                  </a:lnTo>
                  <a:close/>
                </a:path>
              </a:pathLst>
            </a:custGeom>
            <a:solidFill>
              <a:srgbClr val="0003FF"/>
            </a:solidFill>
          </p:spPr>
        </p:sp>
        <p:sp>
          <p:nvSpPr>
            <p:cNvPr name="TextBox 12" id="12"/>
            <p:cNvSpPr txBox="true"/>
            <p:nvPr/>
          </p:nvSpPr>
          <p:spPr>
            <a:xfrm>
              <a:off x="0" y="-57150"/>
              <a:ext cx="5183346" cy="351058"/>
            </a:xfrm>
            <a:prstGeom prst="rect">
              <a:avLst/>
            </a:prstGeom>
          </p:spPr>
          <p:txBody>
            <a:bodyPr anchor="ctr" rtlCol="false" tIns="50800" lIns="50800" bIns="50800" rIns="50800"/>
            <a:lstStyle/>
            <a:p>
              <a:pPr algn="ctr">
                <a:lnSpc>
                  <a:spcPts val="3639"/>
                </a:lnSpc>
              </a:pPr>
            </a:p>
          </p:txBody>
        </p:sp>
      </p:grpSp>
      <p:sp>
        <p:nvSpPr>
          <p:cNvPr name="TextBox 13" id="13"/>
          <p:cNvSpPr txBox="true"/>
          <p:nvPr/>
        </p:nvSpPr>
        <p:spPr>
          <a:xfrm rot="0">
            <a:off x="5399858" y="9528294"/>
            <a:ext cx="7488283" cy="528320"/>
          </a:xfrm>
          <a:prstGeom prst="rect">
            <a:avLst/>
          </a:prstGeom>
        </p:spPr>
        <p:txBody>
          <a:bodyPr anchor="t" rtlCol="false" tIns="0" lIns="0" bIns="0" rIns="0">
            <a:spAutoFit/>
          </a:bodyPr>
          <a:lstStyle/>
          <a:p>
            <a:pPr algn="ctr">
              <a:lnSpc>
                <a:spcPts val="4480"/>
              </a:lnSpc>
              <a:spcBef>
                <a:spcPct val="0"/>
              </a:spcBef>
            </a:pPr>
            <a:r>
              <a:rPr lang="en-US" b="true" sz="3200">
                <a:solidFill>
                  <a:srgbClr val="EFEFEF"/>
                </a:solidFill>
                <a:latin typeface="TT Hoves Bold"/>
                <a:ea typeface="TT Hoves Bold"/>
                <a:cs typeface="TT Hoves Bold"/>
                <a:sym typeface="TT Hoves Bold"/>
              </a:rPr>
              <a:t>Performanța Algoritmilor de Sortare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9555412" y="-7939543"/>
            <a:ext cx="14102688" cy="14102688"/>
          </a:xfrm>
          <a:custGeom>
            <a:avLst/>
            <a:gdLst/>
            <a:ahLst/>
            <a:cxnLst/>
            <a:rect r="r" b="b" t="t" l="l"/>
            <a:pathLst>
              <a:path h="14102688" w="14102688">
                <a:moveTo>
                  <a:pt x="0" y="0"/>
                </a:moveTo>
                <a:lnTo>
                  <a:pt x="14102688" y="0"/>
                </a:lnTo>
                <a:lnTo>
                  <a:pt x="14102688" y="14102689"/>
                </a:lnTo>
                <a:lnTo>
                  <a:pt x="0" y="1410268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463371"/>
            <a:ext cx="273982" cy="245024"/>
            <a:chOff x="0" y="0"/>
            <a:chExt cx="91718" cy="82024"/>
          </a:xfrm>
        </p:grpSpPr>
        <p:sp>
          <p:nvSpPr>
            <p:cNvPr name="Freeform 4" id="4"/>
            <p:cNvSpPr/>
            <p:nvPr/>
          </p:nvSpPr>
          <p:spPr>
            <a:xfrm flipH="false" flipV="false" rot="0">
              <a:off x="0" y="0"/>
              <a:ext cx="91718" cy="82024"/>
            </a:xfrm>
            <a:custGeom>
              <a:avLst/>
              <a:gdLst/>
              <a:ahLst/>
              <a:cxnLst/>
              <a:rect r="r" b="b" t="t" l="l"/>
              <a:pathLst>
                <a:path h="82024" w="91718">
                  <a:moveTo>
                    <a:pt x="0" y="0"/>
                  </a:moveTo>
                  <a:lnTo>
                    <a:pt x="91718" y="0"/>
                  </a:lnTo>
                  <a:lnTo>
                    <a:pt x="91718" y="82024"/>
                  </a:lnTo>
                  <a:lnTo>
                    <a:pt x="0" y="82024"/>
                  </a:lnTo>
                  <a:close/>
                </a:path>
              </a:pathLst>
            </a:custGeom>
            <a:solidFill>
              <a:srgbClr val="0003FF"/>
            </a:solidFill>
          </p:spPr>
        </p:sp>
        <p:sp>
          <p:nvSpPr>
            <p:cNvPr name="TextBox 5" id="5"/>
            <p:cNvSpPr txBox="true"/>
            <p:nvPr/>
          </p:nvSpPr>
          <p:spPr>
            <a:xfrm>
              <a:off x="0" y="85725"/>
              <a:ext cx="91718" cy="82024"/>
            </a:xfrm>
            <a:prstGeom prst="rect">
              <a:avLst/>
            </a:prstGeom>
          </p:spPr>
          <p:txBody>
            <a:bodyPr anchor="ctr" rtlCol="false" tIns="50800" lIns="50800" bIns="50800" rIns="50800"/>
            <a:lstStyle/>
            <a:p>
              <a:pPr algn="ctr">
                <a:lnSpc>
                  <a:spcPts val="1925"/>
                </a:lnSpc>
              </a:pPr>
            </a:p>
          </p:txBody>
        </p:sp>
      </p:grpSp>
      <p:sp>
        <p:nvSpPr>
          <p:cNvPr name="Freeform 6" id="6"/>
          <p:cNvSpPr/>
          <p:nvPr/>
        </p:nvSpPr>
        <p:spPr>
          <a:xfrm flipH="false" flipV="false" rot="0">
            <a:off x="903624" y="2544576"/>
            <a:ext cx="9907644" cy="5077667"/>
          </a:xfrm>
          <a:custGeom>
            <a:avLst/>
            <a:gdLst/>
            <a:ahLst/>
            <a:cxnLst/>
            <a:rect r="r" b="b" t="t" l="l"/>
            <a:pathLst>
              <a:path h="5077667" w="9907644">
                <a:moveTo>
                  <a:pt x="0" y="0"/>
                </a:moveTo>
                <a:lnTo>
                  <a:pt x="9907644" y="0"/>
                </a:lnTo>
                <a:lnTo>
                  <a:pt x="9907644" y="5077667"/>
                </a:lnTo>
                <a:lnTo>
                  <a:pt x="0" y="5077667"/>
                </a:lnTo>
                <a:lnTo>
                  <a:pt x="0" y="0"/>
                </a:lnTo>
                <a:close/>
              </a:path>
            </a:pathLst>
          </a:custGeom>
          <a:blipFill>
            <a:blip r:embed="rId4"/>
            <a:stretch>
              <a:fillRect l="0" t="0" r="0" b="0"/>
            </a:stretch>
          </a:blipFill>
          <a:ln w="38100" cap="sq">
            <a:solidFill>
              <a:srgbClr val="000000"/>
            </a:solidFill>
            <a:prstDash val="solid"/>
            <a:miter/>
          </a:ln>
        </p:spPr>
      </p:sp>
      <p:sp>
        <p:nvSpPr>
          <p:cNvPr name="TextBox 7" id="7"/>
          <p:cNvSpPr txBox="true"/>
          <p:nvPr/>
        </p:nvSpPr>
        <p:spPr>
          <a:xfrm rot="0">
            <a:off x="12880286" y="-327462"/>
            <a:ext cx="6393149" cy="4116084"/>
          </a:xfrm>
          <a:prstGeom prst="rect">
            <a:avLst/>
          </a:prstGeom>
        </p:spPr>
        <p:txBody>
          <a:bodyPr anchor="t" rtlCol="false" tIns="0" lIns="0" bIns="0" rIns="0">
            <a:spAutoFit/>
          </a:bodyPr>
          <a:lstStyle/>
          <a:p>
            <a:pPr algn="ctr">
              <a:lnSpc>
                <a:spcPts val="30364"/>
              </a:lnSpc>
            </a:pPr>
            <a:r>
              <a:rPr lang="en-US" b="true" sz="32302" spc="-1582">
                <a:solidFill>
                  <a:srgbClr val="343434"/>
                </a:solidFill>
                <a:latin typeface="TT Hoves Bold"/>
                <a:ea typeface="TT Hoves Bold"/>
                <a:cs typeface="TT Hoves Bold"/>
                <a:sym typeface="TT Hoves Bold"/>
              </a:rPr>
              <a:t>12</a:t>
            </a:r>
          </a:p>
        </p:txBody>
      </p:sp>
      <p:sp>
        <p:nvSpPr>
          <p:cNvPr name="TextBox 8" id="8"/>
          <p:cNvSpPr txBox="true"/>
          <p:nvPr/>
        </p:nvSpPr>
        <p:spPr>
          <a:xfrm rot="0">
            <a:off x="1443425" y="1539571"/>
            <a:ext cx="5964110" cy="679451"/>
          </a:xfrm>
          <a:prstGeom prst="rect">
            <a:avLst/>
          </a:prstGeom>
        </p:spPr>
        <p:txBody>
          <a:bodyPr anchor="t" rtlCol="false" tIns="0" lIns="0" bIns="0" rIns="0">
            <a:spAutoFit/>
          </a:bodyPr>
          <a:lstStyle/>
          <a:p>
            <a:pPr algn="just">
              <a:lnSpc>
                <a:spcPts val="5150"/>
              </a:lnSpc>
            </a:pPr>
            <a:r>
              <a:rPr lang="en-US" b="true" sz="5000">
                <a:solidFill>
                  <a:srgbClr val="343434"/>
                </a:solidFill>
                <a:latin typeface="TT Hoves Bold"/>
                <a:ea typeface="TT Hoves Bold"/>
                <a:cs typeface="TT Hoves Bold"/>
                <a:sym typeface="TT Hoves Bold"/>
              </a:rPr>
              <a:t>Vizualizări grafice:</a:t>
            </a:r>
          </a:p>
        </p:txBody>
      </p:sp>
      <p:sp>
        <p:nvSpPr>
          <p:cNvPr name="TextBox 9" id="9"/>
          <p:cNvSpPr txBox="true"/>
          <p:nvPr/>
        </p:nvSpPr>
        <p:spPr>
          <a:xfrm rot="0">
            <a:off x="10702661" y="5050261"/>
            <a:ext cx="6935284" cy="3089276"/>
          </a:xfrm>
          <a:prstGeom prst="rect">
            <a:avLst/>
          </a:prstGeom>
        </p:spPr>
        <p:txBody>
          <a:bodyPr anchor="t" rtlCol="false" tIns="0" lIns="0" bIns="0" rIns="0">
            <a:spAutoFit/>
          </a:bodyPr>
          <a:lstStyle/>
          <a:p>
            <a:pPr algn="r">
              <a:lnSpc>
                <a:spcPts val="8000"/>
              </a:lnSpc>
            </a:pPr>
            <a:r>
              <a:rPr lang="en-US" b="true" sz="8000" spc="-392">
                <a:solidFill>
                  <a:srgbClr val="343434"/>
                </a:solidFill>
                <a:latin typeface="TT Hoves Bold"/>
                <a:ea typeface="TT Hoves Bold"/>
                <a:cs typeface="TT Hoves Bold"/>
                <a:sym typeface="TT Hoves Bold"/>
              </a:rPr>
              <a:t>Rezultate pentru </a:t>
            </a:r>
          </a:p>
          <a:p>
            <a:pPr algn="r">
              <a:lnSpc>
                <a:spcPts val="8000"/>
              </a:lnSpc>
            </a:pPr>
            <a:r>
              <a:rPr lang="en-US" b="true" sz="8000" spc="-392">
                <a:solidFill>
                  <a:srgbClr val="343434"/>
                </a:solidFill>
                <a:latin typeface="TT Hoves Bold"/>
                <a:ea typeface="TT Hoves Bold"/>
                <a:cs typeface="TT Hoves Bold"/>
                <a:sym typeface="TT Hoves Bold"/>
              </a:rPr>
              <a:t>Intel Core I7</a:t>
            </a:r>
          </a:p>
        </p:txBody>
      </p:sp>
      <p:grpSp>
        <p:nvGrpSpPr>
          <p:cNvPr name="Group 10" id="10"/>
          <p:cNvGrpSpPr/>
          <p:nvPr/>
        </p:nvGrpSpPr>
        <p:grpSpPr>
          <a:xfrm rot="0">
            <a:off x="-696258" y="9258300"/>
            <a:ext cx="19680517" cy="1115933"/>
            <a:chOff x="0" y="0"/>
            <a:chExt cx="5183346" cy="293908"/>
          </a:xfrm>
        </p:grpSpPr>
        <p:sp>
          <p:nvSpPr>
            <p:cNvPr name="Freeform 11" id="11"/>
            <p:cNvSpPr/>
            <p:nvPr/>
          </p:nvSpPr>
          <p:spPr>
            <a:xfrm flipH="false" flipV="false" rot="0">
              <a:off x="0" y="0"/>
              <a:ext cx="5183346" cy="293908"/>
            </a:xfrm>
            <a:custGeom>
              <a:avLst/>
              <a:gdLst/>
              <a:ahLst/>
              <a:cxnLst/>
              <a:rect r="r" b="b" t="t" l="l"/>
              <a:pathLst>
                <a:path h="293908" w="5183346">
                  <a:moveTo>
                    <a:pt x="0" y="0"/>
                  </a:moveTo>
                  <a:lnTo>
                    <a:pt x="5183346" y="0"/>
                  </a:lnTo>
                  <a:lnTo>
                    <a:pt x="5183346" y="293908"/>
                  </a:lnTo>
                  <a:lnTo>
                    <a:pt x="0" y="293908"/>
                  </a:lnTo>
                  <a:close/>
                </a:path>
              </a:pathLst>
            </a:custGeom>
            <a:solidFill>
              <a:srgbClr val="0003FF"/>
            </a:solidFill>
          </p:spPr>
        </p:sp>
        <p:sp>
          <p:nvSpPr>
            <p:cNvPr name="TextBox 12" id="12"/>
            <p:cNvSpPr txBox="true"/>
            <p:nvPr/>
          </p:nvSpPr>
          <p:spPr>
            <a:xfrm>
              <a:off x="0" y="-57150"/>
              <a:ext cx="5183346" cy="351058"/>
            </a:xfrm>
            <a:prstGeom prst="rect">
              <a:avLst/>
            </a:prstGeom>
          </p:spPr>
          <p:txBody>
            <a:bodyPr anchor="ctr" rtlCol="false" tIns="50800" lIns="50800" bIns="50800" rIns="50800"/>
            <a:lstStyle/>
            <a:p>
              <a:pPr algn="ctr">
                <a:lnSpc>
                  <a:spcPts val="3639"/>
                </a:lnSpc>
              </a:pPr>
            </a:p>
          </p:txBody>
        </p:sp>
      </p:grpSp>
      <p:sp>
        <p:nvSpPr>
          <p:cNvPr name="TextBox 13" id="13"/>
          <p:cNvSpPr txBox="true"/>
          <p:nvPr/>
        </p:nvSpPr>
        <p:spPr>
          <a:xfrm rot="0">
            <a:off x="5399858" y="9528294"/>
            <a:ext cx="7488283" cy="528320"/>
          </a:xfrm>
          <a:prstGeom prst="rect">
            <a:avLst/>
          </a:prstGeom>
        </p:spPr>
        <p:txBody>
          <a:bodyPr anchor="t" rtlCol="false" tIns="0" lIns="0" bIns="0" rIns="0">
            <a:spAutoFit/>
          </a:bodyPr>
          <a:lstStyle/>
          <a:p>
            <a:pPr algn="ctr">
              <a:lnSpc>
                <a:spcPts val="4480"/>
              </a:lnSpc>
              <a:spcBef>
                <a:spcPct val="0"/>
              </a:spcBef>
            </a:pPr>
            <a:r>
              <a:rPr lang="en-US" b="true" sz="3200">
                <a:solidFill>
                  <a:srgbClr val="EFEFEF"/>
                </a:solidFill>
                <a:latin typeface="TT Hoves Bold"/>
                <a:ea typeface="TT Hoves Bold"/>
                <a:cs typeface="TT Hoves Bold"/>
                <a:sym typeface="TT Hoves Bold"/>
              </a:rPr>
              <a:t>Performanța Algoritmilor de Sortare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1028700" y="952183"/>
            <a:ext cx="8925661" cy="2024381"/>
          </a:xfrm>
          <a:prstGeom prst="rect">
            <a:avLst/>
          </a:prstGeom>
        </p:spPr>
        <p:txBody>
          <a:bodyPr anchor="t" rtlCol="false" tIns="0" lIns="0" bIns="0" rIns="0">
            <a:spAutoFit/>
          </a:bodyPr>
          <a:lstStyle/>
          <a:p>
            <a:pPr algn="l">
              <a:lnSpc>
                <a:spcPts val="7760"/>
              </a:lnSpc>
            </a:pPr>
            <a:r>
              <a:rPr lang="en-US" b="true" sz="8000" spc="-376">
                <a:solidFill>
                  <a:srgbClr val="000000"/>
                </a:solidFill>
                <a:latin typeface="TT Hoves Bold"/>
                <a:ea typeface="TT Hoves Bold"/>
                <a:cs typeface="TT Hoves Bold"/>
                <a:sym typeface="TT Hoves Bold"/>
              </a:rPr>
              <a:t>Comparație între Sisteme</a:t>
            </a:r>
          </a:p>
        </p:txBody>
      </p:sp>
      <p:sp>
        <p:nvSpPr>
          <p:cNvPr name="TextBox 3" id="3"/>
          <p:cNvSpPr txBox="true"/>
          <p:nvPr/>
        </p:nvSpPr>
        <p:spPr>
          <a:xfrm rot="0">
            <a:off x="1028700" y="3329623"/>
            <a:ext cx="7707571" cy="2967990"/>
          </a:xfrm>
          <a:prstGeom prst="rect">
            <a:avLst/>
          </a:prstGeom>
        </p:spPr>
        <p:txBody>
          <a:bodyPr anchor="t" rtlCol="false" tIns="0" lIns="0" bIns="0" rIns="0">
            <a:spAutoFit/>
          </a:bodyPr>
          <a:lstStyle/>
          <a:p>
            <a:pPr algn="just" marL="0" indent="0" lvl="0">
              <a:lnSpc>
                <a:spcPts val="2969"/>
              </a:lnSpc>
              <a:spcBef>
                <a:spcPct val="0"/>
              </a:spcBef>
            </a:pPr>
            <a:r>
              <a:rPr lang="en-US" sz="2199" spc="131">
                <a:solidFill>
                  <a:srgbClr val="000000"/>
                </a:solidFill>
                <a:latin typeface="TT Hoves"/>
                <a:ea typeface="TT Hoves"/>
                <a:cs typeface="TT Hoves"/>
                <a:sym typeface="TT Hoves"/>
              </a:rPr>
              <a:t>Pent</a:t>
            </a:r>
            <a:r>
              <a:rPr lang="en-US" sz="2199" spc="131" u="none">
                <a:solidFill>
                  <a:srgbClr val="000000"/>
                </a:solidFill>
                <a:latin typeface="TT Hoves"/>
                <a:ea typeface="TT Hoves"/>
                <a:cs typeface="TT Hoves"/>
                <a:sym typeface="TT Hoves"/>
              </a:rPr>
              <a:t>ru a înțelege mai bine comportamentul algoritmilor pe diferite arhitecturi hardware, am realizat o comparație detaliată între sisteme.</a:t>
            </a:r>
          </a:p>
          <a:p>
            <a:pPr algn="just" marL="0" indent="0" lvl="0">
              <a:lnSpc>
                <a:spcPts val="2969"/>
              </a:lnSpc>
              <a:spcBef>
                <a:spcPct val="0"/>
              </a:spcBef>
            </a:pPr>
          </a:p>
          <a:p>
            <a:pPr algn="just" marL="0" indent="0" lvl="0">
              <a:lnSpc>
                <a:spcPts val="2969"/>
              </a:lnSpc>
              <a:spcBef>
                <a:spcPct val="0"/>
              </a:spcBef>
            </a:pPr>
            <a:r>
              <a:rPr lang="en-US" sz="2199" spc="131" u="none">
                <a:solidFill>
                  <a:srgbClr val="000000"/>
                </a:solidFill>
                <a:latin typeface="TT Hoves"/>
                <a:ea typeface="TT Hoves"/>
                <a:cs typeface="TT Hoves"/>
                <a:sym typeface="TT Hoves"/>
              </a:rPr>
              <a:t>Această analiză evidențiază atât consistența unor algoritmi precum QuickSort cu stivă și RadixSort (baza 16), cât și diferențele de performanță datorate optimizărilor hardware, cum este cazul Apple M1.</a:t>
            </a:r>
          </a:p>
        </p:txBody>
      </p:sp>
      <p:sp>
        <p:nvSpPr>
          <p:cNvPr name="Freeform 4" id="4"/>
          <p:cNvSpPr/>
          <p:nvPr/>
        </p:nvSpPr>
        <p:spPr>
          <a:xfrm flipH="false" flipV="false" rot="0">
            <a:off x="8480781" y="-7939543"/>
            <a:ext cx="15177319" cy="15177319"/>
          </a:xfrm>
          <a:custGeom>
            <a:avLst/>
            <a:gdLst/>
            <a:ahLst/>
            <a:cxnLst/>
            <a:rect r="r" b="b" t="t" l="l"/>
            <a:pathLst>
              <a:path h="15177319" w="15177319">
                <a:moveTo>
                  <a:pt x="0" y="0"/>
                </a:moveTo>
                <a:lnTo>
                  <a:pt x="15177319" y="0"/>
                </a:lnTo>
                <a:lnTo>
                  <a:pt x="15177319" y="15177319"/>
                </a:lnTo>
                <a:lnTo>
                  <a:pt x="0" y="1517731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2719168" y="6975212"/>
            <a:ext cx="6265091" cy="4832876"/>
          </a:xfrm>
          <a:prstGeom prst="rect">
            <a:avLst/>
          </a:prstGeom>
        </p:spPr>
        <p:txBody>
          <a:bodyPr anchor="t" rtlCol="false" tIns="0" lIns="0" bIns="0" rIns="0">
            <a:spAutoFit/>
          </a:bodyPr>
          <a:lstStyle/>
          <a:p>
            <a:pPr algn="ctr">
              <a:lnSpc>
                <a:spcPts val="35614"/>
              </a:lnSpc>
            </a:pPr>
            <a:r>
              <a:rPr lang="en-US" b="true" sz="37888" spc="-1856">
                <a:solidFill>
                  <a:srgbClr val="EFEFEF"/>
                </a:solidFill>
                <a:latin typeface="TT Hoves Bold"/>
                <a:ea typeface="TT Hoves Bold"/>
                <a:cs typeface="TT Hoves Bold"/>
                <a:sym typeface="TT Hoves Bold"/>
              </a:rPr>
              <a:t>13</a:t>
            </a:r>
          </a:p>
        </p:txBody>
      </p:sp>
      <p:sp>
        <p:nvSpPr>
          <p:cNvPr name="TextBox 6" id="6"/>
          <p:cNvSpPr txBox="true"/>
          <p:nvPr/>
        </p:nvSpPr>
        <p:spPr>
          <a:xfrm rot="0">
            <a:off x="1028700" y="6622097"/>
            <a:ext cx="8395740" cy="2884170"/>
          </a:xfrm>
          <a:prstGeom prst="rect">
            <a:avLst/>
          </a:prstGeom>
        </p:spPr>
        <p:txBody>
          <a:bodyPr anchor="t" rtlCol="false" tIns="0" lIns="0" bIns="0" rIns="0">
            <a:spAutoFit/>
          </a:bodyPr>
          <a:lstStyle/>
          <a:p>
            <a:pPr algn="just">
              <a:lnSpc>
                <a:spcPts val="3599"/>
              </a:lnSpc>
            </a:pPr>
            <a:r>
              <a:rPr lang="en-US" b="true" sz="2399" spc="143">
                <a:solidFill>
                  <a:srgbClr val="343434"/>
                </a:solidFill>
                <a:latin typeface="TT Hoves Bold"/>
                <a:ea typeface="TT Hoves Bold"/>
                <a:cs typeface="TT Hoves Bold"/>
                <a:sym typeface="TT Hoves Bold"/>
              </a:rPr>
              <a:t>Observații generale:</a:t>
            </a:r>
          </a:p>
          <a:p>
            <a:pPr algn="just" marL="474978" indent="-237489" lvl="1">
              <a:lnSpc>
                <a:spcPts val="3299"/>
              </a:lnSpc>
              <a:buFont typeface="Arial"/>
              <a:buChar char="•"/>
            </a:pPr>
            <a:r>
              <a:rPr lang="en-US" sz="2199" spc="131">
                <a:solidFill>
                  <a:srgbClr val="343434"/>
                </a:solidFill>
                <a:latin typeface="TT Hoves"/>
                <a:ea typeface="TT Hoves"/>
                <a:cs typeface="TT Hoves"/>
                <a:sym typeface="TT Hoves"/>
              </a:rPr>
              <a:t>Performanța generală este superioară celei obținute pe Ryzen 7.</a:t>
            </a:r>
          </a:p>
          <a:p>
            <a:pPr algn="just" marL="474978" indent="-237489" lvl="1">
              <a:lnSpc>
                <a:spcPts val="3299"/>
              </a:lnSpc>
              <a:buFont typeface="Arial"/>
              <a:buChar char="•"/>
            </a:pPr>
            <a:r>
              <a:rPr lang="en-US" sz="2199" spc="131">
                <a:solidFill>
                  <a:srgbClr val="343434"/>
                </a:solidFill>
                <a:latin typeface="TT Hoves"/>
                <a:ea typeface="TT Hoves"/>
                <a:cs typeface="TT Hoves"/>
                <a:sym typeface="TT Hoves"/>
              </a:rPr>
              <a:t>TimSort și MergeSort prezintă un mic avantaj pentru dimensiuni mici.</a:t>
            </a:r>
          </a:p>
          <a:p>
            <a:pPr algn="just" marL="474978" indent="-237489" lvl="1">
              <a:lnSpc>
                <a:spcPts val="3299"/>
              </a:lnSpc>
              <a:buFont typeface="Arial"/>
              <a:buChar char="•"/>
            </a:pPr>
            <a:r>
              <a:rPr lang="en-US" sz="2199" spc="131">
                <a:solidFill>
                  <a:srgbClr val="343434"/>
                </a:solidFill>
                <a:latin typeface="TT Hoves"/>
                <a:ea typeface="TT Hoves"/>
                <a:cs typeface="TT Hoves"/>
                <a:sym typeface="TT Hoves"/>
              </a:rPr>
              <a:t>Pentru dimensiuni mari, QuickSort cu stivă și RadixSort (baza 16) se impun ca cele mai rapide opțiuni.</a:t>
            </a:r>
          </a:p>
        </p:txBody>
      </p:sp>
      <p:grpSp>
        <p:nvGrpSpPr>
          <p:cNvPr name="Group 7" id="7"/>
          <p:cNvGrpSpPr/>
          <p:nvPr/>
        </p:nvGrpSpPr>
        <p:grpSpPr>
          <a:xfrm rot="0">
            <a:off x="11540709" y="4172382"/>
            <a:ext cx="8022002" cy="7850275"/>
            <a:chOff x="0" y="0"/>
            <a:chExt cx="10696003" cy="10467033"/>
          </a:xfrm>
        </p:grpSpPr>
        <p:grpSp>
          <p:nvGrpSpPr>
            <p:cNvPr name="Group 8" id="8"/>
            <p:cNvGrpSpPr/>
            <p:nvPr/>
          </p:nvGrpSpPr>
          <p:grpSpPr>
            <a:xfrm rot="0">
              <a:off x="0" y="0"/>
              <a:ext cx="10696003" cy="10467033"/>
              <a:chOff x="0" y="0"/>
              <a:chExt cx="812800" cy="795400"/>
            </a:xfrm>
          </p:grpSpPr>
          <p:sp>
            <p:nvSpPr>
              <p:cNvPr name="Freeform 9" id="9"/>
              <p:cNvSpPr/>
              <p:nvPr/>
            </p:nvSpPr>
            <p:spPr>
              <a:xfrm flipH="false" flipV="false" rot="0">
                <a:off x="0" y="0"/>
                <a:ext cx="812800" cy="795400"/>
              </a:xfrm>
              <a:custGeom>
                <a:avLst/>
                <a:gdLst/>
                <a:ahLst/>
                <a:cxnLst/>
                <a:rect r="r" b="b" t="t" l="l"/>
                <a:pathLst>
                  <a:path h="795400" w="812800">
                    <a:moveTo>
                      <a:pt x="406400" y="0"/>
                    </a:moveTo>
                    <a:cubicBezTo>
                      <a:pt x="181951" y="0"/>
                      <a:pt x="0" y="178056"/>
                      <a:pt x="0" y="397700"/>
                    </a:cubicBezTo>
                    <a:cubicBezTo>
                      <a:pt x="0" y="617344"/>
                      <a:pt x="181951" y="795400"/>
                      <a:pt x="406400" y="795400"/>
                    </a:cubicBezTo>
                    <a:cubicBezTo>
                      <a:pt x="630849" y="795400"/>
                      <a:pt x="812800" y="617344"/>
                      <a:pt x="812800" y="397700"/>
                    </a:cubicBezTo>
                    <a:cubicBezTo>
                      <a:pt x="812800" y="178056"/>
                      <a:pt x="630849" y="0"/>
                      <a:pt x="406400" y="0"/>
                    </a:cubicBezTo>
                    <a:close/>
                  </a:path>
                </a:pathLst>
              </a:custGeom>
              <a:solidFill>
                <a:srgbClr val="0003FF"/>
              </a:solidFill>
            </p:spPr>
          </p:sp>
          <p:sp>
            <p:nvSpPr>
              <p:cNvPr name="TextBox 10" id="10"/>
              <p:cNvSpPr txBox="true"/>
              <p:nvPr/>
            </p:nvSpPr>
            <p:spPr>
              <a:xfrm>
                <a:off x="76200" y="17419"/>
                <a:ext cx="660400" cy="703413"/>
              </a:xfrm>
              <a:prstGeom prst="rect">
                <a:avLst/>
              </a:prstGeom>
            </p:spPr>
            <p:txBody>
              <a:bodyPr anchor="ctr" rtlCol="false" tIns="50800" lIns="50800" bIns="50800" rIns="50800"/>
              <a:lstStyle/>
              <a:p>
                <a:pPr algn="ctr">
                  <a:lnSpc>
                    <a:spcPts val="3639"/>
                  </a:lnSpc>
                </a:pPr>
              </a:p>
            </p:txBody>
          </p:sp>
        </p:grpSp>
        <p:sp>
          <p:nvSpPr>
            <p:cNvPr name="TextBox 11" id="11"/>
            <p:cNvSpPr txBox="true"/>
            <p:nvPr/>
          </p:nvSpPr>
          <p:spPr>
            <a:xfrm rot="0">
              <a:off x="1385523" y="2481842"/>
              <a:ext cx="7924957" cy="6398700"/>
            </a:xfrm>
            <a:prstGeom prst="rect">
              <a:avLst/>
            </a:prstGeom>
          </p:spPr>
          <p:txBody>
            <a:bodyPr anchor="t" rtlCol="false" tIns="0" lIns="0" bIns="0" rIns="0">
              <a:spAutoFit/>
            </a:bodyPr>
            <a:lstStyle/>
            <a:p>
              <a:pPr algn="ctr">
                <a:lnSpc>
                  <a:spcPts val="33788"/>
                </a:lnSpc>
              </a:pPr>
              <a:r>
                <a:rPr lang="en-US" b="true" sz="35944" spc="-1761">
                  <a:solidFill>
                    <a:srgbClr val="EFEFEF"/>
                  </a:solidFill>
                  <a:latin typeface="TT Hoves Bold"/>
                  <a:ea typeface="TT Hoves Bold"/>
                  <a:cs typeface="TT Hoves Bold"/>
                  <a:sym typeface="TT Hoves Bold"/>
                </a:rPr>
                <a:t>13</a:t>
              </a: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1028700" y="694241"/>
            <a:ext cx="8925661" cy="1615694"/>
          </a:xfrm>
          <a:prstGeom prst="rect">
            <a:avLst/>
          </a:prstGeom>
        </p:spPr>
        <p:txBody>
          <a:bodyPr anchor="t" rtlCol="false" tIns="0" lIns="0" bIns="0" rIns="0">
            <a:spAutoFit/>
          </a:bodyPr>
          <a:lstStyle/>
          <a:p>
            <a:pPr algn="l">
              <a:lnSpc>
                <a:spcPts val="6207"/>
              </a:lnSpc>
            </a:pPr>
            <a:r>
              <a:rPr lang="en-US" b="true" sz="6399" spc="-300">
                <a:solidFill>
                  <a:srgbClr val="000000"/>
                </a:solidFill>
                <a:latin typeface="TT Hoves Bold"/>
                <a:ea typeface="TT Hoves Bold"/>
                <a:cs typeface="TT Hoves Bold"/>
                <a:sym typeface="TT Hoves Bold"/>
              </a:rPr>
              <a:t>Comparație între Sisteme</a:t>
            </a:r>
          </a:p>
        </p:txBody>
      </p:sp>
      <p:sp>
        <p:nvSpPr>
          <p:cNvPr name="TextBox 3" id="3"/>
          <p:cNvSpPr txBox="true"/>
          <p:nvPr/>
        </p:nvSpPr>
        <p:spPr>
          <a:xfrm rot="0">
            <a:off x="1028700" y="2449682"/>
            <a:ext cx="9568008" cy="2324100"/>
          </a:xfrm>
          <a:prstGeom prst="rect">
            <a:avLst/>
          </a:prstGeom>
        </p:spPr>
        <p:txBody>
          <a:bodyPr anchor="t" rtlCol="false" tIns="0" lIns="0" bIns="0" rIns="0">
            <a:spAutoFit/>
          </a:bodyPr>
          <a:lstStyle/>
          <a:p>
            <a:pPr algn="just" marL="0" indent="0" lvl="0">
              <a:lnSpc>
                <a:spcPts val="2699"/>
              </a:lnSpc>
              <a:spcBef>
                <a:spcPct val="0"/>
              </a:spcBef>
            </a:pPr>
            <a:r>
              <a:rPr lang="en-US" sz="1999" spc="119">
                <a:solidFill>
                  <a:srgbClr val="000000"/>
                </a:solidFill>
                <a:latin typeface="TT Hoves"/>
                <a:ea typeface="TT Hoves"/>
                <a:cs typeface="TT Hoves"/>
                <a:sym typeface="TT Hoves"/>
              </a:rPr>
              <a:t>P</a:t>
            </a:r>
            <a:r>
              <a:rPr lang="en-US" sz="1999" spc="119" u="none">
                <a:solidFill>
                  <a:srgbClr val="000000"/>
                </a:solidFill>
                <a:latin typeface="TT Hoves"/>
                <a:ea typeface="TT Hoves"/>
                <a:cs typeface="TT Hoves"/>
                <a:sym typeface="TT Hoves"/>
              </a:rPr>
              <a:t>entru a evidenția diferențele de performanță între sisteme, am ales să analizăm fluctuațiile a trei algoritmi reprezentativi: QuickSort cu 3 mediane, TimSort și MergeSort. </a:t>
            </a:r>
          </a:p>
          <a:p>
            <a:pPr algn="just" marL="0" indent="0" lvl="0">
              <a:lnSpc>
                <a:spcPts val="2699"/>
              </a:lnSpc>
              <a:spcBef>
                <a:spcPct val="0"/>
              </a:spcBef>
            </a:pPr>
          </a:p>
          <a:p>
            <a:pPr algn="just" marL="0" indent="0" lvl="0">
              <a:lnSpc>
                <a:spcPts val="2699"/>
              </a:lnSpc>
              <a:spcBef>
                <a:spcPct val="0"/>
              </a:spcBef>
            </a:pPr>
            <a:r>
              <a:rPr lang="en-US" sz="1999" spc="119" u="none">
                <a:solidFill>
                  <a:srgbClr val="000000"/>
                </a:solidFill>
                <a:latin typeface="TT Hoves"/>
                <a:ea typeface="TT Hoves"/>
                <a:cs typeface="TT Hoves"/>
                <a:sym typeface="TT Hoves"/>
              </a:rPr>
              <a:t>Acești algoritmi au fost selectați datorită comportamentului lor variabil în funcție de arhitectură și dimensiunea datelor, iar graficul dedicat oferă o perspectivă clară asupra acestor variații.</a:t>
            </a:r>
          </a:p>
        </p:txBody>
      </p:sp>
      <p:sp>
        <p:nvSpPr>
          <p:cNvPr name="Freeform 4" id="4"/>
          <p:cNvSpPr/>
          <p:nvPr/>
        </p:nvSpPr>
        <p:spPr>
          <a:xfrm flipH="false" flipV="false" rot="0">
            <a:off x="8840942" y="1028700"/>
            <a:ext cx="15177319" cy="15177319"/>
          </a:xfrm>
          <a:custGeom>
            <a:avLst/>
            <a:gdLst/>
            <a:ahLst/>
            <a:cxnLst/>
            <a:rect r="r" b="b" t="t" l="l"/>
            <a:pathLst>
              <a:path h="15177319" w="15177319">
                <a:moveTo>
                  <a:pt x="0" y="0"/>
                </a:moveTo>
                <a:lnTo>
                  <a:pt x="15177319" y="0"/>
                </a:lnTo>
                <a:lnTo>
                  <a:pt x="15177319" y="15177319"/>
                </a:lnTo>
                <a:lnTo>
                  <a:pt x="0" y="1517731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28700" y="4942105"/>
            <a:ext cx="9568008" cy="4784004"/>
          </a:xfrm>
          <a:custGeom>
            <a:avLst/>
            <a:gdLst/>
            <a:ahLst/>
            <a:cxnLst/>
            <a:rect r="r" b="b" t="t" l="l"/>
            <a:pathLst>
              <a:path h="4784004" w="9568008">
                <a:moveTo>
                  <a:pt x="0" y="0"/>
                </a:moveTo>
                <a:lnTo>
                  <a:pt x="9568008" y="0"/>
                </a:lnTo>
                <a:lnTo>
                  <a:pt x="9568008" y="4784004"/>
                </a:lnTo>
                <a:lnTo>
                  <a:pt x="0" y="4784004"/>
                </a:lnTo>
                <a:lnTo>
                  <a:pt x="0" y="0"/>
                </a:lnTo>
                <a:close/>
              </a:path>
            </a:pathLst>
          </a:custGeom>
          <a:blipFill>
            <a:blip r:embed="rId4"/>
            <a:stretch>
              <a:fillRect l="0" t="0" r="0" b="0"/>
            </a:stretch>
          </a:blipFill>
          <a:ln w="38100" cap="sq">
            <a:solidFill>
              <a:srgbClr val="000000"/>
            </a:solidFill>
            <a:prstDash val="solid"/>
            <a:miter/>
          </a:ln>
        </p:spPr>
      </p:sp>
      <p:grpSp>
        <p:nvGrpSpPr>
          <p:cNvPr name="Group 6" id="6"/>
          <p:cNvGrpSpPr/>
          <p:nvPr/>
        </p:nvGrpSpPr>
        <p:grpSpPr>
          <a:xfrm rot="0">
            <a:off x="11644530" y="-1615203"/>
            <a:ext cx="8022002" cy="7850275"/>
            <a:chOff x="0" y="0"/>
            <a:chExt cx="10696003" cy="10467033"/>
          </a:xfrm>
        </p:grpSpPr>
        <p:grpSp>
          <p:nvGrpSpPr>
            <p:cNvPr name="Group 7" id="7"/>
            <p:cNvGrpSpPr/>
            <p:nvPr/>
          </p:nvGrpSpPr>
          <p:grpSpPr>
            <a:xfrm rot="0">
              <a:off x="0" y="0"/>
              <a:ext cx="10696003" cy="10467033"/>
              <a:chOff x="0" y="0"/>
              <a:chExt cx="812800" cy="795400"/>
            </a:xfrm>
          </p:grpSpPr>
          <p:sp>
            <p:nvSpPr>
              <p:cNvPr name="Freeform 8" id="8"/>
              <p:cNvSpPr/>
              <p:nvPr/>
            </p:nvSpPr>
            <p:spPr>
              <a:xfrm flipH="false" flipV="false" rot="0">
                <a:off x="0" y="0"/>
                <a:ext cx="812800" cy="795400"/>
              </a:xfrm>
              <a:custGeom>
                <a:avLst/>
                <a:gdLst/>
                <a:ahLst/>
                <a:cxnLst/>
                <a:rect r="r" b="b" t="t" l="l"/>
                <a:pathLst>
                  <a:path h="795400" w="812800">
                    <a:moveTo>
                      <a:pt x="406400" y="0"/>
                    </a:moveTo>
                    <a:cubicBezTo>
                      <a:pt x="181951" y="0"/>
                      <a:pt x="0" y="178056"/>
                      <a:pt x="0" y="397700"/>
                    </a:cubicBezTo>
                    <a:cubicBezTo>
                      <a:pt x="0" y="617344"/>
                      <a:pt x="181951" y="795400"/>
                      <a:pt x="406400" y="795400"/>
                    </a:cubicBezTo>
                    <a:cubicBezTo>
                      <a:pt x="630849" y="795400"/>
                      <a:pt x="812800" y="617344"/>
                      <a:pt x="812800" y="397700"/>
                    </a:cubicBezTo>
                    <a:cubicBezTo>
                      <a:pt x="812800" y="178056"/>
                      <a:pt x="630849" y="0"/>
                      <a:pt x="406400" y="0"/>
                    </a:cubicBezTo>
                    <a:close/>
                  </a:path>
                </a:pathLst>
              </a:custGeom>
              <a:solidFill>
                <a:srgbClr val="0003FF"/>
              </a:solidFill>
            </p:spPr>
          </p:sp>
          <p:sp>
            <p:nvSpPr>
              <p:cNvPr name="TextBox 9" id="9"/>
              <p:cNvSpPr txBox="true"/>
              <p:nvPr/>
            </p:nvSpPr>
            <p:spPr>
              <a:xfrm>
                <a:off x="76200" y="17419"/>
                <a:ext cx="660400" cy="703413"/>
              </a:xfrm>
              <a:prstGeom prst="rect">
                <a:avLst/>
              </a:prstGeom>
            </p:spPr>
            <p:txBody>
              <a:bodyPr anchor="ctr" rtlCol="false" tIns="50800" lIns="50800" bIns="50800" rIns="50800"/>
              <a:lstStyle/>
              <a:p>
                <a:pPr algn="ctr">
                  <a:lnSpc>
                    <a:spcPts val="3639"/>
                  </a:lnSpc>
                </a:pPr>
              </a:p>
            </p:txBody>
          </p:sp>
        </p:grpSp>
        <p:sp>
          <p:nvSpPr>
            <p:cNvPr name="TextBox 10" id="10"/>
            <p:cNvSpPr txBox="true"/>
            <p:nvPr/>
          </p:nvSpPr>
          <p:spPr>
            <a:xfrm rot="0">
              <a:off x="1385523" y="2481842"/>
              <a:ext cx="7924957" cy="6398700"/>
            </a:xfrm>
            <a:prstGeom prst="rect">
              <a:avLst/>
            </a:prstGeom>
          </p:spPr>
          <p:txBody>
            <a:bodyPr anchor="t" rtlCol="false" tIns="0" lIns="0" bIns="0" rIns="0">
              <a:spAutoFit/>
            </a:bodyPr>
            <a:lstStyle/>
            <a:p>
              <a:pPr algn="ctr">
                <a:lnSpc>
                  <a:spcPts val="33788"/>
                </a:lnSpc>
              </a:pPr>
              <a:r>
                <a:rPr lang="en-US" b="true" sz="35944" spc="-1761">
                  <a:solidFill>
                    <a:srgbClr val="EFEFEF"/>
                  </a:solidFill>
                  <a:latin typeface="TT Hoves Bold"/>
                  <a:ea typeface="TT Hoves Bold"/>
                  <a:cs typeface="TT Hoves Bold"/>
                  <a:sym typeface="TT Hoves Bold"/>
                </a:rPr>
                <a:t>14</a:t>
              </a:r>
            </a:p>
          </p:txBody>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2823805" y="5974763"/>
            <a:ext cx="7624730" cy="7624730"/>
          </a:xfrm>
          <a:custGeom>
            <a:avLst/>
            <a:gdLst/>
            <a:ahLst/>
            <a:cxnLst/>
            <a:rect r="r" b="b" t="t" l="l"/>
            <a:pathLst>
              <a:path h="7624730" w="7624730">
                <a:moveTo>
                  <a:pt x="0" y="0"/>
                </a:moveTo>
                <a:lnTo>
                  <a:pt x="7624731" y="0"/>
                </a:lnTo>
                <a:lnTo>
                  <a:pt x="7624731" y="7624730"/>
                </a:lnTo>
                <a:lnTo>
                  <a:pt x="0" y="7624730"/>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822665" y="-795948"/>
            <a:ext cx="7178388" cy="11878896"/>
            <a:chOff x="0" y="0"/>
            <a:chExt cx="1890604" cy="3128598"/>
          </a:xfrm>
        </p:grpSpPr>
        <p:sp>
          <p:nvSpPr>
            <p:cNvPr name="Freeform 4" id="4"/>
            <p:cNvSpPr/>
            <p:nvPr/>
          </p:nvSpPr>
          <p:spPr>
            <a:xfrm flipH="false" flipV="false" rot="0">
              <a:off x="0" y="0"/>
              <a:ext cx="1890604" cy="3128598"/>
            </a:xfrm>
            <a:custGeom>
              <a:avLst/>
              <a:gdLst/>
              <a:ahLst/>
              <a:cxnLst/>
              <a:rect r="r" b="b" t="t" l="l"/>
              <a:pathLst>
                <a:path h="3128598" w="1890604">
                  <a:moveTo>
                    <a:pt x="0" y="0"/>
                  </a:moveTo>
                  <a:lnTo>
                    <a:pt x="1890604" y="0"/>
                  </a:lnTo>
                  <a:lnTo>
                    <a:pt x="1890604" y="3128598"/>
                  </a:lnTo>
                  <a:lnTo>
                    <a:pt x="0" y="3128598"/>
                  </a:lnTo>
                  <a:close/>
                </a:path>
              </a:pathLst>
            </a:custGeom>
            <a:solidFill>
              <a:srgbClr val="0003FF"/>
            </a:solidFill>
          </p:spPr>
        </p:sp>
        <p:sp>
          <p:nvSpPr>
            <p:cNvPr name="TextBox 5" id="5"/>
            <p:cNvSpPr txBox="true"/>
            <p:nvPr/>
          </p:nvSpPr>
          <p:spPr>
            <a:xfrm>
              <a:off x="0" y="-57150"/>
              <a:ext cx="1890604" cy="3185748"/>
            </a:xfrm>
            <a:prstGeom prst="rect">
              <a:avLst/>
            </a:prstGeom>
          </p:spPr>
          <p:txBody>
            <a:bodyPr anchor="ctr" rtlCol="false" tIns="50800" lIns="50800" bIns="50800" rIns="50800"/>
            <a:lstStyle/>
            <a:p>
              <a:pPr algn="ctr">
                <a:lnSpc>
                  <a:spcPts val="3639"/>
                </a:lnSpc>
              </a:pPr>
            </a:p>
          </p:txBody>
        </p:sp>
      </p:grpSp>
      <p:sp>
        <p:nvSpPr>
          <p:cNvPr name="Freeform 6" id="6"/>
          <p:cNvSpPr/>
          <p:nvPr/>
        </p:nvSpPr>
        <p:spPr>
          <a:xfrm flipH="false" flipV="false" rot="0">
            <a:off x="5774232" y="3183214"/>
            <a:ext cx="11485068" cy="6603914"/>
          </a:xfrm>
          <a:custGeom>
            <a:avLst/>
            <a:gdLst/>
            <a:ahLst/>
            <a:cxnLst/>
            <a:rect r="r" b="b" t="t" l="l"/>
            <a:pathLst>
              <a:path h="6603914" w="11485068">
                <a:moveTo>
                  <a:pt x="0" y="0"/>
                </a:moveTo>
                <a:lnTo>
                  <a:pt x="11485068" y="0"/>
                </a:lnTo>
                <a:lnTo>
                  <a:pt x="11485068" y="6603914"/>
                </a:lnTo>
                <a:lnTo>
                  <a:pt x="0" y="6603914"/>
                </a:lnTo>
                <a:lnTo>
                  <a:pt x="0" y="0"/>
                </a:lnTo>
                <a:close/>
              </a:path>
            </a:pathLst>
          </a:custGeom>
          <a:blipFill>
            <a:blip r:embed="rId4"/>
            <a:stretch>
              <a:fillRect l="0" t="0" r="0" b="0"/>
            </a:stretch>
          </a:blipFill>
          <a:ln w="47625" cap="sq">
            <a:solidFill>
              <a:srgbClr val="000000"/>
            </a:solidFill>
            <a:prstDash val="solid"/>
            <a:miter/>
          </a:ln>
        </p:spPr>
      </p:sp>
      <p:sp>
        <p:nvSpPr>
          <p:cNvPr name="TextBox 7" id="7"/>
          <p:cNvSpPr txBox="true"/>
          <p:nvPr/>
        </p:nvSpPr>
        <p:spPr>
          <a:xfrm rot="0">
            <a:off x="5774232" y="2280839"/>
            <a:ext cx="6222931" cy="821563"/>
          </a:xfrm>
          <a:prstGeom prst="rect">
            <a:avLst/>
          </a:prstGeom>
        </p:spPr>
        <p:txBody>
          <a:bodyPr anchor="t" rtlCol="false" tIns="0" lIns="0" bIns="0" rIns="0">
            <a:spAutoFit/>
          </a:bodyPr>
          <a:lstStyle/>
          <a:p>
            <a:pPr algn="l">
              <a:lnSpc>
                <a:spcPts val="3296"/>
              </a:lnSpc>
            </a:pPr>
            <a:r>
              <a:rPr lang="en-US" sz="3200" b="true">
                <a:solidFill>
                  <a:srgbClr val="343434"/>
                </a:solidFill>
                <a:latin typeface="TT Hoves Bold"/>
                <a:ea typeface="TT Hoves Bold"/>
                <a:cs typeface="TT Hoves Bold"/>
                <a:sym typeface="TT Hoves Bold"/>
              </a:rPr>
              <a:t>Performanța Algoritmilor de Sortare</a:t>
            </a:r>
          </a:p>
        </p:txBody>
      </p:sp>
      <p:sp>
        <p:nvSpPr>
          <p:cNvPr name="TextBox 8" id="8"/>
          <p:cNvSpPr txBox="true"/>
          <p:nvPr/>
        </p:nvSpPr>
        <p:spPr>
          <a:xfrm rot="-5400000">
            <a:off x="-1661344" y="3269932"/>
            <a:ext cx="10287000" cy="3747135"/>
          </a:xfrm>
          <a:prstGeom prst="rect">
            <a:avLst/>
          </a:prstGeom>
        </p:spPr>
        <p:txBody>
          <a:bodyPr anchor="t" rtlCol="false" tIns="0" lIns="0" bIns="0" rIns="0">
            <a:spAutoFit/>
          </a:bodyPr>
          <a:lstStyle/>
          <a:p>
            <a:pPr algn="l">
              <a:lnSpc>
                <a:spcPts val="14400"/>
              </a:lnSpc>
            </a:pPr>
            <a:r>
              <a:rPr lang="en-US" sz="14400" spc="-691" b="true">
                <a:solidFill>
                  <a:srgbClr val="EFEFEF"/>
                </a:solidFill>
                <a:latin typeface="TT Hoves Bold"/>
                <a:ea typeface="TT Hoves Bold"/>
                <a:cs typeface="TT Hoves Bold"/>
                <a:sym typeface="TT Hoves Bold"/>
              </a:rPr>
              <a:t>Cazuri Particulare</a:t>
            </a:r>
          </a:p>
        </p:txBody>
      </p:sp>
      <p:sp>
        <p:nvSpPr>
          <p:cNvPr name="TextBox 9" id="9"/>
          <p:cNvSpPr txBox="true"/>
          <p:nvPr/>
        </p:nvSpPr>
        <p:spPr>
          <a:xfrm rot="0">
            <a:off x="-72336" y="-122344"/>
            <a:ext cx="3677731" cy="2845012"/>
          </a:xfrm>
          <a:prstGeom prst="rect">
            <a:avLst/>
          </a:prstGeom>
        </p:spPr>
        <p:txBody>
          <a:bodyPr anchor="t" rtlCol="false" tIns="0" lIns="0" bIns="0" rIns="0">
            <a:spAutoFit/>
          </a:bodyPr>
          <a:lstStyle/>
          <a:p>
            <a:pPr algn="l">
              <a:lnSpc>
                <a:spcPts val="20906"/>
              </a:lnSpc>
            </a:pPr>
            <a:r>
              <a:rPr lang="en-US" b="true" sz="22241" spc="-1089">
                <a:solidFill>
                  <a:srgbClr val="EFEFEF"/>
                </a:solidFill>
                <a:latin typeface="TT Hoves Bold"/>
                <a:ea typeface="TT Hoves Bold"/>
                <a:cs typeface="TT Hoves Bold"/>
                <a:sym typeface="TT Hoves Bold"/>
              </a:rPr>
              <a:t>15</a:t>
            </a:r>
          </a:p>
        </p:txBody>
      </p:sp>
      <p:sp>
        <p:nvSpPr>
          <p:cNvPr name="TextBox 10" id="10"/>
          <p:cNvSpPr txBox="true"/>
          <p:nvPr/>
        </p:nvSpPr>
        <p:spPr>
          <a:xfrm rot="0">
            <a:off x="5774232" y="556467"/>
            <a:ext cx="6222931" cy="1615694"/>
          </a:xfrm>
          <a:prstGeom prst="rect">
            <a:avLst/>
          </a:prstGeom>
        </p:spPr>
        <p:txBody>
          <a:bodyPr anchor="t" rtlCol="false" tIns="0" lIns="0" bIns="0" rIns="0">
            <a:spAutoFit/>
          </a:bodyPr>
          <a:lstStyle/>
          <a:p>
            <a:pPr algn="l">
              <a:lnSpc>
                <a:spcPts val="6207"/>
              </a:lnSpc>
            </a:pPr>
            <a:r>
              <a:rPr lang="en-US" b="true" sz="6399" spc="-300">
                <a:solidFill>
                  <a:srgbClr val="000000"/>
                </a:solidFill>
                <a:latin typeface="TT Hoves Bold"/>
                <a:ea typeface="TT Hoves Bold"/>
                <a:cs typeface="TT Hoves Bold"/>
                <a:sym typeface="TT Hoves Bold"/>
              </a:rPr>
              <a:t>Comparație între Sisteme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2823805" y="5974763"/>
            <a:ext cx="7624730" cy="7624730"/>
          </a:xfrm>
          <a:custGeom>
            <a:avLst/>
            <a:gdLst/>
            <a:ahLst/>
            <a:cxnLst/>
            <a:rect r="r" b="b" t="t" l="l"/>
            <a:pathLst>
              <a:path h="7624730" w="7624730">
                <a:moveTo>
                  <a:pt x="0" y="0"/>
                </a:moveTo>
                <a:lnTo>
                  <a:pt x="7624731" y="0"/>
                </a:lnTo>
                <a:lnTo>
                  <a:pt x="7624731" y="7624730"/>
                </a:lnTo>
                <a:lnTo>
                  <a:pt x="0" y="7624730"/>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822665" y="-795948"/>
            <a:ext cx="7178388" cy="11878896"/>
            <a:chOff x="0" y="0"/>
            <a:chExt cx="1890604" cy="3128598"/>
          </a:xfrm>
        </p:grpSpPr>
        <p:sp>
          <p:nvSpPr>
            <p:cNvPr name="Freeform 4" id="4"/>
            <p:cNvSpPr/>
            <p:nvPr/>
          </p:nvSpPr>
          <p:spPr>
            <a:xfrm flipH="false" flipV="false" rot="0">
              <a:off x="0" y="0"/>
              <a:ext cx="1890604" cy="3128598"/>
            </a:xfrm>
            <a:custGeom>
              <a:avLst/>
              <a:gdLst/>
              <a:ahLst/>
              <a:cxnLst/>
              <a:rect r="r" b="b" t="t" l="l"/>
              <a:pathLst>
                <a:path h="3128598" w="1890604">
                  <a:moveTo>
                    <a:pt x="0" y="0"/>
                  </a:moveTo>
                  <a:lnTo>
                    <a:pt x="1890604" y="0"/>
                  </a:lnTo>
                  <a:lnTo>
                    <a:pt x="1890604" y="3128598"/>
                  </a:lnTo>
                  <a:lnTo>
                    <a:pt x="0" y="3128598"/>
                  </a:lnTo>
                  <a:close/>
                </a:path>
              </a:pathLst>
            </a:custGeom>
            <a:solidFill>
              <a:srgbClr val="0003FF"/>
            </a:solidFill>
          </p:spPr>
        </p:sp>
        <p:sp>
          <p:nvSpPr>
            <p:cNvPr name="TextBox 5" id="5"/>
            <p:cNvSpPr txBox="true"/>
            <p:nvPr/>
          </p:nvSpPr>
          <p:spPr>
            <a:xfrm>
              <a:off x="0" y="-57150"/>
              <a:ext cx="1890604" cy="3185748"/>
            </a:xfrm>
            <a:prstGeom prst="rect">
              <a:avLst/>
            </a:prstGeom>
          </p:spPr>
          <p:txBody>
            <a:bodyPr anchor="ctr" rtlCol="false" tIns="50800" lIns="50800" bIns="50800" rIns="50800"/>
            <a:lstStyle/>
            <a:p>
              <a:pPr algn="ctr">
                <a:lnSpc>
                  <a:spcPts val="3639"/>
                </a:lnSpc>
              </a:pPr>
            </a:p>
          </p:txBody>
        </p:sp>
      </p:grpSp>
      <p:sp>
        <p:nvSpPr>
          <p:cNvPr name="Freeform 6" id="6"/>
          <p:cNvSpPr/>
          <p:nvPr/>
        </p:nvSpPr>
        <p:spPr>
          <a:xfrm flipH="false" flipV="false" rot="0">
            <a:off x="5774232" y="3183214"/>
            <a:ext cx="11485068" cy="6618270"/>
          </a:xfrm>
          <a:custGeom>
            <a:avLst/>
            <a:gdLst/>
            <a:ahLst/>
            <a:cxnLst/>
            <a:rect r="r" b="b" t="t" l="l"/>
            <a:pathLst>
              <a:path h="6618270" w="11485068">
                <a:moveTo>
                  <a:pt x="0" y="0"/>
                </a:moveTo>
                <a:lnTo>
                  <a:pt x="11485068" y="0"/>
                </a:lnTo>
                <a:lnTo>
                  <a:pt x="11485068" y="6618271"/>
                </a:lnTo>
                <a:lnTo>
                  <a:pt x="0" y="6618271"/>
                </a:lnTo>
                <a:lnTo>
                  <a:pt x="0" y="0"/>
                </a:lnTo>
                <a:close/>
              </a:path>
            </a:pathLst>
          </a:custGeom>
          <a:blipFill>
            <a:blip r:embed="rId4"/>
            <a:stretch>
              <a:fillRect l="0" t="0" r="0" b="0"/>
            </a:stretch>
          </a:blipFill>
          <a:ln w="38100" cap="sq">
            <a:solidFill>
              <a:srgbClr val="000000"/>
            </a:solidFill>
            <a:prstDash val="solid"/>
            <a:miter/>
          </a:ln>
        </p:spPr>
      </p:sp>
      <p:sp>
        <p:nvSpPr>
          <p:cNvPr name="TextBox 7" id="7"/>
          <p:cNvSpPr txBox="true"/>
          <p:nvPr/>
        </p:nvSpPr>
        <p:spPr>
          <a:xfrm rot="0">
            <a:off x="5774232" y="2280839"/>
            <a:ext cx="6222931" cy="821563"/>
          </a:xfrm>
          <a:prstGeom prst="rect">
            <a:avLst/>
          </a:prstGeom>
        </p:spPr>
        <p:txBody>
          <a:bodyPr anchor="t" rtlCol="false" tIns="0" lIns="0" bIns="0" rIns="0">
            <a:spAutoFit/>
          </a:bodyPr>
          <a:lstStyle/>
          <a:p>
            <a:pPr algn="l">
              <a:lnSpc>
                <a:spcPts val="3296"/>
              </a:lnSpc>
            </a:pPr>
            <a:r>
              <a:rPr lang="en-US" sz="3200" b="true">
                <a:solidFill>
                  <a:srgbClr val="343434"/>
                </a:solidFill>
                <a:latin typeface="TT Hoves Bold"/>
                <a:ea typeface="TT Hoves Bold"/>
                <a:cs typeface="TT Hoves Bold"/>
                <a:sym typeface="TT Hoves Bold"/>
              </a:rPr>
              <a:t>Performanța Algoritmilor de Sortare</a:t>
            </a:r>
          </a:p>
        </p:txBody>
      </p:sp>
      <p:sp>
        <p:nvSpPr>
          <p:cNvPr name="TextBox 8" id="8"/>
          <p:cNvSpPr txBox="true"/>
          <p:nvPr/>
        </p:nvSpPr>
        <p:spPr>
          <a:xfrm rot="-5400000">
            <a:off x="-1661344" y="3269932"/>
            <a:ext cx="10287000" cy="3747135"/>
          </a:xfrm>
          <a:prstGeom prst="rect">
            <a:avLst/>
          </a:prstGeom>
        </p:spPr>
        <p:txBody>
          <a:bodyPr anchor="t" rtlCol="false" tIns="0" lIns="0" bIns="0" rIns="0">
            <a:spAutoFit/>
          </a:bodyPr>
          <a:lstStyle/>
          <a:p>
            <a:pPr algn="l">
              <a:lnSpc>
                <a:spcPts val="14400"/>
              </a:lnSpc>
            </a:pPr>
            <a:r>
              <a:rPr lang="en-US" sz="14400" spc="-691" b="true">
                <a:solidFill>
                  <a:srgbClr val="EFEFEF"/>
                </a:solidFill>
                <a:latin typeface="TT Hoves Bold"/>
                <a:ea typeface="TT Hoves Bold"/>
                <a:cs typeface="TT Hoves Bold"/>
                <a:sym typeface="TT Hoves Bold"/>
              </a:rPr>
              <a:t>Cazuri Particulare</a:t>
            </a:r>
          </a:p>
        </p:txBody>
      </p:sp>
      <p:sp>
        <p:nvSpPr>
          <p:cNvPr name="TextBox 9" id="9"/>
          <p:cNvSpPr txBox="true"/>
          <p:nvPr/>
        </p:nvSpPr>
        <p:spPr>
          <a:xfrm rot="0">
            <a:off x="-72336" y="-122344"/>
            <a:ext cx="3677731" cy="2845012"/>
          </a:xfrm>
          <a:prstGeom prst="rect">
            <a:avLst/>
          </a:prstGeom>
        </p:spPr>
        <p:txBody>
          <a:bodyPr anchor="t" rtlCol="false" tIns="0" lIns="0" bIns="0" rIns="0">
            <a:spAutoFit/>
          </a:bodyPr>
          <a:lstStyle/>
          <a:p>
            <a:pPr algn="l">
              <a:lnSpc>
                <a:spcPts val="20906"/>
              </a:lnSpc>
            </a:pPr>
            <a:r>
              <a:rPr lang="en-US" b="true" sz="22241" spc="-1089">
                <a:solidFill>
                  <a:srgbClr val="EFEFEF"/>
                </a:solidFill>
                <a:latin typeface="TT Hoves Bold"/>
                <a:ea typeface="TT Hoves Bold"/>
                <a:cs typeface="TT Hoves Bold"/>
                <a:sym typeface="TT Hoves Bold"/>
              </a:rPr>
              <a:t>16</a:t>
            </a:r>
          </a:p>
        </p:txBody>
      </p:sp>
      <p:sp>
        <p:nvSpPr>
          <p:cNvPr name="TextBox 10" id="10"/>
          <p:cNvSpPr txBox="true"/>
          <p:nvPr/>
        </p:nvSpPr>
        <p:spPr>
          <a:xfrm rot="0">
            <a:off x="5774232" y="556467"/>
            <a:ext cx="6222931" cy="1615694"/>
          </a:xfrm>
          <a:prstGeom prst="rect">
            <a:avLst/>
          </a:prstGeom>
        </p:spPr>
        <p:txBody>
          <a:bodyPr anchor="t" rtlCol="false" tIns="0" lIns="0" bIns="0" rIns="0">
            <a:spAutoFit/>
          </a:bodyPr>
          <a:lstStyle/>
          <a:p>
            <a:pPr algn="l">
              <a:lnSpc>
                <a:spcPts val="6207"/>
              </a:lnSpc>
            </a:pPr>
            <a:r>
              <a:rPr lang="en-US" b="true" sz="6399" spc="-300">
                <a:solidFill>
                  <a:srgbClr val="000000"/>
                </a:solidFill>
                <a:latin typeface="TT Hoves Bold"/>
                <a:ea typeface="TT Hoves Bold"/>
                <a:cs typeface="TT Hoves Bold"/>
                <a:sym typeface="TT Hoves Bold"/>
              </a:rPr>
              <a:t>Comparație între Sisteme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1475096" y="7668168"/>
            <a:ext cx="8925661" cy="1935480"/>
          </a:xfrm>
          <a:prstGeom prst="rect">
            <a:avLst/>
          </a:prstGeom>
        </p:spPr>
        <p:txBody>
          <a:bodyPr anchor="t" rtlCol="false" tIns="0" lIns="0" bIns="0" rIns="0">
            <a:spAutoFit/>
          </a:bodyPr>
          <a:lstStyle/>
          <a:p>
            <a:pPr algn="just">
              <a:lnSpc>
                <a:spcPts val="2565"/>
              </a:lnSpc>
            </a:pPr>
            <a:r>
              <a:rPr lang="en-US" b="true" sz="1900" spc="114" u="none">
                <a:solidFill>
                  <a:srgbClr val="000000"/>
                </a:solidFill>
                <a:latin typeface="TT Hoves Bold"/>
                <a:ea typeface="TT Hoves Bold"/>
                <a:cs typeface="TT Hoves Bold"/>
                <a:sym typeface="TT Hoves Bold"/>
              </a:rPr>
              <a:t>Eficiența pe date egale:</a:t>
            </a:r>
          </a:p>
          <a:p>
            <a:pPr algn="just">
              <a:lnSpc>
                <a:spcPts val="2565"/>
              </a:lnSpc>
            </a:pPr>
            <a:r>
              <a:rPr lang="en-US" sz="1900" spc="114" u="none">
                <a:solidFill>
                  <a:srgbClr val="000000"/>
                </a:solidFill>
                <a:latin typeface="TT Hoves"/>
                <a:ea typeface="TT Hoves"/>
                <a:cs typeface="TT Hoves"/>
                <a:sym typeface="TT Hoves"/>
              </a:rPr>
              <a:t>Pentru vectori cu elemente egale, </a:t>
            </a:r>
            <a:r>
              <a:rPr lang="en-US" b="true" sz="1900" spc="114" u="none">
                <a:solidFill>
                  <a:srgbClr val="000000"/>
                </a:solidFill>
                <a:latin typeface="TT Hoves Bold"/>
                <a:ea typeface="TT Hoves Bold"/>
                <a:cs typeface="TT Hoves Bold"/>
                <a:sym typeface="TT Hoves Bold"/>
              </a:rPr>
              <a:t>RadixSort </a:t>
            </a:r>
            <a:r>
              <a:rPr lang="en-US" sz="1900" spc="114" u="none">
                <a:solidFill>
                  <a:srgbClr val="000000"/>
                </a:solidFill>
                <a:latin typeface="TT Hoves"/>
                <a:ea typeface="TT Hoves"/>
                <a:cs typeface="TT Hoves"/>
                <a:sym typeface="TT Hoves"/>
              </a:rPr>
              <a:t>și </a:t>
            </a:r>
            <a:r>
              <a:rPr lang="en-US" b="true" sz="1900" spc="114" u="none">
                <a:solidFill>
                  <a:srgbClr val="000000"/>
                </a:solidFill>
                <a:latin typeface="TT Hoves Bold"/>
                <a:ea typeface="TT Hoves Bold"/>
                <a:cs typeface="TT Hoves Bold"/>
                <a:sym typeface="TT Hoves Bold"/>
              </a:rPr>
              <a:t>QuickSort cu stivă</a:t>
            </a:r>
            <a:r>
              <a:rPr lang="en-US" sz="1900" spc="114" u="none">
                <a:solidFill>
                  <a:srgbClr val="000000"/>
                </a:solidFill>
                <a:latin typeface="TT Hoves"/>
                <a:ea typeface="TT Hoves"/>
                <a:cs typeface="TT Hoves"/>
                <a:sym typeface="TT Hoves"/>
              </a:rPr>
              <a:t> se remarcă prin timpi de execuție foarte buni, datorită naturii lor non-comparative sau a optimizărilor implementate. În schimb, algoritmi precum </a:t>
            </a:r>
            <a:r>
              <a:rPr lang="en-US" b="true" sz="1900" spc="114" u="none">
                <a:solidFill>
                  <a:srgbClr val="000000"/>
                </a:solidFill>
                <a:latin typeface="TT Hoves Bold"/>
                <a:ea typeface="TT Hoves Bold"/>
                <a:cs typeface="TT Hoves Bold"/>
                <a:sym typeface="TT Hoves Bold"/>
              </a:rPr>
              <a:t>ShellSort </a:t>
            </a:r>
            <a:r>
              <a:rPr lang="en-US" sz="1900" spc="114" u="none">
                <a:solidFill>
                  <a:srgbClr val="000000"/>
                </a:solidFill>
                <a:latin typeface="TT Hoves"/>
                <a:ea typeface="TT Hoves"/>
                <a:cs typeface="TT Hoves"/>
                <a:sym typeface="TT Hoves"/>
              </a:rPr>
              <a:t>și </a:t>
            </a:r>
            <a:r>
              <a:rPr lang="en-US" b="true" sz="1900" spc="114" u="none">
                <a:solidFill>
                  <a:srgbClr val="000000"/>
                </a:solidFill>
                <a:latin typeface="TT Hoves Bold"/>
                <a:ea typeface="TT Hoves Bold"/>
                <a:cs typeface="TT Hoves Bold"/>
                <a:sym typeface="TT Hoves Bold"/>
              </a:rPr>
              <a:t>HeapSort </a:t>
            </a:r>
            <a:r>
              <a:rPr lang="en-US" sz="1900" spc="114" u="none">
                <a:solidFill>
                  <a:srgbClr val="000000"/>
                </a:solidFill>
                <a:latin typeface="TT Hoves"/>
                <a:ea typeface="TT Hoves"/>
                <a:cs typeface="TT Hoves"/>
                <a:sym typeface="TT Hoves"/>
              </a:rPr>
              <a:t>tind să fie mai lenți, fiind mai puțin adaptați pentru astfel de cazuri specifice.</a:t>
            </a:r>
          </a:p>
        </p:txBody>
      </p:sp>
      <p:sp>
        <p:nvSpPr>
          <p:cNvPr name="Freeform 3" id="3"/>
          <p:cNvSpPr/>
          <p:nvPr/>
        </p:nvSpPr>
        <p:spPr>
          <a:xfrm flipH="false" flipV="false" rot="0">
            <a:off x="8480781" y="-7939543"/>
            <a:ext cx="15177319" cy="15177319"/>
          </a:xfrm>
          <a:custGeom>
            <a:avLst/>
            <a:gdLst/>
            <a:ahLst/>
            <a:cxnLst/>
            <a:rect r="r" b="b" t="t" l="l"/>
            <a:pathLst>
              <a:path h="15177319" w="15177319">
                <a:moveTo>
                  <a:pt x="0" y="0"/>
                </a:moveTo>
                <a:lnTo>
                  <a:pt x="15177319" y="0"/>
                </a:lnTo>
                <a:lnTo>
                  <a:pt x="15177319" y="15177319"/>
                </a:lnTo>
                <a:lnTo>
                  <a:pt x="0" y="1517731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2719168" y="6975212"/>
            <a:ext cx="6265091" cy="4832876"/>
          </a:xfrm>
          <a:prstGeom prst="rect">
            <a:avLst/>
          </a:prstGeom>
        </p:spPr>
        <p:txBody>
          <a:bodyPr anchor="t" rtlCol="false" tIns="0" lIns="0" bIns="0" rIns="0">
            <a:spAutoFit/>
          </a:bodyPr>
          <a:lstStyle/>
          <a:p>
            <a:pPr algn="ctr">
              <a:lnSpc>
                <a:spcPts val="35614"/>
              </a:lnSpc>
            </a:pPr>
            <a:r>
              <a:rPr lang="en-US" b="true" sz="37888" spc="-1856">
                <a:solidFill>
                  <a:srgbClr val="EFEFEF"/>
                </a:solidFill>
                <a:latin typeface="TT Hoves Bold"/>
                <a:ea typeface="TT Hoves Bold"/>
                <a:cs typeface="TT Hoves Bold"/>
                <a:sym typeface="TT Hoves Bold"/>
              </a:rPr>
              <a:t>13</a:t>
            </a:r>
          </a:p>
        </p:txBody>
      </p:sp>
      <p:grpSp>
        <p:nvGrpSpPr>
          <p:cNvPr name="Group 5" id="5"/>
          <p:cNvGrpSpPr/>
          <p:nvPr/>
        </p:nvGrpSpPr>
        <p:grpSpPr>
          <a:xfrm rot="0">
            <a:off x="11540709" y="4172382"/>
            <a:ext cx="8022002" cy="7850275"/>
            <a:chOff x="0" y="0"/>
            <a:chExt cx="10696003" cy="10467033"/>
          </a:xfrm>
        </p:grpSpPr>
        <p:grpSp>
          <p:nvGrpSpPr>
            <p:cNvPr name="Group 6" id="6"/>
            <p:cNvGrpSpPr/>
            <p:nvPr/>
          </p:nvGrpSpPr>
          <p:grpSpPr>
            <a:xfrm rot="0">
              <a:off x="0" y="0"/>
              <a:ext cx="10696003" cy="10467033"/>
              <a:chOff x="0" y="0"/>
              <a:chExt cx="812800" cy="795400"/>
            </a:xfrm>
          </p:grpSpPr>
          <p:sp>
            <p:nvSpPr>
              <p:cNvPr name="Freeform 7" id="7"/>
              <p:cNvSpPr/>
              <p:nvPr/>
            </p:nvSpPr>
            <p:spPr>
              <a:xfrm flipH="false" flipV="false" rot="0">
                <a:off x="0" y="0"/>
                <a:ext cx="812800" cy="795400"/>
              </a:xfrm>
              <a:custGeom>
                <a:avLst/>
                <a:gdLst/>
                <a:ahLst/>
                <a:cxnLst/>
                <a:rect r="r" b="b" t="t" l="l"/>
                <a:pathLst>
                  <a:path h="795400" w="812800">
                    <a:moveTo>
                      <a:pt x="406400" y="0"/>
                    </a:moveTo>
                    <a:cubicBezTo>
                      <a:pt x="181951" y="0"/>
                      <a:pt x="0" y="178056"/>
                      <a:pt x="0" y="397700"/>
                    </a:cubicBezTo>
                    <a:cubicBezTo>
                      <a:pt x="0" y="617344"/>
                      <a:pt x="181951" y="795400"/>
                      <a:pt x="406400" y="795400"/>
                    </a:cubicBezTo>
                    <a:cubicBezTo>
                      <a:pt x="630849" y="795400"/>
                      <a:pt x="812800" y="617344"/>
                      <a:pt x="812800" y="397700"/>
                    </a:cubicBezTo>
                    <a:cubicBezTo>
                      <a:pt x="812800" y="178056"/>
                      <a:pt x="630849" y="0"/>
                      <a:pt x="406400" y="0"/>
                    </a:cubicBezTo>
                    <a:close/>
                  </a:path>
                </a:pathLst>
              </a:custGeom>
              <a:solidFill>
                <a:srgbClr val="0003FF"/>
              </a:solidFill>
            </p:spPr>
          </p:sp>
          <p:sp>
            <p:nvSpPr>
              <p:cNvPr name="TextBox 8" id="8"/>
              <p:cNvSpPr txBox="true"/>
              <p:nvPr/>
            </p:nvSpPr>
            <p:spPr>
              <a:xfrm>
                <a:off x="76200" y="17419"/>
                <a:ext cx="660400" cy="703413"/>
              </a:xfrm>
              <a:prstGeom prst="rect">
                <a:avLst/>
              </a:prstGeom>
            </p:spPr>
            <p:txBody>
              <a:bodyPr anchor="ctr" rtlCol="false" tIns="50800" lIns="50800" bIns="50800" rIns="50800"/>
              <a:lstStyle/>
              <a:p>
                <a:pPr algn="ctr">
                  <a:lnSpc>
                    <a:spcPts val="3639"/>
                  </a:lnSpc>
                </a:pPr>
              </a:p>
            </p:txBody>
          </p:sp>
        </p:grpSp>
        <p:sp>
          <p:nvSpPr>
            <p:cNvPr name="TextBox 9" id="9"/>
            <p:cNvSpPr txBox="true"/>
            <p:nvPr/>
          </p:nvSpPr>
          <p:spPr>
            <a:xfrm rot="0">
              <a:off x="1385523" y="2481842"/>
              <a:ext cx="7924957" cy="6398700"/>
            </a:xfrm>
            <a:prstGeom prst="rect">
              <a:avLst/>
            </a:prstGeom>
          </p:spPr>
          <p:txBody>
            <a:bodyPr anchor="t" rtlCol="false" tIns="0" lIns="0" bIns="0" rIns="0">
              <a:spAutoFit/>
            </a:bodyPr>
            <a:lstStyle/>
            <a:p>
              <a:pPr algn="ctr">
                <a:lnSpc>
                  <a:spcPts val="33788"/>
                </a:lnSpc>
              </a:pPr>
              <a:r>
                <a:rPr lang="en-US" b="true" sz="35944" spc="-1761">
                  <a:solidFill>
                    <a:srgbClr val="EFEFEF"/>
                  </a:solidFill>
                  <a:latin typeface="TT Hoves Bold"/>
                  <a:ea typeface="TT Hoves Bold"/>
                  <a:cs typeface="TT Hoves Bold"/>
                  <a:sym typeface="TT Hoves Bold"/>
                </a:rPr>
                <a:t>17</a:t>
              </a:r>
            </a:p>
          </p:txBody>
        </p:sp>
      </p:grpSp>
      <p:grpSp>
        <p:nvGrpSpPr>
          <p:cNvPr name="Group 10" id="10"/>
          <p:cNvGrpSpPr/>
          <p:nvPr/>
        </p:nvGrpSpPr>
        <p:grpSpPr>
          <a:xfrm rot="0">
            <a:off x="1028700" y="3534087"/>
            <a:ext cx="273982" cy="245024"/>
            <a:chOff x="0" y="0"/>
            <a:chExt cx="91718" cy="82024"/>
          </a:xfrm>
        </p:grpSpPr>
        <p:sp>
          <p:nvSpPr>
            <p:cNvPr name="Freeform 11" id="11"/>
            <p:cNvSpPr/>
            <p:nvPr/>
          </p:nvSpPr>
          <p:spPr>
            <a:xfrm flipH="false" flipV="false" rot="0">
              <a:off x="0" y="0"/>
              <a:ext cx="91718" cy="82024"/>
            </a:xfrm>
            <a:custGeom>
              <a:avLst/>
              <a:gdLst/>
              <a:ahLst/>
              <a:cxnLst/>
              <a:rect r="r" b="b" t="t" l="l"/>
              <a:pathLst>
                <a:path h="82024" w="91718">
                  <a:moveTo>
                    <a:pt x="0" y="0"/>
                  </a:moveTo>
                  <a:lnTo>
                    <a:pt x="91718" y="0"/>
                  </a:lnTo>
                  <a:lnTo>
                    <a:pt x="91718" y="82024"/>
                  </a:lnTo>
                  <a:lnTo>
                    <a:pt x="0" y="82024"/>
                  </a:lnTo>
                  <a:close/>
                </a:path>
              </a:pathLst>
            </a:custGeom>
            <a:solidFill>
              <a:srgbClr val="0003FF"/>
            </a:solidFill>
          </p:spPr>
        </p:sp>
        <p:sp>
          <p:nvSpPr>
            <p:cNvPr name="TextBox 12" id="12"/>
            <p:cNvSpPr txBox="true"/>
            <p:nvPr/>
          </p:nvSpPr>
          <p:spPr>
            <a:xfrm>
              <a:off x="0" y="85725"/>
              <a:ext cx="91718" cy="82024"/>
            </a:xfrm>
            <a:prstGeom prst="rect">
              <a:avLst/>
            </a:prstGeom>
          </p:spPr>
          <p:txBody>
            <a:bodyPr anchor="ctr" rtlCol="false" tIns="50800" lIns="50800" bIns="50800" rIns="50800"/>
            <a:lstStyle/>
            <a:p>
              <a:pPr algn="ctr">
                <a:lnSpc>
                  <a:spcPts val="1925"/>
                </a:lnSpc>
              </a:pPr>
            </a:p>
          </p:txBody>
        </p:sp>
      </p:grpSp>
      <p:grpSp>
        <p:nvGrpSpPr>
          <p:cNvPr name="Group 13" id="13"/>
          <p:cNvGrpSpPr/>
          <p:nvPr/>
        </p:nvGrpSpPr>
        <p:grpSpPr>
          <a:xfrm rot="0">
            <a:off x="1028700" y="5615415"/>
            <a:ext cx="273982" cy="245024"/>
            <a:chOff x="0" y="0"/>
            <a:chExt cx="91718" cy="82024"/>
          </a:xfrm>
        </p:grpSpPr>
        <p:sp>
          <p:nvSpPr>
            <p:cNvPr name="Freeform 14" id="14"/>
            <p:cNvSpPr/>
            <p:nvPr/>
          </p:nvSpPr>
          <p:spPr>
            <a:xfrm flipH="false" flipV="false" rot="0">
              <a:off x="0" y="0"/>
              <a:ext cx="91718" cy="82024"/>
            </a:xfrm>
            <a:custGeom>
              <a:avLst/>
              <a:gdLst/>
              <a:ahLst/>
              <a:cxnLst/>
              <a:rect r="r" b="b" t="t" l="l"/>
              <a:pathLst>
                <a:path h="82024" w="91718">
                  <a:moveTo>
                    <a:pt x="0" y="0"/>
                  </a:moveTo>
                  <a:lnTo>
                    <a:pt x="91718" y="0"/>
                  </a:lnTo>
                  <a:lnTo>
                    <a:pt x="91718" y="82024"/>
                  </a:lnTo>
                  <a:lnTo>
                    <a:pt x="0" y="82024"/>
                  </a:lnTo>
                  <a:close/>
                </a:path>
              </a:pathLst>
            </a:custGeom>
            <a:solidFill>
              <a:srgbClr val="0003FF"/>
            </a:solidFill>
          </p:spPr>
        </p:sp>
        <p:sp>
          <p:nvSpPr>
            <p:cNvPr name="TextBox 15" id="15"/>
            <p:cNvSpPr txBox="true"/>
            <p:nvPr/>
          </p:nvSpPr>
          <p:spPr>
            <a:xfrm>
              <a:off x="0" y="85725"/>
              <a:ext cx="91718" cy="82024"/>
            </a:xfrm>
            <a:prstGeom prst="rect">
              <a:avLst/>
            </a:prstGeom>
          </p:spPr>
          <p:txBody>
            <a:bodyPr anchor="ctr" rtlCol="false" tIns="50800" lIns="50800" bIns="50800" rIns="50800"/>
            <a:lstStyle/>
            <a:p>
              <a:pPr algn="ctr">
                <a:lnSpc>
                  <a:spcPts val="1925"/>
                </a:lnSpc>
              </a:pPr>
            </a:p>
          </p:txBody>
        </p:sp>
      </p:grpSp>
      <p:grpSp>
        <p:nvGrpSpPr>
          <p:cNvPr name="Group 16" id="16"/>
          <p:cNvGrpSpPr/>
          <p:nvPr/>
        </p:nvGrpSpPr>
        <p:grpSpPr>
          <a:xfrm rot="0">
            <a:off x="1028700" y="7696743"/>
            <a:ext cx="273982" cy="245024"/>
            <a:chOff x="0" y="0"/>
            <a:chExt cx="91718" cy="82024"/>
          </a:xfrm>
        </p:grpSpPr>
        <p:sp>
          <p:nvSpPr>
            <p:cNvPr name="Freeform 17" id="17"/>
            <p:cNvSpPr/>
            <p:nvPr/>
          </p:nvSpPr>
          <p:spPr>
            <a:xfrm flipH="false" flipV="false" rot="0">
              <a:off x="0" y="0"/>
              <a:ext cx="91718" cy="82024"/>
            </a:xfrm>
            <a:custGeom>
              <a:avLst/>
              <a:gdLst/>
              <a:ahLst/>
              <a:cxnLst/>
              <a:rect r="r" b="b" t="t" l="l"/>
              <a:pathLst>
                <a:path h="82024" w="91718">
                  <a:moveTo>
                    <a:pt x="0" y="0"/>
                  </a:moveTo>
                  <a:lnTo>
                    <a:pt x="91718" y="0"/>
                  </a:lnTo>
                  <a:lnTo>
                    <a:pt x="91718" y="82024"/>
                  </a:lnTo>
                  <a:lnTo>
                    <a:pt x="0" y="82024"/>
                  </a:lnTo>
                  <a:close/>
                </a:path>
              </a:pathLst>
            </a:custGeom>
            <a:solidFill>
              <a:srgbClr val="0003FF"/>
            </a:solidFill>
          </p:spPr>
        </p:sp>
        <p:sp>
          <p:nvSpPr>
            <p:cNvPr name="TextBox 18" id="18"/>
            <p:cNvSpPr txBox="true"/>
            <p:nvPr/>
          </p:nvSpPr>
          <p:spPr>
            <a:xfrm>
              <a:off x="0" y="85725"/>
              <a:ext cx="91718" cy="82024"/>
            </a:xfrm>
            <a:prstGeom prst="rect">
              <a:avLst/>
            </a:prstGeom>
          </p:spPr>
          <p:txBody>
            <a:bodyPr anchor="ctr" rtlCol="false" tIns="50800" lIns="50800" bIns="50800" rIns="50800"/>
            <a:lstStyle/>
            <a:p>
              <a:pPr algn="ctr">
                <a:lnSpc>
                  <a:spcPts val="1925"/>
                </a:lnSpc>
              </a:pPr>
            </a:p>
          </p:txBody>
        </p:sp>
      </p:grpSp>
      <p:sp>
        <p:nvSpPr>
          <p:cNvPr name="TextBox 19" id="19"/>
          <p:cNvSpPr txBox="true"/>
          <p:nvPr/>
        </p:nvSpPr>
        <p:spPr>
          <a:xfrm rot="0">
            <a:off x="1475096" y="3505512"/>
            <a:ext cx="8925661" cy="1935480"/>
          </a:xfrm>
          <a:prstGeom prst="rect">
            <a:avLst/>
          </a:prstGeom>
        </p:spPr>
        <p:txBody>
          <a:bodyPr anchor="t" rtlCol="false" tIns="0" lIns="0" bIns="0" rIns="0">
            <a:spAutoFit/>
          </a:bodyPr>
          <a:lstStyle/>
          <a:p>
            <a:pPr algn="just">
              <a:lnSpc>
                <a:spcPts val="2565"/>
              </a:lnSpc>
            </a:pPr>
            <a:r>
              <a:rPr lang="en-US" b="true" sz="1900" spc="114">
                <a:solidFill>
                  <a:srgbClr val="000000"/>
                </a:solidFill>
                <a:latin typeface="TT Hoves Bold"/>
                <a:ea typeface="TT Hoves Bold"/>
                <a:cs typeface="TT Hoves Bold"/>
                <a:sym typeface="TT Hoves Bold"/>
              </a:rPr>
              <a:t>Performanța pe date</a:t>
            </a:r>
            <a:r>
              <a:rPr lang="en-US" b="true" sz="1900" spc="114" u="none">
                <a:solidFill>
                  <a:srgbClr val="000000"/>
                </a:solidFill>
                <a:latin typeface="TT Hoves Bold"/>
                <a:ea typeface="TT Hoves Bold"/>
                <a:cs typeface="TT Hoves Bold"/>
                <a:sym typeface="TT Hoves Bold"/>
              </a:rPr>
              <a:t> aproape sortate:</a:t>
            </a:r>
          </a:p>
          <a:p>
            <a:pPr algn="just">
              <a:lnSpc>
                <a:spcPts val="2565"/>
              </a:lnSpc>
            </a:pPr>
            <a:r>
              <a:rPr lang="en-US" sz="1900" spc="114" u="none">
                <a:solidFill>
                  <a:srgbClr val="000000"/>
                </a:solidFill>
                <a:latin typeface="TT Hoves"/>
                <a:ea typeface="TT Hoves"/>
                <a:cs typeface="TT Hoves"/>
                <a:sym typeface="TT Hoves"/>
              </a:rPr>
              <a:t>Algoritmii precum </a:t>
            </a:r>
            <a:r>
              <a:rPr lang="en-US" b="true" sz="1900" spc="114" u="none">
                <a:solidFill>
                  <a:srgbClr val="000000"/>
                </a:solidFill>
                <a:latin typeface="TT Hoves Bold"/>
                <a:ea typeface="TT Hoves Bold"/>
                <a:cs typeface="TT Hoves Bold"/>
                <a:sym typeface="TT Hoves Bold"/>
              </a:rPr>
              <a:t>TimSort </a:t>
            </a:r>
            <a:r>
              <a:rPr lang="en-US" sz="1900" spc="114" u="none">
                <a:solidFill>
                  <a:srgbClr val="000000"/>
                </a:solidFill>
                <a:latin typeface="TT Hoves"/>
                <a:ea typeface="TT Hoves"/>
                <a:cs typeface="TT Hoves"/>
                <a:sym typeface="TT Hoves"/>
              </a:rPr>
              <a:t>și </a:t>
            </a:r>
            <a:r>
              <a:rPr lang="en-US" b="true" sz="1900" spc="114" u="none">
                <a:solidFill>
                  <a:srgbClr val="000000"/>
                </a:solidFill>
                <a:latin typeface="TT Hoves Bold"/>
                <a:ea typeface="TT Hoves Bold"/>
                <a:cs typeface="TT Hoves Bold"/>
                <a:sym typeface="TT Hoves Bold"/>
              </a:rPr>
              <a:t>MergeSort </a:t>
            </a:r>
            <a:r>
              <a:rPr lang="en-US" sz="1900" spc="114" u="none">
                <a:solidFill>
                  <a:srgbClr val="000000"/>
                </a:solidFill>
                <a:latin typeface="TT Hoves"/>
                <a:ea typeface="TT Hoves"/>
                <a:cs typeface="TT Hoves"/>
                <a:sym typeface="TT Hoves"/>
              </a:rPr>
              <a:t>excelează în cazul datelor aproape sortate (ascendent sau descendent), datorită optimizărilor lor pentru astfel de scenarii. TimSort, în special, beneficiază de stabilitatea sa și de capacitatea de a recunoaște secvențele deja sortate, ceea ce îi oferă un avantaj clar față de ceilalți algoritmi.</a:t>
            </a:r>
          </a:p>
        </p:txBody>
      </p:sp>
      <p:sp>
        <p:nvSpPr>
          <p:cNvPr name="TextBox 20" id="20"/>
          <p:cNvSpPr txBox="true"/>
          <p:nvPr/>
        </p:nvSpPr>
        <p:spPr>
          <a:xfrm rot="0">
            <a:off x="1475096" y="5586840"/>
            <a:ext cx="8925661" cy="1935480"/>
          </a:xfrm>
          <a:prstGeom prst="rect">
            <a:avLst/>
          </a:prstGeom>
        </p:spPr>
        <p:txBody>
          <a:bodyPr anchor="t" rtlCol="false" tIns="0" lIns="0" bIns="0" rIns="0">
            <a:spAutoFit/>
          </a:bodyPr>
          <a:lstStyle/>
          <a:p>
            <a:pPr algn="just">
              <a:lnSpc>
                <a:spcPts val="2565"/>
              </a:lnSpc>
            </a:pPr>
            <a:r>
              <a:rPr lang="en-US" b="true" sz="1900" spc="114" u="none">
                <a:solidFill>
                  <a:srgbClr val="000000"/>
                </a:solidFill>
                <a:latin typeface="TT Hoves Bold"/>
                <a:ea typeface="TT Hoves Bold"/>
                <a:cs typeface="TT Hoves Bold"/>
                <a:sym typeface="TT Hoves Bold"/>
              </a:rPr>
              <a:t>Comportamentul pe date complet sortate:</a:t>
            </a:r>
          </a:p>
          <a:p>
            <a:pPr algn="just">
              <a:lnSpc>
                <a:spcPts val="2565"/>
              </a:lnSpc>
            </a:pPr>
            <a:r>
              <a:rPr lang="en-US" sz="1900" spc="114" u="none">
                <a:solidFill>
                  <a:srgbClr val="000000"/>
                </a:solidFill>
                <a:latin typeface="TT Hoves"/>
                <a:ea typeface="TT Hoves"/>
                <a:cs typeface="TT Hoves"/>
                <a:sym typeface="TT Hoves"/>
              </a:rPr>
              <a:t>În cazul vectorilor deja sortați, majoritatea algoritmilor prezintă performanțe similare, cu diferențe minime între timpii de execuție. Totuși, </a:t>
            </a:r>
            <a:r>
              <a:rPr lang="en-US" b="true" sz="1900" spc="114" u="none">
                <a:solidFill>
                  <a:srgbClr val="000000"/>
                </a:solidFill>
                <a:latin typeface="TT Hoves Bold"/>
                <a:ea typeface="TT Hoves Bold"/>
                <a:cs typeface="TT Hoves Bold"/>
                <a:sym typeface="TT Hoves Bold"/>
              </a:rPr>
              <a:t>QuickSort </a:t>
            </a:r>
            <a:r>
              <a:rPr lang="en-US" sz="1900" spc="114" u="none">
                <a:solidFill>
                  <a:srgbClr val="000000"/>
                </a:solidFill>
                <a:latin typeface="TT Hoves"/>
                <a:ea typeface="TT Hoves"/>
                <a:cs typeface="TT Hoves"/>
                <a:sym typeface="TT Hoves"/>
              </a:rPr>
              <a:t>poate suferi în anumite implementări, în funcție de alegerea pivotului, ceea ce poate duce la </a:t>
            </a:r>
            <a:r>
              <a:rPr lang="en-US" b="true" sz="1900" spc="114" u="none">
                <a:solidFill>
                  <a:srgbClr val="000000"/>
                </a:solidFill>
                <a:latin typeface="TT Hoves Bold"/>
                <a:ea typeface="TT Hoves Bold"/>
                <a:cs typeface="TT Hoves Bold"/>
                <a:sym typeface="TT Hoves Bold"/>
              </a:rPr>
              <a:t>o creștere a timpului de execuție</a:t>
            </a:r>
            <a:r>
              <a:rPr lang="en-US" sz="1900" spc="114" u="none">
                <a:solidFill>
                  <a:srgbClr val="000000"/>
                </a:solidFill>
                <a:latin typeface="TT Hoves"/>
                <a:ea typeface="TT Hoves"/>
                <a:cs typeface="TT Hoves"/>
                <a:sym typeface="TT Hoves"/>
              </a:rPr>
              <a:t> în scenarii nefavorabile.</a:t>
            </a:r>
          </a:p>
        </p:txBody>
      </p:sp>
      <p:sp>
        <p:nvSpPr>
          <p:cNvPr name="TextBox 21" id="21"/>
          <p:cNvSpPr txBox="true"/>
          <p:nvPr/>
        </p:nvSpPr>
        <p:spPr>
          <a:xfrm rot="0">
            <a:off x="1475096" y="2541074"/>
            <a:ext cx="6222931" cy="821563"/>
          </a:xfrm>
          <a:prstGeom prst="rect">
            <a:avLst/>
          </a:prstGeom>
        </p:spPr>
        <p:txBody>
          <a:bodyPr anchor="t" rtlCol="false" tIns="0" lIns="0" bIns="0" rIns="0">
            <a:spAutoFit/>
          </a:bodyPr>
          <a:lstStyle/>
          <a:p>
            <a:pPr algn="l">
              <a:lnSpc>
                <a:spcPts val="3296"/>
              </a:lnSpc>
            </a:pPr>
            <a:r>
              <a:rPr lang="en-US" sz="3200" b="true">
                <a:solidFill>
                  <a:srgbClr val="343434"/>
                </a:solidFill>
                <a:latin typeface="TT Hoves Bold"/>
                <a:ea typeface="TT Hoves Bold"/>
                <a:cs typeface="TT Hoves Bold"/>
                <a:sym typeface="TT Hoves Bold"/>
              </a:rPr>
              <a:t>Performanța Algoritmilor de Sortare</a:t>
            </a:r>
          </a:p>
        </p:txBody>
      </p:sp>
      <p:sp>
        <p:nvSpPr>
          <p:cNvPr name="TextBox 22" id="22"/>
          <p:cNvSpPr txBox="true"/>
          <p:nvPr/>
        </p:nvSpPr>
        <p:spPr>
          <a:xfrm rot="0">
            <a:off x="1475096" y="816702"/>
            <a:ext cx="6222931" cy="1615694"/>
          </a:xfrm>
          <a:prstGeom prst="rect">
            <a:avLst/>
          </a:prstGeom>
        </p:spPr>
        <p:txBody>
          <a:bodyPr anchor="t" rtlCol="false" tIns="0" lIns="0" bIns="0" rIns="0">
            <a:spAutoFit/>
          </a:bodyPr>
          <a:lstStyle/>
          <a:p>
            <a:pPr algn="l">
              <a:lnSpc>
                <a:spcPts val="6207"/>
              </a:lnSpc>
            </a:pPr>
            <a:r>
              <a:rPr lang="en-US" b="true" sz="6399" spc="-300">
                <a:solidFill>
                  <a:srgbClr val="000000"/>
                </a:solidFill>
                <a:latin typeface="TT Hoves Bold"/>
                <a:ea typeface="TT Hoves Bold"/>
                <a:cs typeface="TT Hoves Bold"/>
                <a:sym typeface="TT Hoves Bold"/>
              </a:rPr>
              <a:t>Comparație între Sisteme</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7079290" y="8184936"/>
            <a:ext cx="4129420" cy="2661079"/>
          </a:xfrm>
          <a:prstGeom prst="rect">
            <a:avLst/>
          </a:prstGeom>
        </p:spPr>
        <p:txBody>
          <a:bodyPr anchor="t" rtlCol="false" tIns="0" lIns="0" bIns="0" rIns="0">
            <a:spAutoFit/>
          </a:bodyPr>
          <a:lstStyle/>
          <a:p>
            <a:pPr algn="ctr">
              <a:lnSpc>
                <a:spcPts val="19612"/>
              </a:lnSpc>
            </a:pPr>
            <a:r>
              <a:rPr lang="en-US" b="true" sz="20864" spc="-1022">
                <a:solidFill>
                  <a:srgbClr val="343434"/>
                </a:solidFill>
                <a:latin typeface="TT Hoves Bold"/>
                <a:ea typeface="TT Hoves Bold"/>
                <a:cs typeface="TT Hoves Bold"/>
                <a:sym typeface="TT Hoves Bold"/>
              </a:rPr>
              <a:t>18</a:t>
            </a:r>
          </a:p>
        </p:txBody>
      </p:sp>
      <p:sp>
        <p:nvSpPr>
          <p:cNvPr name="Freeform 3" id="3"/>
          <p:cNvSpPr/>
          <p:nvPr/>
        </p:nvSpPr>
        <p:spPr>
          <a:xfrm flipH="false" flipV="false" rot="0">
            <a:off x="-3376953" y="-2986203"/>
            <a:ext cx="9584989" cy="9584989"/>
          </a:xfrm>
          <a:custGeom>
            <a:avLst/>
            <a:gdLst/>
            <a:ahLst/>
            <a:cxnLst/>
            <a:rect r="r" b="b" t="t" l="l"/>
            <a:pathLst>
              <a:path h="9584989" w="9584989">
                <a:moveTo>
                  <a:pt x="0" y="0"/>
                </a:moveTo>
                <a:lnTo>
                  <a:pt x="9584989" y="0"/>
                </a:lnTo>
                <a:lnTo>
                  <a:pt x="9584989" y="9584989"/>
                </a:lnTo>
                <a:lnTo>
                  <a:pt x="0" y="958498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7900054">
            <a:off x="7348622" y="2133028"/>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700000">
            <a:off x="10017119" y="214449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3209977">
            <a:off x="9982257" y="7689589"/>
            <a:ext cx="1012981" cy="454921"/>
          </a:xfrm>
          <a:custGeom>
            <a:avLst/>
            <a:gdLst/>
            <a:ahLst/>
            <a:cxnLst/>
            <a:rect r="r" b="b" t="t" l="l"/>
            <a:pathLst>
              <a:path h="454921" w="1012981">
                <a:moveTo>
                  <a:pt x="0" y="0"/>
                </a:moveTo>
                <a:lnTo>
                  <a:pt x="1012981" y="0"/>
                </a:lnTo>
                <a:lnTo>
                  <a:pt x="1012981" y="454921"/>
                </a:lnTo>
                <a:lnTo>
                  <a:pt x="0" y="4549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7866361">
            <a:off x="7243302" y="766545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4101836" y="7045319"/>
            <a:ext cx="2816627" cy="1657096"/>
          </a:xfrm>
          <a:prstGeom prst="rect">
            <a:avLst/>
          </a:prstGeom>
        </p:spPr>
        <p:txBody>
          <a:bodyPr anchor="t" rtlCol="false" tIns="0" lIns="0" bIns="0" rIns="0">
            <a:spAutoFit/>
          </a:bodyPr>
          <a:lstStyle/>
          <a:p>
            <a:pPr algn="just" marL="0" indent="0" lvl="0">
              <a:lnSpc>
                <a:spcPts val="1936"/>
              </a:lnSpc>
              <a:spcBef>
                <a:spcPct val="0"/>
              </a:spcBef>
            </a:pPr>
            <a:r>
              <a:rPr lang="en-US" sz="1299" strike="noStrike" u="none">
                <a:solidFill>
                  <a:srgbClr val="EFEFEF"/>
                </a:solidFill>
                <a:latin typeface="TT Hoves"/>
                <a:ea typeface="TT Hoves"/>
                <a:cs typeface="TT Hoves"/>
                <a:sym typeface="TT Hove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9" id="9"/>
          <p:cNvSpPr txBox="true"/>
          <p:nvPr/>
        </p:nvSpPr>
        <p:spPr>
          <a:xfrm rot="0">
            <a:off x="3091355" y="7049131"/>
            <a:ext cx="2816627" cy="1657096"/>
          </a:xfrm>
          <a:prstGeom prst="rect">
            <a:avLst/>
          </a:prstGeom>
        </p:spPr>
        <p:txBody>
          <a:bodyPr anchor="t" rtlCol="false" tIns="0" lIns="0" bIns="0" rIns="0">
            <a:spAutoFit/>
          </a:bodyPr>
          <a:lstStyle/>
          <a:p>
            <a:pPr algn="just" marL="0" indent="0" lvl="0">
              <a:lnSpc>
                <a:spcPts val="1936"/>
              </a:lnSpc>
            </a:pPr>
            <a:r>
              <a:rPr lang="en-US" sz="1299" strike="noStrike" u="none">
                <a:solidFill>
                  <a:srgbClr val="EFEFEF"/>
                </a:solidFill>
                <a:latin typeface="TT Hoves"/>
                <a:ea typeface="TT Hoves"/>
                <a:cs typeface="TT Hoves"/>
                <a:sym typeface="TT Hove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10" id="10"/>
          <p:cNvSpPr txBox="true"/>
          <p:nvPr/>
        </p:nvSpPr>
        <p:spPr>
          <a:xfrm rot="0">
            <a:off x="6995244" y="4168454"/>
            <a:ext cx="4297511" cy="1420876"/>
          </a:xfrm>
          <a:prstGeom prst="rect">
            <a:avLst/>
          </a:prstGeom>
        </p:spPr>
        <p:txBody>
          <a:bodyPr anchor="t" rtlCol="false" tIns="0" lIns="0" bIns="0" rIns="0">
            <a:spAutoFit/>
          </a:bodyPr>
          <a:lstStyle/>
          <a:p>
            <a:pPr algn="ctr" marL="0" indent="0" lvl="1">
              <a:lnSpc>
                <a:spcPts val="5432"/>
              </a:lnSpc>
              <a:spcBef>
                <a:spcPct val="0"/>
              </a:spcBef>
            </a:pPr>
            <a:r>
              <a:rPr lang="en-US" b="true" sz="5600">
                <a:solidFill>
                  <a:srgbClr val="000000"/>
                </a:solidFill>
                <a:latin typeface="TT Hoves Bold"/>
                <a:ea typeface="TT Hoves Bold"/>
                <a:cs typeface="TT Hoves Bold"/>
                <a:sym typeface="TT Hoves Bold"/>
              </a:rPr>
              <a:t>Observații</a:t>
            </a:r>
          </a:p>
          <a:p>
            <a:pPr algn="ctr">
              <a:lnSpc>
                <a:spcPts val="5432"/>
              </a:lnSpc>
              <a:spcBef>
                <a:spcPct val="0"/>
              </a:spcBef>
            </a:pPr>
            <a:r>
              <a:rPr lang="en-US" b="true" sz="5600" strike="noStrike" u="none">
                <a:solidFill>
                  <a:srgbClr val="000000"/>
                </a:solidFill>
                <a:latin typeface="TT Hoves Bold"/>
                <a:ea typeface="TT Hoves Bold"/>
                <a:cs typeface="TT Hoves Bold"/>
                <a:sym typeface="TT Hoves Bold"/>
              </a:rPr>
              <a:t>generale</a:t>
            </a:r>
          </a:p>
        </p:txBody>
      </p:sp>
      <p:sp>
        <p:nvSpPr>
          <p:cNvPr name="TextBox 11" id="11"/>
          <p:cNvSpPr txBox="true"/>
          <p:nvPr/>
        </p:nvSpPr>
        <p:spPr>
          <a:xfrm rot="0">
            <a:off x="7362365" y="5942376"/>
            <a:ext cx="3563270" cy="787146"/>
          </a:xfrm>
          <a:prstGeom prst="rect">
            <a:avLst/>
          </a:prstGeom>
        </p:spPr>
        <p:txBody>
          <a:bodyPr anchor="t" rtlCol="false" tIns="0" lIns="0" bIns="0" rIns="0">
            <a:spAutoFit/>
          </a:bodyPr>
          <a:lstStyle/>
          <a:p>
            <a:pPr algn="ctr">
              <a:lnSpc>
                <a:spcPts val="3132"/>
              </a:lnSpc>
            </a:pPr>
            <a:r>
              <a:rPr lang="en-US" sz="2900">
                <a:solidFill>
                  <a:srgbClr val="000000"/>
                </a:solidFill>
                <a:latin typeface="TT Hoves"/>
                <a:ea typeface="TT Hoves"/>
                <a:cs typeface="TT Hoves"/>
                <a:sym typeface="TT Hoves"/>
              </a:rPr>
              <a:t>pe baza datelor colectate</a:t>
            </a:r>
          </a:p>
        </p:txBody>
      </p:sp>
      <p:sp>
        <p:nvSpPr>
          <p:cNvPr name="TextBox 12" id="12"/>
          <p:cNvSpPr txBox="true"/>
          <p:nvPr/>
        </p:nvSpPr>
        <p:spPr>
          <a:xfrm rot="0">
            <a:off x="1509697" y="7332211"/>
            <a:ext cx="2628856" cy="1368261"/>
          </a:xfrm>
          <a:prstGeom prst="rect">
            <a:avLst/>
          </a:prstGeom>
        </p:spPr>
        <p:txBody>
          <a:bodyPr anchor="t" rtlCol="false" tIns="0" lIns="0" bIns="0" rIns="0">
            <a:spAutoFit/>
          </a:bodyPr>
          <a:lstStyle/>
          <a:p>
            <a:pPr algn="l">
              <a:lnSpc>
                <a:spcPts val="10157"/>
              </a:lnSpc>
            </a:pPr>
            <a:r>
              <a:rPr lang="en-US" b="true" sz="10806" spc="-529">
                <a:solidFill>
                  <a:srgbClr val="EFEFEF"/>
                </a:solidFill>
                <a:latin typeface="TT Hoves Bold"/>
                <a:ea typeface="TT Hoves Bold"/>
                <a:cs typeface="TT Hoves Bold"/>
                <a:sym typeface="TT Hoves Bold"/>
              </a:rPr>
              <a:t>03</a:t>
            </a:r>
          </a:p>
        </p:txBody>
      </p:sp>
      <p:grpSp>
        <p:nvGrpSpPr>
          <p:cNvPr name="Group 13" id="13"/>
          <p:cNvGrpSpPr/>
          <p:nvPr/>
        </p:nvGrpSpPr>
        <p:grpSpPr>
          <a:xfrm rot="0">
            <a:off x="661580" y="1099937"/>
            <a:ext cx="6333665" cy="2662922"/>
            <a:chOff x="0" y="0"/>
            <a:chExt cx="8444886" cy="3550563"/>
          </a:xfrm>
        </p:grpSpPr>
        <p:grpSp>
          <p:nvGrpSpPr>
            <p:cNvPr name="Group 14" id="14"/>
            <p:cNvGrpSpPr/>
            <p:nvPr/>
          </p:nvGrpSpPr>
          <p:grpSpPr>
            <a:xfrm rot="0">
              <a:off x="0" y="0"/>
              <a:ext cx="8444886" cy="3550563"/>
              <a:chOff x="0" y="0"/>
              <a:chExt cx="2341939" cy="984643"/>
            </a:xfrm>
          </p:grpSpPr>
          <p:sp>
            <p:nvSpPr>
              <p:cNvPr name="Freeform 15" id="15"/>
              <p:cNvSpPr/>
              <p:nvPr/>
            </p:nvSpPr>
            <p:spPr>
              <a:xfrm flipH="false" flipV="false" rot="0">
                <a:off x="0" y="0"/>
                <a:ext cx="2341939" cy="984643"/>
              </a:xfrm>
              <a:custGeom>
                <a:avLst/>
                <a:gdLst/>
                <a:ahLst/>
                <a:cxnLst/>
                <a:rect r="r" b="b" t="t" l="l"/>
                <a:pathLst>
                  <a:path h="984643" w="2341939">
                    <a:moveTo>
                      <a:pt x="30559" y="0"/>
                    </a:moveTo>
                    <a:lnTo>
                      <a:pt x="2311381" y="0"/>
                    </a:lnTo>
                    <a:cubicBezTo>
                      <a:pt x="2319485" y="0"/>
                      <a:pt x="2327258" y="3220"/>
                      <a:pt x="2332989" y="8950"/>
                    </a:cubicBezTo>
                    <a:cubicBezTo>
                      <a:pt x="2338720" y="14681"/>
                      <a:pt x="2341939" y="22454"/>
                      <a:pt x="2341939" y="30559"/>
                    </a:cubicBezTo>
                    <a:lnTo>
                      <a:pt x="2341939" y="954085"/>
                    </a:lnTo>
                    <a:cubicBezTo>
                      <a:pt x="2341939" y="962190"/>
                      <a:pt x="2338720" y="969962"/>
                      <a:pt x="2332989" y="975693"/>
                    </a:cubicBezTo>
                    <a:cubicBezTo>
                      <a:pt x="2327258" y="981424"/>
                      <a:pt x="2319485" y="984643"/>
                      <a:pt x="2311381" y="984643"/>
                    </a:cubicBezTo>
                    <a:lnTo>
                      <a:pt x="30559" y="984643"/>
                    </a:lnTo>
                    <a:cubicBezTo>
                      <a:pt x="22454" y="984643"/>
                      <a:pt x="14681" y="981424"/>
                      <a:pt x="8950" y="975693"/>
                    </a:cubicBezTo>
                    <a:cubicBezTo>
                      <a:pt x="3220" y="969962"/>
                      <a:pt x="0" y="962190"/>
                      <a:pt x="0" y="954085"/>
                    </a:cubicBezTo>
                    <a:lnTo>
                      <a:pt x="0" y="30559"/>
                    </a:lnTo>
                    <a:cubicBezTo>
                      <a:pt x="0" y="22454"/>
                      <a:pt x="3220" y="14681"/>
                      <a:pt x="8950" y="8950"/>
                    </a:cubicBezTo>
                    <a:cubicBezTo>
                      <a:pt x="14681" y="3220"/>
                      <a:pt x="22454" y="0"/>
                      <a:pt x="30559" y="0"/>
                    </a:cubicBezTo>
                    <a:close/>
                  </a:path>
                </a:pathLst>
              </a:custGeom>
              <a:solidFill>
                <a:srgbClr val="0003FF"/>
              </a:solidFill>
              <a:ln cap="rnd">
                <a:noFill/>
                <a:prstDash val="solid"/>
                <a:round/>
              </a:ln>
            </p:spPr>
          </p:sp>
          <p:sp>
            <p:nvSpPr>
              <p:cNvPr name="TextBox 16" id="16"/>
              <p:cNvSpPr txBox="true"/>
              <p:nvPr/>
            </p:nvSpPr>
            <p:spPr>
              <a:xfrm>
                <a:off x="0" y="-38100"/>
                <a:ext cx="2341939"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17" id="17"/>
            <p:cNvSpPr txBox="true"/>
            <p:nvPr/>
          </p:nvSpPr>
          <p:spPr>
            <a:xfrm rot="0">
              <a:off x="270377" y="1169275"/>
              <a:ext cx="1752571" cy="1412910"/>
            </a:xfrm>
            <a:prstGeom prst="rect">
              <a:avLst/>
            </a:prstGeom>
          </p:spPr>
          <p:txBody>
            <a:bodyPr anchor="t" rtlCol="false" tIns="0" lIns="0" bIns="0" rIns="0">
              <a:spAutoFit/>
            </a:bodyPr>
            <a:lstStyle/>
            <a:p>
              <a:pPr algn="l">
                <a:lnSpc>
                  <a:spcPts val="7472"/>
                </a:lnSpc>
              </a:pPr>
              <a:r>
                <a:rPr lang="en-US" b="true" sz="7949" spc="-389">
                  <a:solidFill>
                    <a:srgbClr val="EFEFEF"/>
                  </a:solidFill>
                  <a:latin typeface="TT Hoves Bold"/>
                  <a:ea typeface="TT Hoves Bold"/>
                  <a:cs typeface="TT Hoves Bold"/>
                  <a:sym typeface="TT Hoves Bold"/>
                </a:rPr>
                <a:t>01</a:t>
              </a:r>
            </a:p>
          </p:txBody>
        </p:sp>
        <p:sp>
          <p:nvSpPr>
            <p:cNvPr name="TextBox 18" id="18"/>
            <p:cNvSpPr txBox="true"/>
            <p:nvPr/>
          </p:nvSpPr>
          <p:spPr>
            <a:xfrm rot="0">
              <a:off x="2467447" y="913193"/>
              <a:ext cx="5509503" cy="2523490"/>
            </a:xfrm>
            <a:prstGeom prst="rect">
              <a:avLst/>
            </a:prstGeom>
          </p:spPr>
          <p:txBody>
            <a:bodyPr anchor="t" rtlCol="false" tIns="0" lIns="0" bIns="0" rIns="0">
              <a:spAutoFit/>
            </a:bodyPr>
            <a:lstStyle/>
            <a:p>
              <a:pPr algn="just" marL="0" indent="0" lvl="0">
                <a:lnSpc>
                  <a:spcPts val="1890"/>
                </a:lnSpc>
                <a:spcBef>
                  <a:spcPct val="0"/>
                </a:spcBef>
              </a:pPr>
              <a:r>
                <a:rPr lang="en-US" sz="1400" spc="22">
                  <a:solidFill>
                    <a:srgbClr val="EFEFEF"/>
                  </a:solidFill>
                  <a:latin typeface="TT Hoves"/>
                  <a:ea typeface="TT Hoves"/>
                  <a:cs typeface="TT Hoves"/>
                  <a:sym typeface="TT Hoves"/>
                </a:rPr>
                <a:t>Algorit</a:t>
              </a:r>
              <a:r>
                <a:rPr lang="en-US" sz="1400" spc="22" u="none">
                  <a:solidFill>
                    <a:srgbClr val="EFEFEF"/>
                  </a:solidFill>
                  <a:latin typeface="TT Hoves"/>
                  <a:ea typeface="TT Hoves"/>
                  <a:cs typeface="TT Hoves"/>
                  <a:sym typeface="TT Hoves"/>
                </a:rPr>
                <a:t>mii precum RadixSort (baza 16) și QuickSort cu stivă excelează la dimensiuni mari (1.000.000 de elemente), unde timpul de execuție este semnificativ mai mic comparativ cu alți algoritmi. În schimb, algoritmi precum HeapSort și ShellSort devin mai lenți pe măsură ce dimensiunea datelor crește, ceea ce este evident în graficele de performanță.</a:t>
              </a:r>
            </a:p>
          </p:txBody>
        </p:sp>
        <p:sp>
          <p:nvSpPr>
            <p:cNvPr name="TextBox 19" id="19"/>
            <p:cNvSpPr txBox="true"/>
            <p:nvPr/>
          </p:nvSpPr>
          <p:spPr>
            <a:xfrm rot="0">
              <a:off x="2257953" y="221255"/>
              <a:ext cx="5509503" cy="710988"/>
            </a:xfrm>
            <a:prstGeom prst="rect">
              <a:avLst/>
            </a:prstGeom>
          </p:spPr>
          <p:txBody>
            <a:bodyPr anchor="t" rtlCol="false" tIns="0" lIns="0" bIns="0" rIns="0">
              <a:spAutoFit/>
            </a:bodyPr>
            <a:lstStyle/>
            <a:p>
              <a:pPr algn="ctr">
                <a:lnSpc>
                  <a:spcPts val="2240"/>
                </a:lnSpc>
              </a:pPr>
              <a:r>
                <a:rPr lang="en-US" sz="1600" b="true">
                  <a:solidFill>
                    <a:srgbClr val="FFFFFF"/>
                  </a:solidFill>
                  <a:latin typeface="Canva Sans Bold"/>
                  <a:ea typeface="Canva Sans Bold"/>
                  <a:cs typeface="Canva Sans Bold"/>
                  <a:sym typeface="Canva Sans Bold"/>
                </a:rPr>
                <a:t>Performanța algoritmilor în funcție</a:t>
              </a:r>
              <a:r>
                <a:rPr lang="en-US" b="true" sz="1600">
                  <a:solidFill>
                    <a:srgbClr val="FFFFFF"/>
                  </a:solidFill>
                  <a:latin typeface="Canva Sans Bold"/>
                  <a:ea typeface="Canva Sans Bold"/>
                  <a:cs typeface="Canva Sans Bold"/>
                  <a:sym typeface="Canva Sans Bold"/>
                </a:rPr>
                <a:t> de dimensiunea datelor:</a:t>
              </a:r>
            </a:p>
          </p:txBody>
        </p:sp>
      </p:grpSp>
      <p:grpSp>
        <p:nvGrpSpPr>
          <p:cNvPr name="Group 20" id="20"/>
          <p:cNvGrpSpPr/>
          <p:nvPr/>
        </p:nvGrpSpPr>
        <p:grpSpPr>
          <a:xfrm rot="0">
            <a:off x="661580" y="3964672"/>
            <a:ext cx="6333665" cy="2683242"/>
            <a:chOff x="0" y="0"/>
            <a:chExt cx="2341939" cy="992157"/>
          </a:xfrm>
        </p:grpSpPr>
        <p:sp>
          <p:nvSpPr>
            <p:cNvPr name="Freeform 21" id="21"/>
            <p:cNvSpPr/>
            <p:nvPr/>
          </p:nvSpPr>
          <p:spPr>
            <a:xfrm flipH="false" flipV="false" rot="0">
              <a:off x="0" y="0"/>
              <a:ext cx="2341939" cy="992157"/>
            </a:xfrm>
            <a:custGeom>
              <a:avLst/>
              <a:gdLst/>
              <a:ahLst/>
              <a:cxnLst/>
              <a:rect r="r" b="b" t="t" l="l"/>
              <a:pathLst>
                <a:path h="992157" w="2341939">
                  <a:moveTo>
                    <a:pt x="30559" y="0"/>
                  </a:moveTo>
                  <a:lnTo>
                    <a:pt x="2311381" y="0"/>
                  </a:lnTo>
                  <a:cubicBezTo>
                    <a:pt x="2319485" y="0"/>
                    <a:pt x="2327258" y="3220"/>
                    <a:pt x="2332989" y="8950"/>
                  </a:cubicBezTo>
                  <a:cubicBezTo>
                    <a:pt x="2338720" y="14681"/>
                    <a:pt x="2341939" y="22454"/>
                    <a:pt x="2341939" y="30559"/>
                  </a:cubicBezTo>
                  <a:lnTo>
                    <a:pt x="2341939" y="961598"/>
                  </a:lnTo>
                  <a:cubicBezTo>
                    <a:pt x="2341939" y="969703"/>
                    <a:pt x="2338720" y="977476"/>
                    <a:pt x="2332989" y="983207"/>
                  </a:cubicBezTo>
                  <a:cubicBezTo>
                    <a:pt x="2327258" y="988937"/>
                    <a:pt x="2319485" y="992157"/>
                    <a:pt x="2311381" y="992157"/>
                  </a:cubicBezTo>
                  <a:lnTo>
                    <a:pt x="30559" y="992157"/>
                  </a:lnTo>
                  <a:cubicBezTo>
                    <a:pt x="22454" y="992157"/>
                    <a:pt x="14681" y="988937"/>
                    <a:pt x="8950" y="983207"/>
                  </a:cubicBezTo>
                  <a:cubicBezTo>
                    <a:pt x="3220" y="977476"/>
                    <a:pt x="0" y="969703"/>
                    <a:pt x="0" y="961598"/>
                  </a:cubicBezTo>
                  <a:lnTo>
                    <a:pt x="0" y="30559"/>
                  </a:lnTo>
                  <a:cubicBezTo>
                    <a:pt x="0" y="22454"/>
                    <a:pt x="3220" y="14681"/>
                    <a:pt x="8950" y="8950"/>
                  </a:cubicBezTo>
                  <a:cubicBezTo>
                    <a:pt x="14681" y="3220"/>
                    <a:pt x="22454" y="0"/>
                    <a:pt x="30559" y="0"/>
                  </a:cubicBezTo>
                  <a:close/>
                </a:path>
              </a:pathLst>
            </a:custGeom>
            <a:solidFill>
              <a:srgbClr val="0003FF"/>
            </a:solidFill>
            <a:ln cap="rnd">
              <a:noFill/>
              <a:prstDash val="solid"/>
              <a:round/>
            </a:ln>
          </p:spPr>
        </p:sp>
        <p:sp>
          <p:nvSpPr>
            <p:cNvPr name="TextBox 22" id="22"/>
            <p:cNvSpPr txBox="true"/>
            <p:nvPr/>
          </p:nvSpPr>
          <p:spPr>
            <a:xfrm>
              <a:off x="0" y="-38100"/>
              <a:ext cx="2341939" cy="1030257"/>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3" id="23"/>
          <p:cNvGrpSpPr/>
          <p:nvPr/>
        </p:nvGrpSpPr>
        <p:grpSpPr>
          <a:xfrm rot="0">
            <a:off x="845312" y="4368398"/>
            <a:ext cx="5798980" cy="1875790"/>
            <a:chOff x="0" y="0"/>
            <a:chExt cx="7731974" cy="2501053"/>
          </a:xfrm>
        </p:grpSpPr>
        <p:sp>
          <p:nvSpPr>
            <p:cNvPr name="TextBox 24" id="24"/>
            <p:cNvSpPr txBox="true"/>
            <p:nvPr/>
          </p:nvSpPr>
          <p:spPr>
            <a:xfrm rot="0">
              <a:off x="0" y="703887"/>
              <a:ext cx="1752571" cy="1412910"/>
            </a:xfrm>
            <a:prstGeom prst="rect">
              <a:avLst/>
            </a:prstGeom>
          </p:spPr>
          <p:txBody>
            <a:bodyPr anchor="t" rtlCol="false" tIns="0" lIns="0" bIns="0" rIns="0">
              <a:spAutoFit/>
            </a:bodyPr>
            <a:lstStyle/>
            <a:p>
              <a:pPr algn="l">
                <a:lnSpc>
                  <a:spcPts val="7472"/>
                </a:lnSpc>
              </a:pPr>
              <a:r>
                <a:rPr lang="en-US" b="true" sz="7949" spc="-389">
                  <a:solidFill>
                    <a:srgbClr val="EFEFEF"/>
                  </a:solidFill>
                  <a:latin typeface="TT Hoves Bold"/>
                  <a:ea typeface="TT Hoves Bold"/>
                  <a:cs typeface="TT Hoves Bold"/>
                  <a:sym typeface="TT Hoves Bold"/>
                </a:rPr>
                <a:t>02</a:t>
              </a:r>
            </a:p>
          </p:txBody>
        </p:sp>
        <p:sp>
          <p:nvSpPr>
            <p:cNvPr name="TextBox 25" id="25"/>
            <p:cNvSpPr txBox="true"/>
            <p:nvPr/>
          </p:nvSpPr>
          <p:spPr>
            <a:xfrm rot="0">
              <a:off x="2222471" y="295063"/>
              <a:ext cx="5509503" cy="2205990"/>
            </a:xfrm>
            <a:prstGeom prst="rect">
              <a:avLst/>
            </a:prstGeom>
          </p:spPr>
          <p:txBody>
            <a:bodyPr anchor="t" rtlCol="false" tIns="0" lIns="0" bIns="0" rIns="0">
              <a:spAutoFit/>
            </a:bodyPr>
            <a:lstStyle/>
            <a:p>
              <a:pPr algn="just" marL="0" indent="0" lvl="0">
                <a:lnSpc>
                  <a:spcPts val="1890"/>
                </a:lnSpc>
                <a:spcBef>
                  <a:spcPct val="0"/>
                </a:spcBef>
              </a:pPr>
              <a:r>
                <a:rPr lang="en-US" sz="1400" spc="22">
                  <a:solidFill>
                    <a:srgbClr val="EFEFEF"/>
                  </a:solidFill>
                  <a:latin typeface="TT Hoves"/>
                  <a:ea typeface="TT Hoves"/>
                  <a:cs typeface="TT Hoves"/>
                  <a:sym typeface="TT Hoves"/>
                </a:rPr>
                <a:t>În graficele de evoluție a timpilor, algorit</a:t>
              </a:r>
              <a:r>
                <a:rPr lang="en-US" sz="1400" spc="22" u="none">
                  <a:solidFill>
                    <a:srgbClr val="EFEFEF"/>
                  </a:solidFill>
                  <a:latin typeface="TT Hoves"/>
                  <a:ea typeface="TT Hoves"/>
                  <a:cs typeface="TT Hoves"/>
                  <a:sym typeface="TT Hoves"/>
                </a:rPr>
                <a:t>mii cu complexitate O(n log n), precum MergeSort și TimSort, prezintă o creștere mai lină a timpului de execuție, în timp ce algoritmii mai ineficienți, precum ShellSort, au o pantă mai abruptă. Aceste diferențe vizuale subliniază clar avantajele algoritmilor mai bine optimizați.</a:t>
              </a:r>
            </a:p>
          </p:txBody>
        </p:sp>
        <p:sp>
          <p:nvSpPr>
            <p:cNvPr name="TextBox 26" id="26"/>
            <p:cNvSpPr txBox="true"/>
            <p:nvPr/>
          </p:nvSpPr>
          <p:spPr>
            <a:xfrm rot="0">
              <a:off x="2012976" y="-28575"/>
              <a:ext cx="5509503" cy="342688"/>
            </a:xfrm>
            <a:prstGeom prst="rect">
              <a:avLst/>
            </a:prstGeom>
          </p:spPr>
          <p:txBody>
            <a:bodyPr anchor="t" rtlCol="false" tIns="0" lIns="0" bIns="0" rIns="0">
              <a:spAutoFit/>
            </a:bodyPr>
            <a:lstStyle/>
            <a:p>
              <a:pPr algn="ctr">
                <a:lnSpc>
                  <a:spcPts val="2240"/>
                </a:lnSpc>
              </a:pPr>
              <a:r>
                <a:rPr lang="en-US" sz="1600" b="true">
                  <a:solidFill>
                    <a:srgbClr val="FFFFFF"/>
                  </a:solidFill>
                  <a:latin typeface="Canva Sans Bold"/>
                  <a:ea typeface="Canva Sans Bold"/>
                  <a:cs typeface="Canva Sans Bold"/>
                  <a:sym typeface="Canva Sans Bold"/>
                </a:rPr>
                <a:t>Diferențe vizuale în grafice</a:t>
              </a:r>
              <a:r>
                <a:rPr lang="en-US" b="true" sz="1600">
                  <a:solidFill>
                    <a:srgbClr val="FFFFFF"/>
                  </a:solidFill>
                  <a:latin typeface="Canva Sans Bold"/>
                  <a:ea typeface="Canva Sans Bold"/>
                  <a:cs typeface="Canva Sans Bold"/>
                  <a:sym typeface="Canva Sans Bold"/>
                </a:rPr>
                <a:t>:</a:t>
              </a:r>
            </a:p>
          </p:txBody>
        </p:sp>
      </p:grpSp>
      <p:grpSp>
        <p:nvGrpSpPr>
          <p:cNvPr name="Group 27" id="27"/>
          <p:cNvGrpSpPr/>
          <p:nvPr/>
        </p:nvGrpSpPr>
        <p:grpSpPr>
          <a:xfrm rot="0">
            <a:off x="661580" y="6870048"/>
            <a:ext cx="6333665" cy="2479809"/>
            <a:chOff x="0" y="0"/>
            <a:chExt cx="2341939" cy="916935"/>
          </a:xfrm>
        </p:grpSpPr>
        <p:sp>
          <p:nvSpPr>
            <p:cNvPr name="Freeform 28" id="28"/>
            <p:cNvSpPr/>
            <p:nvPr/>
          </p:nvSpPr>
          <p:spPr>
            <a:xfrm flipH="false" flipV="false" rot="0">
              <a:off x="0" y="0"/>
              <a:ext cx="2341939" cy="916936"/>
            </a:xfrm>
            <a:custGeom>
              <a:avLst/>
              <a:gdLst/>
              <a:ahLst/>
              <a:cxnLst/>
              <a:rect r="r" b="b" t="t" l="l"/>
              <a:pathLst>
                <a:path h="916936" w="2341939">
                  <a:moveTo>
                    <a:pt x="30559" y="0"/>
                  </a:moveTo>
                  <a:lnTo>
                    <a:pt x="2311381" y="0"/>
                  </a:lnTo>
                  <a:cubicBezTo>
                    <a:pt x="2319485" y="0"/>
                    <a:pt x="2327258" y="3220"/>
                    <a:pt x="2332989" y="8950"/>
                  </a:cubicBezTo>
                  <a:cubicBezTo>
                    <a:pt x="2338720" y="14681"/>
                    <a:pt x="2341939" y="22454"/>
                    <a:pt x="2341939" y="30559"/>
                  </a:cubicBezTo>
                  <a:lnTo>
                    <a:pt x="2341939" y="886377"/>
                  </a:lnTo>
                  <a:cubicBezTo>
                    <a:pt x="2341939" y="894482"/>
                    <a:pt x="2338720" y="902254"/>
                    <a:pt x="2332989" y="907985"/>
                  </a:cubicBezTo>
                  <a:cubicBezTo>
                    <a:pt x="2327258" y="913716"/>
                    <a:pt x="2319485" y="916936"/>
                    <a:pt x="2311381" y="916936"/>
                  </a:cubicBezTo>
                  <a:lnTo>
                    <a:pt x="30559" y="916936"/>
                  </a:lnTo>
                  <a:cubicBezTo>
                    <a:pt x="22454" y="916936"/>
                    <a:pt x="14681" y="913716"/>
                    <a:pt x="8950" y="907985"/>
                  </a:cubicBezTo>
                  <a:cubicBezTo>
                    <a:pt x="3220" y="902254"/>
                    <a:pt x="0" y="894482"/>
                    <a:pt x="0" y="886377"/>
                  </a:cubicBezTo>
                  <a:lnTo>
                    <a:pt x="0" y="30559"/>
                  </a:lnTo>
                  <a:cubicBezTo>
                    <a:pt x="0" y="22454"/>
                    <a:pt x="3220" y="14681"/>
                    <a:pt x="8950" y="8950"/>
                  </a:cubicBezTo>
                  <a:cubicBezTo>
                    <a:pt x="14681" y="3220"/>
                    <a:pt x="22454" y="0"/>
                    <a:pt x="30559" y="0"/>
                  </a:cubicBezTo>
                  <a:close/>
                </a:path>
              </a:pathLst>
            </a:custGeom>
            <a:solidFill>
              <a:srgbClr val="0003FF"/>
            </a:solidFill>
            <a:ln cap="rnd">
              <a:noFill/>
              <a:prstDash val="solid"/>
              <a:round/>
            </a:ln>
          </p:spPr>
        </p:sp>
        <p:sp>
          <p:nvSpPr>
            <p:cNvPr name="TextBox 29" id="29"/>
            <p:cNvSpPr txBox="true"/>
            <p:nvPr/>
          </p:nvSpPr>
          <p:spPr>
            <a:xfrm>
              <a:off x="0" y="-38100"/>
              <a:ext cx="2341939" cy="95503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30" id="30"/>
          <p:cNvSpPr txBox="true"/>
          <p:nvPr/>
        </p:nvSpPr>
        <p:spPr>
          <a:xfrm rot="0">
            <a:off x="864362" y="7705454"/>
            <a:ext cx="1314428" cy="1009676"/>
          </a:xfrm>
          <a:prstGeom prst="rect">
            <a:avLst/>
          </a:prstGeom>
        </p:spPr>
        <p:txBody>
          <a:bodyPr anchor="t" rtlCol="false" tIns="0" lIns="0" bIns="0" rIns="0">
            <a:spAutoFit/>
          </a:bodyPr>
          <a:lstStyle/>
          <a:p>
            <a:pPr algn="l">
              <a:lnSpc>
                <a:spcPts val="7472"/>
              </a:lnSpc>
            </a:pPr>
            <a:r>
              <a:rPr lang="en-US" b="true" sz="7949" spc="-389">
                <a:solidFill>
                  <a:srgbClr val="EFEFEF"/>
                </a:solidFill>
                <a:latin typeface="TT Hoves Bold"/>
                <a:ea typeface="TT Hoves Bold"/>
                <a:cs typeface="TT Hoves Bold"/>
                <a:sym typeface="TT Hoves Bold"/>
              </a:rPr>
              <a:t>03</a:t>
            </a:r>
          </a:p>
        </p:txBody>
      </p:sp>
      <p:sp>
        <p:nvSpPr>
          <p:cNvPr name="TextBox 31" id="31"/>
          <p:cNvSpPr txBox="true"/>
          <p:nvPr/>
        </p:nvSpPr>
        <p:spPr>
          <a:xfrm rot="0">
            <a:off x="2512165" y="7550180"/>
            <a:ext cx="4132127" cy="1659255"/>
          </a:xfrm>
          <a:prstGeom prst="rect">
            <a:avLst/>
          </a:prstGeom>
        </p:spPr>
        <p:txBody>
          <a:bodyPr anchor="t" rtlCol="false" tIns="0" lIns="0" bIns="0" rIns="0">
            <a:spAutoFit/>
          </a:bodyPr>
          <a:lstStyle/>
          <a:p>
            <a:pPr algn="just" marL="0" indent="0" lvl="0">
              <a:lnSpc>
                <a:spcPts val="1890"/>
              </a:lnSpc>
              <a:spcBef>
                <a:spcPct val="0"/>
              </a:spcBef>
            </a:pPr>
            <a:r>
              <a:rPr lang="en-US" sz="1400" spc="22">
                <a:solidFill>
                  <a:srgbClr val="EFEFEF"/>
                </a:solidFill>
                <a:latin typeface="TT Hoves"/>
                <a:ea typeface="TT Hoves"/>
                <a:cs typeface="TT Hoves"/>
                <a:sym typeface="TT Hoves"/>
              </a:rPr>
              <a:t>Algorit</a:t>
            </a:r>
            <a:r>
              <a:rPr lang="en-US" sz="1400" spc="22" u="none">
                <a:solidFill>
                  <a:srgbClr val="EFEFEF"/>
                </a:solidFill>
                <a:latin typeface="TT Hoves"/>
                <a:ea typeface="TT Hoves"/>
                <a:cs typeface="TT Hoves"/>
                <a:sym typeface="TT Hoves"/>
              </a:rPr>
              <a:t>mii personalizați, cum ar fi QuickSort cu 3 mediane sau QuickSort optimizat, aduc îmbunătățiri în anumite cazuri, dar nu sunt întotdeauna superiori versiunilor standard. De exemplu, QuickSort cu 3 mediane reduce riscul unui pivot slab, dar overhead-ul suplimentar poate afecta performanța pe dimensiuni mici.</a:t>
            </a:r>
          </a:p>
        </p:txBody>
      </p:sp>
      <p:sp>
        <p:nvSpPr>
          <p:cNvPr name="TextBox 32" id="32"/>
          <p:cNvSpPr txBox="true"/>
          <p:nvPr/>
        </p:nvSpPr>
        <p:spPr>
          <a:xfrm rot="0">
            <a:off x="2355044" y="7028845"/>
            <a:ext cx="4132127" cy="540385"/>
          </a:xfrm>
          <a:prstGeom prst="rect">
            <a:avLst/>
          </a:prstGeom>
        </p:spPr>
        <p:txBody>
          <a:bodyPr anchor="t" rtlCol="false" tIns="0" lIns="0" bIns="0" rIns="0">
            <a:spAutoFit/>
          </a:bodyPr>
          <a:lstStyle/>
          <a:p>
            <a:pPr algn="ctr">
              <a:lnSpc>
                <a:spcPts val="2240"/>
              </a:lnSpc>
            </a:pPr>
            <a:r>
              <a:rPr lang="en-US" sz="1600" b="true">
                <a:solidFill>
                  <a:srgbClr val="FFFFFF"/>
                </a:solidFill>
                <a:latin typeface="Canva Sans Bold"/>
                <a:ea typeface="Canva Sans Bold"/>
                <a:cs typeface="Canva Sans Bold"/>
                <a:sym typeface="Canva Sans Bold"/>
              </a:rPr>
              <a:t>Impactul optimizărilor algoritmilor p</a:t>
            </a:r>
            <a:r>
              <a:rPr lang="en-US" b="true" sz="1600">
                <a:solidFill>
                  <a:srgbClr val="FFFFFF"/>
                </a:solidFill>
                <a:latin typeface="Canva Sans Bold"/>
                <a:ea typeface="Canva Sans Bold"/>
                <a:cs typeface="Canva Sans Bold"/>
                <a:sym typeface="Canva Sans Bold"/>
              </a:rPr>
              <a:t>ersonalizați:</a:t>
            </a:r>
          </a:p>
        </p:txBody>
      </p:sp>
      <p:sp>
        <p:nvSpPr>
          <p:cNvPr name="TextBox 33" id="33"/>
          <p:cNvSpPr txBox="true"/>
          <p:nvPr/>
        </p:nvSpPr>
        <p:spPr>
          <a:xfrm rot="0">
            <a:off x="13722531" y="7069451"/>
            <a:ext cx="2816627" cy="1657096"/>
          </a:xfrm>
          <a:prstGeom prst="rect">
            <a:avLst/>
          </a:prstGeom>
        </p:spPr>
        <p:txBody>
          <a:bodyPr anchor="t" rtlCol="false" tIns="0" lIns="0" bIns="0" rIns="0">
            <a:spAutoFit/>
          </a:bodyPr>
          <a:lstStyle/>
          <a:p>
            <a:pPr algn="just" marL="0" indent="0" lvl="0">
              <a:lnSpc>
                <a:spcPts val="1936"/>
              </a:lnSpc>
            </a:pPr>
            <a:r>
              <a:rPr lang="en-US" sz="1299" strike="noStrike" u="none">
                <a:solidFill>
                  <a:srgbClr val="EFEFEF"/>
                </a:solidFill>
                <a:latin typeface="TT Hoves"/>
                <a:ea typeface="TT Hoves"/>
                <a:cs typeface="TT Hoves"/>
                <a:sym typeface="TT Hoves"/>
              </a:rPr>
              <a:t>Lorem ipsum dolor sit amet, consectetur adipiscing elit, sed do eiusmod tempor incididunt ut labore et dolore magna aliqua. Ut enim ad minim veniam, quis nostrud exercitation ullamco laboris nisi ut aliquip ex ea commodo consequat.</a:t>
            </a:r>
          </a:p>
        </p:txBody>
      </p:sp>
      <p:grpSp>
        <p:nvGrpSpPr>
          <p:cNvPr name="Group 34" id="34"/>
          <p:cNvGrpSpPr/>
          <p:nvPr/>
        </p:nvGrpSpPr>
        <p:grpSpPr>
          <a:xfrm rot="0">
            <a:off x="11292756" y="1154948"/>
            <a:ext cx="6333665" cy="2695126"/>
            <a:chOff x="0" y="0"/>
            <a:chExt cx="8444886" cy="3593502"/>
          </a:xfrm>
        </p:grpSpPr>
        <p:sp>
          <p:nvSpPr>
            <p:cNvPr name="TextBox 35" id="35"/>
            <p:cNvSpPr txBox="true"/>
            <p:nvPr/>
          </p:nvSpPr>
          <p:spPr>
            <a:xfrm rot="0">
              <a:off x="3745440" y="653306"/>
              <a:ext cx="3755503" cy="2196762"/>
            </a:xfrm>
            <a:prstGeom prst="rect">
              <a:avLst/>
            </a:prstGeom>
          </p:spPr>
          <p:txBody>
            <a:bodyPr anchor="t" rtlCol="false" tIns="0" lIns="0" bIns="0" rIns="0">
              <a:spAutoFit/>
            </a:bodyPr>
            <a:lstStyle/>
            <a:p>
              <a:pPr algn="just" marL="0" indent="0" lvl="0">
                <a:lnSpc>
                  <a:spcPts val="1936"/>
                </a:lnSpc>
                <a:spcBef>
                  <a:spcPct val="0"/>
                </a:spcBef>
              </a:pPr>
              <a:r>
                <a:rPr lang="en-US" sz="1299" strike="noStrike" u="none">
                  <a:solidFill>
                    <a:srgbClr val="EFEFEF"/>
                  </a:solidFill>
                  <a:latin typeface="TT Hoves"/>
                  <a:ea typeface="TT Hoves"/>
                  <a:cs typeface="TT Hoves"/>
                  <a:sym typeface="TT Hoves"/>
                </a:rPr>
                <a:t>Lorem ipsum dolor sit amet, consectetur adipiscing elit, sed do eiusmod tempor incididunt ut labore et dolore magna aliqua. Ut enim ad minim veniam, quis nostrud exercitation ullamco laboris nisi ut aliquip ex ea commodo consequat.</a:t>
              </a:r>
            </a:p>
          </p:txBody>
        </p:sp>
        <p:grpSp>
          <p:nvGrpSpPr>
            <p:cNvPr name="Group 36" id="36"/>
            <p:cNvGrpSpPr/>
            <p:nvPr/>
          </p:nvGrpSpPr>
          <p:grpSpPr>
            <a:xfrm rot="0">
              <a:off x="0" y="0"/>
              <a:ext cx="8444886" cy="3593502"/>
              <a:chOff x="0" y="0"/>
              <a:chExt cx="2341939" cy="996551"/>
            </a:xfrm>
          </p:grpSpPr>
          <p:sp>
            <p:nvSpPr>
              <p:cNvPr name="Freeform 37" id="37"/>
              <p:cNvSpPr/>
              <p:nvPr/>
            </p:nvSpPr>
            <p:spPr>
              <a:xfrm flipH="false" flipV="false" rot="0">
                <a:off x="0" y="0"/>
                <a:ext cx="2341939" cy="996551"/>
              </a:xfrm>
              <a:custGeom>
                <a:avLst/>
                <a:gdLst/>
                <a:ahLst/>
                <a:cxnLst/>
                <a:rect r="r" b="b" t="t" l="l"/>
                <a:pathLst>
                  <a:path h="996551" w="2341939">
                    <a:moveTo>
                      <a:pt x="30559" y="0"/>
                    </a:moveTo>
                    <a:lnTo>
                      <a:pt x="2311381" y="0"/>
                    </a:lnTo>
                    <a:cubicBezTo>
                      <a:pt x="2319485" y="0"/>
                      <a:pt x="2327258" y="3220"/>
                      <a:pt x="2332989" y="8950"/>
                    </a:cubicBezTo>
                    <a:cubicBezTo>
                      <a:pt x="2338720" y="14681"/>
                      <a:pt x="2341939" y="22454"/>
                      <a:pt x="2341939" y="30559"/>
                    </a:cubicBezTo>
                    <a:lnTo>
                      <a:pt x="2341939" y="965993"/>
                    </a:lnTo>
                    <a:cubicBezTo>
                      <a:pt x="2341939" y="974097"/>
                      <a:pt x="2338720" y="981870"/>
                      <a:pt x="2332989" y="987601"/>
                    </a:cubicBezTo>
                    <a:cubicBezTo>
                      <a:pt x="2327258" y="993332"/>
                      <a:pt x="2319485" y="996551"/>
                      <a:pt x="2311381" y="996551"/>
                    </a:cubicBezTo>
                    <a:lnTo>
                      <a:pt x="30559" y="996551"/>
                    </a:lnTo>
                    <a:cubicBezTo>
                      <a:pt x="22454" y="996551"/>
                      <a:pt x="14681" y="993332"/>
                      <a:pt x="8950" y="987601"/>
                    </a:cubicBezTo>
                    <a:cubicBezTo>
                      <a:pt x="3220" y="981870"/>
                      <a:pt x="0" y="974097"/>
                      <a:pt x="0" y="965993"/>
                    </a:cubicBezTo>
                    <a:lnTo>
                      <a:pt x="0" y="30559"/>
                    </a:lnTo>
                    <a:cubicBezTo>
                      <a:pt x="0" y="22454"/>
                      <a:pt x="3220" y="14681"/>
                      <a:pt x="8950" y="8950"/>
                    </a:cubicBezTo>
                    <a:cubicBezTo>
                      <a:pt x="14681" y="3220"/>
                      <a:pt x="22454" y="0"/>
                      <a:pt x="30559" y="0"/>
                    </a:cubicBezTo>
                    <a:close/>
                  </a:path>
                </a:pathLst>
              </a:custGeom>
              <a:solidFill>
                <a:srgbClr val="0003FF"/>
              </a:solidFill>
              <a:ln cap="rnd">
                <a:noFill/>
                <a:prstDash val="solid"/>
                <a:round/>
              </a:ln>
            </p:spPr>
          </p:sp>
          <p:sp>
            <p:nvSpPr>
              <p:cNvPr name="TextBox 38" id="38"/>
              <p:cNvSpPr txBox="true"/>
              <p:nvPr/>
            </p:nvSpPr>
            <p:spPr>
              <a:xfrm>
                <a:off x="0" y="-38100"/>
                <a:ext cx="2341939" cy="10346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39" id="39"/>
            <p:cNvSpPr txBox="true"/>
            <p:nvPr/>
          </p:nvSpPr>
          <p:spPr>
            <a:xfrm rot="0">
              <a:off x="270377" y="1169275"/>
              <a:ext cx="1752571" cy="1412910"/>
            </a:xfrm>
            <a:prstGeom prst="rect">
              <a:avLst/>
            </a:prstGeom>
          </p:spPr>
          <p:txBody>
            <a:bodyPr anchor="t" rtlCol="false" tIns="0" lIns="0" bIns="0" rIns="0">
              <a:spAutoFit/>
            </a:bodyPr>
            <a:lstStyle/>
            <a:p>
              <a:pPr algn="l">
                <a:lnSpc>
                  <a:spcPts val="7472"/>
                </a:lnSpc>
              </a:pPr>
              <a:r>
                <a:rPr lang="en-US" b="true" sz="7949" spc="-389">
                  <a:solidFill>
                    <a:srgbClr val="EFEFEF"/>
                  </a:solidFill>
                  <a:latin typeface="TT Hoves Bold"/>
                  <a:ea typeface="TT Hoves Bold"/>
                  <a:cs typeface="TT Hoves Bold"/>
                  <a:sym typeface="TT Hoves Bold"/>
                </a:rPr>
                <a:t>04</a:t>
              </a:r>
            </a:p>
          </p:txBody>
        </p:sp>
        <p:sp>
          <p:nvSpPr>
            <p:cNvPr name="TextBox 40" id="40"/>
            <p:cNvSpPr txBox="true"/>
            <p:nvPr/>
          </p:nvSpPr>
          <p:spPr>
            <a:xfrm rot="0">
              <a:off x="2467447" y="913193"/>
              <a:ext cx="5509503" cy="2523490"/>
            </a:xfrm>
            <a:prstGeom prst="rect">
              <a:avLst/>
            </a:prstGeom>
          </p:spPr>
          <p:txBody>
            <a:bodyPr anchor="t" rtlCol="false" tIns="0" lIns="0" bIns="0" rIns="0">
              <a:spAutoFit/>
            </a:bodyPr>
            <a:lstStyle/>
            <a:p>
              <a:pPr algn="just" marL="0" indent="0" lvl="0">
                <a:lnSpc>
                  <a:spcPts val="1890"/>
                </a:lnSpc>
                <a:spcBef>
                  <a:spcPct val="0"/>
                </a:spcBef>
              </a:pPr>
              <a:r>
                <a:rPr lang="en-US" sz="1400" spc="22">
                  <a:solidFill>
                    <a:srgbClr val="EFEFEF"/>
                  </a:solidFill>
                  <a:latin typeface="TT Hoves"/>
                  <a:ea typeface="TT Hoves"/>
                  <a:cs typeface="TT Hoves"/>
                  <a:sym typeface="TT Hoves"/>
                </a:rPr>
                <a:t>Algorit</a:t>
              </a:r>
              <a:r>
                <a:rPr lang="en-US" sz="1400" spc="22" u="none">
                  <a:solidFill>
                    <a:srgbClr val="EFEFEF"/>
                  </a:solidFill>
                  <a:latin typeface="TT Hoves"/>
                  <a:ea typeface="TT Hoves"/>
                  <a:cs typeface="TT Hoves"/>
                  <a:sym typeface="TT Hoves"/>
                </a:rPr>
                <a:t>mii precum RadixSort (baza 16) și QuickSort cu stivă excelează la dimensiuni mari (1.000.000 de elemente), unde timpul de execuție este semnificativ mai mic comparativ cu alți algoritmi. În schimb, algoritmi precum HeapSort și ShellSort devin mai lenți pe măsură ce dimensiunea datelor crește, ceea ce este evident în graficele de performanță.</a:t>
              </a:r>
            </a:p>
          </p:txBody>
        </p:sp>
        <p:sp>
          <p:nvSpPr>
            <p:cNvPr name="TextBox 41" id="41"/>
            <p:cNvSpPr txBox="true"/>
            <p:nvPr/>
          </p:nvSpPr>
          <p:spPr>
            <a:xfrm rot="0">
              <a:off x="2362700" y="348718"/>
              <a:ext cx="5718997" cy="342688"/>
            </a:xfrm>
            <a:prstGeom prst="rect">
              <a:avLst/>
            </a:prstGeom>
          </p:spPr>
          <p:txBody>
            <a:bodyPr anchor="t" rtlCol="false" tIns="0" lIns="0" bIns="0" rIns="0">
              <a:spAutoFit/>
            </a:bodyPr>
            <a:lstStyle/>
            <a:p>
              <a:pPr algn="ctr">
                <a:lnSpc>
                  <a:spcPts val="2240"/>
                </a:lnSpc>
              </a:pPr>
              <a:r>
                <a:rPr lang="en-US" sz="1600" b="true">
                  <a:solidFill>
                    <a:srgbClr val="FFFFFF"/>
                  </a:solidFill>
                  <a:latin typeface="Canva Sans Bold"/>
                  <a:ea typeface="Canva Sans Bold"/>
                  <a:cs typeface="Canva Sans Bold"/>
                  <a:sym typeface="Canva Sans Bold"/>
                </a:rPr>
                <a:t>Comportamentul algoritmilor pe</a:t>
              </a:r>
              <a:r>
                <a:rPr lang="en-US" b="true" sz="1600">
                  <a:solidFill>
                    <a:srgbClr val="FFFFFF"/>
                  </a:solidFill>
                  <a:latin typeface="Canva Sans Bold"/>
                  <a:ea typeface="Canva Sans Bold"/>
                  <a:cs typeface="Canva Sans Bold"/>
                  <a:sym typeface="Canva Sans Bold"/>
                </a:rPr>
                <a:t> date mici:</a:t>
              </a:r>
            </a:p>
          </p:txBody>
        </p:sp>
      </p:grpSp>
      <p:grpSp>
        <p:nvGrpSpPr>
          <p:cNvPr name="Group 42" id="42"/>
          <p:cNvGrpSpPr/>
          <p:nvPr/>
        </p:nvGrpSpPr>
        <p:grpSpPr>
          <a:xfrm rot="0">
            <a:off x="11292756" y="4019684"/>
            <a:ext cx="6333665" cy="2662922"/>
            <a:chOff x="0" y="0"/>
            <a:chExt cx="8444886" cy="3550563"/>
          </a:xfrm>
        </p:grpSpPr>
        <p:sp>
          <p:nvSpPr>
            <p:cNvPr name="TextBox 43" id="43"/>
            <p:cNvSpPr txBox="true"/>
            <p:nvPr/>
          </p:nvSpPr>
          <p:spPr>
            <a:xfrm rot="0">
              <a:off x="3723883" y="866191"/>
              <a:ext cx="3755503" cy="2196762"/>
            </a:xfrm>
            <a:prstGeom prst="rect">
              <a:avLst/>
            </a:prstGeom>
          </p:spPr>
          <p:txBody>
            <a:bodyPr anchor="t" rtlCol="false" tIns="0" lIns="0" bIns="0" rIns="0">
              <a:spAutoFit/>
            </a:bodyPr>
            <a:lstStyle/>
            <a:p>
              <a:pPr algn="just" marL="0" indent="0" lvl="0">
                <a:lnSpc>
                  <a:spcPts val="1936"/>
                </a:lnSpc>
                <a:spcBef>
                  <a:spcPct val="0"/>
                </a:spcBef>
              </a:pPr>
              <a:r>
                <a:rPr lang="en-US" sz="1299" strike="noStrike" u="none">
                  <a:solidFill>
                    <a:srgbClr val="EFEFEF"/>
                  </a:solidFill>
                  <a:latin typeface="TT Hoves"/>
                  <a:ea typeface="TT Hoves"/>
                  <a:cs typeface="TT Hoves"/>
                  <a:sym typeface="TT Hoves"/>
                </a:rPr>
                <a:t>Lorem ipsum dolor sit amet, consectetur adipiscing elit, sed do eiusmod tempor incididunt ut labore et dolore magna aliqua. Ut enim ad minim veniam, quis nostrud exercitation ullamco laboris nisi ut aliquip ex ea commodo consequat.</a:t>
              </a:r>
            </a:p>
          </p:txBody>
        </p:sp>
        <p:grpSp>
          <p:nvGrpSpPr>
            <p:cNvPr name="Group 44" id="44"/>
            <p:cNvGrpSpPr/>
            <p:nvPr/>
          </p:nvGrpSpPr>
          <p:grpSpPr>
            <a:xfrm rot="0">
              <a:off x="0" y="0"/>
              <a:ext cx="8444886" cy="3550563"/>
              <a:chOff x="0" y="0"/>
              <a:chExt cx="2341939" cy="984643"/>
            </a:xfrm>
          </p:grpSpPr>
          <p:sp>
            <p:nvSpPr>
              <p:cNvPr name="Freeform 45" id="45"/>
              <p:cNvSpPr/>
              <p:nvPr/>
            </p:nvSpPr>
            <p:spPr>
              <a:xfrm flipH="false" flipV="false" rot="0">
                <a:off x="0" y="0"/>
                <a:ext cx="2341939" cy="984643"/>
              </a:xfrm>
              <a:custGeom>
                <a:avLst/>
                <a:gdLst/>
                <a:ahLst/>
                <a:cxnLst/>
                <a:rect r="r" b="b" t="t" l="l"/>
                <a:pathLst>
                  <a:path h="984643" w="2341939">
                    <a:moveTo>
                      <a:pt x="30559" y="0"/>
                    </a:moveTo>
                    <a:lnTo>
                      <a:pt x="2311381" y="0"/>
                    </a:lnTo>
                    <a:cubicBezTo>
                      <a:pt x="2319485" y="0"/>
                      <a:pt x="2327258" y="3220"/>
                      <a:pt x="2332989" y="8950"/>
                    </a:cubicBezTo>
                    <a:cubicBezTo>
                      <a:pt x="2338720" y="14681"/>
                      <a:pt x="2341939" y="22454"/>
                      <a:pt x="2341939" y="30559"/>
                    </a:cubicBezTo>
                    <a:lnTo>
                      <a:pt x="2341939" y="954085"/>
                    </a:lnTo>
                    <a:cubicBezTo>
                      <a:pt x="2341939" y="962190"/>
                      <a:pt x="2338720" y="969962"/>
                      <a:pt x="2332989" y="975693"/>
                    </a:cubicBezTo>
                    <a:cubicBezTo>
                      <a:pt x="2327258" y="981424"/>
                      <a:pt x="2319485" y="984643"/>
                      <a:pt x="2311381" y="984643"/>
                    </a:cubicBezTo>
                    <a:lnTo>
                      <a:pt x="30559" y="984643"/>
                    </a:lnTo>
                    <a:cubicBezTo>
                      <a:pt x="22454" y="984643"/>
                      <a:pt x="14681" y="981424"/>
                      <a:pt x="8950" y="975693"/>
                    </a:cubicBezTo>
                    <a:cubicBezTo>
                      <a:pt x="3220" y="969962"/>
                      <a:pt x="0" y="962190"/>
                      <a:pt x="0" y="954085"/>
                    </a:cubicBezTo>
                    <a:lnTo>
                      <a:pt x="0" y="30559"/>
                    </a:lnTo>
                    <a:cubicBezTo>
                      <a:pt x="0" y="22454"/>
                      <a:pt x="3220" y="14681"/>
                      <a:pt x="8950" y="8950"/>
                    </a:cubicBezTo>
                    <a:cubicBezTo>
                      <a:pt x="14681" y="3220"/>
                      <a:pt x="22454" y="0"/>
                      <a:pt x="30559" y="0"/>
                    </a:cubicBezTo>
                    <a:close/>
                  </a:path>
                </a:pathLst>
              </a:custGeom>
              <a:solidFill>
                <a:srgbClr val="0003FF"/>
              </a:solidFill>
              <a:ln cap="rnd">
                <a:noFill/>
                <a:prstDash val="solid"/>
                <a:round/>
              </a:ln>
            </p:spPr>
          </p:sp>
          <p:sp>
            <p:nvSpPr>
              <p:cNvPr name="TextBox 46" id="46"/>
              <p:cNvSpPr txBox="true"/>
              <p:nvPr/>
            </p:nvSpPr>
            <p:spPr>
              <a:xfrm>
                <a:off x="0" y="-38100"/>
                <a:ext cx="2341939"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47" id="47"/>
            <p:cNvSpPr txBox="true"/>
            <p:nvPr/>
          </p:nvSpPr>
          <p:spPr>
            <a:xfrm rot="0">
              <a:off x="270377" y="1169275"/>
              <a:ext cx="1752571" cy="1412910"/>
            </a:xfrm>
            <a:prstGeom prst="rect">
              <a:avLst/>
            </a:prstGeom>
          </p:spPr>
          <p:txBody>
            <a:bodyPr anchor="t" rtlCol="false" tIns="0" lIns="0" bIns="0" rIns="0">
              <a:spAutoFit/>
            </a:bodyPr>
            <a:lstStyle/>
            <a:p>
              <a:pPr algn="l">
                <a:lnSpc>
                  <a:spcPts val="7472"/>
                </a:lnSpc>
              </a:pPr>
              <a:r>
                <a:rPr lang="en-US" b="true" sz="7949" spc="-389">
                  <a:solidFill>
                    <a:srgbClr val="EFEFEF"/>
                  </a:solidFill>
                  <a:latin typeface="TT Hoves Bold"/>
                  <a:ea typeface="TT Hoves Bold"/>
                  <a:cs typeface="TT Hoves Bold"/>
                  <a:sym typeface="TT Hoves Bold"/>
                </a:rPr>
                <a:t>05</a:t>
              </a:r>
            </a:p>
          </p:txBody>
        </p:sp>
        <p:sp>
          <p:nvSpPr>
            <p:cNvPr name="TextBox 48" id="48"/>
            <p:cNvSpPr txBox="true"/>
            <p:nvPr/>
          </p:nvSpPr>
          <p:spPr>
            <a:xfrm rot="0">
              <a:off x="2445890" y="1230062"/>
              <a:ext cx="5509503" cy="1570990"/>
            </a:xfrm>
            <a:prstGeom prst="rect">
              <a:avLst/>
            </a:prstGeom>
          </p:spPr>
          <p:txBody>
            <a:bodyPr anchor="t" rtlCol="false" tIns="0" lIns="0" bIns="0" rIns="0">
              <a:spAutoFit/>
            </a:bodyPr>
            <a:lstStyle/>
            <a:p>
              <a:pPr algn="just" marL="0" indent="0" lvl="0">
                <a:lnSpc>
                  <a:spcPts val="1890"/>
                </a:lnSpc>
                <a:spcBef>
                  <a:spcPct val="0"/>
                </a:spcBef>
              </a:pPr>
              <a:r>
                <a:rPr lang="en-US" sz="1400" spc="22">
                  <a:solidFill>
                    <a:srgbClr val="EFEFEF"/>
                  </a:solidFill>
                  <a:latin typeface="TT Hoves"/>
                  <a:ea typeface="TT Hoves"/>
                  <a:cs typeface="TT Hoves"/>
                  <a:sym typeface="TT Hoves"/>
                </a:rPr>
                <a:t>QuickSort</a:t>
              </a:r>
              <a:r>
                <a:rPr lang="en-US" sz="1400" spc="22" u="none">
                  <a:solidFill>
                    <a:srgbClr val="EFEFEF"/>
                  </a:solidFill>
                  <a:latin typeface="TT Hoves"/>
                  <a:ea typeface="TT Hoves"/>
                  <a:cs typeface="TT Hoves"/>
                  <a:sym typeface="TT Hoves"/>
                </a:rPr>
                <a:t> cu stivă și RadixSort (baza 16) sunt algoritmi care oferă performanță consistentă pe toate sistemele testate, indiferent de arhitectura hardware. Această consistență îi face alegeri de încredere pentru aplicații generale.</a:t>
              </a:r>
            </a:p>
          </p:txBody>
        </p:sp>
        <p:sp>
          <p:nvSpPr>
            <p:cNvPr name="TextBox 49" id="49"/>
            <p:cNvSpPr txBox="true"/>
            <p:nvPr/>
          </p:nvSpPr>
          <p:spPr>
            <a:xfrm rot="0">
              <a:off x="2236395" y="538124"/>
              <a:ext cx="5509503" cy="710988"/>
            </a:xfrm>
            <a:prstGeom prst="rect">
              <a:avLst/>
            </a:prstGeom>
          </p:spPr>
          <p:txBody>
            <a:bodyPr anchor="t" rtlCol="false" tIns="0" lIns="0" bIns="0" rIns="0">
              <a:spAutoFit/>
            </a:bodyPr>
            <a:lstStyle/>
            <a:p>
              <a:pPr algn="ctr">
                <a:lnSpc>
                  <a:spcPts val="2240"/>
                </a:lnSpc>
              </a:pPr>
              <a:r>
                <a:rPr lang="en-US" sz="1600" b="true">
                  <a:solidFill>
                    <a:srgbClr val="FFFFFF"/>
                  </a:solidFill>
                  <a:latin typeface="Canva Sans Bold"/>
                  <a:ea typeface="Canva Sans Bold"/>
                  <a:cs typeface="Canva Sans Bold"/>
                  <a:sym typeface="Canva Sans Bold"/>
                </a:rPr>
                <a:t>Consistența algoritmilor pe sistem</a:t>
              </a:r>
              <a:r>
                <a:rPr lang="en-US" b="true" sz="1600">
                  <a:solidFill>
                    <a:srgbClr val="FFFFFF"/>
                  </a:solidFill>
                  <a:latin typeface="Canva Sans Bold"/>
                  <a:ea typeface="Canva Sans Bold"/>
                  <a:cs typeface="Canva Sans Bold"/>
                  <a:sym typeface="Canva Sans Bold"/>
                </a:rPr>
                <a:t>e diferite:</a:t>
              </a:r>
            </a:p>
          </p:txBody>
        </p:sp>
      </p:grpSp>
      <p:grpSp>
        <p:nvGrpSpPr>
          <p:cNvPr name="Group 50" id="50"/>
          <p:cNvGrpSpPr/>
          <p:nvPr/>
        </p:nvGrpSpPr>
        <p:grpSpPr>
          <a:xfrm rot="0">
            <a:off x="11292756" y="6925059"/>
            <a:ext cx="6333665" cy="2424797"/>
            <a:chOff x="0" y="0"/>
            <a:chExt cx="8444886" cy="3233063"/>
          </a:xfrm>
        </p:grpSpPr>
        <p:grpSp>
          <p:nvGrpSpPr>
            <p:cNvPr name="Group 51" id="51"/>
            <p:cNvGrpSpPr/>
            <p:nvPr/>
          </p:nvGrpSpPr>
          <p:grpSpPr>
            <a:xfrm rot="0">
              <a:off x="0" y="0"/>
              <a:ext cx="8444886" cy="3233063"/>
              <a:chOff x="0" y="0"/>
              <a:chExt cx="2341939" cy="896594"/>
            </a:xfrm>
          </p:grpSpPr>
          <p:sp>
            <p:nvSpPr>
              <p:cNvPr name="Freeform 52" id="52"/>
              <p:cNvSpPr/>
              <p:nvPr/>
            </p:nvSpPr>
            <p:spPr>
              <a:xfrm flipH="false" flipV="false" rot="0">
                <a:off x="0" y="0"/>
                <a:ext cx="2341939" cy="896594"/>
              </a:xfrm>
              <a:custGeom>
                <a:avLst/>
                <a:gdLst/>
                <a:ahLst/>
                <a:cxnLst/>
                <a:rect r="r" b="b" t="t" l="l"/>
                <a:pathLst>
                  <a:path h="896594" w="2341939">
                    <a:moveTo>
                      <a:pt x="30559" y="0"/>
                    </a:moveTo>
                    <a:lnTo>
                      <a:pt x="2311381" y="0"/>
                    </a:lnTo>
                    <a:cubicBezTo>
                      <a:pt x="2319485" y="0"/>
                      <a:pt x="2327258" y="3220"/>
                      <a:pt x="2332989" y="8950"/>
                    </a:cubicBezTo>
                    <a:cubicBezTo>
                      <a:pt x="2338720" y="14681"/>
                      <a:pt x="2341939" y="22454"/>
                      <a:pt x="2341939" y="30559"/>
                    </a:cubicBezTo>
                    <a:lnTo>
                      <a:pt x="2341939" y="866036"/>
                    </a:lnTo>
                    <a:cubicBezTo>
                      <a:pt x="2341939" y="874140"/>
                      <a:pt x="2338720" y="881913"/>
                      <a:pt x="2332989" y="887644"/>
                    </a:cubicBezTo>
                    <a:cubicBezTo>
                      <a:pt x="2327258" y="893375"/>
                      <a:pt x="2319485" y="896594"/>
                      <a:pt x="2311381" y="896594"/>
                    </a:cubicBezTo>
                    <a:lnTo>
                      <a:pt x="30559" y="896594"/>
                    </a:lnTo>
                    <a:cubicBezTo>
                      <a:pt x="22454" y="896594"/>
                      <a:pt x="14681" y="893375"/>
                      <a:pt x="8950" y="887644"/>
                    </a:cubicBezTo>
                    <a:cubicBezTo>
                      <a:pt x="3220" y="881913"/>
                      <a:pt x="0" y="874140"/>
                      <a:pt x="0" y="866036"/>
                    </a:cubicBezTo>
                    <a:lnTo>
                      <a:pt x="0" y="30559"/>
                    </a:lnTo>
                    <a:cubicBezTo>
                      <a:pt x="0" y="22454"/>
                      <a:pt x="3220" y="14681"/>
                      <a:pt x="8950" y="8950"/>
                    </a:cubicBezTo>
                    <a:cubicBezTo>
                      <a:pt x="14681" y="3220"/>
                      <a:pt x="22454" y="0"/>
                      <a:pt x="30559" y="0"/>
                    </a:cubicBezTo>
                    <a:close/>
                  </a:path>
                </a:pathLst>
              </a:custGeom>
              <a:solidFill>
                <a:srgbClr val="0003FF"/>
              </a:solidFill>
              <a:ln cap="rnd">
                <a:noFill/>
                <a:prstDash val="solid"/>
                <a:round/>
              </a:ln>
            </p:spPr>
          </p:sp>
          <p:sp>
            <p:nvSpPr>
              <p:cNvPr name="TextBox 53" id="53"/>
              <p:cNvSpPr txBox="true"/>
              <p:nvPr/>
            </p:nvSpPr>
            <p:spPr>
              <a:xfrm>
                <a:off x="0" y="-38100"/>
                <a:ext cx="2341939" cy="934694"/>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54" id="54"/>
            <p:cNvSpPr txBox="true"/>
            <p:nvPr/>
          </p:nvSpPr>
          <p:spPr>
            <a:xfrm rot="0">
              <a:off x="270377" y="1169275"/>
              <a:ext cx="1752571" cy="1412910"/>
            </a:xfrm>
            <a:prstGeom prst="rect">
              <a:avLst/>
            </a:prstGeom>
          </p:spPr>
          <p:txBody>
            <a:bodyPr anchor="t" rtlCol="false" tIns="0" lIns="0" bIns="0" rIns="0">
              <a:spAutoFit/>
            </a:bodyPr>
            <a:lstStyle/>
            <a:p>
              <a:pPr algn="l">
                <a:lnSpc>
                  <a:spcPts val="7472"/>
                </a:lnSpc>
              </a:pPr>
              <a:r>
                <a:rPr lang="en-US" b="true" sz="7949" spc="-389">
                  <a:solidFill>
                    <a:srgbClr val="EFEFEF"/>
                  </a:solidFill>
                  <a:latin typeface="TT Hoves Bold"/>
                  <a:ea typeface="TT Hoves Bold"/>
                  <a:cs typeface="TT Hoves Bold"/>
                  <a:sym typeface="TT Hoves Bold"/>
                </a:rPr>
                <a:t>06</a:t>
              </a:r>
            </a:p>
          </p:txBody>
        </p:sp>
        <p:sp>
          <p:nvSpPr>
            <p:cNvPr name="TextBox 55" id="55"/>
            <p:cNvSpPr txBox="true"/>
            <p:nvPr/>
          </p:nvSpPr>
          <p:spPr>
            <a:xfrm rot="0">
              <a:off x="2467447" y="913193"/>
              <a:ext cx="5509503" cy="2205990"/>
            </a:xfrm>
            <a:prstGeom prst="rect">
              <a:avLst/>
            </a:prstGeom>
          </p:spPr>
          <p:txBody>
            <a:bodyPr anchor="t" rtlCol="false" tIns="0" lIns="0" bIns="0" rIns="0">
              <a:spAutoFit/>
            </a:bodyPr>
            <a:lstStyle/>
            <a:p>
              <a:pPr algn="just" marL="0" indent="0" lvl="0">
                <a:lnSpc>
                  <a:spcPts val="1890"/>
                </a:lnSpc>
                <a:spcBef>
                  <a:spcPct val="0"/>
                </a:spcBef>
              </a:pPr>
              <a:r>
                <a:rPr lang="en-US" sz="1400" spc="22">
                  <a:solidFill>
                    <a:srgbClr val="EFEFEF"/>
                  </a:solidFill>
                  <a:latin typeface="TT Hoves"/>
                  <a:ea typeface="TT Hoves"/>
                  <a:cs typeface="TT Hoves"/>
                  <a:sym typeface="TT Hoves"/>
                </a:rPr>
                <a:t>Alegerea algorit</a:t>
              </a:r>
              <a:r>
                <a:rPr lang="en-US" sz="1400" spc="22" u="none">
                  <a:solidFill>
                    <a:srgbClr val="EFEFEF"/>
                  </a:solidFill>
                  <a:latin typeface="TT Hoves"/>
                  <a:ea typeface="TT Hoves"/>
                  <a:cs typeface="TT Hoves"/>
                  <a:sym typeface="TT Hoves"/>
                </a:rPr>
                <a:t>mului potrivit depinde de tipul datelor și de dimensiunea acestora. De exemplu, RadixSort este ideal pentru date numerice mari, în timp ce TimSort este excelent pentru date parțial sortate. În schimb, HeapSort și ShellSort sunt mai potriviți pentru scenarii în care stabilitatea sau viteza nu sunt critice.</a:t>
              </a:r>
            </a:p>
          </p:txBody>
        </p:sp>
        <p:sp>
          <p:nvSpPr>
            <p:cNvPr name="TextBox 56" id="56"/>
            <p:cNvSpPr txBox="true"/>
            <p:nvPr/>
          </p:nvSpPr>
          <p:spPr>
            <a:xfrm rot="0">
              <a:off x="2257953" y="221255"/>
              <a:ext cx="5509503" cy="710988"/>
            </a:xfrm>
            <a:prstGeom prst="rect">
              <a:avLst/>
            </a:prstGeom>
          </p:spPr>
          <p:txBody>
            <a:bodyPr anchor="t" rtlCol="false" tIns="0" lIns="0" bIns="0" rIns="0">
              <a:spAutoFit/>
            </a:bodyPr>
            <a:lstStyle/>
            <a:p>
              <a:pPr algn="ctr">
                <a:lnSpc>
                  <a:spcPts val="2240"/>
                </a:lnSpc>
              </a:pPr>
              <a:r>
                <a:rPr lang="en-US" sz="1600" b="true">
                  <a:solidFill>
                    <a:srgbClr val="FFFFFF"/>
                  </a:solidFill>
                  <a:latin typeface="Canva Sans Bold"/>
                  <a:ea typeface="Canva Sans Bold"/>
                  <a:cs typeface="Canva Sans Bold"/>
                  <a:sym typeface="Canva Sans Bold"/>
                </a:rPr>
                <a:t>Alegerea algoritmului în funcție</a:t>
              </a:r>
              <a:r>
                <a:rPr lang="en-US" b="true" sz="1600">
                  <a:solidFill>
                    <a:srgbClr val="FFFFFF"/>
                  </a:solidFill>
                  <a:latin typeface="Canva Sans Bold"/>
                  <a:ea typeface="Canva Sans Bold"/>
                  <a:cs typeface="Canva Sans Bold"/>
                  <a:sym typeface="Canva Sans Bold"/>
                </a:rPr>
                <a:t> de context:</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7853111" y="3908743"/>
            <a:ext cx="8395740" cy="3328035"/>
          </a:xfrm>
          <a:prstGeom prst="rect">
            <a:avLst/>
          </a:prstGeom>
        </p:spPr>
        <p:txBody>
          <a:bodyPr anchor="t" rtlCol="false" tIns="0" lIns="0" bIns="0" rIns="0">
            <a:spAutoFit/>
          </a:bodyPr>
          <a:lstStyle/>
          <a:p>
            <a:pPr algn="just" marL="0" indent="0" lvl="0">
              <a:lnSpc>
                <a:spcPts val="3239"/>
              </a:lnSpc>
              <a:spcBef>
                <a:spcPct val="0"/>
              </a:spcBef>
            </a:pPr>
            <a:r>
              <a:rPr lang="en-US" b="true" sz="2399" spc="143">
                <a:solidFill>
                  <a:srgbClr val="343434"/>
                </a:solidFill>
                <a:latin typeface="TT Hoves Bold"/>
                <a:ea typeface="TT Hoves Bold"/>
                <a:cs typeface="TT Hoves Bold"/>
                <a:sym typeface="TT Hoves Bold"/>
              </a:rPr>
              <a:t>M</a:t>
            </a:r>
            <a:r>
              <a:rPr lang="en-US" b="true" sz="2399" spc="143" u="none">
                <a:solidFill>
                  <a:srgbClr val="343434"/>
                </a:solidFill>
                <a:latin typeface="TT Hoves Bold"/>
                <a:ea typeface="TT Hoves Bold"/>
                <a:cs typeface="TT Hoves Bold"/>
                <a:sym typeface="TT Hoves Bold"/>
              </a:rPr>
              <a:t>etodologie</a:t>
            </a:r>
            <a:r>
              <a:rPr lang="en-US" sz="2399" spc="143" u="none">
                <a:solidFill>
                  <a:srgbClr val="343434"/>
                </a:solidFill>
                <a:latin typeface="TT Hoves"/>
                <a:ea typeface="TT Hoves"/>
                <a:cs typeface="TT Hoves"/>
                <a:sym typeface="TT Hoves"/>
              </a:rPr>
              <a:t>:</a:t>
            </a:r>
          </a:p>
          <a:p>
            <a:pPr algn="just" marL="518157" indent="-259078" lvl="1">
              <a:lnSpc>
                <a:spcPts val="3359"/>
              </a:lnSpc>
              <a:buFont typeface="Arial"/>
              <a:buChar char="•"/>
            </a:pPr>
            <a:r>
              <a:rPr lang="en-US" sz="2399" spc="143" u="none">
                <a:solidFill>
                  <a:srgbClr val="343434"/>
                </a:solidFill>
                <a:latin typeface="TT Hoves"/>
                <a:ea typeface="TT Hoves"/>
                <a:cs typeface="TT Hoves"/>
                <a:sym typeface="TT Hoves"/>
              </a:rPr>
              <a:t>1000 de teste pentru fiecare dimensiune a vectorilor.</a:t>
            </a:r>
          </a:p>
          <a:p>
            <a:pPr algn="just" marL="518157" indent="-259078" lvl="1">
              <a:lnSpc>
                <a:spcPts val="3359"/>
              </a:lnSpc>
              <a:buFont typeface="Arial"/>
              <a:buChar char="•"/>
            </a:pPr>
            <a:r>
              <a:rPr lang="en-US" sz="2399" spc="143" u="none">
                <a:solidFill>
                  <a:srgbClr val="343434"/>
                </a:solidFill>
                <a:latin typeface="TT Hoves"/>
                <a:ea typeface="TT Hoves"/>
                <a:cs typeface="TT Hoves"/>
                <a:sym typeface="TT Hoves"/>
              </a:rPr>
              <a:t>Dimensiuni testate: 10, 100, 1000, 10.000, 100.000,</a:t>
            </a:r>
          </a:p>
          <a:p>
            <a:pPr algn="just" marL="518157" indent="-259078" lvl="1">
              <a:lnSpc>
                <a:spcPts val="3359"/>
              </a:lnSpc>
              <a:buFont typeface="Arial"/>
              <a:buChar char="•"/>
            </a:pPr>
            <a:r>
              <a:rPr lang="en-US" sz="2399" spc="143" u="none">
                <a:solidFill>
                  <a:srgbClr val="343434"/>
                </a:solidFill>
                <a:latin typeface="TT Hoves"/>
                <a:ea typeface="TT Hoves"/>
                <a:cs typeface="TT Hoves"/>
                <a:sym typeface="TT Hoves"/>
              </a:rPr>
              <a:t>1.000.000.</a:t>
            </a:r>
          </a:p>
          <a:p>
            <a:pPr algn="just" marL="518157" indent="-259078" lvl="1">
              <a:lnSpc>
                <a:spcPts val="3359"/>
              </a:lnSpc>
              <a:buFont typeface="Arial"/>
              <a:buChar char="•"/>
            </a:pPr>
            <a:r>
              <a:rPr lang="en-US" sz="2399" spc="143" u="none">
                <a:solidFill>
                  <a:srgbClr val="343434"/>
                </a:solidFill>
                <a:latin typeface="TT Hoves"/>
                <a:ea typeface="TT Hoves"/>
                <a:cs typeface="TT Hoves"/>
                <a:sym typeface="TT Hoves"/>
              </a:rPr>
              <a:t>Testele au fost rulate pe 3 sisteme diferite pentru a analiza</a:t>
            </a:r>
          </a:p>
          <a:p>
            <a:pPr algn="just" marL="518157" indent="-259078" lvl="1">
              <a:lnSpc>
                <a:spcPts val="3359"/>
              </a:lnSpc>
              <a:buFont typeface="Arial"/>
              <a:buChar char="•"/>
            </a:pPr>
            <a:r>
              <a:rPr lang="en-US" sz="2399" spc="143" u="none">
                <a:solidFill>
                  <a:srgbClr val="343434"/>
                </a:solidFill>
                <a:latin typeface="TT Hoves"/>
                <a:ea typeface="TT Hoves"/>
                <a:cs typeface="TT Hoves"/>
                <a:sym typeface="TT Hoves"/>
              </a:rPr>
              <a:t>impactul hardware-ului.</a:t>
            </a:r>
          </a:p>
        </p:txBody>
      </p:sp>
      <p:grpSp>
        <p:nvGrpSpPr>
          <p:cNvPr name="Group 3" id="3"/>
          <p:cNvGrpSpPr/>
          <p:nvPr/>
        </p:nvGrpSpPr>
        <p:grpSpPr>
          <a:xfrm rot="0">
            <a:off x="-696258" y="-976142"/>
            <a:ext cx="7178388" cy="11878896"/>
            <a:chOff x="0" y="0"/>
            <a:chExt cx="1890604" cy="3128598"/>
          </a:xfrm>
        </p:grpSpPr>
        <p:sp>
          <p:nvSpPr>
            <p:cNvPr name="Freeform 4" id="4"/>
            <p:cNvSpPr/>
            <p:nvPr/>
          </p:nvSpPr>
          <p:spPr>
            <a:xfrm flipH="false" flipV="false" rot="0">
              <a:off x="0" y="0"/>
              <a:ext cx="1890604" cy="3128598"/>
            </a:xfrm>
            <a:custGeom>
              <a:avLst/>
              <a:gdLst/>
              <a:ahLst/>
              <a:cxnLst/>
              <a:rect r="r" b="b" t="t" l="l"/>
              <a:pathLst>
                <a:path h="3128598" w="1890604">
                  <a:moveTo>
                    <a:pt x="0" y="0"/>
                  </a:moveTo>
                  <a:lnTo>
                    <a:pt x="1890604" y="0"/>
                  </a:lnTo>
                  <a:lnTo>
                    <a:pt x="1890604" y="3128598"/>
                  </a:lnTo>
                  <a:lnTo>
                    <a:pt x="0" y="3128598"/>
                  </a:lnTo>
                  <a:close/>
                </a:path>
              </a:pathLst>
            </a:custGeom>
            <a:solidFill>
              <a:srgbClr val="0003FF"/>
            </a:solidFill>
          </p:spPr>
        </p:sp>
        <p:sp>
          <p:nvSpPr>
            <p:cNvPr name="TextBox 5" id="5"/>
            <p:cNvSpPr txBox="true"/>
            <p:nvPr/>
          </p:nvSpPr>
          <p:spPr>
            <a:xfrm>
              <a:off x="0" y="-57150"/>
              <a:ext cx="1890604" cy="3185748"/>
            </a:xfrm>
            <a:prstGeom prst="rect">
              <a:avLst/>
            </a:prstGeom>
          </p:spPr>
          <p:txBody>
            <a:bodyPr anchor="ctr" rtlCol="false" tIns="50800" lIns="50800" bIns="50800" rIns="50800"/>
            <a:lstStyle/>
            <a:p>
              <a:pPr algn="ctr">
                <a:lnSpc>
                  <a:spcPts val="3639"/>
                </a:lnSpc>
              </a:pPr>
            </a:p>
          </p:txBody>
        </p:sp>
      </p:grpSp>
      <p:sp>
        <p:nvSpPr>
          <p:cNvPr name="Freeform 6" id="6"/>
          <p:cNvSpPr/>
          <p:nvPr/>
        </p:nvSpPr>
        <p:spPr>
          <a:xfrm flipH="false" flipV="false" rot="0">
            <a:off x="13263798" y="-4131629"/>
            <a:ext cx="7991003" cy="7991003"/>
          </a:xfrm>
          <a:custGeom>
            <a:avLst/>
            <a:gdLst/>
            <a:ahLst/>
            <a:cxnLst/>
            <a:rect r="r" b="b" t="t" l="l"/>
            <a:pathLst>
              <a:path h="7991003" w="7991003">
                <a:moveTo>
                  <a:pt x="0" y="0"/>
                </a:moveTo>
                <a:lnTo>
                  <a:pt x="7991004" y="0"/>
                </a:lnTo>
                <a:lnTo>
                  <a:pt x="7991004" y="7991003"/>
                </a:lnTo>
                <a:lnTo>
                  <a:pt x="0" y="7991003"/>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7991207" y="923028"/>
            <a:ext cx="9268093" cy="974298"/>
          </a:xfrm>
          <a:prstGeom prst="rect">
            <a:avLst/>
          </a:prstGeom>
        </p:spPr>
        <p:txBody>
          <a:bodyPr anchor="t" rtlCol="false" tIns="0" lIns="0" bIns="0" rIns="0">
            <a:spAutoFit/>
          </a:bodyPr>
          <a:lstStyle/>
          <a:p>
            <a:pPr algn="l">
              <a:lnSpc>
                <a:spcPts val="7140"/>
              </a:lnSpc>
            </a:pPr>
            <a:r>
              <a:rPr lang="en-US" b="true" sz="7596" spc="-372">
                <a:solidFill>
                  <a:srgbClr val="343434"/>
                </a:solidFill>
                <a:latin typeface="TT Hoves Bold"/>
                <a:ea typeface="TT Hoves Bold"/>
                <a:cs typeface="TT Hoves Bold"/>
                <a:sym typeface="TT Hoves Bold"/>
              </a:rPr>
              <a:t>Obiectivul proiectului</a:t>
            </a:r>
          </a:p>
        </p:txBody>
      </p:sp>
      <p:sp>
        <p:nvSpPr>
          <p:cNvPr name="TextBox 8" id="8"/>
          <p:cNvSpPr txBox="true"/>
          <p:nvPr/>
        </p:nvSpPr>
        <p:spPr>
          <a:xfrm rot="0">
            <a:off x="-1725735" y="6821207"/>
            <a:ext cx="5508869" cy="4832876"/>
          </a:xfrm>
          <a:prstGeom prst="rect">
            <a:avLst/>
          </a:prstGeom>
        </p:spPr>
        <p:txBody>
          <a:bodyPr anchor="t" rtlCol="false" tIns="0" lIns="0" bIns="0" rIns="0">
            <a:spAutoFit/>
          </a:bodyPr>
          <a:lstStyle/>
          <a:p>
            <a:pPr algn="ctr">
              <a:lnSpc>
                <a:spcPts val="35614"/>
              </a:lnSpc>
            </a:pPr>
            <a:r>
              <a:rPr lang="en-US" b="true" sz="37888" spc="-1856">
                <a:solidFill>
                  <a:srgbClr val="EFEFEF"/>
                </a:solidFill>
                <a:latin typeface="TT Hoves Bold"/>
                <a:ea typeface="TT Hoves Bold"/>
                <a:cs typeface="TT Hoves Bold"/>
                <a:sym typeface="TT Hoves Bold"/>
              </a:rPr>
              <a:t>01</a:t>
            </a:r>
          </a:p>
        </p:txBody>
      </p:sp>
      <p:sp>
        <p:nvSpPr>
          <p:cNvPr name="TextBox 9" id="9"/>
          <p:cNvSpPr txBox="true"/>
          <p:nvPr/>
        </p:nvSpPr>
        <p:spPr>
          <a:xfrm rot="0">
            <a:off x="7991207" y="1993554"/>
            <a:ext cx="9268093" cy="1121528"/>
          </a:xfrm>
          <a:prstGeom prst="rect">
            <a:avLst/>
          </a:prstGeom>
        </p:spPr>
        <p:txBody>
          <a:bodyPr anchor="t" rtlCol="false" tIns="0" lIns="0" bIns="0" rIns="0">
            <a:spAutoFit/>
          </a:bodyPr>
          <a:lstStyle/>
          <a:p>
            <a:pPr algn="l">
              <a:lnSpc>
                <a:spcPts val="4284"/>
              </a:lnSpc>
            </a:pPr>
            <a:r>
              <a:rPr lang="en-US" b="true" sz="4557" spc="-223">
                <a:solidFill>
                  <a:srgbClr val="343434"/>
                </a:solidFill>
                <a:latin typeface="TT Hoves Bold"/>
                <a:ea typeface="TT Hoves Bold"/>
                <a:cs typeface="TT Hoves Bold"/>
                <a:sym typeface="TT Hoves Bold"/>
              </a:rPr>
              <a:t>Testarea performanței diferiților algoritmi de sortare.</a:t>
            </a:r>
          </a:p>
        </p:txBody>
      </p:sp>
      <p:sp>
        <p:nvSpPr>
          <p:cNvPr name="TextBox 10" id="10"/>
          <p:cNvSpPr txBox="true"/>
          <p:nvPr/>
        </p:nvSpPr>
        <p:spPr>
          <a:xfrm rot="0">
            <a:off x="7853111" y="8030440"/>
            <a:ext cx="8395740" cy="1221105"/>
          </a:xfrm>
          <a:prstGeom prst="rect">
            <a:avLst/>
          </a:prstGeom>
        </p:spPr>
        <p:txBody>
          <a:bodyPr anchor="t" rtlCol="false" tIns="0" lIns="0" bIns="0" rIns="0">
            <a:spAutoFit/>
          </a:bodyPr>
          <a:lstStyle/>
          <a:p>
            <a:pPr algn="just">
              <a:lnSpc>
                <a:spcPts val="3239"/>
              </a:lnSpc>
            </a:pPr>
            <a:r>
              <a:rPr lang="en-US" b="true" sz="2399" spc="143">
                <a:solidFill>
                  <a:srgbClr val="343434"/>
                </a:solidFill>
                <a:latin typeface="TT Hoves Bold"/>
                <a:ea typeface="TT Hoves Bold"/>
                <a:cs typeface="TT Hoves Bold"/>
                <a:sym typeface="TT Hoves Bold"/>
              </a:rPr>
              <a:t>Observație</a:t>
            </a:r>
            <a:r>
              <a:rPr lang="en-US" sz="2399" spc="143">
                <a:solidFill>
                  <a:srgbClr val="343434"/>
                </a:solidFill>
                <a:latin typeface="TT Hoves"/>
                <a:ea typeface="TT Hoves"/>
                <a:cs typeface="TT Hoves"/>
                <a:sym typeface="TT Hoves"/>
              </a:rPr>
              <a:t>:</a:t>
            </a:r>
          </a:p>
          <a:p>
            <a:pPr algn="just">
              <a:lnSpc>
                <a:spcPts val="3239"/>
              </a:lnSpc>
            </a:pPr>
            <a:r>
              <a:rPr lang="en-US" sz="2399" spc="143">
                <a:solidFill>
                  <a:srgbClr val="343434"/>
                </a:solidFill>
                <a:latin typeface="TT Hoves"/>
                <a:ea typeface="TT Hoves"/>
                <a:cs typeface="TT Hoves"/>
                <a:sym typeface="TT Hoves"/>
              </a:rPr>
              <a:t>Testele sunt generate aleator, deci nu sunt replicabile</a:t>
            </a:r>
          </a:p>
          <a:p>
            <a:pPr algn="just" marL="0" indent="0" lvl="0">
              <a:lnSpc>
                <a:spcPts val="3239"/>
              </a:lnSpc>
              <a:spcBef>
                <a:spcPct val="0"/>
              </a:spcBef>
            </a:pPr>
            <a:r>
              <a:rPr lang="en-US" sz="2399" spc="143">
                <a:solidFill>
                  <a:srgbClr val="343434"/>
                </a:solidFill>
                <a:latin typeface="TT Hoves"/>
                <a:ea typeface="TT Hoves"/>
                <a:cs typeface="TT Hoves"/>
                <a:sym typeface="TT Hoves"/>
              </a:rPr>
              <a:t>100%</a:t>
            </a:r>
          </a:p>
        </p:txBody>
      </p:sp>
      <p:sp>
        <p:nvSpPr>
          <p:cNvPr name="TextBox 11" id="11"/>
          <p:cNvSpPr txBox="true"/>
          <p:nvPr/>
        </p:nvSpPr>
        <p:spPr>
          <a:xfrm rot="-5400000">
            <a:off x="2050168" y="4879340"/>
            <a:ext cx="7488283" cy="528320"/>
          </a:xfrm>
          <a:prstGeom prst="rect">
            <a:avLst/>
          </a:prstGeom>
        </p:spPr>
        <p:txBody>
          <a:bodyPr anchor="t" rtlCol="false" tIns="0" lIns="0" bIns="0" rIns="0">
            <a:spAutoFit/>
          </a:bodyPr>
          <a:lstStyle/>
          <a:p>
            <a:pPr algn="ctr">
              <a:lnSpc>
                <a:spcPts val="4480"/>
              </a:lnSpc>
              <a:spcBef>
                <a:spcPct val="0"/>
              </a:spcBef>
            </a:pPr>
            <a:r>
              <a:rPr lang="en-US" b="true" sz="3200">
                <a:solidFill>
                  <a:srgbClr val="EFEFEF"/>
                </a:solidFill>
                <a:latin typeface="TT Hoves Bold"/>
                <a:ea typeface="TT Hoves Bold"/>
                <a:cs typeface="TT Hoves Bold"/>
                <a:sym typeface="TT Hoves Bold"/>
              </a:rPr>
              <a:t>Performanța Algoritmilor de Sortare</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3126789" y="-2986203"/>
            <a:ext cx="7624730" cy="7624730"/>
          </a:xfrm>
          <a:custGeom>
            <a:avLst/>
            <a:gdLst/>
            <a:ahLst/>
            <a:cxnLst/>
            <a:rect r="r" b="b" t="t" l="l"/>
            <a:pathLst>
              <a:path h="7624730" w="7624730">
                <a:moveTo>
                  <a:pt x="0" y="0"/>
                </a:moveTo>
                <a:lnTo>
                  <a:pt x="7624731" y="0"/>
                </a:lnTo>
                <a:lnTo>
                  <a:pt x="7624731" y="7624731"/>
                </a:lnTo>
                <a:lnTo>
                  <a:pt x="0" y="7624731"/>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94711" y="3795505"/>
            <a:ext cx="10014901" cy="735076"/>
          </a:xfrm>
          <a:prstGeom prst="rect">
            <a:avLst/>
          </a:prstGeom>
        </p:spPr>
        <p:txBody>
          <a:bodyPr anchor="t" rtlCol="false" tIns="0" lIns="0" bIns="0" rIns="0">
            <a:spAutoFit/>
          </a:bodyPr>
          <a:lstStyle/>
          <a:p>
            <a:pPr algn="just">
              <a:lnSpc>
                <a:spcPts val="5432"/>
              </a:lnSpc>
            </a:pPr>
            <a:r>
              <a:rPr lang="en-US" b="true" sz="5600" spc="-268">
                <a:solidFill>
                  <a:srgbClr val="343434"/>
                </a:solidFill>
                <a:latin typeface="TT Hoves Bold"/>
                <a:ea typeface="TT Hoves Bold"/>
                <a:cs typeface="TT Hoves Bold"/>
                <a:sym typeface="TT Hoves Bold"/>
              </a:rPr>
              <a:t>Performanță consistentă</a:t>
            </a:r>
          </a:p>
        </p:txBody>
      </p:sp>
      <p:sp>
        <p:nvSpPr>
          <p:cNvPr name="TextBox 4" id="4"/>
          <p:cNvSpPr txBox="true"/>
          <p:nvPr/>
        </p:nvSpPr>
        <p:spPr>
          <a:xfrm rot="0">
            <a:off x="1094711" y="4816478"/>
            <a:ext cx="7975775" cy="4453890"/>
          </a:xfrm>
          <a:prstGeom prst="rect">
            <a:avLst/>
          </a:prstGeom>
        </p:spPr>
        <p:txBody>
          <a:bodyPr anchor="t" rtlCol="false" tIns="0" lIns="0" bIns="0" rIns="0">
            <a:spAutoFit/>
          </a:bodyPr>
          <a:lstStyle/>
          <a:p>
            <a:pPr algn="just" marL="0" indent="0" lvl="0">
              <a:lnSpc>
                <a:spcPts val="2969"/>
              </a:lnSpc>
              <a:spcBef>
                <a:spcPct val="0"/>
              </a:spcBef>
            </a:pPr>
            <a:r>
              <a:rPr lang="en-US" b="true" sz="2199" spc="131">
                <a:solidFill>
                  <a:srgbClr val="343434"/>
                </a:solidFill>
                <a:latin typeface="TT Hoves Bold"/>
                <a:ea typeface="TT Hoves Bold"/>
                <a:cs typeface="TT Hoves Bold"/>
                <a:sym typeface="TT Hoves Bold"/>
              </a:rPr>
              <a:t>RadixS</a:t>
            </a:r>
            <a:r>
              <a:rPr lang="en-US" b="true" sz="2199" spc="131" u="none">
                <a:solidFill>
                  <a:srgbClr val="343434"/>
                </a:solidFill>
                <a:latin typeface="TT Hoves Bold"/>
                <a:ea typeface="TT Hoves Bold"/>
                <a:cs typeface="TT Hoves Bold"/>
                <a:sym typeface="TT Hoves Bold"/>
              </a:rPr>
              <a:t>ort </a:t>
            </a:r>
            <a:r>
              <a:rPr lang="en-US" sz="2199" spc="131" u="none">
                <a:solidFill>
                  <a:srgbClr val="343434"/>
                </a:solidFill>
                <a:latin typeface="TT Hoves"/>
                <a:ea typeface="TT Hoves"/>
                <a:cs typeface="TT Hoves"/>
                <a:sym typeface="TT Hoves"/>
              </a:rPr>
              <a:t>a demonstrat o performanță remarcabilă în 95% din testele efectuate, indiferent de sistemul utilizat. Algoritmul s-a remarcat prin timpi de execuție semnificativ mai mici comparativ cu alți algoritmi, mai ales în cazul seturilor mari de date numerice.</a:t>
            </a:r>
          </a:p>
          <a:p>
            <a:pPr algn="just" marL="0" indent="0" lvl="0">
              <a:lnSpc>
                <a:spcPts val="2969"/>
              </a:lnSpc>
              <a:spcBef>
                <a:spcPct val="0"/>
              </a:spcBef>
            </a:pPr>
          </a:p>
          <a:p>
            <a:pPr algn="just" marL="0" indent="0" lvl="0">
              <a:lnSpc>
                <a:spcPts val="2969"/>
              </a:lnSpc>
              <a:spcBef>
                <a:spcPct val="0"/>
              </a:spcBef>
            </a:pPr>
            <a:r>
              <a:rPr lang="en-US" sz="2199" spc="131" u="none">
                <a:solidFill>
                  <a:srgbClr val="343434"/>
                </a:solidFill>
                <a:latin typeface="TT Hoves"/>
                <a:ea typeface="TT Hoves"/>
                <a:cs typeface="TT Hoves"/>
                <a:sym typeface="TT Hoves"/>
              </a:rPr>
              <a:t>Datorită complexității sale </a:t>
            </a:r>
            <a:r>
              <a:rPr lang="en-US" b="true" sz="2199" spc="131" u="none">
                <a:solidFill>
                  <a:srgbClr val="343434"/>
                </a:solidFill>
                <a:latin typeface="TT Hoves Bold"/>
                <a:ea typeface="TT Hoves Bold"/>
                <a:cs typeface="TT Hoves Bold"/>
                <a:sym typeface="TT Hoves Bold"/>
              </a:rPr>
              <a:t>O(nk)</a:t>
            </a:r>
            <a:r>
              <a:rPr lang="en-US" sz="2199" spc="131" u="none">
                <a:solidFill>
                  <a:srgbClr val="343434"/>
                </a:solidFill>
                <a:latin typeface="TT Hoves"/>
                <a:ea typeface="TT Hoves"/>
                <a:cs typeface="TT Hoves"/>
                <a:sym typeface="TT Hoves"/>
              </a:rPr>
              <a:t>, RadixSort este extrem de eficient pentru procesarea datelor numerice, oferind rezultate rapide și consistente. Această performanță constantă îl plasează </a:t>
            </a:r>
            <a:r>
              <a:rPr lang="en-US" b="true" sz="2199" spc="131" u="none">
                <a:solidFill>
                  <a:srgbClr val="343434"/>
                </a:solidFill>
                <a:latin typeface="TT Hoves Bold"/>
                <a:ea typeface="TT Hoves Bold"/>
                <a:cs typeface="TT Hoves Bold"/>
                <a:sym typeface="TT Hoves Bold"/>
              </a:rPr>
              <a:t>printre cele mai bune opțiuni</a:t>
            </a:r>
            <a:r>
              <a:rPr lang="en-US" sz="2199" spc="131" u="none">
                <a:solidFill>
                  <a:srgbClr val="343434"/>
                </a:solidFill>
                <a:latin typeface="TT Hoves"/>
                <a:ea typeface="TT Hoves"/>
                <a:cs typeface="TT Hoves"/>
                <a:sym typeface="TT Hoves"/>
              </a:rPr>
              <a:t> pentru aplicații care necesită viteză și fiabilitate, indiferent de arhitectura hardware.</a:t>
            </a:r>
          </a:p>
        </p:txBody>
      </p:sp>
      <p:sp>
        <p:nvSpPr>
          <p:cNvPr name="TextBox 5" id="5"/>
          <p:cNvSpPr txBox="true"/>
          <p:nvPr/>
        </p:nvSpPr>
        <p:spPr>
          <a:xfrm rot="0">
            <a:off x="1094711" y="1457325"/>
            <a:ext cx="7315066" cy="2542396"/>
          </a:xfrm>
          <a:prstGeom prst="rect">
            <a:avLst/>
          </a:prstGeom>
        </p:spPr>
        <p:txBody>
          <a:bodyPr anchor="t" rtlCol="false" tIns="0" lIns="0" bIns="0" rIns="0">
            <a:spAutoFit/>
          </a:bodyPr>
          <a:lstStyle/>
          <a:p>
            <a:pPr algn="just">
              <a:lnSpc>
                <a:spcPts val="18952"/>
              </a:lnSpc>
            </a:pPr>
            <a:r>
              <a:rPr lang="en-US" b="true" sz="19538" spc="-937">
                <a:solidFill>
                  <a:srgbClr val="343434"/>
                </a:solidFill>
                <a:latin typeface="TT Hoves Bold"/>
                <a:ea typeface="TT Hoves Bold"/>
                <a:cs typeface="TT Hoves Bold"/>
                <a:sym typeface="TT Hoves Bold"/>
              </a:rPr>
              <a:t>95%</a:t>
            </a:r>
          </a:p>
        </p:txBody>
      </p:sp>
      <p:grpSp>
        <p:nvGrpSpPr>
          <p:cNvPr name="Group 6" id="6"/>
          <p:cNvGrpSpPr/>
          <p:nvPr/>
        </p:nvGrpSpPr>
        <p:grpSpPr>
          <a:xfrm rot="0">
            <a:off x="11109612" y="-666477"/>
            <a:ext cx="7178388" cy="11878896"/>
            <a:chOff x="0" y="0"/>
            <a:chExt cx="1890604" cy="3128598"/>
          </a:xfrm>
        </p:grpSpPr>
        <p:sp>
          <p:nvSpPr>
            <p:cNvPr name="Freeform 7" id="7"/>
            <p:cNvSpPr/>
            <p:nvPr/>
          </p:nvSpPr>
          <p:spPr>
            <a:xfrm flipH="false" flipV="false" rot="0">
              <a:off x="0" y="0"/>
              <a:ext cx="1890604" cy="3128598"/>
            </a:xfrm>
            <a:custGeom>
              <a:avLst/>
              <a:gdLst/>
              <a:ahLst/>
              <a:cxnLst/>
              <a:rect r="r" b="b" t="t" l="l"/>
              <a:pathLst>
                <a:path h="3128598" w="1890604">
                  <a:moveTo>
                    <a:pt x="0" y="0"/>
                  </a:moveTo>
                  <a:lnTo>
                    <a:pt x="1890604" y="0"/>
                  </a:lnTo>
                  <a:lnTo>
                    <a:pt x="1890604" y="3128598"/>
                  </a:lnTo>
                  <a:lnTo>
                    <a:pt x="0" y="3128598"/>
                  </a:lnTo>
                  <a:close/>
                </a:path>
              </a:pathLst>
            </a:custGeom>
            <a:solidFill>
              <a:srgbClr val="0003FF"/>
            </a:solidFill>
          </p:spPr>
        </p:sp>
        <p:sp>
          <p:nvSpPr>
            <p:cNvPr name="TextBox 8" id="8"/>
            <p:cNvSpPr txBox="true"/>
            <p:nvPr/>
          </p:nvSpPr>
          <p:spPr>
            <a:xfrm>
              <a:off x="0" y="-57150"/>
              <a:ext cx="1890604" cy="3185748"/>
            </a:xfrm>
            <a:prstGeom prst="rect">
              <a:avLst/>
            </a:prstGeom>
          </p:spPr>
          <p:txBody>
            <a:bodyPr anchor="ctr" rtlCol="false" tIns="50800" lIns="50800" bIns="50800" rIns="50800"/>
            <a:lstStyle/>
            <a:p>
              <a:pPr algn="ctr">
                <a:lnSpc>
                  <a:spcPts val="3639"/>
                </a:lnSpc>
              </a:pPr>
            </a:p>
          </p:txBody>
        </p:sp>
      </p:grpSp>
      <p:sp>
        <p:nvSpPr>
          <p:cNvPr name="TextBox 9" id="9"/>
          <p:cNvSpPr txBox="true"/>
          <p:nvPr/>
        </p:nvSpPr>
        <p:spPr>
          <a:xfrm rot="0">
            <a:off x="10080136" y="7130873"/>
            <a:ext cx="6265091" cy="4832876"/>
          </a:xfrm>
          <a:prstGeom prst="rect">
            <a:avLst/>
          </a:prstGeom>
        </p:spPr>
        <p:txBody>
          <a:bodyPr anchor="t" rtlCol="false" tIns="0" lIns="0" bIns="0" rIns="0">
            <a:spAutoFit/>
          </a:bodyPr>
          <a:lstStyle/>
          <a:p>
            <a:pPr algn="ctr">
              <a:lnSpc>
                <a:spcPts val="35614"/>
              </a:lnSpc>
            </a:pPr>
            <a:r>
              <a:rPr lang="en-US" b="true" sz="37888" spc="-1856">
                <a:solidFill>
                  <a:srgbClr val="EFEFEF"/>
                </a:solidFill>
                <a:latin typeface="TT Hoves Bold"/>
                <a:ea typeface="TT Hoves Bold"/>
                <a:cs typeface="TT Hoves Bold"/>
                <a:sym typeface="TT Hoves Bold"/>
              </a:rPr>
              <a:t>19</a:t>
            </a:r>
          </a:p>
        </p:txBody>
      </p:sp>
      <p:sp>
        <p:nvSpPr>
          <p:cNvPr name="TextBox 10" id="10"/>
          <p:cNvSpPr txBox="true"/>
          <p:nvPr/>
        </p:nvSpPr>
        <p:spPr>
          <a:xfrm rot="-5400000">
            <a:off x="13827270" y="5008812"/>
            <a:ext cx="7488283" cy="528320"/>
          </a:xfrm>
          <a:prstGeom prst="rect">
            <a:avLst/>
          </a:prstGeom>
        </p:spPr>
        <p:txBody>
          <a:bodyPr anchor="t" rtlCol="false" tIns="0" lIns="0" bIns="0" rIns="0">
            <a:spAutoFit/>
          </a:bodyPr>
          <a:lstStyle/>
          <a:p>
            <a:pPr algn="ctr">
              <a:lnSpc>
                <a:spcPts val="4480"/>
              </a:lnSpc>
              <a:spcBef>
                <a:spcPct val="0"/>
              </a:spcBef>
            </a:pPr>
            <a:r>
              <a:rPr lang="en-US" b="true" sz="3200">
                <a:solidFill>
                  <a:srgbClr val="EFEFEF"/>
                </a:solidFill>
                <a:latin typeface="TT Hoves Bold"/>
                <a:ea typeface="TT Hoves Bold"/>
                <a:cs typeface="TT Hoves Bold"/>
                <a:sym typeface="TT Hoves Bold"/>
              </a:rPr>
              <a:t>Performanța Algoritmilor de Sortare</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03228" y="2265045"/>
            <a:ext cx="13935782" cy="13935782"/>
          </a:xfrm>
          <a:custGeom>
            <a:avLst/>
            <a:gdLst/>
            <a:ahLst/>
            <a:cxnLst/>
            <a:rect r="r" b="b" t="t" l="l"/>
            <a:pathLst>
              <a:path h="13935782" w="13935782">
                <a:moveTo>
                  <a:pt x="0" y="0"/>
                </a:moveTo>
                <a:lnTo>
                  <a:pt x="13935782" y="0"/>
                </a:lnTo>
                <a:lnTo>
                  <a:pt x="13935782" y="13935782"/>
                </a:lnTo>
                <a:lnTo>
                  <a:pt x="0" y="13935782"/>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347636" y="1482254"/>
            <a:ext cx="8510300" cy="2024381"/>
          </a:xfrm>
          <a:prstGeom prst="rect">
            <a:avLst/>
          </a:prstGeom>
        </p:spPr>
        <p:txBody>
          <a:bodyPr anchor="t" rtlCol="false" tIns="0" lIns="0" bIns="0" rIns="0">
            <a:spAutoFit/>
          </a:bodyPr>
          <a:lstStyle/>
          <a:p>
            <a:pPr algn="just">
              <a:lnSpc>
                <a:spcPts val="7760"/>
              </a:lnSpc>
            </a:pPr>
            <a:r>
              <a:rPr lang="en-US" b="true" sz="8000" spc="-384">
                <a:solidFill>
                  <a:srgbClr val="000000"/>
                </a:solidFill>
                <a:latin typeface="TT Hoves Bold"/>
                <a:ea typeface="TT Hoves Bold"/>
                <a:cs typeface="TT Hoves Bold"/>
                <a:sym typeface="TT Hoves Bold"/>
              </a:rPr>
              <a:t>Concluzii Finale și Recomandări</a:t>
            </a:r>
          </a:p>
        </p:txBody>
      </p:sp>
      <p:sp>
        <p:nvSpPr>
          <p:cNvPr name="TextBox 4" id="4"/>
          <p:cNvSpPr txBox="true"/>
          <p:nvPr/>
        </p:nvSpPr>
        <p:spPr>
          <a:xfrm rot="0">
            <a:off x="8347636" y="4143356"/>
            <a:ext cx="8510300" cy="5080635"/>
          </a:xfrm>
          <a:prstGeom prst="rect">
            <a:avLst/>
          </a:prstGeom>
        </p:spPr>
        <p:txBody>
          <a:bodyPr anchor="t" rtlCol="false" tIns="0" lIns="0" bIns="0" rIns="0">
            <a:spAutoFit/>
          </a:bodyPr>
          <a:lstStyle/>
          <a:p>
            <a:pPr algn="just" marL="0" indent="0" lvl="0">
              <a:lnSpc>
                <a:spcPts val="3104"/>
              </a:lnSpc>
              <a:spcBef>
                <a:spcPct val="0"/>
              </a:spcBef>
            </a:pPr>
            <a:r>
              <a:rPr lang="en-US" sz="2299" spc="137">
                <a:solidFill>
                  <a:srgbClr val="000000"/>
                </a:solidFill>
                <a:latin typeface="TT Hoves"/>
                <a:ea typeface="TT Hoves"/>
                <a:cs typeface="TT Hoves"/>
                <a:sym typeface="TT Hoves"/>
              </a:rPr>
              <a:t>În</a:t>
            </a:r>
            <a:r>
              <a:rPr lang="en-US" sz="2299" spc="137" u="none">
                <a:solidFill>
                  <a:srgbClr val="000000"/>
                </a:solidFill>
                <a:latin typeface="TT Hoves"/>
                <a:ea typeface="TT Hoves"/>
                <a:cs typeface="TT Hoves"/>
                <a:sym typeface="TT Hoves"/>
              </a:rPr>
              <a:t> urma testelor efectuate, QuickSort cu stivă și RadixSort (baza 16) s-au dovedit a fi cei mai eficienți algoritmi de sortare. Performanța lor consistentă pe toate sistemele și capacitatea de a gestiona eficient vectori mari îi plasează în topul alegerilor pentru aplicații care necesită viteză și fiabilitate.</a:t>
            </a:r>
          </a:p>
          <a:p>
            <a:pPr algn="just" marL="0" indent="0" lvl="0">
              <a:lnSpc>
                <a:spcPts val="3104"/>
              </a:lnSpc>
              <a:spcBef>
                <a:spcPct val="0"/>
              </a:spcBef>
            </a:pPr>
          </a:p>
          <a:p>
            <a:pPr algn="just" marL="0" indent="0" lvl="0">
              <a:lnSpc>
                <a:spcPts val="3104"/>
              </a:lnSpc>
              <a:spcBef>
                <a:spcPct val="0"/>
              </a:spcBef>
            </a:pPr>
            <a:r>
              <a:rPr lang="en-US" sz="2299" spc="137" u="none">
                <a:solidFill>
                  <a:srgbClr val="000000"/>
                </a:solidFill>
                <a:latin typeface="TT Hoves"/>
                <a:ea typeface="TT Hoves"/>
                <a:cs typeface="TT Hoves"/>
                <a:sym typeface="TT Hoves"/>
              </a:rPr>
              <a:t>Pe de altă parte, HeapSort și ShellSort au fost identificați drept cei mai lenți algoritmi, în special pentru inputuri mari. Limitările lor devin evidente pe măsură ce dimensiunea vectorilor crește, ceea ce îi face mai puțin potriviți pentru scenarii care necesită timpi de execuție reduși.</a:t>
            </a:r>
          </a:p>
        </p:txBody>
      </p:sp>
      <p:grpSp>
        <p:nvGrpSpPr>
          <p:cNvPr name="Group 5" id="5"/>
          <p:cNvGrpSpPr/>
          <p:nvPr/>
        </p:nvGrpSpPr>
        <p:grpSpPr>
          <a:xfrm rot="0">
            <a:off x="-103228" y="0"/>
            <a:ext cx="6669372" cy="4817439"/>
            <a:chOff x="0" y="0"/>
            <a:chExt cx="1756542" cy="1268790"/>
          </a:xfrm>
        </p:grpSpPr>
        <p:sp>
          <p:nvSpPr>
            <p:cNvPr name="Freeform 6" id="6"/>
            <p:cNvSpPr/>
            <p:nvPr/>
          </p:nvSpPr>
          <p:spPr>
            <a:xfrm flipH="false" flipV="false" rot="0">
              <a:off x="0" y="0"/>
              <a:ext cx="1756542" cy="1268790"/>
            </a:xfrm>
            <a:custGeom>
              <a:avLst/>
              <a:gdLst/>
              <a:ahLst/>
              <a:cxnLst/>
              <a:rect r="r" b="b" t="t" l="l"/>
              <a:pathLst>
                <a:path h="1268790" w="1756542">
                  <a:moveTo>
                    <a:pt x="0" y="0"/>
                  </a:moveTo>
                  <a:lnTo>
                    <a:pt x="1756542" y="0"/>
                  </a:lnTo>
                  <a:lnTo>
                    <a:pt x="1756542" y="1268790"/>
                  </a:lnTo>
                  <a:lnTo>
                    <a:pt x="0" y="1268790"/>
                  </a:lnTo>
                  <a:close/>
                </a:path>
              </a:pathLst>
            </a:custGeom>
            <a:solidFill>
              <a:srgbClr val="0003FF"/>
            </a:solidFill>
          </p:spPr>
        </p:sp>
        <p:sp>
          <p:nvSpPr>
            <p:cNvPr name="TextBox 7" id="7"/>
            <p:cNvSpPr txBox="true"/>
            <p:nvPr/>
          </p:nvSpPr>
          <p:spPr>
            <a:xfrm>
              <a:off x="0" y="-57150"/>
              <a:ext cx="1756542" cy="1325940"/>
            </a:xfrm>
            <a:prstGeom prst="rect">
              <a:avLst/>
            </a:prstGeom>
          </p:spPr>
          <p:txBody>
            <a:bodyPr anchor="ctr" rtlCol="false" tIns="50800" lIns="50800" bIns="50800" rIns="50800"/>
            <a:lstStyle/>
            <a:p>
              <a:pPr algn="ctr">
                <a:lnSpc>
                  <a:spcPts val="3639"/>
                </a:lnSpc>
              </a:pPr>
            </a:p>
          </p:txBody>
        </p:sp>
      </p:grpSp>
      <p:sp>
        <p:nvSpPr>
          <p:cNvPr name="TextBox 8" id="8"/>
          <p:cNvSpPr txBox="true"/>
          <p:nvPr/>
        </p:nvSpPr>
        <p:spPr>
          <a:xfrm rot="0">
            <a:off x="-531642" y="1339306"/>
            <a:ext cx="6265091" cy="4832876"/>
          </a:xfrm>
          <a:prstGeom prst="rect">
            <a:avLst/>
          </a:prstGeom>
        </p:spPr>
        <p:txBody>
          <a:bodyPr anchor="t" rtlCol="false" tIns="0" lIns="0" bIns="0" rIns="0">
            <a:spAutoFit/>
          </a:bodyPr>
          <a:lstStyle/>
          <a:p>
            <a:pPr algn="ctr">
              <a:lnSpc>
                <a:spcPts val="35614"/>
              </a:lnSpc>
            </a:pPr>
            <a:r>
              <a:rPr lang="en-US" b="true" sz="37888" spc="-1856">
                <a:solidFill>
                  <a:srgbClr val="EFEFEF"/>
                </a:solidFill>
                <a:latin typeface="TT Hoves Bold"/>
                <a:ea typeface="TT Hoves Bold"/>
                <a:cs typeface="TT Hoves Bold"/>
                <a:sym typeface="TT Hoves Bold"/>
              </a:rPr>
              <a:t>20</a:t>
            </a:r>
          </a:p>
        </p:txBody>
      </p:sp>
      <p:sp>
        <p:nvSpPr>
          <p:cNvPr name="TextBox 9" id="9"/>
          <p:cNvSpPr txBox="true"/>
          <p:nvPr/>
        </p:nvSpPr>
        <p:spPr>
          <a:xfrm rot="0">
            <a:off x="-512684" y="348706"/>
            <a:ext cx="7488283" cy="481330"/>
          </a:xfrm>
          <a:prstGeom prst="rect">
            <a:avLst/>
          </a:prstGeom>
        </p:spPr>
        <p:txBody>
          <a:bodyPr anchor="t" rtlCol="false" tIns="0" lIns="0" bIns="0" rIns="0">
            <a:spAutoFit/>
          </a:bodyPr>
          <a:lstStyle/>
          <a:p>
            <a:pPr algn="ctr">
              <a:lnSpc>
                <a:spcPts val="3919"/>
              </a:lnSpc>
              <a:spcBef>
                <a:spcPct val="0"/>
              </a:spcBef>
            </a:pPr>
            <a:r>
              <a:rPr lang="en-US" b="true" sz="2799">
                <a:solidFill>
                  <a:srgbClr val="EFEFEF"/>
                </a:solidFill>
                <a:latin typeface="TT Hoves Bold"/>
                <a:ea typeface="TT Hoves Bold"/>
                <a:cs typeface="TT Hoves Bold"/>
                <a:sym typeface="TT Hoves Bold"/>
              </a:rPr>
              <a:t>Performanța Algoritmilor de Sortare</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03228" y="2265045"/>
            <a:ext cx="13935782" cy="13935782"/>
          </a:xfrm>
          <a:custGeom>
            <a:avLst/>
            <a:gdLst/>
            <a:ahLst/>
            <a:cxnLst/>
            <a:rect r="r" b="b" t="t" l="l"/>
            <a:pathLst>
              <a:path h="13935782" w="13935782">
                <a:moveTo>
                  <a:pt x="0" y="0"/>
                </a:moveTo>
                <a:lnTo>
                  <a:pt x="13935782" y="0"/>
                </a:lnTo>
                <a:lnTo>
                  <a:pt x="13935782" y="13935782"/>
                </a:lnTo>
                <a:lnTo>
                  <a:pt x="0" y="13935782"/>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347636" y="1482254"/>
            <a:ext cx="8510300" cy="2024381"/>
          </a:xfrm>
          <a:prstGeom prst="rect">
            <a:avLst/>
          </a:prstGeom>
        </p:spPr>
        <p:txBody>
          <a:bodyPr anchor="t" rtlCol="false" tIns="0" lIns="0" bIns="0" rIns="0">
            <a:spAutoFit/>
          </a:bodyPr>
          <a:lstStyle/>
          <a:p>
            <a:pPr algn="just">
              <a:lnSpc>
                <a:spcPts val="7760"/>
              </a:lnSpc>
            </a:pPr>
            <a:r>
              <a:rPr lang="en-US" b="true" sz="8000" spc="-384">
                <a:solidFill>
                  <a:srgbClr val="000000"/>
                </a:solidFill>
                <a:latin typeface="TT Hoves Bold"/>
                <a:ea typeface="TT Hoves Bold"/>
                <a:cs typeface="TT Hoves Bold"/>
                <a:sym typeface="TT Hoves Bold"/>
              </a:rPr>
              <a:t>Concluzii Finale și Recomandări</a:t>
            </a:r>
          </a:p>
        </p:txBody>
      </p:sp>
      <p:sp>
        <p:nvSpPr>
          <p:cNvPr name="TextBox 4" id="4"/>
          <p:cNvSpPr txBox="true"/>
          <p:nvPr/>
        </p:nvSpPr>
        <p:spPr>
          <a:xfrm rot="0">
            <a:off x="8347636" y="3682783"/>
            <a:ext cx="7707571" cy="3004185"/>
          </a:xfrm>
          <a:prstGeom prst="rect">
            <a:avLst/>
          </a:prstGeom>
        </p:spPr>
        <p:txBody>
          <a:bodyPr anchor="t" rtlCol="false" tIns="0" lIns="0" bIns="0" rIns="0">
            <a:spAutoFit/>
          </a:bodyPr>
          <a:lstStyle/>
          <a:p>
            <a:pPr algn="just" marL="0" indent="0" lvl="0">
              <a:lnSpc>
                <a:spcPts val="3239"/>
              </a:lnSpc>
              <a:spcBef>
                <a:spcPct val="0"/>
              </a:spcBef>
            </a:pPr>
            <a:r>
              <a:rPr lang="en-US" b="true" sz="2399" spc="143">
                <a:solidFill>
                  <a:srgbClr val="000000"/>
                </a:solidFill>
                <a:latin typeface="TT Hoves Bold"/>
                <a:ea typeface="TT Hoves Bold"/>
                <a:cs typeface="TT Hoves Bold"/>
                <a:sym typeface="TT Hoves Bold"/>
              </a:rPr>
              <a:t>Recomandă</a:t>
            </a:r>
            <a:r>
              <a:rPr lang="en-US" b="true" sz="2399" spc="143" u="none">
                <a:solidFill>
                  <a:srgbClr val="000000"/>
                </a:solidFill>
                <a:latin typeface="TT Hoves Bold"/>
                <a:ea typeface="TT Hoves Bold"/>
                <a:cs typeface="TT Hoves Bold"/>
                <a:sym typeface="TT Hoves Bold"/>
              </a:rPr>
              <a:t>ri:</a:t>
            </a:r>
          </a:p>
          <a:p>
            <a:pPr algn="just" marL="0" indent="0" lvl="0">
              <a:lnSpc>
                <a:spcPts val="2969"/>
              </a:lnSpc>
              <a:spcBef>
                <a:spcPct val="0"/>
              </a:spcBef>
            </a:pPr>
            <a:r>
              <a:rPr lang="en-US" sz="2199" spc="131" u="none">
                <a:solidFill>
                  <a:srgbClr val="000000"/>
                </a:solidFill>
                <a:latin typeface="TT Hoves"/>
                <a:ea typeface="TT Hoves"/>
                <a:cs typeface="TT Hoves"/>
                <a:sym typeface="TT Hoves"/>
              </a:rPr>
              <a:t>Pentru vectori mari, se recomandă utilizarea algoritmilor RadixSort sau QuickSort, care oferă timpi de execuție semnificativ mai mici și o performanță stabilă. În schimb, HeapSort și ShellSort ar trebui evitate pentru astfel de inputuri, deoarece timpul lor de execuție crește considerabil în comparație cu alternativele mai eficiente.</a:t>
            </a:r>
          </a:p>
        </p:txBody>
      </p:sp>
      <p:grpSp>
        <p:nvGrpSpPr>
          <p:cNvPr name="Group 5" id="5"/>
          <p:cNvGrpSpPr/>
          <p:nvPr/>
        </p:nvGrpSpPr>
        <p:grpSpPr>
          <a:xfrm rot="0">
            <a:off x="-103228" y="0"/>
            <a:ext cx="6669372" cy="4817439"/>
            <a:chOff x="0" y="0"/>
            <a:chExt cx="1756542" cy="1268790"/>
          </a:xfrm>
        </p:grpSpPr>
        <p:sp>
          <p:nvSpPr>
            <p:cNvPr name="Freeform 6" id="6"/>
            <p:cNvSpPr/>
            <p:nvPr/>
          </p:nvSpPr>
          <p:spPr>
            <a:xfrm flipH="false" flipV="false" rot="0">
              <a:off x="0" y="0"/>
              <a:ext cx="1756542" cy="1268790"/>
            </a:xfrm>
            <a:custGeom>
              <a:avLst/>
              <a:gdLst/>
              <a:ahLst/>
              <a:cxnLst/>
              <a:rect r="r" b="b" t="t" l="l"/>
              <a:pathLst>
                <a:path h="1268790" w="1756542">
                  <a:moveTo>
                    <a:pt x="0" y="0"/>
                  </a:moveTo>
                  <a:lnTo>
                    <a:pt x="1756542" y="0"/>
                  </a:lnTo>
                  <a:lnTo>
                    <a:pt x="1756542" y="1268790"/>
                  </a:lnTo>
                  <a:lnTo>
                    <a:pt x="0" y="1268790"/>
                  </a:lnTo>
                  <a:close/>
                </a:path>
              </a:pathLst>
            </a:custGeom>
            <a:solidFill>
              <a:srgbClr val="0003FF"/>
            </a:solidFill>
          </p:spPr>
        </p:sp>
        <p:sp>
          <p:nvSpPr>
            <p:cNvPr name="TextBox 7" id="7"/>
            <p:cNvSpPr txBox="true"/>
            <p:nvPr/>
          </p:nvSpPr>
          <p:spPr>
            <a:xfrm>
              <a:off x="0" y="-57150"/>
              <a:ext cx="1756542" cy="1325940"/>
            </a:xfrm>
            <a:prstGeom prst="rect">
              <a:avLst/>
            </a:prstGeom>
          </p:spPr>
          <p:txBody>
            <a:bodyPr anchor="ctr" rtlCol="false" tIns="50800" lIns="50800" bIns="50800" rIns="50800"/>
            <a:lstStyle/>
            <a:p>
              <a:pPr algn="ctr">
                <a:lnSpc>
                  <a:spcPts val="3639"/>
                </a:lnSpc>
              </a:pPr>
            </a:p>
          </p:txBody>
        </p:sp>
      </p:grpSp>
      <p:sp>
        <p:nvSpPr>
          <p:cNvPr name="TextBox 8" id="8"/>
          <p:cNvSpPr txBox="true"/>
          <p:nvPr/>
        </p:nvSpPr>
        <p:spPr>
          <a:xfrm rot="0">
            <a:off x="-531642" y="1339306"/>
            <a:ext cx="6265091" cy="4832876"/>
          </a:xfrm>
          <a:prstGeom prst="rect">
            <a:avLst/>
          </a:prstGeom>
        </p:spPr>
        <p:txBody>
          <a:bodyPr anchor="t" rtlCol="false" tIns="0" lIns="0" bIns="0" rIns="0">
            <a:spAutoFit/>
          </a:bodyPr>
          <a:lstStyle/>
          <a:p>
            <a:pPr algn="ctr">
              <a:lnSpc>
                <a:spcPts val="35614"/>
              </a:lnSpc>
            </a:pPr>
            <a:r>
              <a:rPr lang="en-US" b="true" sz="37888" spc="-1856">
                <a:solidFill>
                  <a:srgbClr val="EFEFEF"/>
                </a:solidFill>
                <a:latin typeface="TT Hoves Bold"/>
                <a:ea typeface="TT Hoves Bold"/>
                <a:cs typeface="TT Hoves Bold"/>
                <a:sym typeface="TT Hoves Bold"/>
              </a:rPr>
              <a:t>21</a:t>
            </a:r>
          </a:p>
        </p:txBody>
      </p:sp>
      <p:sp>
        <p:nvSpPr>
          <p:cNvPr name="TextBox 9" id="9"/>
          <p:cNvSpPr txBox="true"/>
          <p:nvPr/>
        </p:nvSpPr>
        <p:spPr>
          <a:xfrm rot="0">
            <a:off x="8347636" y="6863116"/>
            <a:ext cx="7707571" cy="3004185"/>
          </a:xfrm>
          <a:prstGeom prst="rect">
            <a:avLst/>
          </a:prstGeom>
        </p:spPr>
        <p:txBody>
          <a:bodyPr anchor="t" rtlCol="false" tIns="0" lIns="0" bIns="0" rIns="0">
            <a:spAutoFit/>
          </a:bodyPr>
          <a:lstStyle/>
          <a:p>
            <a:pPr algn="just" marL="0" indent="0" lvl="0">
              <a:lnSpc>
                <a:spcPts val="3239"/>
              </a:lnSpc>
              <a:spcBef>
                <a:spcPct val="0"/>
              </a:spcBef>
            </a:pPr>
            <a:r>
              <a:rPr lang="en-US" b="true" sz="2399" spc="143" u="none">
                <a:solidFill>
                  <a:srgbClr val="000000"/>
                </a:solidFill>
                <a:latin typeface="TT Hoves Bold"/>
                <a:ea typeface="TT Hoves Bold"/>
                <a:cs typeface="TT Hoves Bold"/>
                <a:sym typeface="TT Hoves Bold"/>
              </a:rPr>
              <a:t>Observație finală:</a:t>
            </a:r>
          </a:p>
          <a:p>
            <a:pPr algn="just" marL="0" indent="0" lvl="0">
              <a:lnSpc>
                <a:spcPts val="2969"/>
              </a:lnSpc>
              <a:spcBef>
                <a:spcPct val="0"/>
              </a:spcBef>
            </a:pPr>
            <a:r>
              <a:rPr lang="en-US" sz="2199" spc="131" u="none">
                <a:solidFill>
                  <a:srgbClr val="000000"/>
                </a:solidFill>
                <a:latin typeface="TT Hoves"/>
                <a:ea typeface="TT Hoves"/>
                <a:cs typeface="TT Hoves"/>
                <a:sym typeface="TT Hoves"/>
              </a:rPr>
              <a:t>Rezultatele obținute confirmă complexitatea teoretică a algoritmilor analizați, demonstrând că alegerea algoritmului potrivit este esențială pentru optimizarea performanței în funcție de dimensiunea și structura datelor. Aceste concluzii subliniază importanța înțelegerii caracteristicilor fiecărui algoritm pentru a face alegeri informate în practică.</a:t>
            </a:r>
          </a:p>
        </p:txBody>
      </p:sp>
      <p:sp>
        <p:nvSpPr>
          <p:cNvPr name="TextBox 10" id="10"/>
          <p:cNvSpPr txBox="true"/>
          <p:nvPr/>
        </p:nvSpPr>
        <p:spPr>
          <a:xfrm rot="0">
            <a:off x="-512684" y="348706"/>
            <a:ext cx="7488283" cy="481330"/>
          </a:xfrm>
          <a:prstGeom prst="rect">
            <a:avLst/>
          </a:prstGeom>
        </p:spPr>
        <p:txBody>
          <a:bodyPr anchor="t" rtlCol="false" tIns="0" lIns="0" bIns="0" rIns="0">
            <a:spAutoFit/>
          </a:bodyPr>
          <a:lstStyle/>
          <a:p>
            <a:pPr algn="ctr">
              <a:lnSpc>
                <a:spcPts val="3919"/>
              </a:lnSpc>
              <a:spcBef>
                <a:spcPct val="0"/>
              </a:spcBef>
            </a:pPr>
            <a:r>
              <a:rPr lang="en-US" b="true" sz="2799">
                <a:solidFill>
                  <a:srgbClr val="EFEFEF"/>
                </a:solidFill>
                <a:latin typeface="TT Hoves Bold"/>
                <a:ea typeface="TT Hoves Bold"/>
                <a:cs typeface="TT Hoves Bold"/>
                <a:sym typeface="TT Hoves Bold"/>
              </a:rPr>
              <a:t>Performanța Algoritmilor de Sortare</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3430063" y="1936909"/>
            <a:ext cx="11221859" cy="11221859"/>
          </a:xfrm>
          <a:custGeom>
            <a:avLst/>
            <a:gdLst/>
            <a:ahLst/>
            <a:cxnLst/>
            <a:rect r="r" b="b" t="t" l="l"/>
            <a:pathLst>
              <a:path h="11221859" w="11221859">
                <a:moveTo>
                  <a:pt x="0" y="0"/>
                </a:moveTo>
                <a:lnTo>
                  <a:pt x="11221858" y="0"/>
                </a:lnTo>
                <a:lnTo>
                  <a:pt x="11221858" y="11221858"/>
                </a:lnTo>
                <a:lnTo>
                  <a:pt x="0" y="11221858"/>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96258" y="-450527"/>
            <a:ext cx="19680517" cy="1704491"/>
            <a:chOff x="0" y="0"/>
            <a:chExt cx="5183346" cy="448919"/>
          </a:xfrm>
        </p:grpSpPr>
        <p:sp>
          <p:nvSpPr>
            <p:cNvPr name="Freeform 4" id="4"/>
            <p:cNvSpPr/>
            <p:nvPr/>
          </p:nvSpPr>
          <p:spPr>
            <a:xfrm flipH="false" flipV="false" rot="0">
              <a:off x="0" y="0"/>
              <a:ext cx="5183346" cy="448919"/>
            </a:xfrm>
            <a:custGeom>
              <a:avLst/>
              <a:gdLst/>
              <a:ahLst/>
              <a:cxnLst/>
              <a:rect r="r" b="b" t="t" l="l"/>
              <a:pathLst>
                <a:path h="448919" w="5183346">
                  <a:moveTo>
                    <a:pt x="0" y="0"/>
                  </a:moveTo>
                  <a:lnTo>
                    <a:pt x="5183346" y="0"/>
                  </a:lnTo>
                  <a:lnTo>
                    <a:pt x="5183346" y="448919"/>
                  </a:lnTo>
                  <a:lnTo>
                    <a:pt x="0" y="448919"/>
                  </a:lnTo>
                  <a:close/>
                </a:path>
              </a:pathLst>
            </a:custGeom>
            <a:solidFill>
              <a:srgbClr val="0003FF"/>
            </a:solidFill>
          </p:spPr>
        </p:sp>
        <p:sp>
          <p:nvSpPr>
            <p:cNvPr name="TextBox 5" id="5"/>
            <p:cNvSpPr txBox="true"/>
            <p:nvPr/>
          </p:nvSpPr>
          <p:spPr>
            <a:xfrm>
              <a:off x="0" y="-57150"/>
              <a:ext cx="5183346" cy="506069"/>
            </a:xfrm>
            <a:prstGeom prst="rect">
              <a:avLst/>
            </a:prstGeom>
          </p:spPr>
          <p:txBody>
            <a:bodyPr anchor="ctr" rtlCol="false" tIns="50800" lIns="50800" bIns="50800" rIns="50800"/>
            <a:lstStyle/>
            <a:p>
              <a:pPr algn="ctr">
                <a:lnSpc>
                  <a:spcPts val="3639"/>
                </a:lnSpc>
              </a:pPr>
            </a:p>
          </p:txBody>
        </p:sp>
      </p:grpSp>
      <p:grpSp>
        <p:nvGrpSpPr>
          <p:cNvPr name="Group 6" id="6"/>
          <p:cNvGrpSpPr>
            <a:grpSpLocks noChangeAspect="true"/>
          </p:cNvGrpSpPr>
          <p:nvPr/>
        </p:nvGrpSpPr>
        <p:grpSpPr>
          <a:xfrm rot="0">
            <a:off x="1024211" y="2937897"/>
            <a:ext cx="5919854" cy="4752998"/>
            <a:chOff x="0" y="0"/>
            <a:chExt cx="7467600" cy="5995670"/>
          </a:xfrm>
        </p:grpSpPr>
        <p:sp>
          <p:nvSpPr>
            <p:cNvPr name="Freeform 7" id="7"/>
            <p:cNvSpPr/>
            <p:nvPr/>
          </p:nvSpPr>
          <p:spPr>
            <a:xfrm flipH="false" flipV="false" rot="0">
              <a:off x="0" y="0"/>
              <a:ext cx="7467600" cy="4513580"/>
            </a:xfrm>
            <a:custGeom>
              <a:avLst/>
              <a:gdLst/>
              <a:ahLst/>
              <a:cxnLst/>
              <a:rect r="r" b="b" t="t" l="l"/>
              <a:pathLst>
                <a:path h="4513580" w="7467600">
                  <a:moveTo>
                    <a:pt x="7127240" y="0"/>
                  </a:moveTo>
                  <a:lnTo>
                    <a:pt x="340360" y="0"/>
                  </a:lnTo>
                  <a:cubicBezTo>
                    <a:pt x="152400" y="0"/>
                    <a:pt x="0" y="152400"/>
                    <a:pt x="0" y="340360"/>
                  </a:cubicBezTo>
                  <a:lnTo>
                    <a:pt x="0" y="4513580"/>
                  </a:lnTo>
                  <a:lnTo>
                    <a:pt x="7467600" y="4513580"/>
                  </a:lnTo>
                  <a:lnTo>
                    <a:pt x="7467600" y="340360"/>
                  </a:lnTo>
                  <a:cubicBezTo>
                    <a:pt x="7467600" y="152400"/>
                    <a:pt x="7315200" y="0"/>
                    <a:pt x="7127240" y="0"/>
                  </a:cubicBezTo>
                  <a:close/>
                  <a:moveTo>
                    <a:pt x="7142480" y="4188460"/>
                  </a:moveTo>
                  <a:lnTo>
                    <a:pt x="314961" y="4188460"/>
                  </a:lnTo>
                  <a:lnTo>
                    <a:pt x="314961" y="353060"/>
                  </a:lnTo>
                  <a:lnTo>
                    <a:pt x="7142480" y="353060"/>
                  </a:lnTo>
                  <a:lnTo>
                    <a:pt x="7142480" y="4188460"/>
                  </a:lnTo>
                  <a:close/>
                </a:path>
              </a:pathLst>
            </a:custGeom>
            <a:solidFill>
              <a:srgbClr val="000000"/>
            </a:solidFill>
          </p:spPr>
        </p:sp>
        <p:sp>
          <p:nvSpPr>
            <p:cNvPr name="Freeform 8" id="8"/>
            <p:cNvSpPr/>
            <p:nvPr/>
          </p:nvSpPr>
          <p:spPr>
            <a:xfrm flipH="false" flipV="false" rot="0">
              <a:off x="0" y="4514850"/>
              <a:ext cx="7467600" cy="695960"/>
            </a:xfrm>
            <a:custGeom>
              <a:avLst/>
              <a:gdLst/>
              <a:ahLst/>
              <a:cxnLst/>
              <a:rect r="r" b="b" t="t" l="l"/>
              <a:pathLst>
                <a:path h="695960" w="7467600">
                  <a:moveTo>
                    <a:pt x="0" y="355600"/>
                  </a:moveTo>
                  <a:cubicBezTo>
                    <a:pt x="0" y="543560"/>
                    <a:pt x="152400" y="695960"/>
                    <a:pt x="340360" y="695960"/>
                  </a:cubicBezTo>
                  <a:lnTo>
                    <a:pt x="7127240" y="695960"/>
                  </a:lnTo>
                  <a:cubicBezTo>
                    <a:pt x="7315200" y="695960"/>
                    <a:pt x="7467600" y="543560"/>
                    <a:pt x="7467600" y="355600"/>
                  </a:cubicBezTo>
                  <a:lnTo>
                    <a:pt x="7467600" y="0"/>
                  </a:lnTo>
                  <a:lnTo>
                    <a:pt x="0" y="0"/>
                  </a:lnTo>
                  <a:lnTo>
                    <a:pt x="0" y="355600"/>
                  </a:lnTo>
                  <a:close/>
                </a:path>
              </a:pathLst>
            </a:custGeom>
            <a:solidFill>
              <a:srgbClr val="E9E9E9"/>
            </a:solidFill>
          </p:spPr>
        </p:sp>
        <p:sp>
          <p:nvSpPr>
            <p:cNvPr name="Freeform 9" id="9"/>
            <p:cNvSpPr/>
            <p:nvPr/>
          </p:nvSpPr>
          <p:spPr>
            <a:xfrm flipH="false" flipV="false" rot="0">
              <a:off x="2429510" y="5210810"/>
              <a:ext cx="2606040" cy="791210"/>
            </a:xfrm>
            <a:custGeom>
              <a:avLst/>
              <a:gdLst/>
              <a:ahLst/>
              <a:cxnLst/>
              <a:rect r="r" b="b" t="t" l="l"/>
              <a:pathLst>
                <a:path h="791210" w="2606040">
                  <a:moveTo>
                    <a:pt x="1258570" y="0"/>
                  </a:moveTo>
                  <a:lnTo>
                    <a:pt x="453390" y="0"/>
                  </a:lnTo>
                  <a:cubicBezTo>
                    <a:pt x="453390" y="0"/>
                    <a:pt x="429260" y="370840"/>
                    <a:pt x="403860" y="525780"/>
                  </a:cubicBezTo>
                  <a:cubicBezTo>
                    <a:pt x="359410" y="791210"/>
                    <a:pt x="87630" y="706120"/>
                    <a:pt x="10160" y="762000"/>
                  </a:cubicBezTo>
                  <a:cubicBezTo>
                    <a:pt x="0" y="769620"/>
                    <a:pt x="5080" y="786130"/>
                    <a:pt x="17780" y="786130"/>
                  </a:cubicBezTo>
                  <a:lnTo>
                    <a:pt x="2588260" y="786130"/>
                  </a:lnTo>
                  <a:cubicBezTo>
                    <a:pt x="2600960" y="786130"/>
                    <a:pt x="2606040" y="769620"/>
                    <a:pt x="2595880" y="762000"/>
                  </a:cubicBezTo>
                  <a:cubicBezTo>
                    <a:pt x="2518410" y="706120"/>
                    <a:pt x="2246630" y="791210"/>
                    <a:pt x="2202180" y="525780"/>
                  </a:cubicBezTo>
                  <a:cubicBezTo>
                    <a:pt x="2176780" y="370840"/>
                    <a:pt x="2152650" y="0"/>
                    <a:pt x="2152650" y="0"/>
                  </a:cubicBezTo>
                  <a:lnTo>
                    <a:pt x="1258570" y="0"/>
                  </a:lnTo>
                  <a:close/>
                </a:path>
              </a:pathLst>
            </a:custGeom>
            <a:solidFill>
              <a:srgbClr val="BBBBBB"/>
            </a:solidFill>
          </p:spPr>
        </p:sp>
        <p:sp>
          <p:nvSpPr>
            <p:cNvPr name="Freeform 10" id="10"/>
            <p:cNvSpPr/>
            <p:nvPr/>
          </p:nvSpPr>
          <p:spPr>
            <a:xfrm flipH="false" flipV="false" rot="0">
              <a:off x="314960" y="353060"/>
              <a:ext cx="6827520" cy="3835400"/>
            </a:xfrm>
            <a:custGeom>
              <a:avLst/>
              <a:gdLst/>
              <a:ahLst/>
              <a:cxnLst/>
              <a:rect r="r" b="b" t="t" l="l"/>
              <a:pathLst>
                <a:path h="3835400" w="6827520">
                  <a:moveTo>
                    <a:pt x="0" y="0"/>
                  </a:moveTo>
                  <a:lnTo>
                    <a:pt x="6827520" y="0"/>
                  </a:lnTo>
                  <a:lnTo>
                    <a:pt x="6827520" y="3835400"/>
                  </a:lnTo>
                  <a:lnTo>
                    <a:pt x="0" y="3835400"/>
                  </a:lnTo>
                  <a:close/>
                </a:path>
              </a:pathLst>
            </a:custGeom>
            <a:blipFill>
              <a:blip r:embed="rId4"/>
              <a:stretch>
                <a:fillRect l="0" t="-7298" r="0" b="-7298"/>
              </a:stretch>
            </a:blipFill>
          </p:spPr>
        </p:sp>
      </p:grpSp>
      <p:sp>
        <p:nvSpPr>
          <p:cNvPr name="TextBox 11" id="11"/>
          <p:cNvSpPr txBox="true"/>
          <p:nvPr/>
        </p:nvSpPr>
        <p:spPr>
          <a:xfrm rot="0">
            <a:off x="6656301" y="3005680"/>
            <a:ext cx="10598510" cy="2084673"/>
          </a:xfrm>
          <a:prstGeom prst="rect">
            <a:avLst/>
          </a:prstGeom>
        </p:spPr>
        <p:txBody>
          <a:bodyPr anchor="t" rtlCol="false" tIns="0" lIns="0" bIns="0" rIns="0">
            <a:spAutoFit/>
          </a:bodyPr>
          <a:lstStyle/>
          <a:p>
            <a:pPr algn="r">
              <a:lnSpc>
                <a:spcPts val="15418"/>
              </a:lnSpc>
            </a:pPr>
            <a:r>
              <a:rPr lang="en-US" b="true" sz="16402" spc="-803">
                <a:solidFill>
                  <a:srgbClr val="343434"/>
                </a:solidFill>
                <a:latin typeface="TT Hoves Bold"/>
                <a:ea typeface="TT Hoves Bold"/>
                <a:cs typeface="TT Hoves Bold"/>
                <a:sym typeface="TT Hoves Bold"/>
              </a:rPr>
              <a:t>Mulțumim</a:t>
            </a:r>
          </a:p>
        </p:txBody>
      </p:sp>
      <p:sp>
        <p:nvSpPr>
          <p:cNvPr name="TextBox 12" id="12"/>
          <p:cNvSpPr txBox="true"/>
          <p:nvPr/>
        </p:nvSpPr>
        <p:spPr>
          <a:xfrm rot="0">
            <a:off x="8799505" y="5372282"/>
            <a:ext cx="8459795" cy="2235376"/>
          </a:xfrm>
          <a:prstGeom prst="rect">
            <a:avLst/>
          </a:prstGeom>
        </p:spPr>
        <p:txBody>
          <a:bodyPr anchor="t" rtlCol="false" tIns="0" lIns="0" bIns="0" rIns="0">
            <a:spAutoFit/>
          </a:bodyPr>
          <a:lstStyle/>
          <a:p>
            <a:pPr algn="just">
              <a:lnSpc>
                <a:spcPts val="4381"/>
              </a:lnSpc>
            </a:pPr>
            <a:r>
              <a:rPr lang="en-US" sz="4381" spc="-87">
                <a:solidFill>
                  <a:srgbClr val="343434"/>
                </a:solidFill>
                <a:latin typeface="TT Hoves"/>
                <a:ea typeface="TT Hoves"/>
                <a:cs typeface="TT Hoves"/>
                <a:sym typeface="TT Hoves"/>
              </a:rPr>
              <a:t>Proict realizat de:</a:t>
            </a:r>
          </a:p>
          <a:p>
            <a:pPr algn="just" marL="946058" indent="-473029" lvl="1">
              <a:lnSpc>
                <a:spcPts val="4381"/>
              </a:lnSpc>
              <a:buFont typeface="Arial"/>
              <a:buChar char="•"/>
            </a:pPr>
            <a:r>
              <a:rPr lang="en-US" sz="4381" spc="-87">
                <a:solidFill>
                  <a:srgbClr val="343434"/>
                </a:solidFill>
                <a:latin typeface="TT Hoves"/>
                <a:ea typeface="TT Hoves"/>
                <a:cs typeface="TT Hoves"/>
                <a:sym typeface="TT Hoves"/>
              </a:rPr>
              <a:t>Ignat Marius Florentin</a:t>
            </a:r>
          </a:p>
          <a:p>
            <a:pPr algn="just" marL="946058" indent="-473029" lvl="1">
              <a:lnSpc>
                <a:spcPts val="4381"/>
              </a:lnSpc>
              <a:buFont typeface="Arial"/>
              <a:buChar char="•"/>
            </a:pPr>
            <a:r>
              <a:rPr lang="en-US" sz="4381" spc="-87">
                <a:solidFill>
                  <a:srgbClr val="343434"/>
                </a:solidFill>
                <a:latin typeface="TT Hoves"/>
                <a:ea typeface="TT Hoves"/>
                <a:cs typeface="TT Hoves"/>
                <a:sym typeface="TT Hoves"/>
              </a:rPr>
              <a:t>Cristia Răzvan-Cosmin</a:t>
            </a:r>
          </a:p>
          <a:p>
            <a:pPr algn="just" marL="946058" indent="-473029" lvl="1">
              <a:lnSpc>
                <a:spcPts val="4381"/>
              </a:lnSpc>
              <a:buFont typeface="Arial"/>
              <a:buChar char="•"/>
            </a:pPr>
            <a:r>
              <a:rPr lang="en-US" sz="4381" spc="-87">
                <a:solidFill>
                  <a:srgbClr val="343434"/>
                </a:solidFill>
                <a:latin typeface="TT Hoves"/>
                <a:ea typeface="TT Hoves"/>
                <a:cs typeface="TT Hoves"/>
                <a:sym typeface="TT Hoves"/>
              </a:rPr>
              <a:t>Barbu David-Florian</a:t>
            </a:r>
          </a:p>
        </p:txBody>
      </p:sp>
      <p:sp>
        <p:nvSpPr>
          <p:cNvPr name="TextBox 13" id="13"/>
          <p:cNvSpPr txBox="true"/>
          <p:nvPr/>
        </p:nvSpPr>
        <p:spPr>
          <a:xfrm rot="0">
            <a:off x="5059853" y="354093"/>
            <a:ext cx="7488283" cy="528320"/>
          </a:xfrm>
          <a:prstGeom prst="rect">
            <a:avLst/>
          </a:prstGeom>
        </p:spPr>
        <p:txBody>
          <a:bodyPr anchor="t" rtlCol="false" tIns="0" lIns="0" bIns="0" rIns="0">
            <a:spAutoFit/>
          </a:bodyPr>
          <a:lstStyle/>
          <a:p>
            <a:pPr algn="ctr">
              <a:lnSpc>
                <a:spcPts val="4480"/>
              </a:lnSpc>
              <a:spcBef>
                <a:spcPct val="0"/>
              </a:spcBef>
            </a:pPr>
            <a:r>
              <a:rPr lang="en-US" b="true" sz="3200">
                <a:solidFill>
                  <a:srgbClr val="EFEFEF"/>
                </a:solidFill>
                <a:latin typeface="TT Hoves Bold"/>
                <a:ea typeface="TT Hoves Bold"/>
                <a:cs typeface="TT Hoves Bold"/>
                <a:sym typeface="TT Hoves Bold"/>
              </a:rPr>
              <a:t>Performanța Algoritmilor de Sortare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3805628" y="-3991568"/>
            <a:ext cx="9598990" cy="9598990"/>
          </a:xfrm>
          <a:custGeom>
            <a:avLst/>
            <a:gdLst/>
            <a:ahLst/>
            <a:cxnLst/>
            <a:rect r="r" b="b" t="t" l="l"/>
            <a:pathLst>
              <a:path h="9598990" w="9598990">
                <a:moveTo>
                  <a:pt x="0" y="0"/>
                </a:moveTo>
                <a:lnTo>
                  <a:pt x="9598990" y="0"/>
                </a:lnTo>
                <a:lnTo>
                  <a:pt x="9598990" y="9598990"/>
                </a:lnTo>
                <a:lnTo>
                  <a:pt x="0" y="9598990"/>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04950" y="4596406"/>
            <a:ext cx="7639050" cy="4497705"/>
          </a:xfrm>
          <a:prstGeom prst="rect">
            <a:avLst/>
          </a:prstGeom>
        </p:spPr>
        <p:txBody>
          <a:bodyPr anchor="t" rtlCol="false" tIns="0" lIns="0" bIns="0" rIns="0">
            <a:spAutoFit/>
          </a:bodyPr>
          <a:lstStyle/>
          <a:p>
            <a:pPr algn="l" marL="0" indent="0" lvl="0">
              <a:lnSpc>
                <a:spcPts val="3239"/>
              </a:lnSpc>
              <a:spcBef>
                <a:spcPct val="0"/>
              </a:spcBef>
            </a:pPr>
            <a:r>
              <a:rPr lang="en-US" sz="2399" spc="143">
                <a:solidFill>
                  <a:srgbClr val="343434"/>
                </a:solidFill>
                <a:latin typeface="TT Hoves"/>
                <a:ea typeface="TT Hoves"/>
                <a:cs typeface="TT Hoves"/>
                <a:sym typeface="TT Hoves"/>
              </a:rPr>
              <a:t>Performanța algoritmilor de sortare</a:t>
            </a:r>
            <a:r>
              <a:rPr lang="en-US" sz="2399" spc="143" u="none">
                <a:solidFill>
                  <a:srgbClr val="343434"/>
                </a:solidFill>
                <a:latin typeface="TT Hoves"/>
                <a:ea typeface="TT Hoves"/>
                <a:cs typeface="TT Hoves"/>
                <a:sym typeface="TT Hoves"/>
              </a:rPr>
              <a:t> nu depinde doar de </a:t>
            </a:r>
            <a:r>
              <a:rPr lang="en-US" b="true" sz="2399" spc="143" u="none">
                <a:solidFill>
                  <a:srgbClr val="343434"/>
                </a:solidFill>
                <a:latin typeface="TT Hoves Bold"/>
                <a:ea typeface="TT Hoves Bold"/>
                <a:cs typeface="TT Hoves Bold"/>
                <a:sym typeface="TT Hoves Bold"/>
              </a:rPr>
              <a:t>complexitatea lor teoretică</a:t>
            </a:r>
            <a:r>
              <a:rPr lang="en-US" sz="2399" spc="143" u="none">
                <a:solidFill>
                  <a:srgbClr val="343434"/>
                </a:solidFill>
                <a:latin typeface="TT Hoves"/>
                <a:ea typeface="TT Hoves"/>
                <a:cs typeface="TT Hoves"/>
                <a:sym typeface="TT Hoves"/>
              </a:rPr>
              <a:t>, ci și de hardware-ul pe care sunt rulați. </a:t>
            </a:r>
          </a:p>
          <a:p>
            <a:pPr algn="l" marL="0" indent="0" lvl="0">
              <a:lnSpc>
                <a:spcPts val="3239"/>
              </a:lnSpc>
              <a:spcBef>
                <a:spcPct val="0"/>
              </a:spcBef>
            </a:pPr>
          </a:p>
          <a:p>
            <a:pPr algn="l" marL="0" indent="0" lvl="0">
              <a:lnSpc>
                <a:spcPts val="3239"/>
              </a:lnSpc>
              <a:spcBef>
                <a:spcPct val="0"/>
              </a:spcBef>
            </a:pPr>
            <a:r>
              <a:rPr lang="en-US" sz="2399" spc="143" u="none">
                <a:solidFill>
                  <a:srgbClr val="343434"/>
                </a:solidFill>
                <a:latin typeface="TT Hoves"/>
                <a:ea typeface="TT Hoves"/>
                <a:cs typeface="TT Hoves"/>
                <a:sym typeface="TT Hoves"/>
              </a:rPr>
              <a:t>În această analiză, am testat aceiași algoritmi pe trei sisteme diferite, fiecare cu arhitecturi și optimizări unice. </a:t>
            </a:r>
          </a:p>
          <a:p>
            <a:pPr algn="l" marL="0" indent="0" lvl="0">
              <a:lnSpc>
                <a:spcPts val="3239"/>
              </a:lnSpc>
              <a:spcBef>
                <a:spcPct val="0"/>
              </a:spcBef>
            </a:pPr>
          </a:p>
          <a:p>
            <a:pPr algn="l" marL="0" indent="0" lvl="0">
              <a:lnSpc>
                <a:spcPts val="3239"/>
              </a:lnSpc>
              <a:spcBef>
                <a:spcPct val="0"/>
              </a:spcBef>
            </a:pPr>
            <a:r>
              <a:rPr lang="en-US" sz="2399" spc="143" u="none">
                <a:solidFill>
                  <a:srgbClr val="343434"/>
                </a:solidFill>
                <a:latin typeface="TT Hoves"/>
                <a:ea typeface="TT Hoves"/>
                <a:cs typeface="TT Hoves"/>
                <a:sym typeface="TT Hoves"/>
              </a:rPr>
              <a:t>Cum influențează </a:t>
            </a:r>
            <a:r>
              <a:rPr lang="en-US" b="true" sz="2399" spc="143" u="none">
                <a:solidFill>
                  <a:srgbClr val="343434"/>
                </a:solidFill>
                <a:latin typeface="TT Hoves Bold"/>
                <a:ea typeface="TT Hoves Bold"/>
                <a:cs typeface="TT Hoves Bold"/>
                <a:sym typeface="TT Hoves Bold"/>
              </a:rPr>
              <a:t>procesorul</a:t>
            </a:r>
            <a:r>
              <a:rPr lang="en-US" sz="2399" spc="143" u="none">
                <a:solidFill>
                  <a:srgbClr val="343434"/>
                </a:solidFill>
                <a:latin typeface="TT Hoves"/>
                <a:ea typeface="TT Hoves"/>
                <a:cs typeface="TT Hoves"/>
                <a:sym typeface="TT Hoves"/>
              </a:rPr>
              <a:t>, </a:t>
            </a:r>
            <a:r>
              <a:rPr lang="en-US" b="true" sz="2399" spc="143" u="none">
                <a:solidFill>
                  <a:srgbClr val="343434"/>
                </a:solidFill>
                <a:latin typeface="TT Hoves Bold"/>
                <a:ea typeface="TT Hoves Bold"/>
                <a:cs typeface="TT Hoves Bold"/>
                <a:sym typeface="TT Hoves Bold"/>
              </a:rPr>
              <a:t>memoria RAM</a:t>
            </a:r>
            <a:r>
              <a:rPr lang="en-US" sz="2399" spc="143" u="none">
                <a:solidFill>
                  <a:srgbClr val="343434"/>
                </a:solidFill>
                <a:latin typeface="TT Hoves"/>
                <a:ea typeface="TT Hoves"/>
                <a:cs typeface="TT Hoves"/>
                <a:sym typeface="TT Hoves"/>
              </a:rPr>
              <a:t> și </a:t>
            </a:r>
            <a:r>
              <a:rPr lang="en-US" b="true" sz="2399" spc="143" u="none">
                <a:solidFill>
                  <a:srgbClr val="343434"/>
                </a:solidFill>
                <a:latin typeface="TT Hoves Bold"/>
                <a:ea typeface="TT Hoves Bold"/>
                <a:cs typeface="TT Hoves Bold"/>
                <a:sym typeface="TT Hoves Bold"/>
              </a:rPr>
              <a:t>sistemul de operare</a:t>
            </a:r>
            <a:r>
              <a:rPr lang="en-US" sz="2399" spc="143" u="none">
                <a:solidFill>
                  <a:srgbClr val="343434"/>
                </a:solidFill>
                <a:latin typeface="TT Hoves"/>
                <a:ea typeface="TT Hoves"/>
                <a:cs typeface="TT Hoves"/>
                <a:sym typeface="TT Hoves"/>
              </a:rPr>
              <a:t> rezultatele? Haideți să descoperim!</a:t>
            </a:r>
          </a:p>
        </p:txBody>
      </p:sp>
      <p:grpSp>
        <p:nvGrpSpPr>
          <p:cNvPr name="Group 4" id="4"/>
          <p:cNvGrpSpPr/>
          <p:nvPr/>
        </p:nvGrpSpPr>
        <p:grpSpPr>
          <a:xfrm rot="0">
            <a:off x="9975489" y="1170261"/>
            <a:ext cx="6998061" cy="2561528"/>
            <a:chOff x="0" y="0"/>
            <a:chExt cx="2342659" cy="857492"/>
          </a:xfrm>
        </p:grpSpPr>
        <p:sp>
          <p:nvSpPr>
            <p:cNvPr name="Freeform 5" id="5"/>
            <p:cNvSpPr/>
            <p:nvPr/>
          </p:nvSpPr>
          <p:spPr>
            <a:xfrm flipH="false" flipV="false" rot="0">
              <a:off x="0" y="0"/>
              <a:ext cx="2342659" cy="857492"/>
            </a:xfrm>
            <a:custGeom>
              <a:avLst/>
              <a:gdLst/>
              <a:ahLst/>
              <a:cxnLst/>
              <a:rect r="r" b="b" t="t" l="l"/>
              <a:pathLst>
                <a:path h="857492" w="2342659">
                  <a:moveTo>
                    <a:pt x="0" y="0"/>
                  </a:moveTo>
                  <a:lnTo>
                    <a:pt x="2342659" y="0"/>
                  </a:lnTo>
                  <a:lnTo>
                    <a:pt x="2342659" y="857492"/>
                  </a:lnTo>
                  <a:lnTo>
                    <a:pt x="0" y="857492"/>
                  </a:lnTo>
                  <a:close/>
                </a:path>
              </a:pathLst>
            </a:custGeom>
            <a:solidFill>
              <a:srgbClr val="0003FF"/>
            </a:solidFill>
          </p:spPr>
        </p:sp>
        <p:sp>
          <p:nvSpPr>
            <p:cNvPr name="TextBox 6" id="6"/>
            <p:cNvSpPr txBox="true"/>
            <p:nvPr/>
          </p:nvSpPr>
          <p:spPr>
            <a:xfrm>
              <a:off x="0" y="104775"/>
              <a:ext cx="2342659" cy="752717"/>
            </a:xfrm>
            <a:prstGeom prst="rect">
              <a:avLst/>
            </a:prstGeom>
          </p:spPr>
          <p:txBody>
            <a:bodyPr anchor="ctr" rtlCol="false" tIns="50800" lIns="50800" bIns="50800" rIns="50800"/>
            <a:lstStyle/>
            <a:p>
              <a:pPr algn="ctr">
                <a:lnSpc>
                  <a:spcPts val="1925"/>
                </a:lnSpc>
              </a:pPr>
            </a:p>
          </p:txBody>
        </p:sp>
      </p:grpSp>
      <p:sp>
        <p:nvSpPr>
          <p:cNvPr name="TextBox 7" id="7"/>
          <p:cNvSpPr txBox="true"/>
          <p:nvPr/>
        </p:nvSpPr>
        <p:spPr>
          <a:xfrm rot="0">
            <a:off x="10491672" y="2024301"/>
            <a:ext cx="1578952" cy="1034423"/>
          </a:xfrm>
          <a:prstGeom prst="rect">
            <a:avLst/>
          </a:prstGeom>
        </p:spPr>
        <p:txBody>
          <a:bodyPr anchor="t" rtlCol="false" tIns="0" lIns="0" bIns="0" rIns="0">
            <a:spAutoFit/>
          </a:bodyPr>
          <a:lstStyle/>
          <a:p>
            <a:pPr algn="l">
              <a:lnSpc>
                <a:spcPts val="7680"/>
              </a:lnSpc>
            </a:pPr>
            <a:r>
              <a:rPr lang="en-US" sz="8000" spc="-656">
                <a:solidFill>
                  <a:srgbClr val="EFEFEF"/>
                </a:solidFill>
                <a:latin typeface="TT Hoves"/>
                <a:ea typeface="TT Hoves"/>
                <a:cs typeface="TT Hoves"/>
                <a:sym typeface="TT Hoves"/>
              </a:rPr>
              <a:t>01.</a:t>
            </a:r>
          </a:p>
        </p:txBody>
      </p:sp>
      <p:sp>
        <p:nvSpPr>
          <p:cNvPr name="TextBox 8" id="8"/>
          <p:cNvSpPr txBox="true"/>
          <p:nvPr/>
        </p:nvSpPr>
        <p:spPr>
          <a:xfrm rot="0">
            <a:off x="12601687" y="6540872"/>
            <a:ext cx="7498697" cy="4832876"/>
          </a:xfrm>
          <a:prstGeom prst="rect">
            <a:avLst/>
          </a:prstGeom>
        </p:spPr>
        <p:txBody>
          <a:bodyPr anchor="t" rtlCol="false" tIns="0" lIns="0" bIns="0" rIns="0">
            <a:spAutoFit/>
          </a:bodyPr>
          <a:lstStyle/>
          <a:p>
            <a:pPr algn="ctr">
              <a:lnSpc>
                <a:spcPts val="35614"/>
              </a:lnSpc>
            </a:pPr>
            <a:r>
              <a:rPr lang="en-US" b="true" sz="37888" spc="-1856">
                <a:solidFill>
                  <a:srgbClr val="343434"/>
                </a:solidFill>
                <a:latin typeface="TT Hoves Bold"/>
                <a:ea typeface="TT Hoves Bold"/>
                <a:cs typeface="TT Hoves Bold"/>
                <a:sym typeface="TT Hoves Bold"/>
              </a:rPr>
              <a:t>02</a:t>
            </a:r>
          </a:p>
        </p:txBody>
      </p:sp>
      <p:grpSp>
        <p:nvGrpSpPr>
          <p:cNvPr name="Group 9" id="9"/>
          <p:cNvGrpSpPr/>
          <p:nvPr/>
        </p:nvGrpSpPr>
        <p:grpSpPr>
          <a:xfrm rot="0">
            <a:off x="9975489" y="3862348"/>
            <a:ext cx="6998061" cy="2561528"/>
            <a:chOff x="0" y="0"/>
            <a:chExt cx="2342659" cy="857492"/>
          </a:xfrm>
        </p:grpSpPr>
        <p:sp>
          <p:nvSpPr>
            <p:cNvPr name="Freeform 10" id="10"/>
            <p:cNvSpPr/>
            <p:nvPr/>
          </p:nvSpPr>
          <p:spPr>
            <a:xfrm flipH="false" flipV="false" rot="0">
              <a:off x="0" y="0"/>
              <a:ext cx="2342659" cy="857492"/>
            </a:xfrm>
            <a:custGeom>
              <a:avLst/>
              <a:gdLst/>
              <a:ahLst/>
              <a:cxnLst/>
              <a:rect r="r" b="b" t="t" l="l"/>
              <a:pathLst>
                <a:path h="857492" w="2342659">
                  <a:moveTo>
                    <a:pt x="0" y="0"/>
                  </a:moveTo>
                  <a:lnTo>
                    <a:pt x="2342659" y="0"/>
                  </a:lnTo>
                  <a:lnTo>
                    <a:pt x="2342659" y="857492"/>
                  </a:lnTo>
                  <a:lnTo>
                    <a:pt x="0" y="857492"/>
                  </a:lnTo>
                  <a:close/>
                </a:path>
              </a:pathLst>
            </a:custGeom>
            <a:solidFill>
              <a:srgbClr val="0003FF"/>
            </a:solidFill>
          </p:spPr>
        </p:sp>
        <p:sp>
          <p:nvSpPr>
            <p:cNvPr name="TextBox 11" id="11"/>
            <p:cNvSpPr txBox="true"/>
            <p:nvPr/>
          </p:nvSpPr>
          <p:spPr>
            <a:xfrm>
              <a:off x="0" y="104775"/>
              <a:ext cx="2342659" cy="752717"/>
            </a:xfrm>
            <a:prstGeom prst="rect">
              <a:avLst/>
            </a:prstGeom>
          </p:spPr>
          <p:txBody>
            <a:bodyPr anchor="ctr" rtlCol="false" tIns="50800" lIns="50800" bIns="50800" rIns="50800"/>
            <a:lstStyle/>
            <a:p>
              <a:pPr algn="ctr">
                <a:lnSpc>
                  <a:spcPts val="1925"/>
                </a:lnSpc>
              </a:pPr>
            </a:p>
          </p:txBody>
        </p:sp>
      </p:grpSp>
      <p:grpSp>
        <p:nvGrpSpPr>
          <p:cNvPr name="Group 12" id="12"/>
          <p:cNvGrpSpPr/>
          <p:nvPr/>
        </p:nvGrpSpPr>
        <p:grpSpPr>
          <a:xfrm rot="0">
            <a:off x="9975489" y="6557226"/>
            <a:ext cx="6998061" cy="2561528"/>
            <a:chOff x="0" y="0"/>
            <a:chExt cx="2342659" cy="857492"/>
          </a:xfrm>
        </p:grpSpPr>
        <p:sp>
          <p:nvSpPr>
            <p:cNvPr name="Freeform 13" id="13"/>
            <p:cNvSpPr/>
            <p:nvPr/>
          </p:nvSpPr>
          <p:spPr>
            <a:xfrm flipH="false" flipV="false" rot="0">
              <a:off x="0" y="0"/>
              <a:ext cx="2342659" cy="857492"/>
            </a:xfrm>
            <a:custGeom>
              <a:avLst/>
              <a:gdLst/>
              <a:ahLst/>
              <a:cxnLst/>
              <a:rect r="r" b="b" t="t" l="l"/>
              <a:pathLst>
                <a:path h="857492" w="2342659">
                  <a:moveTo>
                    <a:pt x="0" y="0"/>
                  </a:moveTo>
                  <a:lnTo>
                    <a:pt x="2342659" y="0"/>
                  </a:lnTo>
                  <a:lnTo>
                    <a:pt x="2342659" y="857492"/>
                  </a:lnTo>
                  <a:lnTo>
                    <a:pt x="0" y="857492"/>
                  </a:lnTo>
                  <a:close/>
                </a:path>
              </a:pathLst>
            </a:custGeom>
            <a:solidFill>
              <a:srgbClr val="0003FF"/>
            </a:solidFill>
          </p:spPr>
        </p:sp>
        <p:sp>
          <p:nvSpPr>
            <p:cNvPr name="TextBox 14" id="14"/>
            <p:cNvSpPr txBox="true"/>
            <p:nvPr/>
          </p:nvSpPr>
          <p:spPr>
            <a:xfrm>
              <a:off x="0" y="104775"/>
              <a:ext cx="2342659" cy="752717"/>
            </a:xfrm>
            <a:prstGeom prst="rect">
              <a:avLst/>
            </a:prstGeom>
          </p:spPr>
          <p:txBody>
            <a:bodyPr anchor="ctr" rtlCol="false" tIns="50800" lIns="50800" bIns="50800" rIns="50800"/>
            <a:lstStyle/>
            <a:p>
              <a:pPr algn="ctr">
                <a:lnSpc>
                  <a:spcPts val="1925"/>
                </a:lnSpc>
              </a:pPr>
            </a:p>
          </p:txBody>
        </p:sp>
      </p:grpSp>
      <p:sp>
        <p:nvSpPr>
          <p:cNvPr name="TextBox 15" id="15"/>
          <p:cNvSpPr txBox="true"/>
          <p:nvPr/>
        </p:nvSpPr>
        <p:spPr>
          <a:xfrm rot="0">
            <a:off x="10491672" y="4717783"/>
            <a:ext cx="1578952" cy="1034423"/>
          </a:xfrm>
          <a:prstGeom prst="rect">
            <a:avLst/>
          </a:prstGeom>
        </p:spPr>
        <p:txBody>
          <a:bodyPr anchor="t" rtlCol="false" tIns="0" lIns="0" bIns="0" rIns="0">
            <a:spAutoFit/>
          </a:bodyPr>
          <a:lstStyle/>
          <a:p>
            <a:pPr algn="l">
              <a:lnSpc>
                <a:spcPts val="7680"/>
              </a:lnSpc>
            </a:pPr>
            <a:r>
              <a:rPr lang="en-US" sz="8000" spc="-656">
                <a:solidFill>
                  <a:srgbClr val="EFEFEF"/>
                </a:solidFill>
                <a:latin typeface="TT Hoves"/>
                <a:ea typeface="TT Hoves"/>
                <a:cs typeface="TT Hoves"/>
                <a:sym typeface="TT Hoves"/>
              </a:rPr>
              <a:t>02.</a:t>
            </a:r>
          </a:p>
        </p:txBody>
      </p:sp>
      <p:sp>
        <p:nvSpPr>
          <p:cNvPr name="TextBox 16" id="16"/>
          <p:cNvSpPr txBox="true"/>
          <p:nvPr/>
        </p:nvSpPr>
        <p:spPr>
          <a:xfrm rot="0">
            <a:off x="10491672" y="7411266"/>
            <a:ext cx="1578952" cy="1034423"/>
          </a:xfrm>
          <a:prstGeom prst="rect">
            <a:avLst/>
          </a:prstGeom>
        </p:spPr>
        <p:txBody>
          <a:bodyPr anchor="t" rtlCol="false" tIns="0" lIns="0" bIns="0" rIns="0">
            <a:spAutoFit/>
          </a:bodyPr>
          <a:lstStyle/>
          <a:p>
            <a:pPr algn="l">
              <a:lnSpc>
                <a:spcPts val="7680"/>
              </a:lnSpc>
            </a:pPr>
            <a:r>
              <a:rPr lang="en-US" sz="8000" spc="-656">
                <a:solidFill>
                  <a:srgbClr val="EFEFEF"/>
                </a:solidFill>
                <a:latin typeface="TT Hoves"/>
                <a:ea typeface="TT Hoves"/>
                <a:cs typeface="TT Hoves"/>
                <a:sym typeface="TT Hoves"/>
              </a:rPr>
              <a:t>03.</a:t>
            </a:r>
          </a:p>
        </p:txBody>
      </p:sp>
      <p:sp>
        <p:nvSpPr>
          <p:cNvPr name="TextBox 17" id="17"/>
          <p:cNvSpPr txBox="true"/>
          <p:nvPr/>
        </p:nvSpPr>
        <p:spPr>
          <a:xfrm rot="0">
            <a:off x="12218908" y="1879386"/>
            <a:ext cx="4132127" cy="1533525"/>
          </a:xfrm>
          <a:prstGeom prst="rect">
            <a:avLst/>
          </a:prstGeom>
        </p:spPr>
        <p:txBody>
          <a:bodyPr anchor="t" rtlCol="false" tIns="0" lIns="0" bIns="0" rIns="0">
            <a:spAutoFit/>
          </a:bodyPr>
          <a:lstStyle/>
          <a:p>
            <a:pPr algn="just" marL="0" indent="0" lvl="0">
              <a:lnSpc>
                <a:spcPts val="2025"/>
              </a:lnSpc>
              <a:spcBef>
                <a:spcPct val="0"/>
              </a:spcBef>
            </a:pPr>
            <a:r>
              <a:rPr lang="en-US" sz="1500" spc="24">
                <a:solidFill>
                  <a:srgbClr val="EFEFEF"/>
                </a:solidFill>
                <a:latin typeface="TT Hoves"/>
                <a:ea typeface="TT Hoves"/>
                <a:cs typeface="TT Hoves"/>
                <a:sym typeface="TT Hoves"/>
              </a:rPr>
              <a:t>Sist</a:t>
            </a:r>
            <a:r>
              <a:rPr lang="en-US" sz="1500" spc="24" u="none">
                <a:solidFill>
                  <a:srgbClr val="EFEFEF"/>
                </a:solidFill>
                <a:latin typeface="TT Hoves"/>
                <a:ea typeface="TT Hoves"/>
                <a:cs typeface="TT Hoves"/>
                <a:sym typeface="TT Hoves"/>
              </a:rPr>
              <a:t>em cu procesor multi-core performant, optimizat pentru sarcini paralele și calcule intensive. Memoria RAM de 8 GB este suficientă pentru teste mari, iar Windows/Linux oferă flexibilitate și suport extins pentru compilatoare.</a:t>
            </a:r>
          </a:p>
        </p:txBody>
      </p:sp>
      <p:sp>
        <p:nvSpPr>
          <p:cNvPr name="TextBox 18" id="18"/>
          <p:cNvSpPr txBox="true"/>
          <p:nvPr/>
        </p:nvSpPr>
        <p:spPr>
          <a:xfrm rot="0">
            <a:off x="1504950" y="1747075"/>
            <a:ext cx="7639050" cy="2613580"/>
          </a:xfrm>
          <a:prstGeom prst="rect">
            <a:avLst/>
          </a:prstGeom>
        </p:spPr>
        <p:txBody>
          <a:bodyPr anchor="t" rtlCol="false" tIns="0" lIns="0" bIns="0" rIns="0">
            <a:spAutoFit/>
          </a:bodyPr>
          <a:lstStyle/>
          <a:p>
            <a:pPr algn="l">
              <a:lnSpc>
                <a:spcPts val="10180"/>
              </a:lnSpc>
            </a:pPr>
            <a:r>
              <a:rPr lang="en-US" b="true" sz="9695" spc="-475">
                <a:solidFill>
                  <a:srgbClr val="343434"/>
                </a:solidFill>
                <a:latin typeface="TT Hoves Bold"/>
                <a:ea typeface="TT Hoves Bold"/>
                <a:cs typeface="TT Hoves Bold"/>
                <a:sym typeface="TT Hoves Bold"/>
              </a:rPr>
              <a:t>Sisteme utilizate:</a:t>
            </a:r>
          </a:p>
        </p:txBody>
      </p:sp>
      <p:sp>
        <p:nvSpPr>
          <p:cNvPr name="TextBox 19" id="19"/>
          <p:cNvSpPr txBox="true"/>
          <p:nvPr/>
        </p:nvSpPr>
        <p:spPr>
          <a:xfrm rot="0">
            <a:off x="12218908" y="1460564"/>
            <a:ext cx="4132127" cy="297180"/>
          </a:xfrm>
          <a:prstGeom prst="rect">
            <a:avLst/>
          </a:prstGeom>
        </p:spPr>
        <p:txBody>
          <a:bodyPr anchor="t" rtlCol="false" tIns="0" lIns="0" bIns="0" rIns="0">
            <a:spAutoFit/>
          </a:bodyPr>
          <a:lstStyle/>
          <a:p>
            <a:pPr algn="ctr">
              <a:lnSpc>
                <a:spcPts val="2520"/>
              </a:lnSpc>
            </a:pPr>
            <a:r>
              <a:rPr lang="en-US" sz="1800" b="true">
                <a:solidFill>
                  <a:srgbClr val="FFFFFF"/>
                </a:solidFill>
                <a:latin typeface="Canva Sans Bold"/>
                <a:ea typeface="Canva Sans Bold"/>
                <a:cs typeface="Canva Sans Bold"/>
                <a:sym typeface="Canva Sans Bold"/>
              </a:rPr>
              <a:t>Sistemul I: </a:t>
            </a:r>
            <a:r>
              <a:rPr lang="en-US" b="true" sz="1800">
                <a:solidFill>
                  <a:srgbClr val="FFFFFF"/>
                </a:solidFill>
                <a:latin typeface="Canva Sans Bold"/>
                <a:ea typeface="Canva Sans Bold"/>
                <a:cs typeface="Canva Sans Bold"/>
                <a:sym typeface="Canva Sans Bold"/>
              </a:rPr>
              <a:t>AMD Ryzen 7</a:t>
            </a:r>
          </a:p>
        </p:txBody>
      </p:sp>
      <p:sp>
        <p:nvSpPr>
          <p:cNvPr name="TextBox 20" id="20"/>
          <p:cNvSpPr txBox="true"/>
          <p:nvPr/>
        </p:nvSpPr>
        <p:spPr>
          <a:xfrm rot="0">
            <a:off x="12218908" y="4701456"/>
            <a:ext cx="4132127" cy="1276350"/>
          </a:xfrm>
          <a:prstGeom prst="rect">
            <a:avLst/>
          </a:prstGeom>
        </p:spPr>
        <p:txBody>
          <a:bodyPr anchor="t" rtlCol="false" tIns="0" lIns="0" bIns="0" rIns="0">
            <a:spAutoFit/>
          </a:bodyPr>
          <a:lstStyle/>
          <a:p>
            <a:pPr algn="just" marL="0" indent="0" lvl="0">
              <a:lnSpc>
                <a:spcPts val="2025"/>
              </a:lnSpc>
              <a:spcBef>
                <a:spcPct val="0"/>
              </a:spcBef>
            </a:pPr>
            <a:r>
              <a:rPr lang="en-US" sz="1500" spc="24">
                <a:solidFill>
                  <a:srgbClr val="EFEFEF"/>
                </a:solidFill>
                <a:latin typeface="TT Hoves"/>
                <a:ea typeface="TT Hoves"/>
                <a:cs typeface="TT Hoves"/>
                <a:sym typeface="TT Hoves"/>
              </a:rPr>
              <a:t>P</a:t>
            </a:r>
            <a:r>
              <a:rPr lang="en-US" sz="1500" spc="24" u="none">
                <a:solidFill>
                  <a:srgbClr val="EFEFEF"/>
                </a:solidFill>
                <a:latin typeface="TT Hoves"/>
                <a:ea typeface="TT Hoves"/>
                <a:cs typeface="TT Hoves"/>
                <a:sym typeface="TT Hoves"/>
              </a:rPr>
              <a:t>rocesor ARM eficient energetic, cu integrare hardware-software excelentă. Memoria unificată de 8 GB reduce latențele, iar macOS aduce optimizări avansate pentru aplicații multi-thread, oferind performanță ridicată.</a:t>
            </a:r>
          </a:p>
        </p:txBody>
      </p:sp>
      <p:sp>
        <p:nvSpPr>
          <p:cNvPr name="TextBox 21" id="21"/>
          <p:cNvSpPr txBox="true"/>
          <p:nvPr/>
        </p:nvSpPr>
        <p:spPr>
          <a:xfrm rot="0">
            <a:off x="12218908" y="4282634"/>
            <a:ext cx="4132127" cy="297180"/>
          </a:xfrm>
          <a:prstGeom prst="rect">
            <a:avLst/>
          </a:prstGeom>
        </p:spPr>
        <p:txBody>
          <a:bodyPr anchor="t" rtlCol="false" tIns="0" lIns="0" bIns="0" rIns="0">
            <a:spAutoFit/>
          </a:bodyPr>
          <a:lstStyle/>
          <a:p>
            <a:pPr algn="ctr">
              <a:lnSpc>
                <a:spcPts val="2520"/>
              </a:lnSpc>
            </a:pPr>
            <a:r>
              <a:rPr lang="en-US" sz="1800" b="true">
                <a:solidFill>
                  <a:srgbClr val="FFFFFF"/>
                </a:solidFill>
                <a:latin typeface="Canva Sans Bold"/>
                <a:ea typeface="Canva Sans Bold"/>
                <a:cs typeface="Canva Sans Bold"/>
                <a:sym typeface="Canva Sans Bold"/>
              </a:rPr>
              <a:t>Sistemul II: </a:t>
            </a:r>
            <a:r>
              <a:rPr lang="en-US" b="true" sz="1800">
                <a:solidFill>
                  <a:srgbClr val="FFFFFF"/>
                </a:solidFill>
                <a:latin typeface="Canva Sans Bold"/>
                <a:ea typeface="Canva Sans Bold"/>
                <a:cs typeface="Canva Sans Bold"/>
                <a:sym typeface="Canva Sans Bold"/>
              </a:rPr>
              <a:t>Apple M1</a:t>
            </a:r>
          </a:p>
        </p:txBody>
      </p:sp>
      <p:sp>
        <p:nvSpPr>
          <p:cNvPr name="TextBox 22" id="22"/>
          <p:cNvSpPr txBox="true"/>
          <p:nvPr/>
        </p:nvSpPr>
        <p:spPr>
          <a:xfrm rot="0">
            <a:off x="12218908" y="7395147"/>
            <a:ext cx="4132127" cy="1276350"/>
          </a:xfrm>
          <a:prstGeom prst="rect">
            <a:avLst/>
          </a:prstGeom>
        </p:spPr>
        <p:txBody>
          <a:bodyPr anchor="t" rtlCol="false" tIns="0" lIns="0" bIns="0" rIns="0">
            <a:spAutoFit/>
          </a:bodyPr>
          <a:lstStyle/>
          <a:p>
            <a:pPr algn="just" marL="0" indent="0" lvl="0">
              <a:lnSpc>
                <a:spcPts val="2025"/>
              </a:lnSpc>
              <a:spcBef>
                <a:spcPct val="0"/>
              </a:spcBef>
            </a:pPr>
            <a:r>
              <a:rPr lang="en-US" sz="1500" spc="24">
                <a:solidFill>
                  <a:srgbClr val="EFEFEF"/>
                </a:solidFill>
                <a:latin typeface="TT Hoves"/>
                <a:ea typeface="TT Hoves"/>
                <a:cs typeface="TT Hoves"/>
                <a:sym typeface="TT Hoves"/>
              </a:rPr>
              <a:t>P</a:t>
            </a:r>
            <a:r>
              <a:rPr lang="en-US" sz="1500" spc="24" u="none">
                <a:solidFill>
                  <a:srgbClr val="EFEFEF"/>
                </a:solidFill>
                <a:latin typeface="TT Hoves"/>
                <a:ea typeface="TT Hoves"/>
                <a:cs typeface="TT Hoves"/>
                <a:sym typeface="TT Hoves"/>
              </a:rPr>
              <a:t>rocesor x86 cu performanță variabilă, în funcție de generație și numărul de nuclee. Capacitatea RAM necunoscută influențează performanța pe vectori mari, iar Windows oferă suport larg pentru aplicații și optimizări.</a:t>
            </a:r>
          </a:p>
        </p:txBody>
      </p:sp>
      <p:sp>
        <p:nvSpPr>
          <p:cNvPr name="TextBox 23" id="23"/>
          <p:cNvSpPr txBox="true"/>
          <p:nvPr/>
        </p:nvSpPr>
        <p:spPr>
          <a:xfrm rot="0">
            <a:off x="12218908" y="6976326"/>
            <a:ext cx="4132127" cy="297180"/>
          </a:xfrm>
          <a:prstGeom prst="rect">
            <a:avLst/>
          </a:prstGeom>
        </p:spPr>
        <p:txBody>
          <a:bodyPr anchor="t" rtlCol="false" tIns="0" lIns="0" bIns="0" rIns="0">
            <a:spAutoFit/>
          </a:bodyPr>
          <a:lstStyle/>
          <a:p>
            <a:pPr algn="ctr">
              <a:lnSpc>
                <a:spcPts val="2520"/>
              </a:lnSpc>
            </a:pPr>
            <a:r>
              <a:rPr lang="en-US" sz="1800" b="true">
                <a:solidFill>
                  <a:srgbClr val="FFFFFF"/>
                </a:solidFill>
                <a:latin typeface="Canva Sans Bold"/>
                <a:ea typeface="Canva Sans Bold"/>
                <a:cs typeface="Canva Sans Bold"/>
                <a:sym typeface="Canva Sans Bold"/>
              </a:rPr>
              <a:t>Sistemul III: Intel Core I7</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2706356" y="3430720"/>
            <a:ext cx="7554368" cy="1990725"/>
          </a:xfrm>
          <a:prstGeom prst="rect">
            <a:avLst/>
          </a:prstGeom>
        </p:spPr>
        <p:txBody>
          <a:bodyPr anchor="t" rtlCol="false" tIns="0" lIns="0" bIns="0" rIns="0">
            <a:spAutoFit/>
          </a:bodyPr>
          <a:lstStyle/>
          <a:p>
            <a:pPr algn="just" marL="0" indent="0" lvl="0">
              <a:lnSpc>
                <a:spcPts val="2699"/>
              </a:lnSpc>
              <a:spcBef>
                <a:spcPct val="0"/>
              </a:spcBef>
            </a:pPr>
            <a:r>
              <a:rPr lang="en-US" sz="1999" spc="119">
                <a:solidFill>
                  <a:srgbClr val="343434"/>
                </a:solidFill>
                <a:latin typeface="TT Hoves"/>
                <a:ea typeface="TT Hoves"/>
                <a:cs typeface="TT Hoves"/>
                <a:sym typeface="TT Hoves"/>
              </a:rPr>
              <a:t>Alg</a:t>
            </a:r>
            <a:r>
              <a:rPr lang="en-US" sz="1999" spc="119" u="none">
                <a:solidFill>
                  <a:srgbClr val="343434"/>
                </a:solidFill>
                <a:latin typeface="TT Hoves"/>
                <a:ea typeface="TT Hoves"/>
                <a:cs typeface="TT Hoves"/>
                <a:sym typeface="TT Hoves"/>
              </a:rPr>
              <a:t>oritmii de sortare diferă semnificativ în funcție de scenariile în care sunt utilizați. Fiecare algoritm este optimizat pentru anumite tipuri de date sau dimensiuni, iar performanța lor variază în funcție de complexitatea teoretică și de cerințele aplicației. Alegerea corectă poate face diferența între eficiență și timp de execuție crescut.</a:t>
            </a:r>
          </a:p>
        </p:txBody>
      </p:sp>
      <p:sp>
        <p:nvSpPr>
          <p:cNvPr name="TextBox 3" id="3"/>
          <p:cNvSpPr txBox="true"/>
          <p:nvPr/>
        </p:nvSpPr>
        <p:spPr>
          <a:xfrm rot="0">
            <a:off x="2706356" y="806330"/>
            <a:ext cx="7554368" cy="2613580"/>
          </a:xfrm>
          <a:prstGeom prst="rect">
            <a:avLst/>
          </a:prstGeom>
        </p:spPr>
        <p:txBody>
          <a:bodyPr anchor="t" rtlCol="false" tIns="0" lIns="0" bIns="0" rIns="0">
            <a:spAutoFit/>
          </a:bodyPr>
          <a:lstStyle/>
          <a:p>
            <a:pPr algn="just">
              <a:lnSpc>
                <a:spcPts val="10180"/>
              </a:lnSpc>
            </a:pPr>
            <a:r>
              <a:rPr lang="en-US" b="true" sz="9695" spc="-475">
                <a:solidFill>
                  <a:srgbClr val="343434"/>
                </a:solidFill>
                <a:latin typeface="TT Hoves Bold"/>
                <a:ea typeface="TT Hoves Bold"/>
                <a:cs typeface="TT Hoves Bold"/>
                <a:sym typeface="TT Hoves Bold"/>
              </a:rPr>
              <a:t>Algoritmii analizați</a:t>
            </a:r>
          </a:p>
        </p:txBody>
      </p:sp>
      <p:sp>
        <p:nvSpPr>
          <p:cNvPr name="Freeform 4" id="4"/>
          <p:cNvSpPr/>
          <p:nvPr/>
        </p:nvSpPr>
        <p:spPr>
          <a:xfrm flipH="false" flipV="false" rot="0">
            <a:off x="9221641" y="-9013801"/>
            <a:ext cx="16075318" cy="16075318"/>
          </a:xfrm>
          <a:custGeom>
            <a:avLst/>
            <a:gdLst/>
            <a:ahLst/>
            <a:cxnLst/>
            <a:rect r="r" b="b" t="t" l="l"/>
            <a:pathLst>
              <a:path h="16075318" w="16075318">
                <a:moveTo>
                  <a:pt x="0" y="0"/>
                </a:moveTo>
                <a:lnTo>
                  <a:pt x="16075318" y="0"/>
                </a:lnTo>
                <a:lnTo>
                  <a:pt x="16075318" y="16075318"/>
                </a:lnTo>
                <a:lnTo>
                  <a:pt x="0" y="16075318"/>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696258" y="-976142"/>
            <a:ext cx="2222590" cy="11878896"/>
            <a:chOff x="0" y="0"/>
            <a:chExt cx="585373" cy="3128598"/>
          </a:xfrm>
        </p:grpSpPr>
        <p:sp>
          <p:nvSpPr>
            <p:cNvPr name="Freeform 6" id="6"/>
            <p:cNvSpPr/>
            <p:nvPr/>
          </p:nvSpPr>
          <p:spPr>
            <a:xfrm flipH="false" flipV="false" rot="0">
              <a:off x="0" y="0"/>
              <a:ext cx="585373" cy="3128598"/>
            </a:xfrm>
            <a:custGeom>
              <a:avLst/>
              <a:gdLst/>
              <a:ahLst/>
              <a:cxnLst/>
              <a:rect r="r" b="b" t="t" l="l"/>
              <a:pathLst>
                <a:path h="3128598" w="585373">
                  <a:moveTo>
                    <a:pt x="0" y="0"/>
                  </a:moveTo>
                  <a:lnTo>
                    <a:pt x="585373" y="0"/>
                  </a:lnTo>
                  <a:lnTo>
                    <a:pt x="585373" y="3128598"/>
                  </a:lnTo>
                  <a:lnTo>
                    <a:pt x="0" y="3128598"/>
                  </a:lnTo>
                  <a:close/>
                </a:path>
              </a:pathLst>
            </a:custGeom>
            <a:solidFill>
              <a:srgbClr val="0003FF"/>
            </a:solidFill>
          </p:spPr>
        </p:sp>
        <p:sp>
          <p:nvSpPr>
            <p:cNvPr name="TextBox 7" id="7"/>
            <p:cNvSpPr txBox="true"/>
            <p:nvPr/>
          </p:nvSpPr>
          <p:spPr>
            <a:xfrm>
              <a:off x="0" y="-57150"/>
              <a:ext cx="585373" cy="3185748"/>
            </a:xfrm>
            <a:prstGeom prst="rect">
              <a:avLst/>
            </a:prstGeom>
          </p:spPr>
          <p:txBody>
            <a:bodyPr anchor="ctr" rtlCol="false" tIns="50800" lIns="50800" bIns="50800" rIns="50800"/>
            <a:lstStyle/>
            <a:p>
              <a:pPr algn="ctr">
                <a:lnSpc>
                  <a:spcPts val="3639"/>
                </a:lnSpc>
              </a:pPr>
            </a:p>
          </p:txBody>
        </p:sp>
      </p:grpSp>
      <p:sp>
        <p:nvSpPr>
          <p:cNvPr name="TextBox 8" id="8"/>
          <p:cNvSpPr txBox="true"/>
          <p:nvPr/>
        </p:nvSpPr>
        <p:spPr>
          <a:xfrm rot="0">
            <a:off x="12263317" y="91970"/>
            <a:ext cx="7498697" cy="4832876"/>
          </a:xfrm>
          <a:prstGeom prst="rect">
            <a:avLst/>
          </a:prstGeom>
        </p:spPr>
        <p:txBody>
          <a:bodyPr anchor="t" rtlCol="false" tIns="0" lIns="0" bIns="0" rIns="0">
            <a:spAutoFit/>
          </a:bodyPr>
          <a:lstStyle/>
          <a:p>
            <a:pPr algn="ctr">
              <a:lnSpc>
                <a:spcPts val="35614"/>
              </a:lnSpc>
            </a:pPr>
            <a:r>
              <a:rPr lang="en-US" b="true" sz="37888" spc="-1856">
                <a:solidFill>
                  <a:srgbClr val="343434"/>
                </a:solidFill>
                <a:latin typeface="TT Hoves Bold"/>
                <a:ea typeface="TT Hoves Bold"/>
                <a:cs typeface="TT Hoves Bold"/>
                <a:sym typeface="TT Hoves Bold"/>
              </a:rPr>
              <a:t>03</a:t>
            </a:r>
          </a:p>
        </p:txBody>
      </p:sp>
      <p:sp>
        <p:nvSpPr>
          <p:cNvPr name="TextBox 9" id="9"/>
          <p:cNvSpPr txBox="true"/>
          <p:nvPr/>
        </p:nvSpPr>
        <p:spPr>
          <a:xfrm rot="0">
            <a:off x="2706356" y="5818055"/>
            <a:ext cx="6768973" cy="4324350"/>
          </a:xfrm>
          <a:prstGeom prst="rect">
            <a:avLst/>
          </a:prstGeom>
        </p:spPr>
        <p:txBody>
          <a:bodyPr anchor="t" rtlCol="false" tIns="0" lIns="0" bIns="0" rIns="0">
            <a:spAutoFit/>
          </a:bodyPr>
          <a:lstStyle/>
          <a:p>
            <a:pPr algn="just" marL="431799" indent="-215899" lvl="1">
              <a:lnSpc>
                <a:spcPts val="2699"/>
              </a:lnSpc>
              <a:buFont typeface="Arial"/>
              <a:buChar char="•"/>
            </a:pPr>
            <a:r>
              <a:rPr lang="en-US" b="true" sz="1999" spc="119">
                <a:solidFill>
                  <a:srgbClr val="343434"/>
                </a:solidFill>
                <a:latin typeface="TT Hoves Bold"/>
                <a:ea typeface="TT Hoves Bold"/>
                <a:cs typeface="TT Hoves Bold"/>
                <a:sym typeface="TT Hoves Bold"/>
              </a:rPr>
              <a:t>TimS</a:t>
            </a:r>
            <a:r>
              <a:rPr lang="en-US" b="true" sz="1999" spc="119" u="none">
                <a:solidFill>
                  <a:srgbClr val="343434"/>
                </a:solidFill>
                <a:latin typeface="TT Hoves Bold"/>
                <a:ea typeface="TT Hoves Bold"/>
                <a:cs typeface="TT Hoves Bold"/>
                <a:sym typeface="TT Hoves Bold"/>
              </a:rPr>
              <a:t>ort: </a:t>
            </a:r>
            <a:r>
              <a:rPr lang="en-US" sz="1999" spc="119" u="none">
                <a:solidFill>
                  <a:srgbClr val="343434"/>
                </a:solidFill>
                <a:latin typeface="TT Hoves"/>
                <a:ea typeface="TT Hoves"/>
                <a:cs typeface="TT Hoves"/>
                <a:sym typeface="TT Hoves"/>
              </a:rPr>
              <a:t>(O(n log n) în cel mai rău caz, O(n) pentru date aproape sortate)</a:t>
            </a:r>
          </a:p>
          <a:p>
            <a:pPr algn="just" marL="431799" indent="-215899" lvl="1">
              <a:lnSpc>
                <a:spcPts val="2699"/>
              </a:lnSpc>
              <a:buFont typeface="Arial"/>
              <a:buChar char="•"/>
            </a:pPr>
            <a:r>
              <a:rPr lang="en-US" b="true" sz="1999" spc="119" u="none">
                <a:solidFill>
                  <a:srgbClr val="343434"/>
                </a:solidFill>
                <a:latin typeface="TT Hoves Bold"/>
                <a:ea typeface="TT Hoves Bold"/>
                <a:cs typeface="TT Hoves Bold"/>
                <a:sym typeface="TT Hoves Bold"/>
              </a:rPr>
              <a:t>QuickSort (3 median):</a:t>
            </a:r>
            <a:r>
              <a:rPr lang="en-US" sz="1999" spc="119" u="none">
                <a:solidFill>
                  <a:srgbClr val="343434"/>
                </a:solidFill>
                <a:latin typeface="TT Hoves"/>
                <a:ea typeface="TT Hoves"/>
                <a:cs typeface="TT Hoves"/>
                <a:sym typeface="TT Hoves"/>
              </a:rPr>
              <a:t> (O(n log n) în medie, O(n²) în cel mai rău caz)</a:t>
            </a:r>
          </a:p>
          <a:p>
            <a:pPr algn="just" marL="431799" indent="-215899" lvl="1">
              <a:lnSpc>
                <a:spcPts val="2699"/>
              </a:lnSpc>
              <a:buFont typeface="Arial"/>
              <a:buChar char="•"/>
            </a:pPr>
            <a:r>
              <a:rPr lang="en-US" b="true" sz="1999" spc="119" u="none">
                <a:solidFill>
                  <a:srgbClr val="343434"/>
                </a:solidFill>
                <a:latin typeface="TT Hoves Bold"/>
                <a:ea typeface="TT Hoves Bold"/>
                <a:cs typeface="TT Hoves Bold"/>
                <a:sym typeface="TT Hoves Bold"/>
              </a:rPr>
              <a:t>MergeSort:</a:t>
            </a:r>
            <a:r>
              <a:rPr lang="en-US" sz="1999" spc="119" u="none">
                <a:solidFill>
                  <a:srgbClr val="343434"/>
                </a:solidFill>
                <a:latin typeface="TT Hoves"/>
                <a:ea typeface="TT Hoves"/>
                <a:cs typeface="TT Hoves"/>
                <a:sym typeface="TT Hoves"/>
              </a:rPr>
              <a:t> (O(n log n) în cel mai rău caz și în medie)</a:t>
            </a:r>
          </a:p>
          <a:p>
            <a:pPr algn="just" marL="431799" indent="-215899" lvl="1">
              <a:lnSpc>
                <a:spcPts val="2699"/>
              </a:lnSpc>
              <a:buFont typeface="Arial"/>
              <a:buChar char="•"/>
            </a:pPr>
            <a:r>
              <a:rPr lang="en-US" b="true" sz="1999" spc="119" u="none">
                <a:solidFill>
                  <a:srgbClr val="343434"/>
                </a:solidFill>
                <a:latin typeface="TT Hoves Bold"/>
                <a:ea typeface="TT Hoves Bold"/>
                <a:cs typeface="TT Hoves Bold"/>
                <a:sym typeface="TT Hoves Bold"/>
              </a:rPr>
              <a:t>QuickSort:</a:t>
            </a:r>
            <a:r>
              <a:rPr lang="en-US" sz="1999" spc="119" u="none">
                <a:solidFill>
                  <a:srgbClr val="343434"/>
                </a:solidFill>
                <a:latin typeface="TT Hoves"/>
                <a:ea typeface="TT Hoves"/>
                <a:cs typeface="TT Hoves"/>
                <a:sym typeface="TT Hoves"/>
              </a:rPr>
              <a:t> (O(n log n) în medie, O(n²) în cel mai rău caz)</a:t>
            </a:r>
          </a:p>
          <a:p>
            <a:pPr algn="just" marL="431799" indent="-215899" lvl="1">
              <a:lnSpc>
                <a:spcPts val="2699"/>
              </a:lnSpc>
              <a:buFont typeface="Arial"/>
              <a:buChar char="•"/>
            </a:pPr>
            <a:r>
              <a:rPr lang="en-US" b="true" sz="1999" spc="119" u="none">
                <a:solidFill>
                  <a:srgbClr val="343434"/>
                </a:solidFill>
                <a:latin typeface="TT Hoves Bold"/>
                <a:ea typeface="TT Hoves Bold"/>
                <a:cs typeface="TT Hoves Bold"/>
                <a:sym typeface="TT Hoves Bold"/>
              </a:rPr>
              <a:t>QuickSort (optimizat):</a:t>
            </a:r>
            <a:r>
              <a:rPr lang="en-US" sz="1999" spc="119" u="none">
                <a:solidFill>
                  <a:srgbClr val="343434"/>
                </a:solidFill>
                <a:latin typeface="TT Hoves"/>
                <a:ea typeface="TT Hoves"/>
                <a:cs typeface="TT Hoves"/>
                <a:sym typeface="TT Hoves"/>
              </a:rPr>
              <a:t> (O(n log n) în medie, O(n²) în cel mai rău caz)</a:t>
            </a:r>
          </a:p>
          <a:p>
            <a:pPr algn="just" marL="431799" indent="-215899" lvl="1">
              <a:lnSpc>
                <a:spcPts val="2699"/>
              </a:lnSpc>
              <a:buFont typeface="Arial"/>
              <a:buChar char="•"/>
            </a:pPr>
            <a:r>
              <a:rPr lang="en-US" b="true" sz="1999" spc="119" u="none">
                <a:solidFill>
                  <a:srgbClr val="343434"/>
                </a:solidFill>
                <a:latin typeface="TT Hoves Bold"/>
                <a:ea typeface="TT Hoves Bold"/>
                <a:cs typeface="TT Hoves Bold"/>
                <a:sym typeface="TT Hoves Bold"/>
              </a:rPr>
              <a:t>QuickSort (cu stivă):</a:t>
            </a:r>
            <a:r>
              <a:rPr lang="en-US" sz="1999" spc="119" u="none">
                <a:solidFill>
                  <a:srgbClr val="343434"/>
                </a:solidFill>
                <a:latin typeface="TT Hoves"/>
                <a:ea typeface="TT Hoves"/>
                <a:cs typeface="TT Hoves"/>
                <a:sym typeface="TT Hoves"/>
              </a:rPr>
              <a:t> (O(n log n) în medie, O(n²) în cel mai rău caz)</a:t>
            </a:r>
          </a:p>
          <a:p>
            <a:pPr algn="just">
              <a:lnSpc>
                <a:spcPts val="2699"/>
              </a:lnSpc>
            </a:pPr>
          </a:p>
        </p:txBody>
      </p:sp>
      <p:sp>
        <p:nvSpPr>
          <p:cNvPr name="TextBox 10" id="10"/>
          <p:cNvSpPr txBox="true"/>
          <p:nvPr/>
        </p:nvSpPr>
        <p:spPr>
          <a:xfrm rot="0">
            <a:off x="10490327" y="5850951"/>
            <a:ext cx="6768973" cy="4324350"/>
          </a:xfrm>
          <a:prstGeom prst="rect">
            <a:avLst/>
          </a:prstGeom>
        </p:spPr>
        <p:txBody>
          <a:bodyPr anchor="t" rtlCol="false" tIns="0" lIns="0" bIns="0" rIns="0">
            <a:spAutoFit/>
          </a:bodyPr>
          <a:lstStyle/>
          <a:p>
            <a:pPr algn="just" marL="431799" indent="-215899" lvl="1">
              <a:lnSpc>
                <a:spcPts val="2699"/>
              </a:lnSpc>
              <a:buFont typeface="Arial"/>
              <a:buChar char="•"/>
            </a:pPr>
            <a:r>
              <a:rPr lang="en-US" b="true" sz="1999" spc="119">
                <a:solidFill>
                  <a:srgbClr val="343434"/>
                </a:solidFill>
                <a:latin typeface="TT Hoves Bold"/>
                <a:ea typeface="TT Hoves Bold"/>
                <a:cs typeface="TT Hoves Bold"/>
                <a:sym typeface="TT Hoves Bold"/>
              </a:rPr>
              <a:t>QuickS</a:t>
            </a:r>
            <a:r>
              <a:rPr lang="en-US" b="true" sz="1999" spc="119" u="none">
                <a:solidFill>
                  <a:srgbClr val="343434"/>
                </a:solidFill>
                <a:latin typeface="TT Hoves Bold"/>
                <a:ea typeface="TT Hoves Bold"/>
                <a:cs typeface="TT Hoves Bold"/>
                <a:sym typeface="TT Hoves Bold"/>
              </a:rPr>
              <a:t>ort (5 median):</a:t>
            </a:r>
            <a:r>
              <a:rPr lang="en-US" sz="1999" spc="119" u="none">
                <a:solidFill>
                  <a:srgbClr val="343434"/>
                </a:solidFill>
                <a:latin typeface="TT Hoves"/>
                <a:ea typeface="TT Hoves"/>
                <a:cs typeface="TT Hoves"/>
                <a:sym typeface="TT Hoves"/>
              </a:rPr>
              <a:t> (O(n log n) în medie, O(n²) în cel mai rău caz)</a:t>
            </a:r>
          </a:p>
          <a:p>
            <a:pPr algn="just" marL="431799" indent="-215899" lvl="1">
              <a:lnSpc>
                <a:spcPts val="2699"/>
              </a:lnSpc>
              <a:buFont typeface="Arial"/>
              <a:buChar char="•"/>
            </a:pPr>
            <a:r>
              <a:rPr lang="en-US" b="true" sz="1999" spc="119" u="none">
                <a:solidFill>
                  <a:srgbClr val="343434"/>
                </a:solidFill>
                <a:latin typeface="TT Hoves Bold"/>
                <a:ea typeface="TT Hoves Bold"/>
                <a:cs typeface="TT Hoves Bold"/>
                <a:sym typeface="TT Hoves Bold"/>
              </a:rPr>
              <a:t>RadixSort (baza 10):</a:t>
            </a:r>
            <a:r>
              <a:rPr lang="en-US" sz="1999" spc="119" u="none">
                <a:solidFill>
                  <a:srgbClr val="343434"/>
                </a:solidFill>
                <a:latin typeface="TT Hoves"/>
                <a:ea typeface="TT Hoves"/>
                <a:cs typeface="TT Hoves"/>
                <a:sym typeface="TT Hoves"/>
              </a:rPr>
              <a:t> (O(nk), unde k este numărul de cifre)</a:t>
            </a:r>
          </a:p>
          <a:p>
            <a:pPr algn="just" marL="431799" indent="-215899" lvl="1">
              <a:lnSpc>
                <a:spcPts val="2699"/>
              </a:lnSpc>
              <a:buFont typeface="Arial"/>
              <a:buChar char="•"/>
            </a:pPr>
            <a:r>
              <a:rPr lang="en-US" b="true" sz="1999" spc="119" u="none">
                <a:solidFill>
                  <a:srgbClr val="343434"/>
                </a:solidFill>
                <a:latin typeface="TT Hoves Bold"/>
                <a:ea typeface="TT Hoves Bold"/>
                <a:cs typeface="TT Hoves Bold"/>
                <a:sym typeface="TT Hoves Bold"/>
              </a:rPr>
              <a:t>RadixSort (baza 16):</a:t>
            </a:r>
            <a:r>
              <a:rPr lang="en-US" sz="1999" spc="119" u="none">
                <a:solidFill>
                  <a:srgbClr val="343434"/>
                </a:solidFill>
                <a:latin typeface="TT Hoves"/>
                <a:ea typeface="TT Hoves"/>
                <a:cs typeface="TT Hoves"/>
                <a:sym typeface="TT Hoves"/>
              </a:rPr>
              <a:t> (O(nk), unde k este numărul de cifre)</a:t>
            </a:r>
          </a:p>
          <a:p>
            <a:pPr algn="just" marL="431799" indent="-215899" lvl="1">
              <a:lnSpc>
                <a:spcPts val="2699"/>
              </a:lnSpc>
              <a:buFont typeface="Arial"/>
              <a:buChar char="•"/>
            </a:pPr>
            <a:r>
              <a:rPr lang="en-US" b="true" sz="1999" spc="119" u="none">
                <a:solidFill>
                  <a:srgbClr val="343434"/>
                </a:solidFill>
                <a:latin typeface="TT Hoves Bold"/>
                <a:ea typeface="TT Hoves Bold"/>
                <a:cs typeface="TT Hoves Bold"/>
                <a:sym typeface="TT Hoves Bold"/>
              </a:rPr>
              <a:t>HeapSort (O(n log n):</a:t>
            </a:r>
            <a:r>
              <a:rPr lang="en-US" sz="1999" spc="119" u="none">
                <a:solidFill>
                  <a:srgbClr val="343434"/>
                </a:solidFill>
                <a:latin typeface="TT Hoves"/>
                <a:ea typeface="TT Hoves"/>
                <a:cs typeface="TT Hoves"/>
                <a:sym typeface="TT Hoves"/>
              </a:rPr>
              <a:t> în cel mai rău caz și în medie)</a:t>
            </a:r>
          </a:p>
          <a:p>
            <a:pPr algn="just" marL="431799" indent="-215899" lvl="1">
              <a:lnSpc>
                <a:spcPts val="2699"/>
              </a:lnSpc>
              <a:buFont typeface="Arial"/>
              <a:buChar char="•"/>
            </a:pPr>
            <a:r>
              <a:rPr lang="en-US" b="true" sz="1999" spc="119" u="none">
                <a:solidFill>
                  <a:srgbClr val="343434"/>
                </a:solidFill>
                <a:latin typeface="TT Hoves Bold"/>
                <a:ea typeface="TT Hoves Bold"/>
                <a:cs typeface="TT Hoves Bold"/>
                <a:sym typeface="TT Hoves Bold"/>
              </a:rPr>
              <a:t>ShellSort (Knuth):</a:t>
            </a:r>
            <a:r>
              <a:rPr lang="en-US" sz="1999" spc="119" u="none">
                <a:solidFill>
                  <a:srgbClr val="343434"/>
                </a:solidFill>
                <a:latin typeface="TT Hoves"/>
                <a:ea typeface="TT Hoves"/>
                <a:cs typeface="TT Hoves"/>
                <a:sym typeface="TT Hoves"/>
              </a:rPr>
              <a:t> (O(n log² n) în medie, depinde de secvența de incrementare)</a:t>
            </a:r>
          </a:p>
          <a:p>
            <a:pPr algn="just" marL="431799" indent="-215899" lvl="1">
              <a:lnSpc>
                <a:spcPts val="2699"/>
              </a:lnSpc>
              <a:buFont typeface="Arial"/>
              <a:buChar char="•"/>
            </a:pPr>
            <a:r>
              <a:rPr lang="en-US" b="true" sz="1999" spc="119" u="none">
                <a:solidFill>
                  <a:srgbClr val="343434"/>
                </a:solidFill>
                <a:latin typeface="TT Hoves Bold"/>
                <a:ea typeface="TT Hoves Bold"/>
                <a:cs typeface="TT Hoves Bold"/>
                <a:sym typeface="TT Hoves Bold"/>
              </a:rPr>
              <a:t>ShellSort (standard):</a:t>
            </a:r>
            <a:r>
              <a:rPr lang="en-US" sz="1999" spc="119" u="none">
                <a:solidFill>
                  <a:srgbClr val="343434"/>
                </a:solidFill>
                <a:latin typeface="TT Hoves"/>
                <a:ea typeface="TT Hoves"/>
                <a:cs typeface="TT Hoves"/>
                <a:sym typeface="TT Hoves"/>
              </a:rPr>
              <a:t> (O(n log² n) în medie, depinde de secvența de incrementare)</a:t>
            </a:r>
          </a:p>
          <a:p>
            <a:pPr algn="just">
              <a:lnSpc>
                <a:spcPts val="2699"/>
              </a:lnSpc>
            </a:pPr>
          </a:p>
        </p:txBody>
      </p:sp>
      <p:sp>
        <p:nvSpPr>
          <p:cNvPr name="TextBox 11" id="11"/>
          <p:cNvSpPr txBox="true"/>
          <p:nvPr/>
        </p:nvSpPr>
        <p:spPr>
          <a:xfrm rot="-5400000">
            <a:off x="-2979602" y="5157284"/>
            <a:ext cx="7488283" cy="528320"/>
          </a:xfrm>
          <a:prstGeom prst="rect">
            <a:avLst/>
          </a:prstGeom>
        </p:spPr>
        <p:txBody>
          <a:bodyPr anchor="t" rtlCol="false" tIns="0" lIns="0" bIns="0" rIns="0">
            <a:spAutoFit/>
          </a:bodyPr>
          <a:lstStyle/>
          <a:p>
            <a:pPr algn="ctr">
              <a:lnSpc>
                <a:spcPts val="4480"/>
              </a:lnSpc>
              <a:spcBef>
                <a:spcPct val="0"/>
              </a:spcBef>
            </a:pPr>
            <a:r>
              <a:rPr lang="en-US" b="true" sz="3200">
                <a:solidFill>
                  <a:srgbClr val="EFEFEF"/>
                </a:solidFill>
                <a:latin typeface="TT Hoves Bold"/>
                <a:ea typeface="TT Hoves Bold"/>
                <a:cs typeface="TT Hoves Bold"/>
                <a:sym typeface="TT Hoves Bold"/>
              </a:rPr>
              <a:t>Performanța Algoritmilor de Sortare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9555412" y="-7939543"/>
            <a:ext cx="14102688" cy="14102688"/>
          </a:xfrm>
          <a:custGeom>
            <a:avLst/>
            <a:gdLst/>
            <a:ahLst/>
            <a:cxnLst/>
            <a:rect r="r" b="b" t="t" l="l"/>
            <a:pathLst>
              <a:path h="14102688" w="14102688">
                <a:moveTo>
                  <a:pt x="0" y="0"/>
                </a:moveTo>
                <a:lnTo>
                  <a:pt x="14102688" y="0"/>
                </a:lnTo>
                <a:lnTo>
                  <a:pt x="14102688" y="14102689"/>
                </a:lnTo>
                <a:lnTo>
                  <a:pt x="0" y="1410268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880286" y="-327462"/>
            <a:ext cx="6393149" cy="4116084"/>
          </a:xfrm>
          <a:prstGeom prst="rect">
            <a:avLst/>
          </a:prstGeom>
        </p:spPr>
        <p:txBody>
          <a:bodyPr anchor="t" rtlCol="false" tIns="0" lIns="0" bIns="0" rIns="0">
            <a:spAutoFit/>
          </a:bodyPr>
          <a:lstStyle/>
          <a:p>
            <a:pPr algn="ctr">
              <a:lnSpc>
                <a:spcPts val="30364"/>
              </a:lnSpc>
            </a:pPr>
            <a:r>
              <a:rPr lang="en-US" b="true" sz="32302" spc="-1582">
                <a:solidFill>
                  <a:srgbClr val="343434"/>
                </a:solidFill>
                <a:latin typeface="TT Hoves Bold"/>
                <a:ea typeface="TT Hoves Bold"/>
                <a:cs typeface="TT Hoves Bold"/>
                <a:sym typeface="TT Hoves Bold"/>
              </a:rPr>
              <a:t>04</a:t>
            </a:r>
          </a:p>
        </p:txBody>
      </p:sp>
      <p:grpSp>
        <p:nvGrpSpPr>
          <p:cNvPr name="Group 4" id="4"/>
          <p:cNvGrpSpPr/>
          <p:nvPr/>
        </p:nvGrpSpPr>
        <p:grpSpPr>
          <a:xfrm rot="0">
            <a:off x="-696258" y="9258300"/>
            <a:ext cx="19680517" cy="1115933"/>
            <a:chOff x="0" y="0"/>
            <a:chExt cx="5183346" cy="293908"/>
          </a:xfrm>
        </p:grpSpPr>
        <p:sp>
          <p:nvSpPr>
            <p:cNvPr name="Freeform 5" id="5"/>
            <p:cNvSpPr/>
            <p:nvPr/>
          </p:nvSpPr>
          <p:spPr>
            <a:xfrm flipH="false" flipV="false" rot="0">
              <a:off x="0" y="0"/>
              <a:ext cx="5183346" cy="293908"/>
            </a:xfrm>
            <a:custGeom>
              <a:avLst/>
              <a:gdLst/>
              <a:ahLst/>
              <a:cxnLst/>
              <a:rect r="r" b="b" t="t" l="l"/>
              <a:pathLst>
                <a:path h="293908" w="5183346">
                  <a:moveTo>
                    <a:pt x="0" y="0"/>
                  </a:moveTo>
                  <a:lnTo>
                    <a:pt x="5183346" y="0"/>
                  </a:lnTo>
                  <a:lnTo>
                    <a:pt x="5183346" y="293908"/>
                  </a:lnTo>
                  <a:lnTo>
                    <a:pt x="0" y="293908"/>
                  </a:lnTo>
                  <a:close/>
                </a:path>
              </a:pathLst>
            </a:custGeom>
            <a:solidFill>
              <a:srgbClr val="0003FF"/>
            </a:solidFill>
          </p:spPr>
        </p:sp>
        <p:sp>
          <p:nvSpPr>
            <p:cNvPr name="TextBox 6" id="6"/>
            <p:cNvSpPr txBox="true"/>
            <p:nvPr/>
          </p:nvSpPr>
          <p:spPr>
            <a:xfrm>
              <a:off x="0" y="-57150"/>
              <a:ext cx="5183346" cy="351058"/>
            </a:xfrm>
            <a:prstGeom prst="rect">
              <a:avLst/>
            </a:prstGeom>
          </p:spPr>
          <p:txBody>
            <a:bodyPr anchor="ctr" rtlCol="false" tIns="50800" lIns="50800" bIns="50800" rIns="50800"/>
            <a:lstStyle/>
            <a:p>
              <a:pPr algn="ctr">
                <a:lnSpc>
                  <a:spcPts val="3639"/>
                </a:lnSpc>
              </a:pPr>
            </a:p>
          </p:txBody>
        </p:sp>
      </p:grpSp>
      <p:sp>
        <p:nvSpPr>
          <p:cNvPr name="TextBox 7" id="7"/>
          <p:cNvSpPr txBox="true"/>
          <p:nvPr/>
        </p:nvSpPr>
        <p:spPr>
          <a:xfrm rot="0">
            <a:off x="1494083" y="1631734"/>
            <a:ext cx="4883628" cy="1327151"/>
          </a:xfrm>
          <a:prstGeom prst="rect">
            <a:avLst/>
          </a:prstGeom>
        </p:spPr>
        <p:txBody>
          <a:bodyPr anchor="t" rtlCol="false" tIns="0" lIns="0" bIns="0" rIns="0">
            <a:spAutoFit/>
          </a:bodyPr>
          <a:lstStyle/>
          <a:p>
            <a:pPr algn="just">
              <a:lnSpc>
                <a:spcPts val="5150"/>
              </a:lnSpc>
            </a:pPr>
            <a:r>
              <a:rPr lang="en-US" b="true" sz="5000">
                <a:solidFill>
                  <a:srgbClr val="343434"/>
                </a:solidFill>
                <a:latin typeface="TT Hoves Bold"/>
                <a:ea typeface="TT Hoves Bold"/>
                <a:cs typeface="TT Hoves Bold"/>
                <a:sym typeface="TT Hoves Bold"/>
              </a:rPr>
              <a:t>Specificații hardware</a:t>
            </a:r>
          </a:p>
        </p:txBody>
      </p:sp>
      <p:grpSp>
        <p:nvGrpSpPr>
          <p:cNvPr name="Group 8" id="8"/>
          <p:cNvGrpSpPr/>
          <p:nvPr/>
        </p:nvGrpSpPr>
        <p:grpSpPr>
          <a:xfrm rot="0">
            <a:off x="1079358" y="1555534"/>
            <a:ext cx="273982" cy="245024"/>
            <a:chOff x="0" y="0"/>
            <a:chExt cx="91718" cy="82024"/>
          </a:xfrm>
        </p:grpSpPr>
        <p:sp>
          <p:nvSpPr>
            <p:cNvPr name="Freeform 9" id="9"/>
            <p:cNvSpPr/>
            <p:nvPr/>
          </p:nvSpPr>
          <p:spPr>
            <a:xfrm flipH="false" flipV="false" rot="0">
              <a:off x="0" y="0"/>
              <a:ext cx="91718" cy="82024"/>
            </a:xfrm>
            <a:custGeom>
              <a:avLst/>
              <a:gdLst/>
              <a:ahLst/>
              <a:cxnLst/>
              <a:rect r="r" b="b" t="t" l="l"/>
              <a:pathLst>
                <a:path h="82024" w="91718">
                  <a:moveTo>
                    <a:pt x="0" y="0"/>
                  </a:moveTo>
                  <a:lnTo>
                    <a:pt x="91718" y="0"/>
                  </a:lnTo>
                  <a:lnTo>
                    <a:pt x="91718" y="82024"/>
                  </a:lnTo>
                  <a:lnTo>
                    <a:pt x="0" y="82024"/>
                  </a:lnTo>
                  <a:close/>
                </a:path>
              </a:pathLst>
            </a:custGeom>
            <a:solidFill>
              <a:srgbClr val="0003FF"/>
            </a:solidFill>
          </p:spPr>
        </p:sp>
        <p:sp>
          <p:nvSpPr>
            <p:cNvPr name="TextBox 10" id="10"/>
            <p:cNvSpPr txBox="true"/>
            <p:nvPr/>
          </p:nvSpPr>
          <p:spPr>
            <a:xfrm>
              <a:off x="0" y="85725"/>
              <a:ext cx="91718" cy="82024"/>
            </a:xfrm>
            <a:prstGeom prst="rect">
              <a:avLst/>
            </a:prstGeom>
          </p:spPr>
          <p:txBody>
            <a:bodyPr anchor="ctr" rtlCol="false" tIns="50800" lIns="50800" bIns="50800" rIns="50800"/>
            <a:lstStyle/>
            <a:p>
              <a:pPr algn="ctr">
                <a:lnSpc>
                  <a:spcPts val="1925"/>
                </a:lnSpc>
              </a:pPr>
            </a:p>
          </p:txBody>
        </p:sp>
      </p:grpSp>
      <p:sp>
        <p:nvSpPr>
          <p:cNvPr name="TextBox 11" id="11"/>
          <p:cNvSpPr txBox="true"/>
          <p:nvPr/>
        </p:nvSpPr>
        <p:spPr>
          <a:xfrm rot="0">
            <a:off x="1494083" y="2920785"/>
            <a:ext cx="8395740" cy="401955"/>
          </a:xfrm>
          <a:prstGeom prst="rect">
            <a:avLst/>
          </a:prstGeom>
        </p:spPr>
        <p:txBody>
          <a:bodyPr anchor="t" rtlCol="false" tIns="0" lIns="0" bIns="0" rIns="0">
            <a:spAutoFit/>
          </a:bodyPr>
          <a:lstStyle/>
          <a:p>
            <a:pPr algn="just" marL="0" indent="0" lvl="0">
              <a:lnSpc>
                <a:spcPts val="3239"/>
              </a:lnSpc>
              <a:spcBef>
                <a:spcPct val="0"/>
              </a:spcBef>
            </a:pPr>
            <a:r>
              <a:rPr lang="en-US" sz="2399" spc="143">
                <a:solidFill>
                  <a:srgbClr val="343434"/>
                </a:solidFill>
                <a:latin typeface="TT Hoves"/>
                <a:ea typeface="TT Hoves"/>
                <a:cs typeface="TT Hoves"/>
                <a:sym typeface="TT Hoves"/>
              </a:rPr>
              <a:t>AMD Ryzen 7, 8 GB RAM, Windows/Linux.</a:t>
            </a:r>
          </a:p>
        </p:txBody>
      </p:sp>
      <p:sp>
        <p:nvSpPr>
          <p:cNvPr name="TextBox 12" id="12"/>
          <p:cNvSpPr txBox="true"/>
          <p:nvPr/>
        </p:nvSpPr>
        <p:spPr>
          <a:xfrm rot="0">
            <a:off x="1443425" y="4089826"/>
            <a:ext cx="4883628" cy="679451"/>
          </a:xfrm>
          <a:prstGeom prst="rect">
            <a:avLst/>
          </a:prstGeom>
        </p:spPr>
        <p:txBody>
          <a:bodyPr anchor="t" rtlCol="false" tIns="0" lIns="0" bIns="0" rIns="0">
            <a:spAutoFit/>
          </a:bodyPr>
          <a:lstStyle/>
          <a:p>
            <a:pPr algn="just">
              <a:lnSpc>
                <a:spcPts val="5150"/>
              </a:lnSpc>
            </a:pPr>
            <a:r>
              <a:rPr lang="en-US" b="true" sz="5000">
                <a:solidFill>
                  <a:srgbClr val="343434"/>
                </a:solidFill>
                <a:latin typeface="TT Hoves Bold"/>
                <a:ea typeface="TT Hoves Bold"/>
                <a:cs typeface="TT Hoves Bold"/>
                <a:sym typeface="TT Hoves Bold"/>
              </a:rPr>
              <a:t>Observații:</a:t>
            </a:r>
          </a:p>
        </p:txBody>
      </p:sp>
      <p:grpSp>
        <p:nvGrpSpPr>
          <p:cNvPr name="Group 13" id="13"/>
          <p:cNvGrpSpPr/>
          <p:nvPr/>
        </p:nvGrpSpPr>
        <p:grpSpPr>
          <a:xfrm rot="0">
            <a:off x="1028700" y="4013626"/>
            <a:ext cx="273982" cy="245024"/>
            <a:chOff x="0" y="0"/>
            <a:chExt cx="91718" cy="82024"/>
          </a:xfrm>
        </p:grpSpPr>
        <p:sp>
          <p:nvSpPr>
            <p:cNvPr name="Freeform 14" id="14"/>
            <p:cNvSpPr/>
            <p:nvPr/>
          </p:nvSpPr>
          <p:spPr>
            <a:xfrm flipH="false" flipV="false" rot="0">
              <a:off x="0" y="0"/>
              <a:ext cx="91718" cy="82024"/>
            </a:xfrm>
            <a:custGeom>
              <a:avLst/>
              <a:gdLst/>
              <a:ahLst/>
              <a:cxnLst/>
              <a:rect r="r" b="b" t="t" l="l"/>
              <a:pathLst>
                <a:path h="82024" w="91718">
                  <a:moveTo>
                    <a:pt x="0" y="0"/>
                  </a:moveTo>
                  <a:lnTo>
                    <a:pt x="91718" y="0"/>
                  </a:lnTo>
                  <a:lnTo>
                    <a:pt x="91718" y="82024"/>
                  </a:lnTo>
                  <a:lnTo>
                    <a:pt x="0" y="82024"/>
                  </a:lnTo>
                  <a:close/>
                </a:path>
              </a:pathLst>
            </a:custGeom>
            <a:solidFill>
              <a:srgbClr val="0003FF"/>
            </a:solidFill>
          </p:spPr>
        </p:sp>
        <p:sp>
          <p:nvSpPr>
            <p:cNvPr name="TextBox 15" id="15"/>
            <p:cNvSpPr txBox="true"/>
            <p:nvPr/>
          </p:nvSpPr>
          <p:spPr>
            <a:xfrm>
              <a:off x="0" y="85725"/>
              <a:ext cx="91718" cy="82024"/>
            </a:xfrm>
            <a:prstGeom prst="rect">
              <a:avLst/>
            </a:prstGeom>
          </p:spPr>
          <p:txBody>
            <a:bodyPr anchor="ctr" rtlCol="false" tIns="50800" lIns="50800" bIns="50800" rIns="50800"/>
            <a:lstStyle/>
            <a:p>
              <a:pPr algn="ctr">
                <a:lnSpc>
                  <a:spcPts val="1925"/>
                </a:lnSpc>
              </a:pPr>
            </a:p>
          </p:txBody>
        </p:sp>
      </p:grpSp>
      <p:sp>
        <p:nvSpPr>
          <p:cNvPr name="TextBox 16" id="16"/>
          <p:cNvSpPr txBox="true"/>
          <p:nvPr/>
        </p:nvSpPr>
        <p:spPr>
          <a:xfrm rot="0">
            <a:off x="1302682" y="4702602"/>
            <a:ext cx="8395740" cy="3556636"/>
          </a:xfrm>
          <a:prstGeom prst="rect">
            <a:avLst/>
          </a:prstGeom>
        </p:spPr>
        <p:txBody>
          <a:bodyPr anchor="t" rtlCol="false" tIns="0" lIns="0" bIns="0" rIns="0">
            <a:spAutoFit/>
          </a:bodyPr>
          <a:lstStyle/>
          <a:p>
            <a:pPr algn="just" marL="518157" indent="-259078" lvl="1">
              <a:lnSpc>
                <a:spcPts val="3599"/>
              </a:lnSpc>
              <a:buFont typeface="Arial"/>
              <a:buChar char="•"/>
            </a:pPr>
            <a:r>
              <a:rPr lang="en-US" sz="2399" spc="143">
                <a:solidFill>
                  <a:srgbClr val="343434"/>
                </a:solidFill>
                <a:latin typeface="TT Hoves"/>
                <a:ea typeface="TT Hoves"/>
                <a:cs typeface="TT Hoves"/>
                <a:sym typeface="TT Hoves"/>
              </a:rPr>
              <a:t>La dimensiuni mici (10 - 100), diferențele de performanță între algoritmi sunt aproape neglijabile.</a:t>
            </a:r>
          </a:p>
          <a:p>
            <a:pPr algn="just" marL="518157" indent="-259078" lvl="1">
              <a:lnSpc>
                <a:spcPts val="3599"/>
              </a:lnSpc>
              <a:buFont typeface="Arial"/>
              <a:buChar char="•"/>
            </a:pPr>
            <a:r>
              <a:rPr lang="en-US" sz="2399" spc="143">
                <a:solidFill>
                  <a:srgbClr val="343434"/>
                </a:solidFill>
                <a:latin typeface="TT Hoves"/>
                <a:ea typeface="TT Hoves"/>
                <a:cs typeface="TT Hoves"/>
                <a:sym typeface="TT Hoves"/>
              </a:rPr>
              <a:t>Pe măsură ce dimensiunea crește (1.000.000), RadixSort (baza 16) și QuickSort cu stivă se remarcă prin viteza lor superioară.</a:t>
            </a:r>
          </a:p>
          <a:p>
            <a:pPr algn="just" marL="518157" indent="-259078" lvl="1">
              <a:lnSpc>
                <a:spcPts val="3599"/>
              </a:lnSpc>
              <a:buFont typeface="Arial"/>
              <a:buChar char="•"/>
            </a:pPr>
            <a:r>
              <a:rPr lang="en-US" sz="2399" spc="143">
                <a:solidFill>
                  <a:srgbClr val="343434"/>
                </a:solidFill>
                <a:latin typeface="TT Hoves"/>
                <a:ea typeface="TT Hoves"/>
                <a:cs typeface="TT Hoves"/>
                <a:sym typeface="TT Hoves"/>
              </a:rPr>
              <a:t>În schimb, HeapSort și ShellSort se dovedesc a fi cele mai lente opțiuni.</a:t>
            </a:r>
          </a:p>
        </p:txBody>
      </p:sp>
      <p:sp>
        <p:nvSpPr>
          <p:cNvPr name="TextBox 17" id="17"/>
          <p:cNvSpPr txBox="true"/>
          <p:nvPr/>
        </p:nvSpPr>
        <p:spPr>
          <a:xfrm rot="0">
            <a:off x="10702661" y="5050261"/>
            <a:ext cx="6935284" cy="3089276"/>
          </a:xfrm>
          <a:prstGeom prst="rect">
            <a:avLst/>
          </a:prstGeom>
        </p:spPr>
        <p:txBody>
          <a:bodyPr anchor="t" rtlCol="false" tIns="0" lIns="0" bIns="0" rIns="0">
            <a:spAutoFit/>
          </a:bodyPr>
          <a:lstStyle/>
          <a:p>
            <a:pPr algn="r">
              <a:lnSpc>
                <a:spcPts val="8000"/>
              </a:lnSpc>
            </a:pPr>
            <a:r>
              <a:rPr lang="en-US" b="true" sz="8000" spc="-392">
                <a:solidFill>
                  <a:srgbClr val="343434"/>
                </a:solidFill>
                <a:latin typeface="TT Hoves Bold"/>
                <a:ea typeface="TT Hoves Bold"/>
                <a:cs typeface="TT Hoves Bold"/>
                <a:sym typeface="TT Hoves Bold"/>
              </a:rPr>
              <a:t>Rezultate pentru </a:t>
            </a:r>
          </a:p>
          <a:p>
            <a:pPr algn="r">
              <a:lnSpc>
                <a:spcPts val="8000"/>
              </a:lnSpc>
            </a:pPr>
            <a:r>
              <a:rPr lang="en-US" b="true" sz="8000" spc="-392">
                <a:solidFill>
                  <a:srgbClr val="343434"/>
                </a:solidFill>
                <a:latin typeface="TT Hoves Bold"/>
                <a:ea typeface="TT Hoves Bold"/>
                <a:cs typeface="TT Hoves Bold"/>
                <a:sym typeface="TT Hoves Bold"/>
              </a:rPr>
              <a:t>AMD Ryzen 7</a:t>
            </a:r>
          </a:p>
        </p:txBody>
      </p:sp>
      <p:sp>
        <p:nvSpPr>
          <p:cNvPr name="TextBox 18" id="18"/>
          <p:cNvSpPr txBox="true"/>
          <p:nvPr/>
        </p:nvSpPr>
        <p:spPr>
          <a:xfrm rot="0">
            <a:off x="5399858" y="9528294"/>
            <a:ext cx="7488283" cy="528320"/>
          </a:xfrm>
          <a:prstGeom prst="rect">
            <a:avLst/>
          </a:prstGeom>
        </p:spPr>
        <p:txBody>
          <a:bodyPr anchor="t" rtlCol="false" tIns="0" lIns="0" bIns="0" rIns="0">
            <a:spAutoFit/>
          </a:bodyPr>
          <a:lstStyle/>
          <a:p>
            <a:pPr algn="ctr">
              <a:lnSpc>
                <a:spcPts val="4480"/>
              </a:lnSpc>
              <a:spcBef>
                <a:spcPct val="0"/>
              </a:spcBef>
            </a:pPr>
            <a:r>
              <a:rPr lang="en-US" b="true" sz="3200">
                <a:solidFill>
                  <a:srgbClr val="EFEFEF"/>
                </a:solidFill>
                <a:latin typeface="TT Hoves Bold"/>
                <a:ea typeface="TT Hoves Bold"/>
                <a:cs typeface="TT Hoves Bold"/>
                <a:sym typeface="TT Hoves Bold"/>
              </a:rPr>
              <a:t>Performanța Algoritmilor de Sortare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10702661" y="5050261"/>
            <a:ext cx="6935284" cy="3089276"/>
          </a:xfrm>
          <a:prstGeom prst="rect">
            <a:avLst/>
          </a:prstGeom>
        </p:spPr>
        <p:txBody>
          <a:bodyPr anchor="t" rtlCol="false" tIns="0" lIns="0" bIns="0" rIns="0">
            <a:spAutoFit/>
          </a:bodyPr>
          <a:lstStyle/>
          <a:p>
            <a:pPr algn="r">
              <a:lnSpc>
                <a:spcPts val="8000"/>
              </a:lnSpc>
            </a:pPr>
            <a:r>
              <a:rPr lang="en-US" b="true" sz="8000" spc="-392">
                <a:solidFill>
                  <a:srgbClr val="343434"/>
                </a:solidFill>
                <a:latin typeface="TT Hoves Bold"/>
                <a:ea typeface="TT Hoves Bold"/>
                <a:cs typeface="TT Hoves Bold"/>
                <a:sym typeface="TT Hoves Bold"/>
              </a:rPr>
              <a:t>Rezultate pentru </a:t>
            </a:r>
          </a:p>
          <a:p>
            <a:pPr algn="r">
              <a:lnSpc>
                <a:spcPts val="8000"/>
              </a:lnSpc>
            </a:pPr>
            <a:r>
              <a:rPr lang="en-US" b="true" sz="8000" spc="-392">
                <a:solidFill>
                  <a:srgbClr val="343434"/>
                </a:solidFill>
                <a:latin typeface="TT Hoves Bold"/>
                <a:ea typeface="TT Hoves Bold"/>
                <a:cs typeface="TT Hoves Bold"/>
                <a:sym typeface="TT Hoves Bold"/>
              </a:rPr>
              <a:t>AMD Ryzen 7</a:t>
            </a:r>
          </a:p>
        </p:txBody>
      </p:sp>
      <p:sp>
        <p:nvSpPr>
          <p:cNvPr name="Freeform 3" id="3"/>
          <p:cNvSpPr/>
          <p:nvPr/>
        </p:nvSpPr>
        <p:spPr>
          <a:xfrm flipH="false" flipV="false" rot="0">
            <a:off x="9555412" y="-7939543"/>
            <a:ext cx="14102688" cy="14102688"/>
          </a:xfrm>
          <a:custGeom>
            <a:avLst/>
            <a:gdLst/>
            <a:ahLst/>
            <a:cxnLst/>
            <a:rect r="r" b="b" t="t" l="l"/>
            <a:pathLst>
              <a:path h="14102688" w="14102688">
                <a:moveTo>
                  <a:pt x="0" y="0"/>
                </a:moveTo>
                <a:lnTo>
                  <a:pt x="14102688" y="0"/>
                </a:lnTo>
                <a:lnTo>
                  <a:pt x="14102688" y="14102689"/>
                </a:lnTo>
                <a:lnTo>
                  <a:pt x="0" y="1410268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1463371"/>
            <a:ext cx="273982" cy="245024"/>
            <a:chOff x="0" y="0"/>
            <a:chExt cx="91718" cy="82024"/>
          </a:xfrm>
        </p:grpSpPr>
        <p:sp>
          <p:nvSpPr>
            <p:cNvPr name="Freeform 5" id="5"/>
            <p:cNvSpPr/>
            <p:nvPr/>
          </p:nvSpPr>
          <p:spPr>
            <a:xfrm flipH="false" flipV="false" rot="0">
              <a:off x="0" y="0"/>
              <a:ext cx="91718" cy="82024"/>
            </a:xfrm>
            <a:custGeom>
              <a:avLst/>
              <a:gdLst/>
              <a:ahLst/>
              <a:cxnLst/>
              <a:rect r="r" b="b" t="t" l="l"/>
              <a:pathLst>
                <a:path h="82024" w="91718">
                  <a:moveTo>
                    <a:pt x="0" y="0"/>
                  </a:moveTo>
                  <a:lnTo>
                    <a:pt x="91718" y="0"/>
                  </a:lnTo>
                  <a:lnTo>
                    <a:pt x="91718" y="82024"/>
                  </a:lnTo>
                  <a:lnTo>
                    <a:pt x="0" y="82024"/>
                  </a:lnTo>
                  <a:close/>
                </a:path>
              </a:pathLst>
            </a:custGeom>
            <a:solidFill>
              <a:srgbClr val="0003FF"/>
            </a:solidFill>
          </p:spPr>
        </p:sp>
        <p:sp>
          <p:nvSpPr>
            <p:cNvPr name="TextBox 6" id="6"/>
            <p:cNvSpPr txBox="true"/>
            <p:nvPr/>
          </p:nvSpPr>
          <p:spPr>
            <a:xfrm>
              <a:off x="0" y="85725"/>
              <a:ext cx="91718" cy="82024"/>
            </a:xfrm>
            <a:prstGeom prst="rect">
              <a:avLst/>
            </a:prstGeom>
          </p:spPr>
          <p:txBody>
            <a:bodyPr anchor="ctr" rtlCol="false" tIns="50800" lIns="50800" bIns="50800" rIns="50800"/>
            <a:lstStyle/>
            <a:p>
              <a:pPr algn="ctr">
                <a:lnSpc>
                  <a:spcPts val="1925"/>
                </a:lnSpc>
              </a:pPr>
            </a:p>
          </p:txBody>
        </p:sp>
      </p:grpSp>
      <p:sp>
        <p:nvSpPr>
          <p:cNvPr name="Freeform 7" id="7"/>
          <p:cNvSpPr/>
          <p:nvPr/>
        </p:nvSpPr>
        <p:spPr>
          <a:xfrm flipH="false" flipV="false" rot="0">
            <a:off x="1028700" y="2544576"/>
            <a:ext cx="10030579" cy="5594960"/>
          </a:xfrm>
          <a:custGeom>
            <a:avLst/>
            <a:gdLst/>
            <a:ahLst/>
            <a:cxnLst/>
            <a:rect r="r" b="b" t="t" l="l"/>
            <a:pathLst>
              <a:path h="5594960" w="10030579">
                <a:moveTo>
                  <a:pt x="0" y="0"/>
                </a:moveTo>
                <a:lnTo>
                  <a:pt x="10030579" y="0"/>
                </a:lnTo>
                <a:lnTo>
                  <a:pt x="10030579" y="5594960"/>
                </a:lnTo>
                <a:lnTo>
                  <a:pt x="0" y="5594960"/>
                </a:lnTo>
                <a:lnTo>
                  <a:pt x="0" y="0"/>
                </a:lnTo>
                <a:close/>
              </a:path>
            </a:pathLst>
          </a:custGeom>
          <a:blipFill>
            <a:blip r:embed="rId4"/>
            <a:stretch>
              <a:fillRect l="-5308" t="0" r="-5442" b="0"/>
            </a:stretch>
          </a:blipFill>
          <a:ln w="38100" cap="sq">
            <a:solidFill>
              <a:srgbClr val="000000"/>
            </a:solidFill>
            <a:prstDash val="solid"/>
            <a:miter/>
          </a:ln>
        </p:spPr>
      </p:sp>
      <p:sp>
        <p:nvSpPr>
          <p:cNvPr name="TextBox 8" id="8"/>
          <p:cNvSpPr txBox="true"/>
          <p:nvPr/>
        </p:nvSpPr>
        <p:spPr>
          <a:xfrm rot="0">
            <a:off x="12880286" y="-327462"/>
            <a:ext cx="6393149" cy="4116084"/>
          </a:xfrm>
          <a:prstGeom prst="rect">
            <a:avLst/>
          </a:prstGeom>
        </p:spPr>
        <p:txBody>
          <a:bodyPr anchor="t" rtlCol="false" tIns="0" lIns="0" bIns="0" rIns="0">
            <a:spAutoFit/>
          </a:bodyPr>
          <a:lstStyle/>
          <a:p>
            <a:pPr algn="ctr">
              <a:lnSpc>
                <a:spcPts val="30364"/>
              </a:lnSpc>
            </a:pPr>
            <a:r>
              <a:rPr lang="en-US" b="true" sz="32302" spc="-1582">
                <a:solidFill>
                  <a:srgbClr val="343434"/>
                </a:solidFill>
                <a:latin typeface="TT Hoves Bold"/>
                <a:ea typeface="TT Hoves Bold"/>
                <a:cs typeface="TT Hoves Bold"/>
                <a:sym typeface="TT Hoves Bold"/>
              </a:rPr>
              <a:t>05</a:t>
            </a:r>
          </a:p>
        </p:txBody>
      </p:sp>
      <p:sp>
        <p:nvSpPr>
          <p:cNvPr name="TextBox 9" id="9"/>
          <p:cNvSpPr txBox="true"/>
          <p:nvPr/>
        </p:nvSpPr>
        <p:spPr>
          <a:xfrm rot="0">
            <a:off x="1443425" y="1539571"/>
            <a:ext cx="5964110" cy="679451"/>
          </a:xfrm>
          <a:prstGeom prst="rect">
            <a:avLst/>
          </a:prstGeom>
        </p:spPr>
        <p:txBody>
          <a:bodyPr anchor="t" rtlCol="false" tIns="0" lIns="0" bIns="0" rIns="0">
            <a:spAutoFit/>
          </a:bodyPr>
          <a:lstStyle/>
          <a:p>
            <a:pPr algn="just">
              <a:lnSpc>
                <a:spcPts val="5150"/>
              </a:lnSpc>
            </a:pPr>
            <a:r>
              <a:rPr lang="en-US" b="true" sz="5000">
                <a:solidFill>
                  <a:srgbClr val="343434"/>
                </a:solidFill>
                <a:latin typeface="TT Hoves Bold"/>
                <a:ea typeface="TT Hoves Bold"/>
                <a:cs typeface="TT Hoves Bold"/>
                <a:sym typeface="TT Hoves Bold"/>
              </a:rPr>
              <a:t>Vizualizări grafice:</a:t>
            </a:r>
          </a:p>
        </p:txBody>
      </p:sp>
      <p:grpSp>
        <p:nvGrpSpPr>
          <p:cNvPr name="Group 10" id="10"/>
          <p:cNvGrpSpPr/>
          <p:nvPr/>
        </p:nvGrpSpPr>
        <p:grpSpPr>
          <a:xfrm rot="0">
            <a:off x="-696258" y="9258300"/>
            <a:ext cx="19680517" cy="1115933"/>
            <a:chOff x="0" y="0"/>
            <a:chExt cx="5183346" cy="293908"/>
          </a:xfrm>
        </p:grpSpPr>
        <p:sp>
          <p:nvSpPr>
            <p:cNvPr name="Freeform 11" id="11"/>
            <p:cNvSpPr/>
            <p:nvPr/>
          </p:nvSpPr>
          <p:spPr>
            <a:xfrm flipH="false" flipV="false" rot="0">
              <a:off x="0" y="0"/>
              <a:ext cx="5183346" cy="293908"/>
            </a:xfrm>
            <a:custGeom>
              <a:avLst/>
              <a:gdLst/>
              <a:ahLst/>
              <a:cxnLst/>
              <a:rect r="r" b="b" t="t" l="l"/>
              <a:pathLst>
                <a:path h="293908" w="5183346">
                  <a:moveTo>
                    <a:pt x="0" y="0"/>
                  </a:moveTo>
                  <a:lnTo>
                    <a:pt x="5183346" y="0"/>
                  </a:lnTo>
                  <a:lnTo>
                    <a:pt x="5183346" y="293908"/>
                  </a:lnTo>
                  <a:lnTo>
                    <a:pt x="0" y="293908"/>
                  </a:lnTo>
                  <a:close/>
                </a:path>
              </a:pathLst>
            </a:custGeom>
            <a:solidFill>
              <a:srgbClr val="0003FF"/>
            </a:solidFill>
          </p:spPr>
        </p:sp>
        <p:sp>
          <p:nvSpPr>
            <p:cNvPr name="TextBox 12" id="12"/>
            <p:cNvSpPr txBox="true"/>
            <p:nvPr/>
          </p:nvSpPr>
          <p:spPr>
            <a:xfrm>
              <a:off x="0" y="-57150"/>
              <a:ext cx="5183346" cy="351058"/>
            </a:xfrm>
            <a:prstGeom prst="rect">
              <a:avLst/>
            </a:prstGeom>
          </p:spPr>
          <p:txBody>
            <a:bodyPr anchor="ctr" rtlCol="false" tIns="50800" lIns="50800" bIns="50800" rIns="50800"/>
            <a:lstStyle/>
            <a:p>
              <a:pPr algn="ctr">
                <a:lnSpc>
                  <a:spcPts val="3639"/>
                </a:lnSpc>
              </a:pPr>
            </a:p>
          </p:txBody>
        </p:sp>
      </p:grpSp>
      <p:sp>
        <p:nvSpPr>
          <p:cNvPr name="TextBox 13" id="13"/>
          <p:cNvSpPr txBox="true"/>
          <p:nvPr/>
        </p:nvSpPr>
        <p:spPr>
          <a:xfrm rot="0">
            <a:off x="5399858" y="9528294"/>
            <a:ext cx="7488283" cy="528320"/>
          </a:xfrm>
          <a:prstGeom prst="rect">
            <a:avLst/>
          </a:prstGeom>
        </p:spPr>
        <p:txBody>
          <a:bodyPr anchor="t" rtlCol="false" tIns="0" lIns="0" bIns="0" rIns="0">
            <a:spAutoFit/>
          </a:bodyPr>
          <a:lstStyle/>
          <a:p>
            <a:pPr algn="ctr">
              <a:lnSpc>
                <a:spcPts val="4480"/>
              </a:lnSpc>
              <a:spcBef>
                <a:spcPct val="0"/>
              </a:spcBef>
            </a:pPr>
            <a:r>
              <a:rPr lang="en-US" b="true" sz="3200">
                <a:solidFill>
                  <a:srgbClr val="EFEFEF"/>
                </a:solidFill>
                <a:latin typeface="TT Hoves Bold"/>
                <a:ea typeface="TT Hoves Bold"/>
                <a:cs typeface="TT Hoves Bold"/>
                <a:sym typeface="TT Hoves Bold"/>
              </a:rPr>
              <a:t>Performanța Algoritmilor de Sortare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10702661" y="5050261"/>
            <a:ext cx="6935284" cy="3089276"/>
          </a:xfrm>
          <a:prstGeom prst="rect">
            <a:avLst/>
          </a:prstGeom>
        </p:spPr>
        <p:txBody>
          <a:bodyPr anchor="t" rtlCol="false" tIns="0" lIns="0" bIns="0" rIns="0">
            <a:spAutoFit/>
          </a:bodyPr>
          <a:lstStyle/>
          <a:p>
            <a:pPr algn="r">
              <a:lnSpc>
                <a:spcPts val="8000"/>
              </a:lnSpc>
            </a:pPr>
            <a:r>
              <a:rPr lang="en-US" b="true" sz="8000" spc="-392">
                <a:solidFill>
                  <a:srgbClr val="343434"/>
                </a:solidFill>
                <a:latin typeface="TT Hoves Bold"/>
                <a:ea typeface="TT Hoves Bold"/>
                <a:cs typeface="TT Hoves Bold"/>
                <a:sym typeface="TT Hoves Bold"/>
              </a:rPr>
              <a:t>Rezultate pentru </a:t>
            </a:r>
          </a:p>
          <a:p>
            <a:pPr algn="r">
              <a:lnSpc>
                <a:spcPts val="8000"/>
              </a:lnSpc>
            </a:pPr>
            <a:r>
              <a:rPr lang="en-US" b="true" sz="8000" spc="-392">
                <a:solidFill>
                  <a:srgbClr val="343434"/>
                </a:solidFill>
                <a:latin typeface="TT Hoves Bold"/>
                <a:ea typeface="TT Hoves Bold"/>
                <a:cs typeface="TT Hoves Bold"/>
                <a:sym typeface="TT Hoves Bold"/>
              </a:rPr>
              <a:t>AMD Ryzen 7</a:t>
            </a:r>
          </a:p>
        </p:txBody>
      </p:sp>
      <p:sp>
        <p:nvSpPr>
          <p:cNvPr name="Freeform 3" id="3"/>
          <p:cNvSpPr/>
          <p:nvPr/>
        </p:nvSpPr>
        <p:spPr>
          <a:xfrm flipH="false" flipV="false" rot="0">
            <a:off x="9555412" y="-7939543"/>
            <a:ext cx="14102688" cy="14102688"/>
          </a:xfrm>
          <a:custGeom>
            <a:avLst/>
            <a:gdLst/>
            <a:ahLst/>
            <a:cxnLst/>
            <a:rect r="r" b="b" t="t" l="l"/>
            <a:pathLst>
              <a:path h="14102688" w="14102688">
                <a:moveTo>
                  <a:pt x="0" y="0"/>
                </a:moveTo>
                <a:lnTo>
                  <a:pt x="14102688" y="0"/>
                </a:lnTo>
                <a:lnTo>
                  <a:pt x="14102688" y="14102689"/>
                </a:lnTo>
                <a:lnTo>
                  <a:pt x="0" y="1410268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1463371"/>
            <a:ext cx="273982" cy="245024"/>
            <a:chOff x="0" y="0"/>
            <a:chExt cx="91718" cy="82024"/>
          </a:xfrm>
        </p:grpSpPr>
        <p:sp>
          <p:nvSpPr>
            <p:cNvPr name="Freeform 5" id="5"/>
            <p:cNvSpPr/>
            <p:nvPr/>
          </p:nvSpPr>
          <p:spPr>
            <a:xfrm flipH="false" flipV="false" rot="0">
              <a:off x="0" y="0"/>
              <a:ext cx="91718" cy="82024"/>
            </a:xfrm>
            <a:custGeom>
              <a:avLst/>
              <a:gdLst/>
              <a:ahLst/>
              <a:cxnLst/>
              <a:rect r="r" b="b" t="t" l="l"/>
              <a:pathLst>
                <a:path h="82024" w="91718">
                  <a:moveTo>
                    <a:pt x="0" y="0"/>
                  </a:moveTo>
                  <a:lnTo>
                    <a:pt x="91718" y="0"/>
                  </a:lnTo>
                  <a:lnTo>
                    <a:pt x="91718" y="82024"/>
                  </a:lnTo>
                  <a:lnTo>
                    <a:pt x="0" y="82024"/>
                  </a:lnTo>
                  <a:close/>
                </a:path>
              </a:pathLst>
            </a:custGeom>
            <a:solidFill>
              <a:srgbClr val="0003FF"/>
            </a:solidFill>
          </p:spPr>
        </p:sp>
        <p:sp>
          <p:nvSpPr>
            <p:cNvPr name="TextBox 6" id="6"/>
            <p:cNvSpPr txBox="true"/>
            <p:nvPr/>
          </p:nvSpPr>
          <p:spPr>
            <a:xfrm>
              <a:off x="0" y="85725"/>
              <a:ext cx="91718" cy="82024"/>
            </a:xfrm>
            <a:prstGeom prst="rect">
              <a:avLst/>
            </a:prstGeom>
          </p:spPr>
          <p:txBody>
            <a:bodyPr anchor="ctr" rtlCol="false" tIns="50800" lIns="50800" bIns="50800" rIns="50800"/>
            <a:lstStyle/>
            <a:p>
              <a:pPr algn="ctr">
                <a:lnSpc>
                  <a:spcPts val="1925"/>
                </a:lnSpc>
              </a:pPr>
            </a:p>
          </p:txBody>
        </p:sp>
      </p:grpSp>
      <p:sp>
        <p:nvSpPr>
          <p:cNvPr name="Freeform 7" id="7"/>
          <p:cNvSpPr/>
          <p:nvPr/>
        </p:nvSpPr>
        <p:spPr>
          <a:xfrm flipH="false" flipV="false" rot="0">
            <a:off x="903624" y="2544576"/>
            <a:ext cx="9799036" cy="5597699"/>
          </a:xfrm>
          <a:custGeom>
            <a:avLst/>
            <a:gdLst/>
            <a:ahLst/>
            <a:cxnLst/>
            <a:rect r="r" b="b" t="t" l="l"/>
            <a:pathLst>
              <a:path h="5597699" w="9799036">
                <a:moveTo>
                  <a:pt x="0" y="0"/>
                </a:moveTo>
                <a:lnTo>
                  <a:pt x="9799037" y="0"/>
                </a:lnTo>
                <a:lnTo>
                  <a:pt x="9799037" y="5597700"/>
                </a:lnTo>
                <a:lnTo>
                  <a:pt x="0" y="5597700"/>
                </a:lnTo>
                <a:lnTo>
                  <a:pt x="0" y="0"/>
                </a:lnTo>
                <a:close/>
              </a:path>
            </a:pathLst>
          </a:custGeom>
          <a:blipFill>
            <a:blip r:embed="rId4"/>
            <a:stretch>
              <a:fillRect l="0" t="0" r="0" b="0"/>
            </a:stretch>
          </a:blipFill>
          <a:ln w="38100" cap="sq">
            <a:solidFill>
              <a:srgbClr val="000000"/>
            </a:solidFill>
            <a:prstDash val="solid"/>
            <a:miter/>
          </a:ln>
        </p:spPr>
      </p:sp>
      <p:sp>
        <p:nvSpPr>
          <p:cNvPr name="TextBox 8" id="8"/>
          <p:cNvSpPr txBox="true"/>
          <p:nvPr/>
        </p:nvSpPr>
        <p:spPr>
          <a:xfrm rot="0">
            <a:off x="12880286" y="-327462"/>
            <a:ext cx="6393149" cy="4116084"/>
          </a:xfrm>
          <a:prstGeom prst="rect">
            <a:avLst/>
          </a:prstGeom>
        </p:spPr>
        <p:txBody>
          <a:bodyPr anchor="t" rtlCol="false" tIns="0" lIns="0" bIns="0" rIns="0">
            <a:spAutoFit/>
          </a:bodyPr>
          <a:lstStyle/>
          <a:p>
            <a:pPr algn="ctr">
              <a:lnSpc>
                <a:spcPts val="30364"/>
              </a:lnSpc>
            </a:pPr>
            <a:r>
              <a:rPr lang="en-US" b="true" sz="32302" spc="-1582">
                <a:solidFill>
                  <a:srgbClr val="343434"/>
                </a:solidFill>
                <a:latin typeface="TT Hoves Bold"/>
                <a:ea typeface="TT Hoves Bold"/>
                <a:cs typeface="TT Hoves Bold"/>
                <a:sym typeface="TT Hoves Bold"/>
              </a:rPr>
              <a:t>06</a:t>
            </a:r>
          </a:p>
        </p:txBody>
      </p:sp>
      <p:sp>
        <p:nvSpPr>
          <p:cNvPr name="TextBox 9" id="9"/>
          <p:cNvSpPr txBox="true"/>
          <p:nvPr/>
        </p:nvSpPr>
        <p:spPr>
          <a:xfrm rot="0">
            <a:off x="1443425" y="1539571"/>
            <a:ext cx="5964110" cy="679451"/>
          </a:xfrm>
          <a:prstGeom prst="rect">
            <a:avLst/>
          </a:prstGeom>
        </p:spPr>
        <p:txBody>
          <a:bodyPr anchor="t" rtlCol="false" tIns="0" lIns="0" bIns="0" rIns="0">
            <a:spAutoFit/>
          </a:bodyPr>
          <a:lstStyle/>
          <a:p>
            <a:pPr algn="just">
              <a:lnSpc>
                <a:spcPts val="5150"/>
              </a:lnSpc>
            </a:pPr>
            <a:r>
              <a:rPr lang="en-US" b="true" sz="5000">
                <a:solidFill>
                  <a:srgbClr val="343434"/>
                </a:solidFill>
                <a:latin typeface="TT Hoves Bold"/>
                <a:ea typeface="TT Hoves Bold"/>
                <a:cs typeface="TT Hoves Bold"/>
                <a:sym typeface="TT Hoves Bold"/>
              </a:rPr>
              <a:t>Vizualizări grafice:</a:t>
            </a:r>
          </a:p>
        </p:txBody>
      </p:sp>
      <p:grpSp>
        <p:nvGrpSpPr>
          <p:cNvPr name="Group 10" id="10"/>
          <p:cNvGrpSpPr/>
          <p:nvPr/>
        </p:nvGrpSpPr>
        <p:grpSpPr>
          <a:xfrm rot="0">
            <a:off x="-696258" y="9258300"/>
            <a:ext cx="19680517" cy="1115933"/>
            <a:chOff x="0" y="0"/>
            <a:chExt cx="5183346" cy="293908"/>
          </a:xfrm>
        </p:grpSpPr>
        <p:sp>
          <p:nvSpPr>
            <p:cNvPr name="Freeform 11" id="11"/>
            <p:cNvSpPr/>
            <p:nvPr/>
          </p:nvSpPr>
          <p:spPr>
            <a:xfrm flipH="false" flipV="false" rot="0">
              <a:off x="0" y="0"/>
              <a:ext cx="5183346" cy="293908"/>
            </a:xfrm>
            <a:custGeom>
              <a:avLst/>
              <a:gdLst/>
              <a:ahLst/>
              <a:cxnLst/>
              <a:rect r="r" b="b" t="t" l="l"/>
              <a:pathLst>
                <a:path h="293908" w="5183346">
                  <a:moveTo>
                    <a:pt x="0" y="0"/>
                  </a:moveTo>
                  <a:lnTo>
                    <a:pt x="5183346" y="0"/>
                  </a:lnTo>
                  <a:lnTo>
                    <a:pt x="5183346" y="293908"/>
                  </a:lnTo>
                  <a:lnTo>
                    <a:pt x="0" y="293908"/>
                  </a:lnTo>
                  <a:close/>
                </a:path>
              </a:pathLst>
            </a:custGeom>
            <a:solidFill>
              <a:srgbClr val="0003FF"/>
            </a:solidFill>
          </p:spPr>
        </p:sp>
        <p:sp>
          <p:nvSpPr>
            <p:cNvPr name="TextBox 12" id="12"/>
            <p:cNvSpPr txBox="true"/>
            <p:nvPr/>
          </p:nvSpPr>
          <p:spPr>
            <a:xfrm>
              <a:off x="0" y="-57150"/>
              <a:ext cx="5183346" cy="351058"/>
            </a:xfrm>
            <a:prstGeom prst="rect">
              <a:avLst/>
            </a:prstGeom>
          </p:spPr>
          <p:txBody>
            <a:bodyPr anchor="ctr" rtlCol="false" tIns="50800" lIns="50800" bIns="50800" rIns="50800"/>
            <a:lstStyle/>
            <a:p>
              <a:pPr algn="ctr">
                <a:lnSpc>
                  <a:spcPts val="3639"/>
                </a:lnSpc>
              </a:pPr>
            </a:p>
          </p:txBody>
        </p:sp>
      </p:grpSp>
      <p:sp>
        <p:nvSpPr>
          <p:cNvPr name="TextBox 13" id="13"/>
          <p:cNvSpPr txBox="true"/>
          <p:nvPr/>
        </p:nvSpPr>
        <p:spPr>
          <a:xfrm rot="0">
            <a:off x="5399858" y="9528294"/>
            <a:ext cx="7488283" cy="528320"/>
          </a:xfrm>
          <a:prstGeom prst="rect">
            <a:avLst/>
          </a:prstGeom>
        </p:spPr>
        <p:txBody>
          <a:bodyPr anchor="t" rtlCol="false" tIns="0" lIns="0" bIns="0" rIns="0">
            <a:spAutoFit/>
          </a:bodyPr>
          <a:lstStyle/>
          <a:p>
            <a:pPr algn="ctr">
              <a:lnSpc>
                <a:spcPts val="4480"/>
              </a:lnSpc>
              <a:spcBef>
                <a:spcPct val="0"/>
              </a:spcBef>
            </a:pPr>
            <a:r>
              <a:rPr lang="en-US" b="true" sz="3200">
                <a:solidFill>
                  <a:srgbClr val="EFEFEF"/>
                </a:solidFill>
                <a:latin typeface="TT Hoves Bold"/>
                <a:ea typeface="TT Hoves Bold"/>
                <a:cs typeface="TT Hoves Bold"/>
                <a:sym typeface="TT Hoves Bold"/>
              </a:rPr>
              <a:t>Performanța Algoritmilor de Sortare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9555412" y="-7939543"/>
            <a:ext cx="14102688" cy="14102688"/>
          </a:xfrm>
          <a:custGeom>
            <a:avLst/>
            <a:gdLst/>
            <a:ahLst/>
            <a:cxnLst/>
            <a:rect r="r" b="b" t="t" l="l"/>
            <a:pathLst>
              <a:path h="14102688" w="14102688">
                <a:moveTo>
                  <a:pt x="0" y="0"/>
                </a:moveTo>
                <a:lnTo>
                  <a:pt x="14102688" y="0"/>
                </a:lnTo>
                <a:lnTo>
                  <a:pt x="14102688" y="14102689"/>
                </a:lnTo>
                <a:lnTo>
                  <a:pt x="0" y="1410268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880286" y="-327462"/>
            <a:ext cx="6393149" cy="4116084"/>
          </a:xfrm>
          <a:prstGeom prst="rect">
            <a:avLst/>
          </a:prstGeom>
        </p:spPr>
        <p:txBody>
          <a:bodyPr anchor="t" rtlCol="false" tIns="0" lIns="0" bIns="0" rIns="0">
            <a:spAutoFit/>
          </a:bodyPr>
          <a:lstStyle/>
          <a:p>
            <a:pPr algn="ctr">
              <a:lnSpc>
                <a:spcPts val="30364"/>
              </a:lnSpc>
            </a:pPr>
            <a:r>
              <a:rPr lang="en-US" b="true" sz="32302" spc="-1582">
                <a:solidFill>
                  <a:srgbClr val="343434"/>
                </a:solidFill>
                <a:latin typeface="TT Hoves Bold"/>
                <a:ea typeface="TT Hoves Bold"/>
                <a:cs typeface="TT Hoves Bold"/>
                <a:sym typeface="TT Hoves Bold"/>
              </a:rPr>
              <a:t>07</a:t>
            </a:r>
          </a:p>
        </p:txBody>
      </p:sp>
      <p:sp>
        <p:nvSpPr>
          <p:cNvPr name="TextBox 4" id="4"/>
          <p:cNvSpPr txBox="true"/>
          <p:nvPr/>
        </p:nvSpPr>
        <p:spPr>
          <a:xfrm rot="0">
            <a:off x="1494083" y="1631734"/>
            <a:ext cx="4883628" cy="1327151"/>
          </a:xfrm>
          <a:prstGeom prst="rect">
            <a:avLst/>
          </a:prstGeom>
        </p:spPr>
        <p:txBody>
          <a:bodyPr anchor="t" rtlCol="false" tIns="0" lIns="0" bIns="0" rIns="0">
            <a:spAutoFit/>
          </a:bodyPr>
          <a:lstStyle/>
          <a:p>
            <a:pPr algn="just">
              <a:lnSpc>
                <a:spcPts val="5150"/>
              </a:lnSpc>
            </a:pPr>
            <a:r>
              <a:rPr lang="en-US" b="true" sz="5000">
                <a:solidFill>
                  <a:srgbClr val="343434"/>
                </a:solidFill>
                <a:latin typeface="TT Hoves Bold"/>
                <a:ea typeface="TT Hoves Bold"/>
                <a:cs typeface="TT Hoves Bold"/>
                <a:sym typeface="TT Hoves Bold"/>
              </a:rPr>
              <a:t>Specificații hardware</a:t>
            </a:r>
          </a:p>
        </p:txBody>
      </p:sp>
      <p:grpSp>
        <p:nvGrpSpPr>
          <p:cNvPr name="Group 5" id="5"/>
          <p:cNvGrpSpPr/>
          <p:nvPr/>
        </p:nvGrpSpPr>
        <p:grpSpPr>
          <a:xfrm rot="0">
            <a:off x="1079358" y="1555534"/>
            <a:ext cx="273982" cy="245024"/>
            <a:chOff x="0" y="0"/>
            <a:chExt cx="91718" cy="82024"/>
          </a:xfrm>
        </p:grpSpPr>
        <p:sp>
          <p:nvSpPr>
            <p:cNvPr name="Freeform 6" id="6"/>
            <p:cNvSpPr/>
            <p:nvPr/>
          </p:nvSpPr>
          <p:spPr>
            <a:xfrm flipH="false" flipV="false" rot="0">
              <a:off x="0" y="0"/>
              <a:ext cx="91718" cy="82024"/>
            </a:xfrm>
            <a:custGeom>
              <a:avLst/>
              <a:gdLst/>
              <a:ahLst/>
              <a:cxnLst/>
              <a:rect r="r" b="b" t="t" l="l"/>
              <a:pathLst>
                <a:path h="82024" w="91718">
                  <a:moveTo>
                    <a:pt x="0" y="0"/>
                  </a:moveTo>
                  <a:lnTo>
                    <a:pt x="91718" y="0"/>
                  </a:lnTo>
                  <a:lnTo>
                    <a:pt x="91718" y="82024"/>
                  </a:lnTo>
                  <a:lnTo>
                    <a:pt x="0" y="82024"/>
                  </a:lnTo>
                  <a:close/>
                </a:path>
              </a:pathLst>
            </a:custGeom>
            <a:solidFill>
              <a:srgbClr val="0003FF"/>
            </a:solidFill>
          </p:spPr>
        </p:sp>
        <p:sp>
          <p:nvSpPr>
            <p:cNvPr name="TextBox 7" id="7"/>
            <p:cNvSpPr txBox="true"/>
            <p:nvPr/>
          </p:nvSpPr>
          <p:spPr>
            <a:xfrm>
              <a:off x="0" y="85725"/>
              <a:ext cx="91718" cy="82024"/>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494083" y="2920785"/>
            <a:ext cx="8395740" cy="401955"/>
          </a:xfrm>
          <a:prstGeom prst="rect">
            <a:avLst/>
          </a:prstGeom>
        </p:spPr>
        <p:txBody>
          <a:bodyPr anchor="t" rtlCol="false" tIns="0" lIns="0" bIns="0" rIns="0">
            <a:spAutoFit/>
          </a:bodyPr>
          <a:lstStyle/>
          <a:p>
            <a:pPr algn="just" marL="0" indent="0" lvl="0">
              <a:lnSpc>
                <a:spcPts val="3239"/>
              </a:lnSpc>
              <a:spcBef>
                <a:spcPct val="0"/>
              </a:spcBef>
            </a:pPr>
            <a:r>
              <a:rPr lang="en-US" sz="2399" spc="143">
                <a:solidFill>
                  <a:srgbClr val="343434"/>
                </a:solidFill>
                <a:latin typeface="TT Hoves"/>
                <a:ea typeface="TT Hoves"/>
                <a:cs typeface="TT Hoves"/>
                <a:sym typeface="TT Hoves"/>
              </a:rPr>
              <a:t>Apple M1, 8 GB RAM, macOS.</a:t>
            </a:r>
          </a:p>
        </p:txBody>
      </p:sp>
      <p:sp>
        <p:nvSpPr>
          <p:cNvPr name="TextBox 9" id="9"/>
          <p:cNvSpPr txBox="true"/>
          <p:nvPr/>
        </p:nvSpPr>
        <p:spPr>
          <a:xfrm rot="0">
            <a:off x="1443425" y="4089826"/>
            <a:ext cx="4883628" cy="679451"/>
          </a:xfrm>
          <a:prstGeom prst="rect">
            <a:avLst/>
          </a:prstGeom>
        </p:spPr>
        <p:txBody>
          <a:bodyPr anchor="t" rtlCol="false" tIns="0" lIns="0" bIns="0" rIns="0">
            <a:spAutoFit/>
          </a:bodyPr>
          <a:lstStyle/>
          <a:p>
            <a:pPr algn="just">
              <a:lnSpc>
                <a:spcPts val="5150"/>
              </a:lnSpc>
            </a:pPr>
            <a:r>
              <a:rPr lang="en-US" b="true" sz="5000">
                <a:solidFill>
                  <a:srgbClr val="343434"/>
                </a:solidFill>
                <a:latin typeface="TT Hoves Bold"/>
                <a:ea typeface="TT Hoves Bold"/>
                <a:cs typeface="TT Hoves Bold"/>
                <a:sym typeface="TT Hoves Bold"/>
              </a:rPr>
              <a:t>Observații:</a:t>
            </a:r>
          </a:p>
        </p:txBody>
      </p:sp>
      <p:grpSp>
        <p:nvGrpSpPr>
          <p:cNvPr name="Group 10" id="10"/>
          <p:cNvGrpSpPr/>
          <p:nvPr/>
        </p:nvGrpSpPr>
        <p:grpSpPr>
          <a:xfrm rot="0">
            <a:off x="1028700" y="4013626"/>
            <a:ext cx="273982" cy="245024"/>
            <a:chOff x="0" y="0"/>
            <a:chExt cx="91718" cy="82024"/>
          </a:xfrm>
        </p:grpSpPr>
        <p:sp>
          <p:nvSpPr>
            <p:cNvPr name="Freeform 11" id="11"/>
            <p:cNvSpPr/>
            <p:nvPr/>
          </p:nvSpPr>
          <p:spPr>
            <a:xfrm flipH="false" flipV="false" rot="0">
              <a:off x="0" y="0"/>
              <a:ext cx="91718" cy="82024"/>
            </a:xfrm>
            <a:custGeom>
              <a:avLst/>
              <a:gdLst/>
              <a:ahLst/>
              <a:cxnLst/>
              <a:rect r="r" b="b" t="t" l="l"/>
              <a:pathLst>
                <a:path h="82024" w="91718">
                  <a:moveTo>
                    <a:pt x="0" y="0"/>
                  </a:moveTo>
                  <a:lnTo>
                    <a:pt x="91718" y="0"/>
                  </a:lnTo>
                  <a:lnTo>
                    <a:pt x="91718" y="82024"/>
                  </a:lnTo>
                  <a:lnTo>
                    <a:pt x="0" y="82024"/>
                  </a:lnTo>
                  <a:close/>
                </a:path>
              </a:pathLst>
            </a:custGeom>
            <a:solidFill>
              <a:srgbClr val="0003FF"/>
            </a:solidFill>
          </p:spPr>
        </p:sp>
        <p:sp>
          <p:nvSpPr>
            <p:cNvPr name="TextBox 12" id="12"/>
            <p:cNvSpPr txBox="true"/>
            <p:nvPr/>
          </p:nvSpPr>
          <p:spPr>
            <a:xfrm>
              <a:off x="0" y="85725"/>
              <a:ext cx="91718" cy="82024"/>
            </a:xfrm>
            <a:prstGeom prst="rect">
              <a:avLst/>
            </a:prstGeom>
          </p:spPr>
          <p:txBody>
            <a:bodyPr anchor="ctr" rtlCol="false" tIns="50800" lIns="50800" bIns="50800" rIns="50800"/>
            <a:lstStyle/>
            <a:p>
              <a:pPr algn="ctr">
                <a:lnSpc>
                  <a:spcPts val="1925"/>
                </a:lnSpc>
              </a:pPr>
            </a:p>
          </p:txBody>
        </p:sp>
      </p:grpSp>
      <p:sp>
        <p:nvSpPr>
          <p:cNvPr name="TextBox 13" id="13"/>
          <p:cNvSpPr txBox="true"/>
          <p:nvPr/>
        </p:nvSpPr>
        <p:spPr>
          <a:xfrm rot="0">
            <a:off x="1302682" y="4702602"/>
            <a:ext cx="8395740" cy="3108961"/>
          </a:xfrm>
          <a:prstGeom prst="rect">
            <a:avLst/>
          </a:prstGeom>
        </p:spPr>
        <p:txBody>
          <a:bodyPr anchor="t" rtlCol="false" tIns="0" lIns="0" bIns="0" rIns="0">
            <a:spAutoFit/>
          </a:bodyPr>
          <a:lstStyle/>
          <a:p>
            <a:pPr algn="just" marL="518157" indent="-259078" lvl="1">
              <a:lnSpc>
                <a:spcPts val="3599"/>
              </a:lnSpc>
              <a:buFont typeface="Arial"/>
              <a:buChar char="•"/>
            </a:pPr>
            <a:r>
              <a:rPr lang="en-US" sz="2399" spc="143">
                <a:solidFill>
                  <a:srgbClr val="343434"/>
                </a:solidFill>
                <a:latin typeface="TT Hoves"/>
                <a:ea typeface="TT Hoves"/>
                <a:cs typeface="TT Hoves"/>
                <a:sym typeface="TT Hoves"/>
              </a:rPr>
              <a:t>Performanța generală este superioară celei obținute pe Ryzen 7.</a:t>
            </a:r>
          </a:p>
          <a:p>
            <a:pPr algn="just" marL="518157" indent="-259078" lvl="1">
              <a:lnSpc>
                <a:spcPts val="3599"/>
              </a:lnSpc>
              <a:buFont typeface="Arial"/>
              <a:buChar char="•"/>
            </a:pPr>
            <a:r>
              <a:rPr lang="en-US" sz="2399" spc="143">
                <a:solidFill>
                  <a:srgbClr val="343434"/>
                </a:solidFill>
                <a:latin typeface="TT Hoves"/>
                <a:ea typeface="TT Hoves"/>
                <a:cs typeface="TT Hoves"/>
                <a:sym typeface="TT Hoves"/>
              </a:rPr>
              <a:t>TimSort și MergeSort prezintă un mic avantaj pentru dimensiuni mici.</a:t>
            </a:r>
          </a:p>
          <a:p>
            <a:pPr algn="just" marL="518157" indent="-259078" lvl="1">
              <a:lnSpc>
                <a:spcPts val="3599"/>
              </a:lnSpc>
              <a:buFont typeface="Arial"/>
              <a:buChar char="•"/>
            </a:pPr>
            <a:r>
              <a:rPr lang="en-US" sz="2399" spc="143">
                <a:solidFill>
                  <a:srgbClr val="343434"/>
                </a:solidFill>
                <a:latin typeface="TT Hoves"/>
                <a:ea typeface="TT Hoves"/>
                <a:cs typeface="TT Hoves"/>
                <a:sym typeface="TT Hoves"/>
              </a:rPr>
              <a:t>Pentru dimensiuni mari, QuickSort cu stivă și RadixSort (baza 16) se impun ca cele mai rapide opțiuni.</a:t>
            </a:r>
          </a:p>
        </p:txBody>
      </p:sp>
      <p:sp>
        <p:nvSpPr>
          <p:cNvPr name="TextBox 14" id="14"/>
          <p:cNvSpPr txBox="true"/>
          <p:nvPr/>
        </p:nvSpPr>
        <p:spPr>
          <a:xfrm rot="0">
            <a:off x="10702661" y="5050261"/>
            <a:ext cx="6935284" cy="3089276"/>
          </a:xfrm>
          <a:prstGeom prst="rect">
            <a:avLst/>
          </a:prstGeom>
        </p:spPr>
        <p:txBody>
          <a:bodyPr anchor="t" rtlCol="false" tIns="0" lIns="0" bIns="0" rIns="0">
            <a:spAutoFit/>
          </a:bodyPr>
          <a:lstStyle/>
          <a:p>
            <a:pPr algn="r">
              <a:lnSpc>
                <a:spcPts val="8000"/>
              </a:lnSpc>
            </a:pPr>
            <a:r>
              <a:rPr lang="en-US" b="true" sz="8000" spc="-392">
                <a:solidFill>
                  <a:srgbClr val="343434"/>
                </a:solidFill>
                <a:latin typeface="TT Hoves Bold"/>
                <a:ea typeface="TT Hoves Bold"/>
                <a:cs typeface="TT Hoves Bold"/>
                <a:sym typeface="TT Hoves Bold"/>
              </a:rPr>
              <a:t>Rezultate pentru </a:t>
            </a:r>
          </a:p>
          <a:p>
            <a:pPr algn="r">
              <a:lnSpc>
                <a:spcPts val="8000"/>
              </a:lnSpc>
            </a:pPr>
            <a:r>
              <a:rPr lang="en-US" b="true" sz="8000" spc="-392">
                <a:solidFill>
                  <a:srgbClr val="343434"/>
                </a:solidFill>
                <a:latin typeface="TT Hoves Bold"/>
                <a:ea typeface="TT Hoves Bold"/>
                <a:cs typeface="TT Hoves Bold"/>
                <a:sym typeface="TT Hoves Bold"/>
              </a:rPr>
              <a:t>Apple M1</a:t>
            </a:r>
          </a:p>
        </p:txBody>
      </p:sp>
      <p:grpSp>
        <p:nvGrpSpPr>
          <p:cNvPr name="Group 15" id="15"/>
          <p:cNvGrpSpPr/>
          <p:nvPr/>
        </p:nvGrpSpPr>
        <p:grpSpPr>
          <a:xfrm rot="0">
            <a:off x="-696258" y="9258300"/>
            <a:ext cx="19680517" cy="1115933"/>
            <a:chOff x="0" y="0"/>
            <a:chExt cx="5183346" cy="293908"/>
          </a:xfrm>
        </p:grpSpPr>
        <p:sp>
          <p:nvSpPr>
            <p:cNvPr name="Freeform 16" id="16"/>
            <p:cNvSpPr/>
            <p:nvPr/>
          </p:nvSpPr>
          <p:spPr>
            <a:xfrm flipH="false" flipV="false" rot="0">
              <a:off x="0" y="0"/>
              <a:ext cx="5183346" cy="293908"/>
            </a:xfrm>
            <a:custGeom>
              <a:avLst/>
              <a:gdLst/>
              <a:ahLst/>
              <a:cxnLst/>
              <a:rect r="r" b="b" t="t" l="l"/>
              <a:pathLst>
                <a:path h="293908" w="5183346">
                  <a:moveTo>
                    <a:pt x="0" y="0"/>
                  </a:moveTo>
                  <a:lnTo>
                    <a:pt x="5183346" y="0"/>
                  </a:lnTo>
                  <a:lnTo>
                    <a:pt x="5183346" y="293908"/>
                  </a:lnTo>
                  <a:lnTo>
                    <a:pt x="0" y="293908"/>
                  </a:lnTo>
                  <a:close/>
                </a:path>
              </a:pathLst>
            </a:custGeom>
            <a:solidFill>
              <a:srgbClr val="0003FF"/>
            </a:solidFill>
          </p:spPr>
        </p:sp>
        <p:sp>
          <p:nvSpPr>
            <p:cNvPr name="TextBox 17" id="17"/>
            <p:cNvSpPr txBox="true"/>
            <p:nvPr/>
          </p:nvSpPr>
          <p:spPr>
            <a:xfrm>
              <a:off x="0" y="-57150"/>
              <a:ext cx="5183346" cy="351058"/>
            </a:xfrm>
            <a:prstGeom prst="rect">
              <a:avLst/>
            </a:prstGeom>
          </p:spPr>
          <p:txBody>
            <a:bodyPr anchor="ctr" rtlCol="false" tIns="50800" lIns="50800" bIns="50800" rIns="50800"/>
            <a:lstStyle/>
            <a:p>
              <a:pPr algn="ctr">
                <a:lnSpc>
                  <a:spcPts val="3639"/>
                </a:lnSpc>
              </a:pPr>
            </a:p>
          </p:txBody>
        </p:sp>
      </p:grpSp>
      <p:sp>
        <p:nvSpPr>
          <p:cNvPr name="TextBox 18" id="18"/>
          <p:cNvSpPr txBox="true"/>
          <p:nvPr/>
        </p:nvSpPr>
        <p:spPr>
          <a:xfrm rot="0">
            <a:off x="5399858" y="9528294"/>
            <a:ext cx="7488283" cy="528320"/>
          </a:xfrm>
          <a:prstGeom prst="rect">
            <a:avLst/>
          </a:prstGeom>
        </p:spPr>
        <p:txBody>
          <a:bodyPr anchor="t" rtlCol="false" tIns="0" lIns="0" bIns="0" rIns="0">
            <a:spAutoFit/>
          </a:bodyPr>
          <a:lstStyle/>
          <a:p>
            <a:pPr algn="ctr">
              <a:lnSpc>
                <a:spcPts val="4480"/>
              </a:lnSpc>
              <a:spcBef>
                <a:spcPct val="0"/>
              </a:spcBef>
            </a:pPr>
            <a:r>
              <a:rPr lang="en-US" b="true" sz="3200">
                <a:solidFill>
                  <a:srgbClr val="EFEFEF"/>
                </a:solidFill>
                <a:latin typeface="TT Hoves Bold"/>
                <a:ea typeface="TT Hoves Bold"/>
                <a:cs typeface="TT Hoves Bold"/>
                <a:sym typeface="TT Hoves Bold"/>
              </a:rPr>
              <a:t>Performanța Algoritmilor de Sortare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9555412" y="-7939543"/>
            <a:ext cx="14102688" cy="14102688"/>
          </a:xfrm>
          <a:custGeom>
            <a:avLst/>
            <a:gdLst/>
            <a:ahLst/>
            <a:cxnLst/>
            <a:rect r="r" b="b" t="t" l="l"/>
            <a:pathLst>
              <a:path h="14102688" w="14102688">
                <a:moveTo>
                  <a:pt x="0" y="0"/>
                </a:moveTo>
                <a:lnTo>
                  <a:pt x="14102688" y="0"/>
                </a:lnTo>
                <a:lnTo>
                  <a:pt x="14102688" y="14102689"/>
                </a:lnTo>
                <a:lnTo>
                  <a:pt x="0" y="1410268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463371"/>
            <a:ext cx="273982" cy="245024"/>
            <a:chOff x="0" y="0"/>
            <a:chExt cx="91718" cy="82024"/>
          </a:xfrm>
        </p:grpSpPr>
        <p:sp>
          <p:nvSpPr>
            <p:cNvPr name="Freeform 4" id="4"/>
            <p:cNvSpPr/>
            <p:nvPr/>
          </p:nvSpPr>
          <p:spPr>
            <a:xfrm flipH="false" flipV="false" rot="0">
              <a:off x="0" y="0"/>
              <a:ext cx="91718" cy="82024"/>
            </a:xfrm>
            <a:custGeom>
              <a:avLst/>
              <a:gdLst/>
              <a:ahLst/>
              <a:cxnLst/>
              <a:rect r="r" b="b" t="t" l="l"/>
              <a:pathLst>
                <a:path h="82024" w="91718">
                  <a:moveTo>
                    <a:pt x="0" y="0"/>
                  </a:moveTo>
                  <a:lnTo>
                    <a:pt x="91718" y="0"/>
                  </a:lnTo>
                  <a:lnTo>
                    <a:pt x="91718" y="82024"/>
                  </a:lnTo>
                  <a:lnTo>
                    <a:pt x="0" y="82024"/>
                  </a:lnTo>
                  <a:close/>
                </a:path>
              </a:pathLst>
            </a:custGeom>
            <a:solidFill>
              <a:srgbClr val="0003FF"/>
            </a:solidFill>
          </p:spPr>
        </p:sp>
        <p:sp>
          <p:nvSpPr>
            <p:cNvPr name="TextBox 5" id="5"/>
            <p:cNvSpPr txBox="true"/>
            <p:nvPr/>
          </p:nvSpPr>
          <p:spPr>
            <a:xfrm>
              <a:off x="0" y="85725"/>
              <a:ext cx="91718" cy="82024"/>
            </a:xfrm>
            <a:prstGeom prst="rect">
              <a:avLst/>
            </a:prstGeom>
          </p:spPr>
          <p:txBody>
            <a:bodyPr anchor="ctr" rtlCol="false" tIns="50800" lIns="50800" bIns="50800" rIns="50800"/>
            <a:lstStyle/>
            <a:p>
              <a:pPr algn="ctr">
                <a:lnSpc>
                  <a:spcPts val="1925"/>
                </a:lnSpc>
              </a:pPr>
            </a:p>
          </p:txBody>
        </p:sp>
      </p:grpSp>
      <p:sp>
        <p:nvSpPr>
          <p:cNvPr name="Freeform 6" id="6"/>
          <p:cNvSpPr/>
          <p:nvPr/>
        </p:nvSpPr>
        <p:spPr>
          <a:xfrm flipH="false" flipV="false" rot="0">
            <a:off x="1028700" y="2679895"/>
            <a:ext cx="7282775" cy="6117531"/>
          </a:xfrm>
          <a:custGeom>
            <a:avLst/>
            <a:gdLst/>
            <a:ahLst/>
            <a:cxnLst/>
            <a:rect r="r" b="b" t="t" l="l"/>
            <a:pathLst>
              <a:path h="6117531" w="7282775">
                <a:moveTo>
                  <a:pt x="0" y="0"/>
                </a:moveTo>
                <a:lnTo>
                  <a:pt x="7282775" y="0"/>
                </a:lnTo>
                <a:lnTo>
                  <a:pt x="7282775" y="6117531"/>
                </a:lnTo>
                <a:lnTo>
                  <a:pt x="0" y="6117531"/>
                </a:lnTo>
                <a:lnTo>
                  <a:pt x="0" y="0"/>
                </a:lnTo>
                <a:close/>
              </a:path>
            </a:pathLst>
          </a:custGeom>
          <a:blipFill>
            <a:blip r:embed="rId4"/>
            <a:stretch>
              <a:fillRect l="0" t="0" r="0" b="0"/>
            </a:stretch>
          </a:blipFill>
          <a:ln w="38100" cap="sq">
            <a:solidFill>
              <a:srgbClr val="000000"/>
            </a:solidFill>
            <a:prstDash val="solid"/>
            <a:miter/>
          </a:ln>
        </p:spPr>
      </p:sp>
      <p:sp>
        <p:nvSpPr>
          <p:cNvPr name="TextBox 7" id="7"/>
          <p:cNvSpPr txBox="true"/>
          <p:nvPr/>
        </p:nvSpPr>
        <p:spPr>
          <a:xfrm rot="0">
            <a:off x="12880286" y="-327462"/>
            <a:ext cx="6393149" cy="4116084"/>
          </a:xfrm>
          <a:prstGeom prst="rect">
            <a:avLst/>
          </a:prstGeom>
        </p:spPr>
        <p:txBody>
          <a:bodyPr anchor="t" rtlCol="false" tIns="0" lIns="0" bIns="0" rIns="0">
            <a:spAutoFit/>
          </a:bodyPr>
          <a:lstStyle/>
          <a:p>
            <a:pPr algn="ctr">
              <a:lnSpc>
                <a:spcPts val="30364"/>
              </a:lnSpc>
            </a:pPr>
            <a:r>
              <a:rPr lang="en-US" b="true" sz="32302" spc="-1582">
                <a:solidFill>
                  <a:srgbClr val="343434"/>
                </a:solidFill>
                <a:latin typeface="TT Hoves Bold"/>
                <a:ea typeface="TT Hoves Bold"/>
                <a:cs typeface="TT Hoves Bold"/>
                <a:sym typeface="TT Hoves Bold"/>
              </a:rPr>
              <a:t>08</a:t>
            </a:r>
          </a:p>
        </p:txBody>
      </p:sp>
      <p:sp>
        <p:nvSpPr>
          <p:cNvPr name="TextBox 8" id="8"/>
          <p:cNvSpPr txBox="true"/>
          <p:nvPr/>
        </p:nvSpPr>
        <p:spPr>
          <a:xfrm rot="0">
            <a:off x="1443425" y="1539571"/>
            <a:ext cx="5964110" cy="679451"/>
          </a:xfrm>
          <a:prstGeom prst="rect">
            <a:avLst/>
          </a:prstGeom>
        </p:spPr>
        <p:txBody>
          <a:bodyPr anchor="t" rtlCol="false" tIns="0" lIns="0" bIns="0" rIns="0">
            <a:spAutoFit/>
          </a:bodyPr>
          <a:lstStyle/>
          <a:p>
            <a:pPr algn="just">
              <a:lnSpc>
                <a:spcPts val="5150"/>
              </a:lnSpc>
            </a:pPr>
            <a:r>
              <a:rPr lang="en-US" b="true" sz="5000">
                <a:solidFill>
                  <a:srgbClr val="343434"/>
                </a:solidFill>
                <a:latin typeface="TT Hoves Bold"/>
                <a:ea typeface="TT Hoves Bold"/>
                <a:cs typeface="TT Hoves Bold"/>
                <a:sym typeface="TT Hoves Bold"/>
              </a:rPr>
              <a:t>Vizualizări grafice:</a:t>
            </a:r>
          </a:p>
        </p:txBody>
      </p:sp>
      <p:sp>
        <p:nvSpPr>
          <p:cNvPr name="TextBox 9" id="9"/>
          <p:cNvSpPr txBox="true"/>
          <p:nvPr/>
        </p:nvSpPr>
        <p:spPr>
          <a:xfrm rot="0">
            <a:off x="10702661" y="5050261"/>
            <a:ext cx="6935284" cy="3089276"/>
          </a:xfrm>
          <a:prstGeom prst="rect">
            <a:avLst/>
          </a:prstGeom>
        </p:spPr>
        <p:txBody>
          <a:bodyPr anchor="t" rtlCol="false" tIns="0" lIns="0" bIns="0" rIns="0">
            <a:spAutoFit/>
          </a:bodyPr>
          <a:lstStyle/>
          <a:p>
            <a:pPr algn="r">
              <a:lnSpc>
                <a:spcPts val="8000"/>
              </a:lnSpc>
            </a:pPr>
            <a:r>
              <a:rPr lang="en-US" b="true" sz="8000" spc="-392">
                <a:solidFill>
                  <a:srgbClr val="343434"/>
                </a:solidFill>
                <a:latin typeface="TT Hoves Bold"/>
                <a:ea typeface="TT Hoves Bold"/>
                <a:cs typeface="TT Hoves Bold"/>
                <a:sym typeface="TT Hoves Bold"/>
              </a:rPr>
              <a:t>Rezultate pentru </a:t>
            </a:r>
          </a:p>
          <a:p>
            <a:pPr algn="r">
              <a:lnSpc>
                <a:spcPts val="8000"/>
              </a:lnSpc>
            </a:pPr>
            <a:r>
              <a:rPr lang="en-US" b="true" sz="8000" spc="-392">
                <a:solidFill>
                  <a:srgbClr val="343434"/>
                </a:solidFill>
                <a:latin typeface="TT Hoves Bold"/>
                <a:ea typeface="TT Hoves Bold"/>
                <a:cs typeface="TT Hoves Bold"/>
                <a:sym typeface="TT Hoves Bold"/>
              </a:rPr>
              <a:t>Apple M1</a:t>
            </a:r>
          </a:p>
        </p:txBody>
      </p:sp>
      <p:grpSp>
        <p:nvGrpSpPr>
          <p:cNvPr name="Group 10" id="10"/>
          <p:cNvGrpSpPr/>
          <p:nvPr/>
        </p:nvGrpSpPr>
        <p:grpSpPr>
          <a:xfrm rot="0">
            <a:off x="-696258" y="9258300"/>
            <a:ext cx="19680517" cy="1115933"/>
            <a:chOff x="0" y="0"/>
            <a:chExt cx="5183346" cy="293908"/>
          </a:xfrm>
        </p:grpSpPr>
        <p:sp>
          <p:nvSpPr>
            <p:cNvPr name="Freeform 11" id="11"/>
            <p:cNvSpPr/>
            <p:nvPr/>
          </p:nvSpPr>
          <p:spPr>
            <a:xfrm flipH="false" flipV="false" rot="0">
              <a:off x="0" y="0"/>
              <a:ext cx="5183346" cy="293908"/>
            </a:xfrm>
            <a:custGeom>
              <a:avLst/>
              <a:gdLst/>
              <a:ahLst/>
              <a:cxnLst/>
              <a:rect r="r" b="b" t="t" l="l"/>
              <a:pathLst>
                <a:path h="293908" w="5183346">
                  <a:moveTo>
                    <a:pt x="0" y="0"/>
                  </a:moveTo>
                  <a:lnTo>
                    <a:pt x="5183346" y="0"/>
                  </a:lnTo>
                  <a:lnTo>
                    <a:pt x="5183346" y="293908"/>
                  </a:lnTo>
                  <a:lnTo>
                    <a:pt x="0" y="293908"/>
                  </a:lnTo>
                  <a:close/>
                </a:path>
              </a:pathLst>
            </a:custGeom>
            <a:solidFill>
              <a:srgbClr val="0003FF"/>
            </a:solidFill>
          </p:spPr>
        </p:sp>
        <p:sp>
          <p:nvSpPr>
            <p:cNvPr name="TextBox 12" id="12"/>
            <p:cNvSpPr txBox="true"/>
            <p:nvPr/>
          </p:nvSpPr>
          <p:spPr>
            <a:xfrm>
              <a:off x="0" y="-57150"/>
              <a:ext cx="5183346" cy="351058"/>
            </a:xfrm>
            <a:prstGeom prst="rect">
              <a:avLst/>
            </a:prstGeom>
          </p:spPr>
          <p:txBody>
            <a:bodyPr anchor="ctr" rtlCol="false" tIns="50800" lIns="50800" bIns="50800" rIns="50800"/>
            <a:lstStyle/>
            <a:p>
              <a:pPr algn="ctr">
                <a:lnSpc>
                  <a:spcPts val="3639"/>
                </a:lnSpc>
              </a:pPr>
            </a:p>
          </p:txBody>
        </p:sp>
      </p:grpSp>
      <p:sp>
        <p:nvSpPr>
          <p:cNvPr name="TextBox 13" id="13"/>
          <p:cNvSpPr txBox="true"/>
          <p:nvPr/>
        </p:nvSpPr>
        <p:spPr>
          <a:xfrm rot="0">
            <a:off x="5399858" y="9528294"/>
            <a:ext cx="7488283" cy="528320"/>
          </a:xfrm>
          <a:prstGeom prst="rect">
            <a:avLst/>
          </a:prstGeom>
        </p:spPr>
        <p:txBody>
          <a:bodyPr anchor="t" rtlCol="false" tIns="0" lIns="0" bIns="0" rIns="0">
            <a:spAutoFit/>
          </a:bodyPr>
          <a:lstStyle/>
          <a:p>
            <a:pPr algn="ctr">
              <a:lnSpc>
                <a:spcPts val="4480"/>
              </a:lnSpc>
              <a:spcBef>
                <a:spcPct val="0"/>
              </a:spcBef>
            </a:pPr>
            <a:r>
              <a:rPr lang="en-US" b="true" sz="3200">
                <a:solidFill>
                  <a:srgbClr val="EFEFEF"/>
                </a:solidFill>
                <a:latin typeface="TT Hoves Bold"/>
                <a:ea typeface="TT Hoves Bold"/>
                <a:cs typeface="TT Hoves Bold"/>
                <a:sym typeface="TT Hoves Bold"/>
              </a:rPr>
              <a:t>Performanța Algoritmilor de Sortare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DAGkygKNRS4</dc:identifier>
  <dcterms:modified xsi:type="dcterms:W3CDTF">2011-08-01T06:04:30Z</dcterms:modified>
  <cp:revision>1</cp:revision>
  <dc:title>Performant, a Algoritmilor de Sortare</dc:title>
</cp:coreProperties>
</file>