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0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5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0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5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4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5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5925-FFF2-4561-B5D8-CB8892248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1000"/>
            <a:ext cx="9144000" cy="15621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DEZ</a:t>
            </a:r>
            <a:r>
              <a:rPr lang="ro-RO" sz="4000" b="1" dirty="0">
                <a:latin typeface="Palatino Linotype" panose="02040502050505030304" pitchFamily="18" charset="0"/>
              </a:rPr>
              <a:t>Vo</a:t>
            </a:r>
            <a:r>
              <a:rPr lang="en-US" sz="4000" b="1" dirty="0">
                <a:latin typeface="Palatino Linotype" panose="02040502050505030304" pitchFamily="18" charset="0"/>
              </a:rPr>
              <a:t>LTAREA APLICA</a:t>
            </a:r>
            <a:r>
              <a:rPr lang="ro-RO" sz="4000" b="1" dirty="0">
                <a:latin typeface="Palatino Linotype" panose="02040502050505030304" pitchFamily="18" charset="0"/>
              </a:rPr>
              <a:t>ț</a:t>
            </a:r>
            <a:r>
              <a:rPr lang="en-US" sz="4000" b="1" dirty="0">
                <a:latin typeface="Palatino Linotype" panose="02040502050505030304" pitchFamily="18" charset="0"/>
              </a:rPr>
              <a:t>IILOR JAVA FOLOSIND TOMCAT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16440-BB0C-41FF-A1A1-8D3D58244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46560"/>
            <a:ext cx="7640865" cy="14054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Autor: B</a:t>
            </a:r>
            <a:r>
              <a:rPr lang="ro-RO" sz="2000" dirty="0">
                <a:latin typeface="Palatino Linotype" panose="02040502050505030304" pitchFamily="18" charset="0"/>
              </a:rPr>
              <a:t>ă</a:t>
            </a:r>
            <a:r>
              <a:rPr lang="en-US" sz="2000" dirty="0" err="1">
                <a:latin typeface="Palatino Linotype" panose="02040502050505030304" pitchFamily="18" charset="0"/>
              </a:rPr>
              <a:t>doi</a:t>
            </a:r>
            <a:r>
              <a:rPr lang="en-US" sz="2000" dirty="0">
                <a:latin typeface="Palatino Linotype" panose="02040502050505030304" pitchFamily="18" charset="0"/>
              </a:rPr>
              <a:t> Daniel Cristian</a:t>
            </a:r>
          </a:p>
          <a:p>
            <a:r>
              <a:rPr lang="en-US" sz="2000" dirty="0" err="1">
                <a:latin typeface="Palatino Linotype" panose="02040502050505030304" pitchFamily="18" charset="0"/>
              </a:rPr>
              <a:t>Coordonator</a:t>
            </a:r>
            <a:r>
              <a:rPr lang="en-US" sz="2000" dirty="0">
                <a:latin typeface="Palatino Linotype" panose="02040502050505030304" pitchFamily="18" charset="0"/>
              </a:rPr>
              <a:t>: Lect. Dr. </a:t>
            </a:r>
            <a:r>
              <a:rPr lang="en-US" sz="2000" dirty="0" err="1">
                <a:latin typeface="Palatino Linotype" panose="02040502050505030304" pitchFamily="18" charset="0"/>
              </a:rPr>
              <a:t>Claudiu</a:t>
            </a:r>
            <a:r>
              <a:rPr lang="en-US" sz="2000" dirty="0">
                <a:latin typeface="Palatino Linotype" panose="02040502050505030304" pitchFamily="18" charset="0"/>
              </a:rPr>
              <a:t> Pop</a:t>
            </a:r>
            <a:r>
              <a:rPr lang="ro-RO" sz="2000" dirty="0">
                <a:latin typeface="Palatino Linotype" panose="02040502050505030304" pitchFamily="18" charset="0"/>
              </a:rPr>
              <a:t>î</a:t>
            </a:r>
            <a:r>
              <a:rPr lang="en-US" sz="2000" dirty="0" err="1">
                <a:latin typeface="Palatino Linotype" panose="02040502050505030304" pitchFamily="18" charset="0"/>
              </a:rPr>
              <a:t>rlan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5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385D-71E0-4DEF-B823-2014F262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1578585"/>
            <a:ext cx="8242182" cy="824297"/>
          </a:xfrm>
        </p:spPr>
        <p:txBody>
          <a:bodyPr/>
          <a:lstStyle/>
          <a:p>
            <a:r>
              <a:rPr lang="ro-RO" dirty="0">
                <a:latin typeface="Palatino Linotype" panose="02040502050505030304" pitchFamily="18" charset="0"/>
              </a:rPr>
              <a:t>Concluzii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4D67-AB7A-4E6C-8D81-9662366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402881"/>
            <a:ext cx="8242183" cy="2644608"/>
          </a:xfrm>
        </p:spPr>
        <p:txBody>
          <a:bodyPr>
            <a:normAutofit/>
          </a:bodyPr>
          <a:lstStyle/>
          <a:p>
            <a:r>
              <a:rPr lang="ro-RO" dirty="0">
                <a:latin typeface="Palatino Linotype" panose="02040502050505030304" pitchFamily="18" charset="0"/>
              </a:rPr>
              <a:t>Java și Tomcat formează o soluție accesibilă pentru dezvoltarea aplicațiilor web</a:t>
            </a:r>
          </a:p>
          <a:p>
            <a:r>
              <a:rPr lang="ro-RO" dirty="0">
                <a:latin typeface="Palatino Linotype" panose="02040502050505030304" pitchFamily="18" charset="0"/>
              </a:rPr>
              <a:t>Timpul de dezvoltare a unei astfel de aplicații este redus masiv prin utilizarea tehnologiilor ca Maven și Spring </a:t>
            </a:r>
            <a:r>
              <a:rPr lang="ro-RO" dirty="0" smtClean="0">
                <a:latin typeface="Palatino Linotype" panose="02040502050505030304" pitchFamily="18" charset="0"/>
              </a:rPr>
              <a:t>Framework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smtClean="0">
                <a:latin typeface="Palatino Linotype" panose="02040502050505030304" pitchFamily="18" charset="0"/>
              </a:rPr>
              <a:t>Cu </a:t>
            </a:r>
            <a:r>
              <a:rPr lang="en-US" dirty="0" err="1" smtClean="0">
                <a:latin typeface="Palatino Linotype" panose="02040502050505030304" pitchFamily="18" charset="0"/>
              </a:rPr>
              <a:t>ajutorul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ro-RO" dirty="0" smtClean="0">
                <a:latin typeface="Palatino Linotype" panose="02040502050505030304" pitchFamily="18" charset="0"/>
              </a:rPr>
              <a:t>uneltelor prezentate un dezvoltator individual poate realiza cu relativă ușurință proiecte de o complexitate ridicată ce altfel necesită un număr mai mare de programatori sau un efort substanțial mai mare</a:t>
            </a:r>
            <a:endParaRPr lang="ro-R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D0F1-B0F0-48F4-ACE2-79119DA9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374"/>
            <a:ext cx="4457700" cy="758826"/>
          </a:xfrm>
        </p:spPr>
        <p:txBody>
          <a:bodyPr>
            <a:noAutofit/>
          </a:bodyPr>
          <a:lstStyle/>
          <a:p>
            <a:r>
              <a:rPr lang="ro-RO" dirty="0">
                <a:latin typeface="Palatino Linotype" panose="02040502050505030304" pitchFamily="18" charset="0"/>
              </a:rPr>
              <a:t>ObiectivE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51AB-EACB-4665-92EA-B3DE646D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89000"/>
            <a:ext cx="8280400" cy="2547938"/>
          </a:xfrm>
        </p:spPr>
        <p:txBody>
          <a:bodyPr>
            <a:noAutofit/>
          </a:bodyPr>
          <a:lstStyle/>
          <a:p>
            <a:r>
              <a:rPr lang="ro-RO" sz="2000" dirty="0">
                <a:latin typeface="Palatino Linotype" panose="02040502050505030304" pitchFamily="18" charset="0"/>
              </a:rPr>
              <a:t>Explorarea procesului de dezvoltare a aplicațiilor web Java EE cu ajutorul serverului Apache Tomcat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Explorarea tehnologiilor avansate utilizate în domeniul IT la momentul actual (Spring Framework, Hibernate, Maven etc.)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Realizarea unei Aplicații Web ce facilitează interacțiunea actorilor pe piața automobilelor, oferindu-le posibilitatea vizualizării și publicării de anunțuri de vânzare de automobile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326C71-3368-4F88-8DE6-C01D43D35F81}"/>
              </a:ext>
            </a:extLst>
          </p:cNvPr>
          <p:cNvSpPr txBox="1">
            <a:spLocks/>
          </p:cNvSpPr>
          <p:nvPr/>
        </p:nvSpPr>
        <p:spPr>
          <a:xfrm>
            <a:off x="381000" y="3436938"/>
            <a:ext cx="4457700" cy="761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>
                <a:latin typeface="Palatino Linotype" panose="02040502050505030304" pitchFamily="18" charset="0"/>
              </a:rPr>
              <a:t>Motivație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DC6F0-FC9E-4ACC-B6F0-3B03AE98EBD1}"/>
              </a:ext>
            </a:extLst>
          </p:cNvPr>
          <p:cNvSpPr txBox="1">
            <a:spLocks/>
          </p:cNvSpPr>
          <p:nvPr/>
        </p:nvSpPr>
        <p:spPr>
          <a:xfrm>
            <a:off x="381000" y="4162426"/>
            <a:ext cx="7772400" cy="2171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sz="2000" dirty="0">
                <a:latin typeface="Palatino Linotype" panose="02040502050505030304" pitchFamily="18" charset="0"/>
              </a:rPr>
              <a:t>Popularitatea aplicațiilor web crește în detrimentul aplicațiilor desktop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Java este cel mai popular limbaj de programare, fiind și cea mai preferată alegere în dezvoltarea aplicațiilor web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Acumularea de cunoștințe și experiență vitale pe plan profesional în această arie</a:t>
            </a:r>
          </a:p>
        </p:txBody>
      </p:sp>
    </p:spTree>
    <p:extLst>
      <p:ext uri="{BB962C8B-B14F-4D97-AF65-F5344CB8AC3E}">
        <p14:creationId xmlns:p14="http://schemas.microsoft.com/office/powerpoint/2010/main" val="304220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07D-280F-4886-B10A-0E56AE09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0" y="704618"/>
            <a:ext cx="8293653" cy="1117599"/>
          </a:xfrm>
        </p:spPr>
        <p:txBody>
          <a:bodyPr/>
          <a:lstStyle/>
          <a:p>
            <a:r>
              <a:rPr lang="ro-RO" dirty="0">
                <a:latin typeface="Palatino Linotype" panose="02040502050505030304" pitchFamily="18" charset="0"/>
              </a:rPr>
              <a:t>STRUCTURA LUCRĂRII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1C18-8495-4F0A-9DC2-7AF4B9F8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0" y="1822217"/>
            <a:ext cx="8293653" cy="4141258"/>
          </a:xfrm>
        </p:spPr>
        <p:txBody>
          <a:bodyPr>
            <a:noAutofit/>
          </a:bodyPr>
          <a:lstStyle/>
          <a:p>
            <a:r>
              <a:rPr lang="ro-RO" sz="2000" dirty="0">
                <a:latin typeface="Palatino Linotype" panose="02040502050505030304" pitchFamily="18" charset="0"/>
              </a:rPr>
              <a:t>Introducere</a:t>
            </a:r>
            <a:r>
              <a:rPr lang="en-US" sz="2000" dirty="0">
                <a:latin typeface="Palatino Linotype" panose="02040502050505030304" pitchFamily="18" charset="0"/>
              </a:rPr>
              <a:t> – </a:t>
            </a:r>
            <a:r>
              <a:rPr lang="ro-RO" sz="2000" dirty="0">
                <a:latin typeface="Palatino Linotype" panose="02040502050505030304" pitchFamily="18" charset="0"/>
              </a:rPr>
              <a:t>scurtă descriere a</a:t>
            </a:r>
            <a:r>
              <a:rPr lang="en-US" sz="2000" dirty="0">
                <a:latin typeface="Palatino Linotype" panose="02040502050505030304" pitchFamily="18" charset="0"/>
              </a:rPr>
              <a:t> leg</a:t>
            </a:r>
            <a:r>
              <a:rPr lang="ro-RO" sz="2000" dirty="0">
                <a:latin typeface="Palatino Linotype" panose="02040502050505030304" pitchFamily="18" charset="0"/>
              </a:rPr>
              <a:t>ăturii dintre Java, Tomcat și aplicațiile Web</a:t>
            </a:r>
            <a:r>
              <a:rPr lang="en-US" sz="2000" dirty="0">
                <a:latin typeface="Palatino Linotype" panose="02040502050505030304" pitchFamily="18" charset="0"/>
              </a:rPr>
              <a:t>;</a:t>
            </a:r>
            <a:r>
              <a:rPr lang="ro-RO" sz="2000" dirty="0">
                <a:latin typeface="Palatino Linotype" panose="02040502050505030304" pitchFamily="18" charset="0"/>
              </a:rPr>
              <a:t> descrierea aplicației realizate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Partea I – Noțiuni Teoretice – prezentarea informațiilor esențiale despre multiplele tehnologii utilizate în dezvoltarea aplicației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Partea a II-a – Analiza Aplicației – </a:t>
            </a:r>
            <a:r>
              <a:rPr lang="en-US" sz="2000" dirty="0" err="1">
                <a:latin typeface="Palatino Linotype" panose="02040502050505030304" pitchFamily="18" charset="0"/>
              </a:rPr>
              <a:t>precizarea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mediului</a:t>
            </a:r>
            <a:r>
              <a:rPr lang="en-US" sz="2000" dirty="0">
                <a:latin typeface="Palatino Linotype" panose="02040502050505030304" pitchFamily="18" charset="0"/>
              </a:rPr>
              <a:t> de </a:t>
            </a:r>
            <a:r>
              <a:rPr lang="en-US" sz="2000" dirty="0" err="1">
                <a:latin typeface="Palatino Linotype" panose="02040502050505030304" pitchFamily="18" charset="0"/>
              </a:rPr>
              <a:t>dezvoltare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descrierea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ro-RO" sz="2000" dirty="0">
                <a:latin typeface="Palatino Linotype" panose="02040502050505030304" pitchFamily="18" charset="0"/>
              </a:rPr>
              <a:t>structurii aplicației împărțite pe straturi și module, </a:t>
            </a:r>
            <a:r>
              <a:rPr lang="en-US" sz="2000" dirty="0" err="1">
                <a:latin typeface="Palatino Linotype" panose="02040502050505030304" pitchFamily="18" charset="0"/>
              </a:rPr>
              <a:t>analiza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ro-RO" sz="2000" dirty="0">
                <a:latin typeface="Palatino Linotype" panose="02040502050505030304" pitchFamily="18" charset="0"/>
              </a:rPr>
              <a:t>detaliată a </a:t>
            </a:r>
            <a:r>
              <a:rPr lang="en-US" sz="2000" dirty="0">
                <a:latin typeface="Palatino Linotype" panose="02040502050505030304" pitchFamily="18" charset="0"/>
              </a:rPr>
              <a:t>implement</a:t>
            </a:r>
            <a:r>
              <a:rPr lang="ro-RO" sz="2000" dirty="0">
                <a:latin typeface="Palatino Linotype" panose="02040502050505030304" pitchFamily="18" charset="0"/>
              </a:rPr>
              <a:t>ării cu exemple de cod atașate, precum și prezentarea vizuala a aplicației și a flow-ului de utilizare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Concluzii – evaluarea eficienței cuplului Java-Tomcat în dezvoltarea de aplicații web, precum și a aportului tehnologiilor adiționale în îmbunătățirea acestui proces</a:t>
            </a:r>
          </a:p>
        </p:txBody>
      </p:sp>
    </p:spTree>
    <p:extLst>
      <p:ext uri="{BB962C8B-B14F-4D97-AF65-F5344CB8AC3E}">
        <p14:creationId xmlns:p14="http://schemas.microsoft.com/office/powerpoint/2010/main" val="79559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75E-DC81-4B51-B808-D8B6D270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736600"/>
            <a:ext cx="8382000" cy="859368"/>
          </a:xfrm>
        </p:spPr>
        <p:txBody>
          <a:bodyPr/>
          <a:lstStyle/>
          <a:p>
            <a:r>
              <a:rPr lang="ro-RO" dirty="0">
                <a:latin typeface="Palatino Linotype" panose="02040502050505030304" pitchFamily="18" charset="0"/>
              </a:rPr>
              <a:t>Descrierea Aplicației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C908-63D8-4BC2-93CA-A4F393FF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07068"/>
            <a:ext cx="8382000" cy="4639732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Palatino Linotype" panose="02040502050505030304" pitchFamily="18" charset="0"/>
              </a:rPr>
              <a:t>Aplicația dezvoltată este practic o interfață pentru participarea pe piața automobilelor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Utilizatorul cumpărător beneficiază atât de accesul la oferta pieței cât și de posibilitatea de a filtra cu precizie totalitatea anunțurilor pentru găsirea rapidă a automobilului dorit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Utilizatorul vânzător poate publica anunțuri de vânzare accesibile tuturor vizitatorilor platformei în vederea găsirii unui cumpărător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Publicarea de anunțuri necesită crearea unui cont de utilizator pe baza unei adrese de e-mail și autentificarea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Utilizatorul autentificat poate șterge articolele publicate atunci când acestea nu mai sunt valabile</a:t>
            </a:r>
          </a:p>
        </p:txBody>
      </p:sp>
    </p:spTree>
    <p:extLst>
      <p:ext uri="{BB962C8B-B14F-4D97-AF65-F5344CB8AC3E}">
        <p14:creationId xmlns:p14="http://schemas.microsoft.com/office/powerpoint/2010/main" val="279995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1612-D017-4795-9D00-DCB29194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8" y="886439"/>
            <a:ext cx="8225406" cy="581636"/>
          </a:xfrm>
        </p:spPr>
        <p:txBody>
          <a:bodyPr/>
          <a:lstStyle/>
          <a:p>
            <a:r>
              <a:rPr lang="ro-RO" dirty="0">
                <a:latin typeface="Palatino Linotype" panose="02040502050505030304" pitchFamily="18" charset="0"/>
              </a:rPr>
              <a:t>Tehnologii UTilizate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A0D7-6F9C-4449-8EB1-69E473AC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78" y="1619076"/>
            <a:ext cx="8225406" cy="424482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Server: Tomcat 8.5</a:t>
            </a:r>
            <a:endParaRPr lang="ro-RO" sz="2000" dirty="0">
              <a:latin typeface="Palatino Linotype" panose="02040502050505030304" pitchFamily="18" charset="0"/>
            </a:endParaRPr>
          </a:p>
          <a:p>
            <a:r>
              <a:rPr lang="ro-RO" sz="2000" dirty="0">
                <a:latin typeface="Palatino Linotype" panose="02040502050505030304" pitchFamily="18" charset="0"/>
              </a:rPr>
              <a:t>Bază de date</a:t>
            </a:r>
            <a:r>
              <a:rPr lang="en-US" sz="2000" dirty="0">
                <a:latin typeface="Palatino Linotype" panose="02040502050505030304" pitchFamily="18" charset="0"/>
              </a:rPr>
              <a:t>: MySQL</a:t>
            </a:r>
            <a:r>
              <a:rPr lang="ro-RO" sz="2000" dirty="0">
                <a:latin typeface="Palatino Linotype" panose="02040502050505030304" pitchFamily="18" charset="0"/>
              </a:rPr>
              <a:t>, Hibernate, Spring Data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Backend: Java Enterprise Edition 8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Frontend</a:t>
            </a:r>
            <a:r>
              <a:rPr lang="en-US" sz="2000" dirty="0">
                <a:latin typeface="Palatino Linotype" panose="02040502050505030304" pitchFamily="18" charset="0"/>
              </a:rPr>
              <a:t>: JSP, </a:t>
            </a:r>
            <a:r>
              <a:rPr lang="en-US" sz="2000" dirty="0" err="1">
                <a:latin typeface="Palatino Linotype" panose="02040502050505030304" pitchFamily="18" charset="0"/>
              </a:rPr>
              <a:t>Javascript</a:t>
            </a:r>
            <a:r>
              <a:rPr lang="ro-RO" sz="2000" dirty="0">
                <a:latin typeface="Palatino Linotype" panose="02040502050505030304" pitchFamily="18" charset="0"/>
              </a:rPr>
              <a:t>, </a:t>
            </a:r>
            <a:r>
              <a:rPr lang="en-US" sz="2000" dirty="0">
                <a:latin typeface="Palatino Linotype" panose="02040502050505030304" pitchFamily="18" charset="0"/>
              </a:rPr>
              <a:t>Bootstrap</a:t>
            </a:r>
            <a:r>
              <a:rPr lang="ro-RO" sz="2000" dirty="0">
                <a:latin typeface="Palatino Linotype" panose="02040502050505030304" pitchFamily="18" charset="0"/>
              </a:rPr>
              <a:t> + extensii (</a:t>
            </a:r>
            <a:r>
              <a:rPr lang="ro-RO" sz="2000" i="1" dirty="0">
                <a:latin typeface="Palatino Linotype" panose="02040502050505030304" pitchFamily="18" charset="0"/>
              </a:rPr>
              <a:t>webjars</a:t>
            </a:r>
            <a:r>
              <a:rPr lang="ro-RO" sz="2000" dirty="0">
                <a:latin typeface="Palatino Linotype" panose="02040502050505030304" pitchFamily="18" charset="0"/>
              </a:rPr>
              <a:t>) 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Build </a:t>
            </a:r>
            <a:r>
              <a:rPr lang="ro-RO" sz="2000" dirty="0">
                <a:latin typeface="Palatino Linotype" panose="02040502050505030304" pitchFamily="18" charset="0"/>
              </a:rPr>
              <a:t>și gestionarea dependențelor</a:t>
            </a:r>
            <a:r>
              <a:rPr lang="en-US" sz="2000" dirty="0">
                <a:latin typeface="Palatino Linotype" panose="02040502050505030304" pitchFamily="18" charset="0"/>
              </a:rPr>
              <a:t>: Maven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Gestionarea </a:t>
            </a:r>
            <a:r>
              <a:rPr lang="en-US" sz="2000" dirty="0">
                <a:latin typeface="Palatino Linotype" panose="02040502050505030304" pitchFamily="18" charset="0"/>
              </a:rPr>
              <a:t>bean-</a:t>
            </a:r>
            <a:r>
              <a:rPr lang="en-US" sz="2000" dirty="0" err="1">
                <a:latin typeface="Palatino Linotype" panose="02040502050505030304" pitchFamily="18" charset="0"/>
              </a:rPr>
              <a:t>urilor</a:t>
            </a:r>
            <a:r>
              <a:rPr lang="en-US" sz="2000" dirty="0">
                <a:latin typeface="Palatino Linotype" panose="02040502050505030304" pitchFamily="18" charset="0"/>
              </a:rPr>
              <a:t>: Spring Framework</a:t>
            </a:r>
          </a:p>
          <a:p>
            <a:r>
              <a:rPr lang="en-US" sz="2000" dirty="0" err="1">
                <a:latin typeface="Palatino Linotype" panose="02040502050505030304" pitchFamily="18" charset="0"/>
              </a:rPr>
              <a:t>Autentificare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ro-RO" sz="2000" dirty="0">
                <a:latin typeface="Palatino Linotype" panose="02040502050505030304" pitchFamily="18" charset="0"/>
              </a:rPr>
              <a:t>și securitate</a:t>
            </a:r>
            <a:r>
              <a:rPr lang="en-US" sz="2000" dirty="0">
                <a:latin typeface="Palatino Linotype" panose="02040502050505030304" pitchFamily="18" charset="0"/>
              </a:rPr>
              <a:t>: Spring Security</a:t>
            </a:r>
          </a:p>
          <a:p>
            <a:r>
              <a:rPr lang="ro-RO" sz="2000" dirty="0">
                <a:latin typeface="Palatino Linotype" panose="02040502050505030304" pitchFamily="18" charset="0"/>
              </a:rPr>
              <a:t>Interfață web</a:t>
            </a:r>
            <a:r>
              <a:rPr lang="en-US" sz="2000" dirty="0">
                <a:latin typeface="Palatino Linotype" panose="02040502050505030304" pitchFamily="18" charset="0"/>
              </a:rPr>
              <a:t>: Spring MVC</a:t>
            </a:r>
          </a:p>
          <a:p>
            <a:r>
              <a:rPr lang="en-US" sz="2000" dirty="0" err="1">
                <a:latin typeface="Palatino Linotype" panose="02040502050505030304" pitchFamily="18" charset="0"/>
              </a:rPr>
              <a:t>Interogare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dinamic</a:t>
            </a:r>
            <a:r>
              <a:rPr lang="ro-RO" sz="2000" dirty="0">
                <a:latin typeface="Palatino Linotype" panose="02040502050505030304" pitchFamily="18" charset="0"/>
              </a:rPr>
              <a:t>ă (</a:t>
            </a:r>
            <a:r>
              <a:rPr lang="ro-RO" sz="2000" i="1" dirty="0">
                <a:latin typeface="Palatino Linotype" panose="02040502050505030304" pitchFamily="18" charset="0"/>
              </a:rPr>
              <a:t>type-safe</a:t>
            </a:r>
            <a:r>
              <a:rPr lang="ro-RO" sz="2000" dirty="0">
                <a:latin typeface="Palatino Linotype" panose="02040502050505030304" pitchFamily="18" charset="0"/>
              </a:rPr>
              <a:t>)</a:t>
            </a:r>
            <a:r>
              <a:rPr lang="en-US" sz="2000" dirty="0">
                <a:latin typeface="Palatino Linotype" panose="02040502050505030304" pitchFamily="18" charset="0"/>
              </a:rPr>
              <a:t>: </a:t>
            </a:r>
            <a:r>
              <a:rPr lang="en-US" sz="2000" dirty="0" err="1">
                <a:latin typeface="Palatino Linotype" panose="02040502050505030304" pitchFamily="18" charset="0"/>
              </a:rPr>
              <a:t>QueryDSL</a:t>
            </a:r>
            <a:endParaRPr lang="ro-RO" sz="2000" dirty="0">
              <a:latin typeface="Palatino Linotype" panose="02040502050505030304" pitchFamily="18" charset="0"/>
            </a:endParaRPr>
          </a:p>
          <a:p>
            <a:r>
              <a:rPr lang="ro-RO" sz="2000" dirty="0">
                <a:latin typeface="Palatino Linotype" panose="02040502050505030304" pitchFamily="18" charset="0"/>
              </a:rPr>
              <a:t>Utilități</a:t>
            </a:r>
            <a:r>
              <a:rPr lang="en-US" sz="2000" dirty="0">
                <a:latin typeface="Palatino Linotype" panose="02040502050505030304" pitchFamily="18" charset="0"/>
              </a:rPr>
              <a:t>: Google Guava</a:t>
            </a:r>
          </a:p>
        </p:txBody>
      </p:sp>
    </p:spTree>
    <p:extLst>
      <p:ext uri="{BB962C8B-B14F-4D97-AF65-F5344CB8AC3E}">
        <p14:creationId xmlns:p14="http://schemas.microsoft.com/office/powerpoint/2010/main" val="28830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82A5-687D-4DB3-B58C-5208E6A1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939567"/>
            <a:ext cx="8556770" cy="855678"/>
          </a:xfrm>
        </p:spPr>
        <p:txBody>
          <a:bodyPr/>
          <a:lstStyle/>
          <a:p>
            <a:r>
              <a:rPr lang="ro-RO" dirty="0">
                <a:latin typeface="Palatino Linotype" panose="02040502050505030304" pitchFamily="18" charset="0"/>
              </a:rPr>
              <a:t>Structura MAVEN A PROIECTULUI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2E6E-67CA-4809-B67F-34542AAD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795244"/>
            <a:ext cx="8556770" cy="4102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Palatino Linotype" panose="02040502050505030304" pitchFamily="18" charset="0"/>
              </a:rPr>
              <a:t>automarket</a:t>
            </a:r>
            <a:r>
              <a:rPr lang="en-US" sz="2000" dirty="0">
                <a:latin typeface="Palatino Linotype" panose="02040502050505030304" pitchFamily="18" charset="0"/>
              </a:rPr>
              <a:t> –</a:t>
            </a:r>
            <a:r>
              <a:rPr lang="ro-RO" sz="2000" dirty="0">
                <a:latin typeface="Palatino Linotype" panose="02040502050505030304" pitchFamily="18" charset="0"/>
              </a:rPr>
              <a:t> modulul părinte </a:t>
            </a:r>
            <a:r>
              <a:rPr lang="en-US" sz="2000" dirty="0" err="1">
                <a:latin typeface="Palatino Linotype" panose="02040502050505030304" pitchFamily="18" charset="0"/>
              </a:rPr>
              <a:t>centralizează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ro-RO" sz="2000" dirty="0">
                <a:latin typeface="Palatino Linotype" panose="02040502050505030304" pitchFamily="18" charset="0"/>
              </a:rPr>
              <a:t>configurația proiectului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persistence – </a:t>
            </a:r>
            <a:r>
              <a:rPr lang="en-US" sz="2000" dirty="0" err="1">
                <a:latin typeface="Palatino Linotype" panose="02040502050505030304" pitchFamily="18" charset="0"/>
              </a:rPr>
              <a:t>modulul</a:t>
            </a:r>
            <a:r>
              <a:rPr lang="en-US" sz="2000" dirty="0">
                <a:latin typeface="Palatino Linotype" panose="02040502050505030304" pitchFamily="18" charset="0"/>
              </a:rPr>
              <a:t> de </a:t>
            </a:r>
            <a:r>
              <a:rPr lang="en-US" sz="2000" dirty="0" err="1">
                <a:latin typeface="Palatino Linotype" panose="02040502050505030304" pitchFamily="18" charset="0"/>
              </a:rPr>
              <a:t>persistență</a:t>
            </a:r>
            <a:r>
              <a:rPr lang="ro-RO" sz="2000" dirty="0">
                <a:latin typeface="Palatino Linotype" panose="02040502050505030304" pitchFamily="18" charset="0"/>
              </a:rPr>
              <a:t> face conexiunea cu baza de date</a:t>
            </a:r>
            <a:r>
              <a:rPr lang="en-US" sz="2000" dirty="0">
                <a:latin typeface="Palatino Linotype" panose="02040502050505030304" pitchFamily="18" charset="0"/>
              </a:rPr>
              <a:t>; </a:t>
            </a:r>
            <a:r>
              <a:rPr lang="en-US" sz="2000" dirty="0" err="1">
                <a:latin typeface="Palatino Linotype" panose="02040502050505030304" pitchFamily="18" charset="0"/>
              </a:rPr>
              <a:t>conține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clasele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ro-RO" sz="2000" dirty="0">
                <a:latin typeface="Palatino Linotype" panose="02040502050505030304" pitchFamily="18" charset="0"/>
              </a:rPr>
              <a:t>@Entity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ce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corespund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termenilor</a:t>
            </a:r>
            <a:r>
              <a:rPr lang="en-US" sz="2000" dirty="0">
                <a:latin typeface="Palatino Linotype" panose="02040502050505030304" pitchFamily="18" charset="0"/>
              </a:rPr>
              <a:t> din </a:t>
            </a:r>
            <a:r>
              <a:rPr lang="en-US" sz="2000" dirty="0" err="1">
                <a:latin typeface="Palatino Linotype" panose="02040502050505030304" pitchFamily="18" charset="0"/>
              </a:rPr>
              <a:t>domeniul</a:t>
            </a:r>
            <a:r>
              <a:rPr lang="en-US" sz="2000" dirty="0">
                <a:latin typeface="Palatino Linotype" panose="02040502050505030304" pitchFamily="18" charset="0"/>
              </a:rPr>
              <a:t> de business </a:t>
            </a:r>
            <a:r>
              <a:rPr lang="en-US" sz="2000" dirty="0" err="1">
                <a:latin typeface="Palatino Linotype" panose="02040502050505030304" pitchFamily="18" charset="0"/>
              </a:rPr>
              <a:t>și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tabelelor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bazei</a:t>
            </a:r>
            <a:r>
              <a:rPr lang="en-US" sz="2000" dirty="0">
                <a:latin typeface="Palatino Linotype" panose="02040502050505030304" pitchFamily="18" charset="0"/>
              </a:rPr>
              <a:t> de date, precum </a:t>
            </a:r>
            <a:r>
              <a:rPr lang="en-US" sz="2000" dirty="0" err="1">
                <a:latin typeface="Palatino Linotype" panose="02040502050505030304" pitchFamily="18" charset="0"/>
              </a:rPr>
              <a:t>și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clasele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ro-RO" sz="2000" dirty="0">
                <a:latin typeface="Palatino Linotype" panose="02040502050505030304" pitchFamily="18" charset="0"/>
              </a:rPr>
              <a:t>@Repository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ro-RO" sz="2000" dirty="0">
                <a:latin typeface="Palatino Linotype" panose="02040502050505030304" pitchFamily="18" charset="0"/>
              </a:rPr>
              <a:t>echivalentul </a:t>
            </a:r>
            <a:r>
              <a:rPr lang="en-US" sz="2000" dirty="0">
                <a:latin typeface="Palatino Linotype" panose="02040502050505030304" pitchFamily="18" charset="0"/>
              </a:rPr>
              <a:t>Spring Data </a:t>
            </a:r>
            <a:r>
              <a:rPr lang="en-US" sz="2000" dirty="0" err="1">
                <a:latin typeface="Palatino Linotype" panose="02040502050505030304" pitchFamily="18" charset="0"/>
              </a:rPr>
              <a:t>pentru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Data Access Object (DAO)</a:t>
            </a:r>
            <a:endParaRPr lang="ro-RO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logic – </a:t>
            </a:r>
            <a:r>
              <a:rPr lang="en-US" sz="2000" dirty="0" err="1">
                <a:latin typeface="Palatino Linotype" panose="02040502050505030304" pitchFamily="18" charset="0"/>
              </a:rPr>
              <a:t>modulul</a:t>
            </a:r>
            <a:r>
              <a:rPr lang="en-US" sz="2000" dirty="0">
                <a:latin typeface="Palatino Linotype" panose="02040502050505030304" pitchFamily="18" charset="0"/>
              </a:rPr>
              <a:t> de </a:t>
            </a:r>
            <a:r>
              <a:rPr lang="en-US" sz="2000" dirty="0" err="1">
                <a:latin typeface="Palatino Linotype" panose="02040502050505030304" pitchFamily="18" charset="0"/>
              </a:rPr>
              <a:t>logică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încorporează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clasele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implementează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funcționalitatea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aplicației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definind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acțiunile</a:t>
            </a:r>
            <a:r>
              <a:rPr lang="en-US" sz="2000" dirty="0">
                <a:latin typeface="Palatino Linotype" panose="02040502050505030304" pitchFamily="18" charset="0"/>
              </a:rPr>
              <a:t> de </a:t>
            </a:r>
            <a:r>
              <a:rPr lang="en-US" sz="2000" dirty="0" err="1">
                <a:latin typeface="Palatino Linotype" panose="02040502050505030304" pitchFamily="18" charset="0"/>
              </a:rPr>
              <a:t>prelucrare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si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manipulare</a:t>
            </a:r>
            <a:r>
              <a:rPr lang="en-US" sz="2000" dirty="0">
                <a:latin typeface="Palatino Linotype" panose="02040502050505030304" pitchFamily="18" charset="0"/>
              </a:rPr>
              <a:t> a </a:t>
            </a:r>
            <a:r>
              <a:rPr lang="en-US" sz="2000" dirty="0" err="1">
                <a:latin typeface="Palatino Linotype" panose="02040502050505030304" pitchFamily="18" charset="0"/>
              </a:rPr>
              <a:t>modelului</a:t>
            </a:r>
            <a:r>
              <a:rPr lang="en-US" sz="2000" dirty="0">
                <a:latin typeface="Palatino Linotype" panose="02040502050505030304" pitchFamily="18" charset="0"/>
              </a:rPr>
              <a:t> de date. </a:t>
            </a:r>
            <a:r>
              <a:rPr lang="en-US" sz="2000" dirty="0" err="1">
                <a:latin typeface="Palatino Linotype" panose="02040502050505030304" pitchFamily="18" charset="0"/>
              </a:rPr>
              <a:t>Aceste</a:t>
            </a:r>
            <a:r>
              <a:rPr lang="ro-RO" sz="2000" dirty="0">
                <a:latin typeface="Palatino Linotype" panose="02040502050505030304" pitchFamily="18" charset="0"/>
              </a:rPr>
              <a:t>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constau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în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ro-RO" sz="2000" dirty="0">
                <a:latin typeface="Palatino Linotype" panose="02040502050505030304" pitchFamily="18" charset="0"/>
              </a:rPr>
              <a:t>clase @Service, @Validator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convertoare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generatoare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ș.a.m.d</a:t>
            </a:r>
            <a:r>
              <a:rPr lang="ro-RO" sz="2000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web – </a:t>
            </a:r>
            <a:r>
              <a:rPr lang="en-US" sz="2000" dirty="0" err="1">
                <a:latin typeface="Palatino Linotype" panose="02040502050505030304" pitchFamily="18" charset="0"/>
              </a:rPr>
              <a:t>modulul</a:t>
            </a:r>
            <a:r>
              <a:rPr lang="en-US" sz="2000" dirty="0">
                <a:latin typeface="Palatino Linotype" panose="02040502050505030304" pitchFamily="18" charset="0"/>
              </a:rPr>
              <a:t> web </a:t>
            </a:r>
            <a:r>
              <a:rPr lang="en-US" sz="2000" dirty="0" err="1">
                <a:latin typeface="Palatino Linotype" panose="02040502050505030304" pitchFamily="18" charset="0"/>
              </a:rPr>
              <a:t>guverneaz</a:t>
            </a:r>
            <a:r>
              <a:rPr lang="ro-RO" sz="2000" dirty="0">
                <a:latin typeface="Palatino Linotype" panose="02040502050505030304" pitchFamily="18" charset="0"/>
              </a:rPr>
              <a:t>ă interacțiunea </a:t>
            </a:r>
            <a:r>
              <a:rPr lang="en-US" sz="2000" dirty="0">
                <a:latin typeface="Palatino Linotype" panose="02040502050505030304" pitchFamily="18" charset="0"/>
              </a:rPr>
              <a:t>cu </a:t>
            </a:r>
            <a:r>
              <a:rPr lang="en-US" sz="2000" dirty="0" err="1">
                <a:latin typeface="Palatino Linotype" panose="02040502050505030304" pitchFamily="18" charset="0"/>
              </a:rPr>
              <a:t>utilizatorul</a:t>
            </a:r>
            <a:r>
              <a:rPr lang="en-US" sz="2000" dirty="0">
                <a:latin typeface="Palatino Linotype" panose="02040502050505030304" pitchFamily="18" charset="0"/>
              </a:rPr>
              <a:t>; </a:t>
            </a:r>
            <a:r>
              <a:rPr lang="en-US" sz="2000" dirty="0" err="1">
                <a:latin typeface="Palatino Linotype" panose="02040502050505030304" pitchFamily="18" charset="0"/>
              </a:rPr>
              <a:t>cuprinde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clasele</a:t>
            </a:r>
            <a:r>
              <a:rPr lang="ro-RO" sz="2000" dirty="0">
                <a:latin typeface="Palatino Linotype" panose="02040502050505030304" pitchFamily="18" charset="0"/>
              </a:rPr>
              <a:t> @Controller, </a:t>
            </a:r>
            <a:r>
              <a:rPr lang="en-US" sz="2000" dirty="0">
                <a:latin typeface="Palatino Linotype" panose="02040502050505030304" pitchFamily="18" charset="0"/>
              </a:rPr>
              <a:t>precum </a:t>
            </a:r>
            <a:r>
              <a:rPr lang="en-US" sz="2000" dirty="0" err="1">
                <a:latin typeface="Palatino Linotype" panose="02040502050505030304" pitchFamily="18" charset="0"/>
              </a:rPr>
              <a:t>și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paginile</a:t>
            </a:r>
            <a:r>
              <a:rPr lang="en-US" sz="2000" dirty="0">
                <a:latin typeface="Palatino Linotype" panose="02040502050505030304" pitchFamily="18" charset="0"/>
              </a:rPr>
              <a:t> web </a:t>
            </a:r>
            <a:r>
              <a:rPr lang="en-US" sz="2000" dirty="0" err="1">
                <a:latin typeface="Palatino Linotype" panose="02040502050505030304" pitchFamily="18" charset="0"/>
              </a:rPr>
              <a:t>în</a:t>
            </a:r>
            <a:r>
              <a:rPr lang="en-US" sz="2000" dirty="0">
                <a:latin typeface="Palatino Linotype" panose="02040502050505030304" pitchFamily="18" charset="0"/>
              </a:rPr>
              <a:t> format </a:t>
            </a:r>
            <a:r>
              <a:rPr lang="ro-RO" sz="2000" dirty="0">
                <a:latin typeface="Palatino Linotype" panose="02040502050505030304" pitchFamily="18" charset="0"/>
              </a:rPr>
              <a:t>JSP 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4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8" y="103636"/>
            <a:ext cx="3060403" cy="66670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81" y="103636"/>
            <a:ext cx="2679674" cy="6676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15" y="102324"/>
            <a:ext cx="2701190" cy="66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7C5C-19EA-4A82-85B8-84CC013B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96" y="156596"/>
            <a:ext cx="8385176" cy="698499"/>
          </a:xfrm>
        </p:spPr>
        <p:txBody>
          <a:bodyPr/>
          <a:lstStyle/>
          <a:p>
            <a:r>
              <a:rPr lang="ro-RO" dirty="0">
                <a:latin typeface="Palatino Linotype" panose="02040502050505030304" pitchFamily="18" charset="0"/>
              </a:rPr>
              <a:t>SCHEMA BAZei DE DATE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A07135-5C48-4D8A-821C-1A3C3905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269" y="997708"/>
            <a:ext cx="5786830" cy="5617536"/>
          </a:xfrm>
        </p:spPr>
      </p:pic>
    </p:spTree>
    <p:extLst>
      <p:ext uri="{BB962C8B-B14F-4D97-AF65-F5344CB8AC3E}">
        <p14:creationId xmlns:p14="http://schemas.microsoft.com/office/powerpoint/2010/main" val="143354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08B9-11D2-4A04-B4C1-27C9A50C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16" y="98464"/>
            <a:ext cx="8293100" cy="631970"/>
          </a:xfrm>
        </p:spPr>
        <p:txBody>
          <a:bodyPr/>
          <a:lstStyle/>
          <a:p>
            <a:r>
              <a:rPr lang="ro-RO" dirty="0">
                <a:latin typeface="Palatino Linotype" panose="02040502050505030304" pitchFamily="18" charset="0"/>
              </a:rPr>
              <a:t>INTERFAȚă </a:t>
            </a:r>
            <a:r>
              <a:rPr lang="ro-RO" dirty="0" smtClean="0">
                <a:latin typeface="Palatino Linotype" panose="02040502050505030304" pitchFamily="18" charset="0"/>
              </a:rPr>
              <a:t>Grafică (</a:t>
            </a:r>
            <a:r>
              <a:rPr lang="ro-RO" i="1" dirty="0" smtClean="0">
                <a:latin typeface="Palatino Linotype" panose="02040502050505030304" pitchFamily="18" charset="0"/>
              </a:rPr>
              <a:t>Responsive</a:t>
            </a:r>
            <a:r>
              <a:rPr lang="ro-RO" dirty="0" smtClean="0">
                <a:latin typeface="Palatino Linotype" panose="02040502050505030304" pitchFamily="18" charset="0"/>
              </a:rPr>
              <a:t>)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" y="807263"/>
            <a:ext cx="4959019" cy="5544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35" y="807263"/>
            <a:ext cx="376290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254</TotalTime>
  <Words>567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Palatino Linotype</vt:lpstr>
      <vt:lpstr>Celestial</vt:lpstr>
      <vt:lpstr>DEZVoLTAREA APLICAțIILOR JAVA FOLOSIND TOMCAT</vt:lpstr>
      <vt:lpstr>ObiectivE</vt:lpstr>
      <vt:lpstr>STRUCTURA LUCRĂRII</vt:lpstr>
      <vt:lpstr>Descrierea Aplicației</vt:lpstr>
      <vt:lpstr>Tehnologii UTilizate</vt:lpstr>
      <vt:lpstr>Structura MAVEN A PROIECTULUI</vt:lpstr>
      <vt:lpstr>PowerPoint Presentation</vt:lpstr>
      <vt:lpstr>SCHEMA BAZei DE DATE</vt:lpstr>
      <vt:lpstr>INTERFAȚă Grafică (Responsive)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DEZOLVATAREA APLICAțIILOR JAVA FOLOSIND TOMCAT</dc:title>
  <dc:creator>Cristian Badoi</dc:creator>
  <cp:lastModifiedBy>Cristi Badoi</cp:lastModifiedBy>
  <cp:revision>123</cp:revision>
  <dcterms:created xsi:type="dcterms:W3CDTF">2017-09-12T09:33:23Z</dcterms:created>
  <dcterms:modified xsi:type="dcterms:W3CDTF">2017-09-12T17:44:22Z</dcterms:modified>
</cp:coreProperties>
</file>