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5" r:id="rId6"/>
    <p:sldId id="269" r:id="rId7"/>
    <p:sldId id="271" r:id="rId8"/>
    <p:sldId id="311" r:id="rId9"/>
    <p:sldId id="272" r:id="rId10"/>
    <p:sldId id="312" r:id="rId11"/>
    <p:sldId id="283" r:id="rId12"/>
    <p:sldId id="313" r:id="rId13"/>
    <p:sldId id="31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834E75-F967-407B-A70B-6E4E027A518D}">
  <a:tblStyle styleId="{21834E75-F967-407B-A70B-6E4E027A51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ad10344254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ad10344254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ad10344254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ad10344254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ad10344254_0_17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ad10344254_0_17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ad10344254_0_17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ad10344254_0_17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  <a:latin typeface="Abadi" panose="020B0604020104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  <a:latin typeface="Abadi" panose="020B0604020104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latin typeface="Abadi" panose="020B06040201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10800000" flipH="1">
            <a:off x="8257867" y="1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8847624" y="60260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10800000" flipH="1">
            <a:off x="8848630" y="-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0800000" flipH="1">
            <a:off x="8847702" y="12052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8847687" y="1807156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259817" y="602189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  <a:latin typeface="Abadi" panose="020B0604020104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  <a:latin typeface="Abadi" panose="020B0604020104020204" pitchFamily="34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96" name="Google Shape;96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badi" panose="020B0604020104020204" pitchFamily="34" charset="0"/>
                <a:ea typeface="Abadi" panose="020B0604020104020204" pitchFamily="34" charset="0"/>
                <a:cs typeface="Abadi" panose="020B0604020104020204" pitchFamily="34" charset="0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 dirty="0"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badi" panose="020B0604020104020204" pitchFamily="34" charset="0"/>
                <a:ea typeface="Abadi" panose="020B0604020104020204" pitchFamily="34" charset="0"/>
                <a:cs typeface="Abadi" panose="020B0604020104020204" pitchFamily="34" charset="0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 dirty="0"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badi" panose="020B0604020104020204" pitchFamily="34" charset="0"/>
                <a:ea typeface="Abadi" panose="020B0604020104020204" pitchFamily="34" charset="0"/>
                <a:cs typeface="Abadi" panose="020B0604020104020204" pitchFamily="34" charset="0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 dirty="0"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  <a:latin typeface="Abadi" panose="020B0604020104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badi" panose="020B0604020104020204" pitchFamily="34" charset="0"/>
                <a:ea typeface="Abadi" panose="020B0604020104020204" pitchFamily="34" charset="0"/>
                <a:cs typeface="Abadi" panose="020B0604020104020204" pitchFamily="34" charset="0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 dirty="0"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  <a:latin typeface="Abadi" panose="020B06040201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>
          <a:xfrm flipH="1">
            <a:off x="8848650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 flipH="1">
            <a:off x="825890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9"/>
          <p:cNvSpPr/>
          <p:nvPr/>
        </p:nvSpPr>
        <p:spPr>
          <a:xfrm flipH="1">
            <a:off x="766918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 flipH="1">
            <a:off x="8848650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9"/>
          <p:cNvSpPr/>
          <p:nvPr/>
        </p:nvSpPr>
        <p:spPr>
          <a:xfrm flipH="1">
            <a:off x="8848103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9"/>
          <p:cNvSpPr/>
          <p:nvPr/>
        </p:nvSpPr>
        <p:spPr>
          <a:xfrm flipH="1">
            <a:off x="8258846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9"/>
          <p:cNvSpPr/>
          <p:nvPr/>
        </p:nvSpPr>
        <p:spPr>
          <a:xfrm flipH="1">
            <a:off x="7669084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8847991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9"/>
          <p:cNvSpPr/>
          <p:nvPr/>
        </p:nvSpPr>
        <p:spPr>
          <a:xfrm flipH="1">
            <a:off x="8258733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9"/>
          <p:cNvSpPr/>
          <p:nvPr/>
        </p:nvSpPr>
        <p:spPr>
          <a:xfrm flipH="1">
            <a:off x="7668397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847991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8258733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9"/>
          <p:cNvSpPr/>
          <p:nvPr/>
        </p:nvSpPr>
        <p:spPr>
          <a:xfrm flipH="1">
            <a:off x="7668972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9"/>
          <p:cNvSpPr/>
          <p:nvPr/>
        </p:nvSpPr>
        <p:spPr>
          <a:xfrm flipH="1">
            <a:off x="59057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9"/>
          <p:cNvSpPr/>
          <p:nvPr/>
        </p:nvSpPr>
        <p:spPr>
          <a:xfrm flipH="1">
            <a:off x="86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9"/>
          <p:cNvSpPr/>
          <p:nvPr/>
        </p:nvSpPr>
        <p:spPr>
          <a:xfrm flipH="1">
            <a:off x="125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9"/>
          <p:cNvSpPr/>
          <p:nvPr/>
        </p:nvSpPr>
        <p:spPr>
          <a:xfrm flipH="1">
            <a:off x="1179778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9"/>
          <p:cNvSpPr/>
          <p:nvPr/>
        </p:nvSpPr>
        <p:spPr>
          <a:xfrm flipH="1">
            <a:off x="590521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9"/>
          <p:cNvSpPr/>
          <p:nvPr/>
        </p:nvSpPr>
        <p:spPr>
          <a:xfrm flipH="1">
            <a:off x="759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9"/>
          <p:cNvSpPr/>
          <p:nvPr/>
        </p:nvSpPr>
        <p:spPr>
          <a:xfrm flipH="1">
            <a:off x="1179666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9"/>
          <p:cNvSpPr/>
          <p:nvPr/>
        </p:nvSpPr>
        <p:spPr>
          <a:xfrm flipH="1">
            <a:off x="590408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9"/>
          <p:cNvSpPr/>
          <p:nvPr/>
        </p:nvSpPr>
        <p:spPr>
          <a:xfrm flipH="1">
            <a:off x="72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"/>
          <p:cNvSpPr/>
          <p:nvPr/>
        </p:nvSpPr>
        <p:spPr>
          <a:xfrm flipH="1">
            <a:off x="1179666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9"/>
          <p:cNvSpPr/>
          <p:nvPr/>
        </p:nvSpPr>
        <p:spPr>
          <a:xfrm flipH="1">
            <a:off x="590408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/>
          <p:nvPr/>
        </p:nvSpPr>
        <p:spPr>
          <a:xfrm flipH="1">
            <a:off x="647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9"/>
          <p:cNvSpPr txBox="1">
            <a:spLocks noGrp="1"/>
          </p:cNvSpPr>
          <p:nvPr>
            <p:ph type="subTitle" idx="1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Abadi" panose="020B0604020104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  <a:latin typeface="Abadi" panose="020B06040201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E_COLUMN_TEXT_1_1_1_1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/>
          <p:nvPr/>
        </p:nvSpPr>
        <p:spPr>
          <a:xfrm flipH="1">
            <a:off x="6489629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1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1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1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1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1"/>
          <p:cNvSpPr/>
          <p:nvPr/>
        </p:nvSpPr>
        <p:spPr>
          <a:xfrm flipH="1">
            <a:off x="2951306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1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1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1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1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1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1"/>
          <p:cNvSpPr/>
          <p:nvPr/>
        </p:nvSpPr>
        <p:spPr>
          <a:xfrm flipH="1">
            <a:off x="3541462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1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1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  <a:latin typeface="Abadi" panose="020B06040201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 rot="5400000">
            <a:off x="2480121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5"/>
          <p:cNvSpPr/>
          <p:nvPr/>
        </p:nvSpPr>
        <p:spPr>
          <a:xfrm rot="5400000">
            <a:off x="2480121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5"/>
          <p:cNvSpPr/>
          <p:nvPr/>
        </p:nvSpPr>
        <p:spPr>
          <a:xfrm rot="5400000">
            <a:off x="3098404" y="-3343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 rot="5400000">
            <a:off x="3098388" y="6017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 rot="5400000">
            <a:off x="3098388" y="1811782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5"/>
          <p:cNvSpPr/>
          <p:nvPr/>
        </p:nvSpPr>
        <p:spPr>
          <a:xfrm rot="5400000">
            <a:off x="3098388" y="362692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"/>
          <p:cNvSpPr/>
          <p:nvPr/>
        </p:nvSpPr>
        <p:spPr>
          <a:xfrm rot="5400000">
            <a:off x="3098388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5"/>
          <p:cNvSpPr/>
          <p:nvPr/>
        </p:nvSpPr>
        <p:spPr>
          <a:xfrm rot="5400000">
            <a:off x="3716671" y="-2904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 rot="5400000">
            <a:off x="4335401" y="602110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5"/>
          <p:cNvSpPr/>
          <p:nvPr/>
        </p:nvSpPr>
        <p:spPr>
          <a:xfrm rot="5400000">
            <a:off x="3717147" y="60257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5"/>
          <p:cNvSpPr/>
          <p:nvPr/>
        </p:nvSpPr>
        <p:spPr>
          <a:xfrm rot="5400000">
            <a:off x="2479690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5"/>
          <p:cNvSpPr/>
          <p:nvPr/>
        </p:nvSpPr>
        <p:spPr>
          <a:xfrm rot="5400000">
            <a:off x="2480639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5"/>
          <p:cNvSpPr/>
          <p:nvPr/>
        </p:nvSpPr>
        <p:spPr>
          <a:xfrm rot="5400000">
            <a:off x="2480641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5"/>
          <p:cNvSpPr/>
          <p:nvPr/>
        </p:nvSpPr>
        <p:spPr>
          <a:xfrm rot="5400000">
            <a:off x="2481884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5"/>
          <p:cNvSpPr/>
          <p:nvPr/>
        </p:nvSpPr>
        <p:spPr>
          <a:xfrm rot="5400000">
            <a:off x="3098392" y="24172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5"/>
          <p:cNvSpPr/>
          <p:nvPr/>
        </p:nvSpPr>
        <p:spPr>
          <a:xfrm rot="5400000">
            <a:off x="2481876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"/>
          <p:cNvSpPr/>
          <p:nvPr/>
        </p:nvSpPr>
        <p:spPr>
          <a:xfrm rot="5400000">
            <a:off x="2482383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5"/>
          <p:cNvSpPr/>
          <p:nvPr/>
        </p:nvSpPr>
        <p:spPr>
          <a:xfrm rot="5400000">
            <a:off x="2481876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5"/>
          <p:cNvSpPr/>
          <p:nvPr/>
        </p:nvSpPr>
        <p:spPr>
          <a:xfrm rot="5400000">
            <a:off x="3098334" y="423196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5"/>
          <p:cNvSpPr/>
          <p:nvPr/>
        </p:nvSpPr>
        <p:spPr>
          <a:xfrm rot="5400000">
            <a:off x="3714909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5"/>
          <p:cNvSpPr/>
          <p:nvPr/>
        </p:nvSpPr>
        <p:spPr>
          <a:xfrm rot="5400000">
            <a:off x="3714909" y="362569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 rot="5400000">
            <a:off x="1861482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5"/>
          <p:cNvSpPr/>
          <p:nvPr/>
        </p:nvSpPr>
        <p:spPr>
          <a:xfrm rot="5400000">
            <a:off x="1861482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 rot="5400000">
            <a:off x="1861051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 rot="5400000">
            <a:off x="1862000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/>
          <p:nvPr/>
        </p:nvSpPr>
        <p:spPr>
          <a:xfrm rot="5400000">
            <a:off x="1862003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/>
          <p:nvPr/>
        </p:nvSpPr>
        <p:spPr>
          <a:xfrm rot="5400000">
            <a:off x="1863246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5"/>
          <p:cNvSpPr/>
          <p:nvPr/>
        </p:nvSpPr>
        <p:spPr>
          <a:xfrm rot="5400000">
            <a:off x="1863238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5"/>
          <p:cNvSpPr/>
          <p:nvPr/>
        </p:nvSpPr>
        <p:spPr>
          <a:xfrm rot="5400000">
            <a:off x="1863745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5"/>
          <p:cNvSpPr/>
          <p:nvPr/>
        </p:nvSpPr>
        <p:spPr>
          <a:xfrm rot="5400000">
            <a:off x="1863238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/>
          <p:nvPr/>
        </p:nvSpPr>
        <p:spPr>
          <a:xfrm rot="5400000">
            <a:off x="1242844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5"/>
          <p:cNvSpPr/>
          <p:nvPr/>
        </p:nvSpPr>
        <p:spPr>
          <a:xfrm rot="5400000">
            <a:off x="1242844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5"/>
          <p:cNvSpPr/>
          <p:nvPr/>
        </p:nvSpPr>
        <p:spPr>
          <a:xfrm rot="5400000">
            <a:off x="1242413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5400000">
            <a:off x="1243362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5400000">
            <a:off x="1243365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5400000">
            <a:off x="1244607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5"/>
          <p:cNvSpPr/>
          <p:nvPr/>
        </p:nvSpPr>
        <p:spPr>
          <a:xfrm rot="5400000">
            <a:off x="1244599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"/>
          <p:cNvSpPr/>
          <p:nvPr/>
        </p:nvSpPr>
        <p:spPr>
          <a:xfrm rot="5400000">
            <a:off x="1245106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 rot="5400000">
            <a:off x="1244599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"/>
          <p:cNvSpPr/>
          <p:nvPr/>
        </p:nvSpPr>
        <p:spPr>
          <a:xfrm rot="5400000">
            <a:off x="624205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5"/>
          <p:cNvSpPr/>
          <p:nvPr/>
        </p:nvSpPr>
        <p:spPr>
          <a:xfrm rot="5400000">
            <a:off x="624205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 rot="5400000">
            <a:off x="623774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/>
          <p:nvPr/>
        </p:nvSpPr>
        <p:spPr>
          <a:xfrm rot="5400000">
            <a:off x="624724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5"/>
          <p:cNvSpPr/>
          <p:nvPr/>
        </p:nvSpPr>
        <p:spPr>
          <a:xfrm rot="5400000">
            <a:off x="624726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5"/>
          <p:cNvSpPr/>
          <p:nvPr/>
        </p:nvSpPr>
        <p:spPr>
          <a:xfrm rot="5400000">
            <a:off x="625969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5"/>
          <p:cNvSpPr/>
          <p:nvPr/>
        </p:nvSpPr>
        <p:spPr>
          <a:xfrm rot="5400000">
            <a:off x="625961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5"/>
          <p:cNvSpPr/>
          <p:nvPr/>
        </p:nvSpPr>
        <p:spPr>
          <a:xfrm rot="5400000">
            <a:off x="626468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5"/>
          <p:cNvSpPr/>
          <p:nvPr/>
        </p:nvSpPr>
        <p:spPr>
          <a:xfrm rot="5400000">
            <a:off x="625961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 rot="5400000">
            <a:off x="3715333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5"/>
          <p:cNvSpPr/>
          <p:nvPr/>
        </p:nvSpPr>
        <p:spPr>
          <a:xfrm rot="5400000">
            <a:off x="4332279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 rot="5400000">
            <a:off x="3810" y="241731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 rot="5400000">
            <a:off x="3810" y="302235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5"/>
          <p:cNvSpPr/>
          <p:nvPr/>
        </p:nvSpPr>
        <p:spPr>
          <a:xfrm rot="5400000">
            <a:off x="3379" y="-336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5"/>
          <p:cNvSpPr/>
          <p:nvPr/>
        </p:nvSpPr>
        <p:spPr>
          <a:xfrm rot="5400000">
            <a:off x="4328" y="60212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"/>
          <p:cNvSpPr/>
          <p:nvPr/>
        </p:nvSpPr>
        <p:spPr>
          <a:xfrm rot="5400000">
            <a:off x="4331" y="120722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5"/>
          <p:cNvSpPr/>
          <p:nvPr/>
        </p:nvSpPr>
        <p:spPr>
          <a:xfrm rot="5400000">
            <a:off x="5574" y="18120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5"/>
          <p:cNvSpPr/>
          <p:nvPr/>
        </p:nvSpPr>
        <p:spPr>
          <a:xfrm rot="5400000">
            <a:off x="5565" y="36273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5"/>
          <p:cNvSpPr/>
          <p:nvPr/>
        </p:nvSpPr>
        <p:spPr>
          <a:xfrm rot="5400000">
            <a:off x="6072" y="42324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5"/>
          <p:cNvSpPr/>
          <p:nvPr/>
        </p:nvSpPr>
        <p:spPr>
          <a:xfrm rot="5400000">
            <a:off x="5565" y="483749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5"/>
          <p:cNvSpPr/>
          <p:nvPr/>
        </p:nvSpPr>
        <p:spPr>
          <a:xfrm rot="5400000">
            <a:off x="4949224" y="483706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  <a:latin typeface="Abadi" panose="020B06040201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2" hasCustomPrompt="1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subTitle" idx="1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  <a:latin typeface="Abadi" panose="020B06040201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5" r:id="rId6"/>
    <p:sldLayoutId id="2147483667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badi" panose="020B0604020104020204" pitchFamily="34" charset="0"/>
          <a:ea typeface="Abadi" panose="020B0604020104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badi" panose="020B0604020104020204" pitchFamily="34" charset="0"/>
          <a:ea typeface="Abadi" panose="020B0604020104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 GAME</a:t>
            </a:r>
            <a:endParaRPr dirty="0"/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Un joculet pixelat</a:t>
            </a:r>
            <a:endParaRPr dirty="0"/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2D MAZE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8140-2441-CF31-9A50-638ACCEA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77913" y="624311"/>
            <a:ext cx="7709100" cy="333300"/>
          </a:xfrm>
        </p:spPr>
        <p:txBody>
          <a:bodyPr/>
          <a:lstStyle/>
          <a:p>
            <a:r>
              <a:rPr lang="en-US" dirty="0"/>
              <a:t>ALTERNAREA ANIMATIEI</a:t>
            </a:r>
            <a:endParaRPr lang="ro-RO" dirty="0"/>
          </a:p>
        </p:txBody>
      </p:sp>
      <p:sp>
        <p:nvSpPr>
          <p:cNvPr id="3" name="Google Shape;1219;p48">
            <a:extLst>
              <a:ext uri="{FF2B5EF4-FFF2-40B4-BE49-F238E27FC236}">
                <a16:creationId xmlns:a16="http://schemas.microsoft.com/office/drawing/2014/main" id="{B1406D40-2C2C-3F91-A148-62F23C70AC43}"/>
              </a:ext>
            </a:extLst>
          </p:cNvPr>
          <p:cNvSpPr txBox="1"/>
          <p:nvPr/>
        </p:nvSpPr>
        <p:spPr>
          <a:xfrm>
            <a:off x="361072" y="1021994"/>
            <a:ext cx="6387920" cy="309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Pentru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a da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impresia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ca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omuletul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pixelat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se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misca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ar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trebui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ca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acesta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dea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din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maini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din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picioare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in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timp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isi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schimba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pozitia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pe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ecran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. Solutia la care m-am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gandit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pentru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implementa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aceasta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“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animatie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”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este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una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simpla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. Am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desenat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9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variante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ale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acestui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caracter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. Una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pentru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mers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in fata cu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piciorul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stang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alta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pentru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cel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drept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alte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doua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pentru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dreapta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alte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doua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prntru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stanga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la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fel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pentru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spate. O a 9-a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pozitie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omuletului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este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cea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neutra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cand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niciun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buton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nu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este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apasat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el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cu fata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catre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ecran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  <a:latin typeface="Abadi" panose="020B0604020104020204" pitchFamily="34" charset="0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Am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implementat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o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functie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care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creste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o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variabila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pana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la un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anume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changeRate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iar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in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functie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valoarea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cestei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variabile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pe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ecran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este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afisat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fie o imagine 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omuletului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fie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cealalta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dand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impresia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ca merge.</a:t>
            </a:r>
            <a:endParaRPr dirty="0">
              <a:solidFill>
                <a:schemeClr val="lt1"/>
              </a:solidFill>
              <a:latin typeface="Abadi" panose="020B0604020104020204" pitchFamily="34" charset="0"/>
              <a:ea typeface="Maven Pro"/>
              <a:cs typeface="Maven Pro"/>
              <a:sym typeface="Maven Pro"/>
            </a:endParaRPr>
          </a:p>
        </p:txBody>
      </p:sp>
      <p:pic>
        <p:nvPicPr>
          <p:cNvPr id="5" name="Picture 4" descr="A pixel art of a person in a purple robe&#10;&#10;Description automatically generated">
            <a:extLst>
              <a:ext uri="{FF2B5EF4-FFF2-40B4-BE49-F238E27FC236}">
                <a16:creationId xmlns:a16="http://schemas.microsoft.com/office/drawing/2014/main" id="{DC72EBA5-696C-B94C-BDE9-C02446D7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620" y="425447"/>
            <a:ext cx="885406" cy="831177"/>
          </a:xfrm>
          <a:prstGeom prst="rect">
            <a:avLst/>
          </a:prstGeom>
        </p:spPr>
      </p:pic>
      <p:pic>
        <p:nvPicPr>
          <p:cNvPr id="7" name="Picture 6" descr="A pixel art of a person&#10;&#10;Description automatically generated">
            <a:extLst>
              <a:ext uri="{FF2B5EF4-FFF2-40B4-BE49-F238E27FC236}">
                <a16:creationId xmlns:a16="http://schemas.microsoft.com/office/drawing/2014/main" id="{74996E98-5B54-3F4F-8EC9-42F2BA48C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948" y="425448"/>
            <a:ext cx="885406" cy="831177"/>
          </a:xfrm>
          <a:prstGeom prst="rect">
            <a:avLst/>
          </a:prstGeom>
        </p:spPr>
      </p:pic>
      <p:pic>
        <p:nvPicPr>
          <p:cNvPr id="9" name="Picture 8" descr="A pixel art of a purple ninja&#10;&#10;Description automatically generated">
            <a:extLst>
              <a:ext uri="{FF2B5EF4-FFF2-40B4-BE49-F238E27FC236}">
                <a16:creationId xmlns:a16="http://schemas.microsoft.com/office/drawing/2014/main" id="{53830652-BCDC-F44E-FA55-609B70553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735" y="1482345"/>
            <a:ext cx="831177" cy="831177"/>
          </a:xfrm>
          <a:prstGeom prst="rect">
            <a:avLst/>
          </a:prstGeom>
        </p:spPr>
      </p:pic>
      <p:pic>
        <p:nvPicPr>
          <p:cNvPr id="11" name="Picture 10" descr="A pixel art of a purple ninja&#10;&#10;Description automatically generated">
            <a:extLst>
              <a:ext uri="{FF2B5EF4-FFF2-40B4-BE49-F238E27FC236}">
                <a16:creationId xmlns:a16="http://schemas.microsoft.com/office/drawing/2014/main" id="{CF74831B-0C6B-8BD5-0A7D-CF67B5E4F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834" y="1482344"/>
            <a:ext cx="885406" cy="831178"/>
          </a:xfrm>
          <a:prstGeom prst="rect">
            <a:avLst/>
          </a:prstGeom>
        </p:spPr>
      </p:pic>
      <p:pic>
        <p:nvPicPr>
          <p:cNvPr id="13" name="Picture 12" descr="A pixel art of a cartoon character&#10;&#10;Description automatically generated">
            <a:extLst>
              <a:ext uri="{FF2B5EF4-FFF2-40B4-BE49-F238E27FC236}">
                <a16:creationId xmlns:a16="http://schemas.microsoft.com/office/drawing/2014/main" id="{623B3D12-30FB-C9CB-A812-0642935250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948" y="2649020"/>
            <a:ext cx="885406" cy="831178"/>
          </a:xfrm>
          <a:prstGeom prst="rect">
            <a:avLst/>
          </a:prstGeom>
        </p:spPr>
      </p:pic>
      <p:pic>
        <p:nvPicPr>
          <p:cNvPr id="15" name="Picture 14" descr="A pixel art of a cartoon character&#10;&#10;Description automatically generated">
            <a:extLst>
              <a:ext uri="{FF2B5EF4-FFF2-40B4-BE49-F238E27FC236}">
                <a16:creationId xmlns:a16="http://schemas.microsoft.com/office/drawing/2014/main" id="{EDC9F1A9-BF19-18AE-4367-89AFA6A190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6780" y="2640325"/>
            <a:ext cx="831177" cy="831177"/>
          </a:xfrm>
          <a:prstGeom prst="rect">
            <a:avLst/>
          </a:prstGeom>
        </p:spPr>
      </p:pic>
      <p:pic>
        <p:nvPicPr>
          <p:cNvPr id="17" name="Picture 16" descr="A pixel art of a person in a purple suit&#10;&#10;Description automatically generated">
            <a:extLst>
              <a:ext uri="{FF2B5EF4-FFF2-40B4-BE49-F238E27FC236}">
                <a16:creationId xmlns:a16="http://schemas.microsoft.com/office/drawing/2014/main" id="{D6CA6F01-52FA-3BEE-95A1-867DAD2E9E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4834" y="3705917"/>
            <a:ext cx="885406" cy="831178"/>
          </a:xfrm>
          <a:prstGeom prst="rect">
            <a:avLst/>
          </a:prstGeom>
        </p:spPr>
      </p:pic>
      <p:pic>
        <p:nvPicPr>
          <p:cNvPr id="19" name="Picture 18" descr="A pixel art of a person&#10;&#10;Description automatically generated">
            <a:extLst>
              <a:ext uri="{FF2B5EF4-FFF2-40B4-BE49-F238E27FC236}">
                <a16:creationId xmlns:a16="http://schemas.microsoft.com/office/drawing/2014/main" id="{0D8A788A-BD52-CC34-16A7-5A153B7BEC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0620" y="3729069"/>
            <a:ext cx="831178" cy="83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1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60"/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PERETII</a:t>
            </a:r>
            <a:br>
              <a:rPr lang="en" dirty="0"/>
            </a:br>
            <a:r>
              <a:rPr lang="en" dirty="0"/>
              <a:t>SOLIZI</a:t>
            </a:r>
            <a:endParaRPr dirty="0"/>
          </a:p>
        </p:txBody>
      </p:sp>
      <p:sp>
        <p:nvSpPr>
          <p:cNvPr id="1516" name="Google Shape;1516;p60"/>
          <p:cNvSpPr txBox="1">
            <a:spLocks noGrp="1"/>
          </p:cNvSpPr>
          <p:nvPr>
            <p:ph type="title" idx="2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27CA-F551-3E5F-45BC-5849BDE0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5" y="373275"/>
            <a:ext cx="7709100" cy="333300"/>
          </a:xfrm>
        </p:spPr>
        <p:txBody>
          <a:bodyPr/>
          <a:lstStyle/>
          <a:p>
            <a:r>
              <a:rPr lang="en-US" dirty="0"/>
              <a:t>PROBLEMA</a:t>
            </a:r>
            <a:endParaRPr lang="ro-RO" dirty="0"/>
          </a:p>
        </p:txBody>
      </p:sp>
      <p:sp>
        <p:nvSpPr>
          <p:cNvPr id="3" name="Google Shape;1219;p48">
            <a:extLst>
              <a:ext uri="{FF2B5EF4-FFF2-40B4-BE49-F238E27FC236}">
                <a16:creationId xmlns:a16="http://schemas.microsoft.com/office/drawing/2014/main" id="{D4C8C84B-BAC2-6279-DE1C-2099C30B122E}"/>
              </a:ext>
            </a:extLst>
          </p:cNvPr>
          <p:cNvSpPr txBox="1"/>
          <p:nvPr/>
        </p:nvSpPr>
        <p:spPr>
          <a:xfrm>
            <a:off x="1378015" y="706575"/>
            <a:ext cx="6387920" cy="116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Pentru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crea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acest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joc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player-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ul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trebuie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fie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constrans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peretii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labirintului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pentru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a nu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putea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umble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nestingherit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. De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altfel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usa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trebuie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fie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solida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pe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parcursul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intregului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joc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putin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in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cazul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in care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jucatorul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nostru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obtinut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cheia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.</a:t>
            </a:r>
            <a:endParaRPr dirty="0">
              <a:solidFill>
                <a:schemeClr val="lt1"/>
              </a:solidFill>
              <a:latin typeface="Abadi" panose="020B0604020104020204" pitchFamily="34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B903A2-E132-FD4C-8CB2-657F54C4BB56}"/>
              </a:ext>
            </a:extLst>
          </p:cNvPr>
          <p:cNvSpPr txBox="1">
            <a:spLocks/>
          </p:cNvSpPr>
          <p:nvPr/>
        </p:nvSpPr>
        <p:spPr>
          <a:xfrm>
            <a:off x="717425" y="1874256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SOLUTIE</a:t>
            </a:r>
            <a:endParaRPr lang="ro-RO" dirty="0">
              <a:latin typeface="Abadi" panose="020B0604020104020204" pitchFamily="34" charset="0"/>
            </a:endParaRPr>
          </a:p>
        </p:txBody>
      </p:sp>
      <p:sp>
        <p:nvSpPr>
          <p:cNvPr id="5" name="Google Shape;1219;p48">
            <a:extLst>
              <a:ext uri="{FF2B5EF4-FFF2-40B4-BE49-F238E27FC236}">
                <a16:creationId xmlns:a16="http://schemas.microsoft.com/office/drawing/2014/main" id="{AB8A8BA2-C90D-6A20-DDD1-AC82A5B934BE}"/>
              </a:ext>
            </a:extLst>
          </p:cNvPr>
          <p:cNvSpPr txBox="1"/>
          <p:nvPr/>
        </p:nvSpPr>
        <p:spPr>
          <a:xfrm>
            <a:off x="1378015" y="2193265"/>
            <a:ext cx="6387920" cy="148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Aici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solutia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este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una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naturala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.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Unele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blocuri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cum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ar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fi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cele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nisip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de pe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jos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nu sunt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solide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se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poate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calca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peste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ele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altele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sunt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solide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cum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ar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fi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peretii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. Am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implementat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in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clasa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Tile, o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variabila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Boolean,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numita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isSolid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. In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functie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pozitia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playerului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directia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in care se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deplaseaza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(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tasta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apasata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)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variabile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tileXMovement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tileYMovement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putem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restrange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cat de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mult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player-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ul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se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poate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apropia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de un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perete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  <a:latin typeface="Abadi" panose="020B0604020104020204" pitchFamily="34" charset="0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Cat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despre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usa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iesire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ea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ramane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solida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pe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parcursul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jocului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iar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odata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playerul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cheia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(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keyTaken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== True), Tile-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ul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usii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isi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schimba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“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isSolid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” in False.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  <a:latin typeface="Abadi" panose="020B0604020104020204" pitchFamily="34" charset="0"/>
              <a:ea typeface="Maven Pro"/>
              <a:cs typeface="Maven Pro"/>
              <a:sym typeface="Maven Pro"/>
            </a:endParaRPr>
          </a:p>
        </p:txBody>
      </p:sp>
      <p:pic>
        <p:nvPicPr>
          <p:cNvPr id="7" name="Picture 6" descr="A pixel art of a brick wall&#10;&#10;Description automatically generated">
            <a:extLst>
              <a:ext uri="{FF2B5EF4-FFF2-40B4-BE49-F238E27FC236}">
                <a16:creationId xmlns:a16="http://schemas.microsoft.com/office/drawing/2014/main" id="{5429E146-B29D-9E90-216D-10A93816D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7" y="373275"/>
            <a:ext cx="787013" cy="787013"/>
          </a:xfrm>
          <a:prstGeom prst="rect">
            <a:avLst/>
          </a:prstGeom>
        </p:spPr>
      </p:pic>
      <p:pic>
        <p:nvPicPr>
          <p:cNvPr id="9" name="Picture 8" descr="A pixelated square with a black background&#10;&#10;Description automatically generated">
            <a:extLst>
              <a:ext uri="{FF2B5EF4-FFF2-40B4-BE49-F238E27FC236}">
                <a16:creationId xmlns:a16="http://schemas.microsoft.com/office/drawing/2014/main" id="{CE35BC6A-D79E-4DCD-7598-43F1A7D10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07" y="1508363"/>
            <a:ext cx="787013" cy="787013"/>
          </a:xfrm>
          <a:prstGeom prst="rect">
            <a:avLst/>
          </a:prstGeom>
        </p:spPr>
      </p:pic>
      <p:pic>
        <p:nvPicPr>
          <p:cNvPr id="11" name="Picture 10" descr="A pixel art of a key&#10;&#10;Description automatically generated">
            <a:extLst>
              <a:ext uri="{FF2B5EF4-FFF2-40B4-BE49-F238E27FC236}">
                <a16:creationId xmlns:a16="http://schemas.microsoft.com/office/drawing/2014/main" id="{772AFA7D-2DBC-3D2D-02E2-6C060AFB4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51" y="2602643"/>
            <a:ext cx="751970" cy="787013"/>
          </a:xfrm>
          <a:prstGeom prst="rect">
            <a:avLst/>
          </a:prstGeom>
        </p:spPr>
      </p:pic>
      <p:pic>
        <p:nvPicPr>
          <p:cNvPr id="13" name="Picture 12" descr="A pixelated door with a banana&#10;&#10;Description automatically generated">
            <a:extLst>
              <a:ext uri="{FF2B5EF4-FFF2-40B4-BE49-F238E27FC236}">
                <a16:creationId xmlns:a16="http://schemas.microsoft.com/office/drawing/2014/main" id="{4EF25BC6-4B71-0864-E5F0-C65B6768B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08" y="3688320"/>
            <a:ext cx="787012" cy="7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8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97;p67">
            <a:extLst>
              <a:ext uri="{FF2B5EF4-FFF2-40B4-BE49-F238E27FC236}">
                <a16:creationId xmlns:a16="http://schemas.microsoft.com/office/drawing/2014/main" id="{A888FD77-BD04-263F-64B7-0A0A9385B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5137" y="848365"/>
            <a:ext cx="5333713" cy="928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 MULTUMESC! </a:t>
            </a:r>
            <a:endParaRPr u="sng" dirty="0"/>
          </a:p>
        </p:txBody>
      </p:sp>
      <p:sp>
        <p:nvSpPr>
          <p:cNvPr id="7" name="Google Shape;1697;p67">
            <a:extLst>
              <a:ext uri="{FF2B5EF4-FFF2-40B4-BE49-F238E27FC236}">
                <a16:creationId xmlns:a16="http://schemas.microsoft.com/office/drawing/2014/main" id="{B619DBFA-720B-8868-92A8-1C90B1713D8A}"/>
              </a:ext>
            </a:extLst>
          </p:cNvPr>
          <p:cNvSpPr txBox="1">
            <a:spLocks/>
          </p:cNvSpPr>
          <p:nvPr/>
        </p:nvSpPr>
        <p:spPr>
          <a:xfrm>
            <a:off x="1374344" y="2571750"/>
            <a:ext cx="6395298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ess Start 2P"/>
              <a:buNone/>
              <a:defRPr sz="4200" b="0" i="0" u="none" strike="noStrike" cap="none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INTREBARI?</a:t>
            </a:r>
            <a:r>
              <a:rPr lang="ro-RO" dirty="0">
                <a:latin typeface="Abadi" panose="020B0604020104020204" pitchFamily="34" charset="0"/>
              </a:rPr>
              <a:t> </a:t>
            </a:r>
            <a:endParaRPr lang="ro-RO" u="sn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2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MOTIVATIE</a:t>
            </a:r>
            <a:endParaRPr dirty="0"/>
          </a:p>
        </p:txBody>
      </p:sp>
      <p:sp>
        <p:nvSpPr>
          <p:cNvPr id="971" name="Google Shape;971;p34"/>
          <p:cNvSpPr txBox="1">
            <a:spLocks noGrp="1"/>
          </p:cNvSpPr>
          <p:nvPr>
            <p:ph type="body" idx="1"/>
          </p:nvPr>
        </p:nvSpPr>
        <p:spPr>
          <a:xfrm>
            <a:off x="717425" y="1203750"/>
            <a:ext cx="7709100" cy="3399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 err="1"/>
              <a:t>Mereu</a:t>
            </a:r>
            <a:r>
              <a:rPr lang="en-US" sz="1600" dirty="0"/>
              <a:t> am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pasionat</a:t>
            </a:r>
            <a:r>
              <a:rPr lang="en-US" sz="1600" dirty="0"/>
              <a:t> de </a:t>
            </a:r>
            <a:r>
              <a:rPr lang="en-US" sz="1600" dirty="0" err="1"/>
              <a:t>jocuri</a:t>
            </a:r>
            <a:r>
              <a:rPr lang="en-US" sz="1600" dirty="0"/>
              <a:t> video, in special </a:t>
            </a:r>
            <a:r>
              <a:rPr lang="en-US" sz="1600" dirty="0" err="1"/>
              <a:t>cele</a:t>
            </a:r>
            <a:r>
              <a:rPr lang="en-US" sz="1600" dirty="0"/>
              <a:t> cu un </a:t>
            </a:r>
            <a:r>
              <a:rPr lang="en-US" sz="1600" dirty="0" err="1"/>
              <a:t>aer</a:t>
            </a:r>
            <a:r>
              <a:rPr lang="en-US" sz="1600" dirty="0"/>
              <a:t> </a:t>
            </a:r>
            <a:r>
              <a:rPr lang="en-US" sz="1600" dirty="0" err="1"/>
              <a:t>vechi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nostalgic.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Am ales </a:t>
            </a:r>
            <a:r>
              <a:rPr lang="en-US" sz="1600" dirty="0" err="1"/>
              <a:t>sa</a:t>
            </a:r>
            <a:r>
              <a:rPr lang="en-US" sz="1600" dirty="0"/>
              <a:t> fac un </a:t>
            </a:r>
            <a:r>
              <a:rPr lang="en-US" sz="1600" dirty="0" err="1"/>
              <a:t>joc</a:t>
            </a:r>
            <a:r>
              <a:rPr lang="en-US" sz="1600" dirty="0"/>
              <a:t> 2D cu o </a:t>
            </a:r>
            <a:r>
              <a:rPr lang="en-US" sz="1600" dirty="0" err="1"/>
              <a:t>perspectiva</a:t>
            </a:r>
            <a:r>
              <a:rPr lang="en-US" sz="1600" dirty="0"/>
              <a:t> “seen from above” </a:t>
            </a:r>
            <a:r>
              <a:rPr lang="en-US" sz="1600" dirty="0" err="1"/>
              <a:t>avand</a:t>
            </a:r>
            <a:r>
              <a:rPr lang="en-US" sz="1600" dirty="0"/>
              <a:t> ca focus central un </a:t>
            </a:r>
            <a:r>
              <a:rPr lang="en-US" sz="1600" dirty="0" err="1"/>
              <a:t>caracter</a:t>
            </a:r>
            <a:r>
              <a:rPr lang="en-US" sz="1600" dirty="0"/>
              <a:t> </a:t>
            </a:r>
            <a:r>
              <a:rPr lang="en-US" sz="1600" dirty="0" err="1"/>
              <a:t>pixelat</a:t>
            </a:r>
            <a:r>
              <a:rPr lang="en-US" sz="1600" dirty="0"/>
              <a:t> </a:t>
            </a:r>
            <a:r>
              <a:rPr lang="en-US" sz="1600" dirty="0" err="1"/>
              <a:t>intr</a:t>
            </a:r>
            <a:r>
              <a:rPr lang="en-US" sz="1600" dirty="0"/>
              <a:t>-un </a:t>
            </a:r>
            <a:r>
              <a:rPr lang="en-US" sz="1600" dirty="0" err="1"/>
              <a:t>labirint</a:t>
            </a:r>
            <a:r>
              <a:rPr lang="en-US" sz="1600" dirty="0"/>
              <a:t>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 err="1"/>
              <a:t>Obiectivul</a:t>
            </a:r>
            <a:r>
              <a:rPr lang="en-US" sz="1600" dirty="0"/>
              <a:t> principal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acela</a:t>
            </a:r>
            <a:r>
              <a:rPr lang="en-US" sz="1600" dirty="0"/>
              <a:t> de a </a:t>
            </a:r>
            <a:r>
              <a:rPr lang="en-US" sz="1600" dirty="0" err="1"/>
              <a:t>scapa</a:t>
            </a:r>
            <a:r>
              <a:rPr lang="en-US" sz="1600" dirty="0"/>
              <a:t> din </a:t>
            </a:r>
            <a:r>
              <a:rPr lang="en-US" sz="1600" dirty="0" err="1"/>
              <a:t>labirint</a:t>
            </a:r>
            <a:r>
              <a:rPr lang="en-US" sz="1600" dirty="0"/>
              <a:t> </a:t>
            </a:r>
            <a:r>
              <a:rPr lang="en-US" sz="1600" dirty="0" err="1"/>
              <a:t>gasind</a:t>
            </a:r>
            <a:r>
              <a:rPr lang="en-US" sz="1600" dirty="0"/>
              <a:t> o </a:t>
            </a:r>
            <a:r>
              <a:rPr lang="en-US" sz="1600" dirty="0" err="1"/>
              <a:t>cheie</a:t>
            </a:r>
            <a:r>
              <a:rPr lang="en-US" sz="1600" dirty="0"/>
              <a:t> de aur care </a:t>
            </a:r>
            <a:r>
              <a:rPr lang="en-US" sz="1600" dirty="0" err="1"/>
              <a:t>deschide</a:t>
            </a:r>
            <a:r>
              <a:rPr lang="en-US" sz="1600" dirty="0"/>
              <a:t> </a:t>
            </a:r>
            <a:r>
              <a:rPr lang="en-US" sz="1600" dirty="0" err="1"/>
              <a:t>usa</a:t>
            </a:r>
            <a:r>
              <a:rPr lang="en-US" sz="1600" dirty="0"/>
              <a:t> de </a:t>
            </a:r>
            <a:r>
              <a:rPr lang="en-US" sz="1600" dirty="0" err="1"/>
              <a:t>iesire</a:t>
            </a:r>
            <a:endParaRPr lang="en-US" sz="1600" dirty="0"/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 err="1"/>
              <a:t>Acest</a:t>
            </a:r>
            <a:r>
              <a:rPr lang="en-US" sz="1600" dirty="0"/>
              <a:t> </a:t>
            </a:r>
            <a:r>
              <a:rPr lang="en-US" sz="1600" dirty="0" err="1"/>
              <a:t>joc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un </a:t>
            </a:r>
            <a:r>
              <a:rPr lang="en-US" sz="1600" dirty="0" err="1"/>
              <a:t>prototip</a:t>
            </a:r>
            <a:r>
              <a:rPr lang="en-US" sz="1600" dirty="0"/>
              <a:t>, </a:t>
            </a:r>
            <a:r>
              <a:rPr lang="en-US" sz="1600" dirty="0" err="1"/>
              <a:t>asupra</a:t>
            </a:r>
            <a:r>
              <a:rPr lang="en-US" sz="1600" dirty="0"/>
              <a:t> </a:t>
            </a:r>
            <a:r>
              <a:rPr lang="en-US" sz="1600" dirty="0" err="1"/>
              <a:t>caruia</a:t>
            </a:r>
            <a:r>
              <a:rPr lang="en-US" sz="1600" dirty="0"/>
              <a:t> </a:t>
            </a:r>
            <a:r>
              <a:rPr lang="en-US" sz="1600" dirty="0" err="1"/>
              <a:t>intentionez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intervin</a:t>
            </a:r>
            <a:r>
              <a:rPr lang="en-US" sz="1600" dirty="0"/>
              <a:t> in </a:t>
            </a:r>
            <a:r>
              <a:rPr lang="en-US" sz="1600" dirty="0" err="1"/>
              <a:t>viitor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a-l </a:t>
            </a:r>
            <a:r>
              <a:rPr lang="en-US" sz="1600" dirty="0" err="1"/>
              <a:t>evolua</a:t>
            </a:r>
            <a:r>
              <a:rPr lang="en-US" sz="1600" dirty="0"/>
              <a:t> </a:t>
            </a:r>
            <a:r>
              <a:rPr lang="en-US" sz="1600" dirty="0" err="1"/>
              <a:t>intr</a:t>
            </a:r>
            <a:r>
              <a:rPr lang="en-US" sz="1600" dirty="0"/>
              <a:t>-un “sand-box” game cu o </a:t>
            </a:r>
            <a:r>
              <a:rPr lang="en-US" sz="1600" dirty="0" err="1"/>
              <a:t>harta</a:t>
            </a:r>
            <a:r>
              <a:rPr lang="en-US" sz="1600" dirty="0"/>
              <a:t> generate automat </a:t>
            </a:r>
            <a:r>
              <a:rPr lang="en-US" sz="1600" dirty="0" err="1"/>
              <a:t>folosind</a:t>
            </a:r>
            <a:r>
              <a:rPr lang="en-US" sz="1600" dirty="0"/>
              <a:t> Perlin Noise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Am </a:t>
            </a:r>
            <a:r>
              <a:rPr lang="en-US" sz="1600" dirty="0" err="1"/>
              <a:t>realizat</a:t>
            </a:r>
            <a:r>
              <a:rPr lang="en-US" sz="1600" dirty="0"/>
              <a:t> </a:t>
            </a:r>
            <a:r>
              <a:rPr lang="en-US" sz="1600" dirty="0" err="1"/>
              <a:t>acest</a:t>
            </a:r>
            <a:r>
              <a:rPr lang="en-US" sz="1600" dirty="0"/>
              <a:t> </a:t>
            </a:r>
            <a:r>
              <a:rPr lang="en-US" sz="1600" dirty="0" err="1"/>
              <a:t>joc</a:t>
            </a:r>
            <a:r>
              <a:rPr lang="en-US" sz="1600" dirty="0"/>
              <a:t> </a:t>
            </a:r>
            <a:r>
              <a:rPr lang="en-US" sz="1600" dirty="0" err="1"/>
              <a:t>utilizand</a:t>
            </a:r>
            <a:r>
              <a:rPr lang="en-US" sz="1600" dirty="0"/>
              <a:t> </a:t>
            </a:r>
            <a:r>
              <a:rPr lang="en-US" sz="1600" dirty="0" err="1"/>
              <a:t>clase</a:t>
            </a:r>
            <a:r>
              <a:rPr lang="en-US" sz="1600" dirty="0"/>
              <a:t>, </a:t>
            </a:r>
            <a:r>
              <a:rPr lang="en-US" sz="1600" dirty="0" err="1"/>
              <a:t>functii</a:t>
            </a:r>
            <a:r>
              <a:rPr lang="en-US" sz="1600" dirty="0"/>
              <a:t> create de mine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functii</a:t>
            </a:r>
            <a:r>
              <a:rPr lang="en-US" sz="1600" dirty="0"/>
              <a:t> </a:t>
            </a:r>
            <a:r>
              <a:rPr lang="en-US" sz="1600" dirty="0" err="1"/>
              <a:t>predefinite</a:t>
            </a:r>
            <a:r>
              <a:rPr lang="en-US" sz="1600" dirty="0"/>
              <a:t> in python. Am </a:t>
            </a:r>
            <a:r>
              <a:rPr lang="en-US" sz="1600" dirty="0" err="1"/>
              <a:t>utilizat</a:t>
            </a:r>
            <a:r>
              <a:rPr lang="en-US" sz="1600" dirty="0"/>
              <a:t> </a:t>
            </a:r>
            <a:r>
              <a:rPr lang="en-US" sz="1600" dirty="0" err="1"/>
              <a:t>foarte</a:t>
            </a:r>
            <a:r>
              <a:rPr lang="en-US" sz="1600" dirty="0"/>
              <a:t> </a:t>
            </a:r>
            <a:r>
              <a:rPr lang="en-US" sz="1600" dirty="0" err="1"/>
              <a:t>mult</a:t>
            </a:r>
            <a:r>
              <a:rPr lang="en-US" sz="1600" dirty="0"/>
              <a:t> </a:t>
            </a:r>
            <a:r>
              <a:rPr lang="en-US" sz="1600" dirty="0" err="1"/>
              <a:t>biblioteca</a:t>
            </a:r>
            <a:r>
              <a:rPr lang="en-US" sz="1600" dirty="0"/>
              <a:t> </a:t>
            </a:r>
            <a:r>
              <a:rPr lang="en-US" sz="1600" dirty="0" err="1"/>
              <a:t>PyGame</a:t>
            </a:r>
            <a:r>
              <a:rPr lang="en-US" sz="1600" dirty="0"/>
              <a:t> cu </a:t>
            </a:r>
            <a:r>
              <a:rPr lang="en-US" sz="1600" dirty="0" err="1"/>
              <a:t>multe</a:t>
            </a:r>
            <a:r>
              <a:rPr lang="en-US" sz="1600" dirty="0"/>
              <a:t> din </a:t>
            </a:r>
            <a:r>
              <a:rPr lang="en-US" sz="1600" dirty="0" err="1"/>
              <a:t>utilitatile</a:t>
            </a:r>
            <a:r>
              <a:rPr lang="en-US" sz="1600" dirty="0"/>
              <a:t> sale. De </a:t>
            </a:r>
            <a:r>
              <a:rPr lang="en-US" sz="1600" dirty="0" err="1"/>
              <a:t>altfel</a:t>
            </a:r>
            <a:r>
              <a:rPr lang="en-US" sz="1600" dirty="0"/>
              <a:t> am </a:t>
            </a:r>
            <a:r>
              <a:rPr lang="en-US" sz="1600" dirty="0" err="1"/>
              <a:t>folosit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biblioteca</a:t>
            </a:r>
            <a:r>
              <a:rPr lang="en-US" sz="1600" dirty="0"/>
              <a:t> Threading.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PROBLEME FUNDAMENTALE</a:t>
            </a:r>
            <a:endParaRPr u="sng" dirty="0">
              <a:solidFill>
                <a:schemeClr val="accent1"/>
              </a:solidFill>
            </a:endParaRPr>
          </a:p>
        </p:txBody>
      </p:sp>
      <p:sp>
        <p:nvSpPr>
          <p:cNvPr id="977" name="Google Shape;977;p35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URMARIREA ECRANULUI</a:t>
            </a:r>
            <a:endParaRPr dirty="0"/>
          </a:p>
        </p:txBody>
      </p:sp>
      <p:sp>
        <p:nvSpPr>
          <p:cNvPr id="978" name="Google Shape;978;p35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MISCAREA ECRANULUI</a:t>
            </a:r>
            <a:endParaRPr dirty="0"/>
          </a:p>
        </p:txBody>
      </p:sp>
      <p:sp>
        <p:nvSpPr>
          <p:cNvPr id="979" name="Google Shape;979;p35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PERETII SOLIZI</a:t>
            </a:r>
            <a:endParaRPr dirty="0"/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81" name="Google Shape;981;p35"/>
          <p:cNvSpPr txBox="1">
            <a:spLocks noGrp="1"/>
          </p:cNvSpPr>
          <p:nvPr>
            <p:ph type="title" idx="3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82" name="Google Shape;982;p35"/>
          <p:cNvSpPr txBox="1">
            <a:spLocks noGrp="1"/>
          </p:cNvSpPr>
          <p:nvPr>
            <p:ph type="title" idx="4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83" name="Google Shape;983;p35"/>
          <p:cNvSpPr txBox="1">
            <a:spLocks noGrp="1"/>
          </p:cNvSpPr>
          <p:nvPr>
            <p:ph type="title" idx="5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88" name="Google Shape;988;p35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ALTERNAREA ANIMATIEI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URMARIREA ECRANULUI</a:t>
            </a:r>
            <a:endParaRPr dirty="0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2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1078" name="Google Shape;1078;p42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2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2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2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2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2"/>
          <p:cNvSpPr/>
          <p:nvPr/>
        </p:nvSpPr>
        <p:spPr>
          <a:xfrm rot="-5400000">
            <a:off x="4797492" y="367107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2"/>
          <p:cNvSpPr txBox="1">
            <a:spLocks noGrp="1"/>
          </p:cNvSpPr>
          <p:nvPr>
            <p:ph type="subTitle" idx="1"/>
          </p:nvPr>
        </p:nvSpPr>
        <p:spPr>
          <a:xfrm>
            <a:off x="1899634" y="1178418"/>
            <a:ext cx="5492839" cy="1182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Prima </a:t>
            </a:r>
            <a:r>
              <a:rPr lang="en-US" dirty="0" err="1"/>
              <a:t>problema</a:t>
            </a:r>
            <a:r>
              <a:rPr lang="en-US" dirty="0"/>
              <a:t> pe care am </a:t>
            </a:r>
            <a:r>
              <a:rPr lang="en-US" dirty="0" err="1"/>
              <a:t>intampinat</a:t>
            </a:r>
            <a:r>
              <a:rPr lang="en-US" dirty="0"/>
              <a:t>-o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gasirea</a:t>
            </a:r>
            <a:r>
              <a:rPr lang="en-US" dirty="0"/>
              <a:t> </a:t>
            </a:r>
            <a:r>
              <a:rPr lang="en-US" dirty="0" err="1"/>
              <a:t>ideii</a:t>
            </a:r>
            <a:r>
              <a:rPr lang="en-US" dirty="0"/>
              <a:t> de a </a:t>
            </a:r>
            <a:r>
              <a:rPr lang="en-US" dirty="0" err="1"/>
              <a:t>incadra</a:t>
            </a:r>
            <a:r>
              <a:rPr lang="en-US" dirty="0"/>
              <a:t> </a:t>
            </a:r>
            <a:r>
              <a:rPr lang="en-US" dirty="0" err="1"/>
              <a:t>cracterul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 pe </a:t>
            </a:r>
            <a:r>
              <a:rPr lang="en-US" dirty="0" err="1"/>
              <a:t>mijlocul</a:t>
            </a:r>
            <a:r>
              <a:rPr lang="en-US" dirty="0"/>
              <a:t> </a:t>
            </a:r>
            <a:r>
              <a:rPr lang="en-US" dirty="0" err="1"/>
              <a:t>ecranului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derularea</a:t>
            </a:r>
            <a:r>
              <a:rPr lang="en-US" dirty="0"/>
              <a:t> </a:t>
            </a:r>
            <a:r>
              <a:rPr lang="en-US" dirty="0" err="1"/>
              <a:t>hartii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spatele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ideea</a:t>
            </a:r>
            <a:r>
              <a:rPr lang="en-US" dirty="0"/>
              <a:t> de </a:t>
            </a:r>
            <a:r>
              <a:rPr lang="en-US" dirty="0" err="1"/>
              <a:t>miscare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3" name="Picture 2" descr="A pixel art of a person in a purple coat&#10;&#10;Description automatically generated">
            <a:extLst>
              <a:ext uri="{FF2B5EF4-FFF2-40B4-BE49-F238E27FC236}">
                <a16:creationId xmlns:a16="http://schemas.microsoft.com/office/drawing/2014/main" id="{523C7EDF-26AD-ED22-101C-FA09D4F46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55" y="358731"/>
            <a:ext cx="1405619" cy="1405619"/>
          </a:xfrm>
          <a:prstGeom prst="rect">
            <a:avLst/>
          </a:prstGeom>
        </p:spPr>
      </p:pic>
      <p:sp>
        <p:nvSpPr>
          <p:cNvPr id="1085" name="Google Shape;1085;p42"/>
          <p:cNvSpPr/>
          <p:nvPr/>
        </p:nvSpPr>
        <p:spPr>
          <a:xfrm flipH="1">
            <a:off x="272315" y="358731"/>
            <a:ext cx="1517700" cy="1517700"/>
          </a:xfrm>
          <a:prstGeom prst="noSmoking">
            <a:avLst>
              <a:gd name="adj" fmla="val 70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77;p42">
            <a:extLst>
              <a:ext uri="{FF2B5EF4-FFF2-40B4-BE49-F238E27FC236}">
                <a16:creationId xmlns:a16="http://schemas.microsoft.com/office/drawing/2014/main" id="{EF5EF10C-7B91-C9A4-F5C0-6E5FF2A16B2A}"/>
              </a:ext>
            </a:extLst>
          </p:cNvPr>
          <p:cNvSpPr txBox="1">
            <a:spLocks/>
          </p:cNvSpPr>
          <p:nvPr/>
        </p:nvSpPr>
        <p:spPr>
          <a:xfrm>
            <a:off x="717425" y="2297338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dirty="0">
                <a:latin typeface="Abadi" panose="020B0604020104020204" pitchFamily="34" charset="0"/>
              </a:rPr>
              <a:t>SOLUTIA</a:t>
            </a:r>
            <a:endParaRPr lang="ro-RO" dirty="0">
              <a:latin typeface="Abadi" panose="020B0604020104020204" pitchFamily="34" charset="0"/>
            </a:endParaRPr>
          </a:p>
        </p:txBody>
      </p:sp>
      <p:sp>
        <p:nvSpPr>
          <p:cNvPr id="6" name="Google Shape;1084;p42">
            <a:extLst>
              <a:ext uri="{FF2B5EF4-FFF2-40B4-BE49-F238E27FC236}">
                <a16:creationId xmlns:a16="http://schemas.microsoft.com/office/drawing/2014/main" id="{C4F9DBDE-28EE-F439-3C1F-3474F3E60408}"/>
              </a:ext>
            </a:extLst>
          </p:cNvPr>
          <p:cNvSpPr txBox="1">
            <a:spLocks/>
          </p:cNvSpPr>
          <p:nvPr/>
        </p:nvSpPr>
        <p:spPr>
          <a:xfrm>
            <a:off x="1825555" y="2912710"/>
            <a:ext cx="5492839" cy="202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Abadi" panose="020B0604020104020204" pitchFamily="34" charset="0"/>
              </a:rPr>
              <a:t>Am </a:t>
            </a:r>
            <a:r>
              <a:rPr lang="en-US" dirty="0" err="1">
                <a:latin typeface="Abadi" panose="020B0604020104020204" pitchFamily="34" charset="0"/>
              </a:rPr>
              <a:t>depistat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centrul</a:t>
            </a:r>
            <a:r>
              <a:rPr lang="en-US" dirty="0">
                <a:latin typeface="Abadi" panose="020B0604020104020204" pitchFamily="34" charset="0"/>
              </a:rPr>
              <a:t> ca </a:t>
            </a:r>
            <a:r>
              <a:rPr lang="en-US" dirty="0" err="1">
                <a:latin typeface="Abadi" panose="020B0604020104020204" pitchFamily="34" charset="0"/>
              </a:rPr>
              <a:t>fiind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dimensiunile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ecranului</a:t>
            </a:r>
            <a:r>
              <a:rPr lang="en-US" dirty="0">
                <a:latin typeface="Abadi" panose="020B0604020104020204" pitchFamily="34" charset="0"/>
              </a:rPr>
              <a:t> din care </a:t>
            </a:r>
            <a:r>
              <a:rPr lang="en-US" dirty="0" err="1">
                <a:latin typeface="Abadi" panose="020B0604020104020204" pitchFamily="34" charset="0"/>
              </a:rPr>
              <a:t>scadem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dimensiunea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caracterului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totul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impartit</a:t>
            </a:r>
            <a:r>
              <a:rPr lang="en-US" dirty="0">
                <a:latin typeface="Abadi" panose="020B0604020104020204" pitchFamily="34" charset="0"/>
              </a:rPr>
              <a:t> la 2. </a:t>
            </a:r>
            <a:r>
              <a:rPr lang="en-US" dirty="0" err="1">
                <a:latin typeface="Abadi" panose="020B0604020104020204" pitchFamily="34" charset="0"/>
              </a:rPr>
              <a:t>Apoi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harta</a:t>
            </a:r>
            <a:r>
              <a:rPr lang="en-US" dirty="0">
                <a:latin typeface="Abadi" panose="020B0604020104020204" pitchFamily="34" charset="0"/>
              </a:rPr>
              <a:t> am </a:t>
            </a:r>
            <a:r>
              <a:rPr lang="en-US" dirty="0" err="1">
                <a:latin typeface="Abadi" panose="020B0604020104020204" pitchFamily="34" charset="0"/>
              </a:rPr>
              <a:t>implementat</a:t>
            </a:r>
            <a:r>
              <a:rPr lang="en-US" dirty="0">
                <a:latin typeface="Abadi" panose="020B0604020104020204" pitchFamily="34" charset="0"/>
              </a:rPr>
              <a:t>-o </a:t>
            </a:r>
            <a:r>
              <a:rPr lang="en-US" dirty="0" err="1">
                <a:latin typeface="Abadi" panose="020B0604020104020204" pitchFamily="34" charset="0"/>
              </a:rPr>
              <a:t>printr</a:t>
            </a:r>
            <a:r>
              <a:rPr lang="en-US" dirty="0">
                <a:latin typeface="Abadi" panose="020B0604020104020204" pitchFamily="34" charset="0"/>
              </a:rPr>
              <a:t>-o </a:t>
            </a:r>
            <a:r>
              <a:rPr lang="en-US" dirty="0" err="1">
                <a:latin typeface="Abadi" panose="020B0604020104020204" pitchFamily="34" charset="0"/>
              </a:rPr>
              <a:t>matrice</a:t>
            </a:r>
            <a:r>
              <a:rPr lang="en-US" dirty="0">
                <a:latin typeface="Abadi" panose="020B0604020104020204" pitchFamily="34" charset="0"/>
              </a:rPr>
              <a:t> (</a:t>
            </a:r>
            <a:r>
              <a:rPr lang="en-US" dirty="0" err="1">
                <a:latin typeface="Abadi" panose="020B0604020104020204" pitchFamily="34" charset="0"/>
              </a:rPr>
              <a:t>unde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cifrele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reprezinta</a:t>
            </a:r>
            <a:r>
              <a:rPr lang="en-US" dirty="0">
                <a:latin typeface="Abadi" panose="020B0604020104020204" pitchFamily="34" charset="0"/>
              </a:rPr>
              <a:t> diverse </a:t>
            </a:r>
            <a:r>
              <a:rPr lang="en-US" dirty="0" err="1">
                <a:latin typeface="Abadi" panose="020B0604020104020204" pitchFamily="34" charset="0"/>
              </a:rPr>
              <a:t>materiale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sau</a:t>
            </a:r>
            <a:r>
              <a:rPr lang="en-US" dirty="0">
                <a:latin typeface="Abadi" panose="020B0604020104020204" pitchFamily="34" charset="0"/>
              </a:rPr>
              <a:t> Tile-</a:t>
            </a:r>
            <a:r>
              <a:rPr lang="en-US" dirty="0" err="1">
                <a:latin typeface="Abadi" panose="020B0604020104020204" pitchFamily="34" charset="0"/>
              </a:rPr>
              <a:t>uri</a:t>
            </a:r>
            <a:r>
              <a:rPr lang="en-US" dirty="0">
                <a:latin typeface="Abadi" panose="020B0604020104020204" pitchFamily="34" charset="0"/>
              </a:rPr>
              <a:t>) din care, la </a:t>
            </a:r>
            <a:r>
              <a:rPr lang="en-US" dirty="0" err="1">
                <a:latin typeface="Abadi" panose="020B0604020104020204" pitchFamily="34" charset="0"/>
              </a:rPr>
              <a:t>fiecare</a:t>
            </a:r>
            <a:r>
              <a:rPr lang="en-US" dirty="0">
                <a:latin typeface="Abadi" panose="020B0604020104020204" pitchFamily="34" charset="0"/>
              </a:rPr>
              <a:t> moment de </a:t>
            </a:r>
            <a:r>
              <a:rPr lang="en-US" dirty="0" err="1">
                <a:latin typeface="Abadi" panose="020B0604020104020204" pitchFamily="34" charset="0"/>
              </a:rPr>
              <a:t>timp</a:t>
            </a:r>
            <a:r>
              <a:rPr lang="en-US" dirty="0">
                <a:latin typeface="Abadi" panose="020B0604020104020204" pitchFamily="34" charset="0"/>
              </a:rPr>
              <a:t>, ne </a:t>
            </a:r>
            <a:r>
              <a:rPr lang="en-US" dirty="0" err="1">
                <a:latin typeface="Abadi" panose="020B0604020104020204" pitchFamily="34" charset="0"/>
              </a:rPr>
              <a:t>selectam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doar</a:t>
            </a:r>
            <a:r>
              <a:rPr lang="en-US" dirty="0">
                <a:latin typeface="Abadi" panose="020B0604020104020204" pitchFamily="34" charset="0"/>
              </a:rPr>
              <a:t> tile-urile </a:t>
            </a:r>
            <a:r>
              <a:rPr lang="en-US" dirty="0" err="1">
                <a:latin typeface="Abadi" panose="020B0604020104020204" pitchFamily="34" charset="0"/>
              </a:rPr>
              <a:t>necesare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pentru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afisarea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ecranului</a:t>
            </a:r>
            <a:r>
              <a:rPr lang="en-US" dirty="0">
                <a:latin typeface="Abadi" panose="020B0604020104020204" pitchFamily="34" charset="0"/>
              </a:rPr>
              <a:t> in </a:t>
            </a:r>
            <a:r>
              <a:rPr lang="en-US" dirty="0" err="1">
                <a:latin typeface="Abadi" panose="020B0604020104020204" pitchFamily="34" charset="0"/>
              </a:rPr>
              <a:t>functie</a:t>
            </a:r>
            <a:r>
              <a:rPr lang="en-US" dirty="0">
                <a:latin typeface="Abadi" panose="020B0604020104020204" pitchFamily="34" charset="0"/>
              </a:rPr>
              <a:t> de </a:t>
            </a:r>
            <a:r>
              <a:rPr lang="en-US" dirty="0" err="1">
                <a:latin typeface="Abadi" panose="020B0604020104020204" pitchFamily="34" charset="0"/>
              </a:rPr>
              <a:t>pozitia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jucatorului</a:t>
            </a:r>
            <a:r>
              <a:rPr lang="en-US" dirty="0">
                <a:latin typeface="Abadi" panose="020B0604020104020204" pitchFamily="34" charset="0"/>
              </a:rPr>
              <a:t> in </a:t>
            </a:r>
            <a:r>
              <a:rPr lang="en-US" dirty="0" err="1">
                <a:latin typeface="Abadi" panose="020B0604020104020204" pitchFamily="34" charset="0"/>
              </a:rPr>
              <a:t>harta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Abadi" panose="020B0604020104020204" pitchFamily="34" charset="0"/>
              </a:rPr>
              <a:t>Pozitia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initiala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este</a:t>
            </a:r>
            <a:r>
              <a:rPr lang="en-US" dirty="0">
                <a:latin typeface="Abadi" panose="020B0604020104020204" pitchFamily="34" charset="0"/>
              </a:rPr>
              <a:t> fix in </a:t>
            </a:r>
            <a:r>
              <a:rPr lang="en-US" dirty="0" err="1">
                <a:latin typeface="Abadi" panose="020B0604020104020204" pitchFamily="34" charset="0"/>
              </a:rPr>
              <a:t>centrul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hartii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6"/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MISCAREA</a:t>
            </a:r>
            <a:br>
              <a:rPr lang="en-US" dirty="0"/>
            </a:br>
            <a:r>
              <a:rPr lang="en-US" dirty="0"/>
              <a:t>ECRANULUI</a:t>
            </a:r>
            <a:endParaRPr dirty="0"/>
          </a:p>
        </p:txBody>
      </p:sp>
      <p:sp>
        <p:nvSpPr>
          <p:cNvPr id="1199" name="Google Shape;1199;p46"/>
          <p:cNvSpPr txBox="1">
            <a:spLocks noGrp="1"/>
          </p:cNvSpPr>
          <p:nvPr>
            <p:ph type="title" idx="2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Google Shape;1211;p48"/>
          <p:cNvGrpSpPr/>
          <p:nvPr/>
        </p:nvGrpSpPr>
        <p:grpSpPr>
          <a:xfrm>
            <a:off x="216202" y="1548739"/>
            <a:ext cx="2835599" cy="1703176"/>
            <a:chOff x="598300" y="834425"/>
            <a:chExt cx="6416200" cy="3962075"/>
          </a:xfrm>
        </p:grpSpPr>
        <p:sp>
          <p:nvSpPr>
            <p:cNvPr id="1212" name="Google Shape;1212;p48"/>
            <p:cNvSpPr/>
            <p:nvPr/>
          </p:nvSpPr>
          <p:spPr>
            <a:xfrm>
              <a:off x="751975" y="834425"/>
              <a:ext cx="6070425" cy="3892450"/>
            </a:xfrm>
            <a:custGeom>
              <a:avLst/>
              <a:gdLst/>
              <a:ahLst/>
              <a:cxnLst/>
              <a:rect l="l" t="t" r="r" b="b"/>
              <a:pathLst>
                <a:path w="242817" h="155698" extrusionOk="0">
                  <a:moveTo>
                    <a:pt x="10278" y="0"/>
                  </a:moveTo>
                  <a:cubicBezTo>
                    <a:pt x="4611" y="0"/>
                    <a:pt x="1" y="4611"/>
                    <a:pt x="1" y="10278"/>
                  </a:cubicBezTo>
                  <a:lnTo>
                    <a:pt x="1" y="145516"/>
                  </a:lnTo>
                  <a:cubicBezTo>
                    <a:pt x="1" y="151183"/>
                    <a:pt x="4611" y="155697"/>
                    <a:pt x="10278" y="155697"/>
                  </a:cubicBezTo>
                  <a:lnTo>
                    <a:pt x="232539" y="155697"/>
                  </a:lnTo>
                  <a:cubicBezTo>
                    <a:pt x="238206" y="155697"/>
                    <a:pt x="242816" y="151183"/>
                    <a:pt x="242816" y="145516"/>
                  </a:cubicBezTo>
                  <a:lnTo>
                    <a:pt x="242816" y="10278"/>
                  </a:lnTo>
                  <a:cubicBezTo>
                    <a:pt x="242816" y="4611"/>
                    <a:pt x="238206" y="0"/>
                    <a:pt x="232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98300" y="4508325"/>
              <a:ext cx="6416200" cy="288175"/>
            </a:xfrm>
            <a:custGeom>
              <a:avLst/>
              <a:gdLst/>
              <a:ahLst/>
              <a:cxnLst/>
              <a:rect l="l" t="t" r="r" b="b"/>
              <a:pathLst>
                <a:path w="256648" h="11527" extrusionOk="0">
                  <a:moveTo>
                    <a:pt x="1" y="1"/>
                  </a:moveTo>
                  <a:lnTo>
                    <a:pt x="1" y="5188"/>
                  </a:lnTo>
                  <a:cubicBezTo>
                    <a:pt x="1" y="8741"/>
                    <a:pt x="2786" y="11527"/>
                    <a:pt x="6340" y="11527"/>
                  </a:cubicBezTo>
                  <a:lnTo>
                    <a:pt x="250404" y="11527"/>
                  </a:lnTo>
                  <a:cubicBezTo>
                    <a:pt x="253862" y="11527"/>
                    <a:pt x="256647" y="8741"/>
                    <a:pt x="256647" y="5188"/>
                  </a:cubicBezTo>
                  <a:lnTo>
                    <a:pt x="2566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5" name="Google Shape;1215;p48"/>
          <p:cNvSpPr txBox="1">
            <a:spLocks noGrp="1"/>
          </p:cNvSpPr>
          <p:nvPr>
            <p:ph type="title"/>
          </p:nvPr>
        </p:nvSpPr>
        <p:spPr>
          <a:xfrm>
            <a:off x="852678" y="1405620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PROBLEMA</a:t>
            </a:r>
            <a:endParaRPr dirty="0"/>
          </a:p>
        </p:txBody>
      </p:sp>
      <p:sp>
        <p:nvSpPr>
          <p:cNvPr id="1219" name="Google Shape;1219;p48"/>
          <p:cNvSpPr txBox="1"/>
          <p:nvPr/>
        </p:nvSpPr>
        <p:spPr>
          <a:xfrm>
            <a:off x="3588651" y="1768850"/>
            <a:ext cx="4478021" cy="160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doua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problema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intampinata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fost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faptul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ca in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acest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joc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player-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ul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in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realitate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nu se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misca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. Asa ca 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trebuit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implementez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o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solutie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pentru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a “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muta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” tot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fundalul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din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spatele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jucatorului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in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functie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butoanele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apasate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.</a:t>
            </a:r>
            <a:endParaRPr dirty="0">
              <a:solidFill>
                <a:schemeClr val="lt1"/>
              </a:solidFill>
              <a:latin typeface="Abadi" panose="020B0604020104020204" pitchFamily="34" charset="0"/>
              <a:ea typeface="Maven Pro"/>
              <a:cs typeface="Maven Pro"/>
              <a:sym typeface="Maven Pro"/>
            </a:endParaRPr>
          </a:p>
        </p:txBody>
      </p:sp>
      <p:pic>
        <p:nvPicPr>
          <p:cNvPr id="3" name="Picture 2" descr="A video game with a person in a purple coat&#10;&#10;Description automatically generated">
            <a:extLst>
              <a:ext uri="{FF2B5EF4-FFF2-40B4-BE49-F238E27FC236}">
                <a16:creationId xmlns:a16="http://schemas.microsoft.com/office/drawing/2014/main" id="{F3C17699-3165-11D3-32C4-C4AB6A686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23" y="1715880"/>
            <a:ext cx="2409125" cy="14121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19;p48">
            <a:extLst>
              <a:ext uri="{FF2B5EF4-FFF2-40B4-BE49-F238E27FC236}">
                <a16:creationId xmlns:a16="http://schemas.microsoft.com/office/drawing/2014/main" id="{21B8C4A1-2D92-C2E9-A71A-83149F29E2C4}"/>
              </a:ext>
            </a:extLst>
          </p:cNvPr>
          <p:cNvSpPr txBox="1"/>
          <p:nvPr/>
        </p:nvSpPr>
        <p:spPr>
          <a:xfrm>
            <a:off x="2332989" y="912257"/>
            <a:ext cx="4478021" cy="309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Pentru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rezolva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aceasta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problema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am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creat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doua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variabile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numite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tileXMovement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tileYMovement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  <a:latin typeface="Abadi" panose="020B0604020104020204" pitchFamily="34" charset="0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fiecare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data cand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una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din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tastele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(W, A, S, D) sunt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apasate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aceste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doua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variabile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scad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sau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cresc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cu un pas in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functie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directia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deplasare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.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Odata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una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din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ele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ajunge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treaca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dimensiunea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unui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Tile la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dreapta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sau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de 0 la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stanga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acea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variabila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este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resetata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endParaRPr lang="en-US" dirty="0">
              <a:solidFill>
                <a:schemeClr val="lt1"/>
              </a:solidFill>
              <a:latin typeface="Abadi" panose="020B0604020104020204" pitchFamily="34" charset="0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Cand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desenam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ecranul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de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fiecare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data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adaugam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aceste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variabile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la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pozitia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curenta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a tile-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urilor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.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Astfel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ecranul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pare ca se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misca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repede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sau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mai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incet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in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functie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de pasul ales.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Pentru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a nu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ingreuna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jocul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, am pus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functia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 “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drawScreen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” pe un Thread </a:t>
            </a:r>
            <a:r>
              <a:rPr lang="en-US" dirty="0" err="1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diferit</a:t>
            </a:r>
            <a:r>
              <a:rPr lang="en-US" dirty="0">
                <a:solidFill>
                  <a:schemeClr val="lt1"/>
                </a:solidFill>
                <a:latin typeface="Abadi" panose="020B0604020104020204" pitchFamily="34" charset="0"/>
                <a:ea typeface="Maven Pro"/>
                <a:cs typeface="Maven Pro"/>
                <a:sym typeface="Maven Pro"/>
              </a:rPr>
              <a:t>.</a:t>
            </a:r>
            <a:endParaRPr dirty="0">
              <a:solidFill>
                <a:schemeClr val="lt1"/>
              </a:solidFill>
              <a:latin typeface="Abadi" panose="020B0604020104020204" pitchFamily="34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4" name="Google Shape;1215;p48">
            <a:extLst>
              <a:ext uri="{FF2B5EF4-FFF2-40B4-BE49-F238E27FC236}">
                <a16:creationId xmlns:a16="http://schemas.microsoft.com/office/drawing/2014/main" id="{11AD3B9A-8A7C-6EB8-BC6F-F71B1F1628E0}"/>
              </a:ext>
            </a:extLst>
          </p:cNvPr>
          <p:cNvSpPr txBox="1">
            <a:spLocks/>
          </p:cNvSpPr>
          <p:nvPr/>
        </p:nvSpPr>
        <p:spPr>
          <a:xfrm>
            <a:off x="717449" y="578957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SOLUTIE</a:t>
            </a:r>
          </a:p>
        </p:txBody>
      </p:sp>
    </p:spTree>
    <p:extLst>
      <p:ext uri="{BB962C8B-B14F-4D97-AF65-F5344CB8AC3E}">
        <p14:creationId xmlns:p14="http://schemas.microsoft.com/office/powerpoint/2010/main" val="400897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9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ALTERNAREA ANIMATIEI</a:t>
            </a:r>
            <a:endParaRPr dirty="0"/>
          </a:p>
        </p:txBody>
      </p:sp>
      <p:sp>
        <p:nvSpPr>
          <p:cNvPr id="1225" name="Google Shape;1225;p49"/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759</Words>
  <Application>Microsoft Office PowerPoint</Application>
  <PresentationFormat>On-screen Show (16:9)</PresentationFormat>
  <Paragraphs>55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Abadi</vt:lpstr>
      <vt:lpstr>Arial</vt:lpstr>
      <vt:lpstr>Lato</vt:lpstr>
      <vt:lpstr>Maven Pro</vt:lpstr>
      <vt:lpstr>Muli</vt:lpstr>
      <vt:lpstr>Press Start 2P</vt:lpstr>
      <vt:lpstr>Roboto</vt:lpstr>
      <vt:lpstr>Super Pixel Vintage Gaming by Slidesgo</vt:lpstr>
      <vt:lpstr>VIDEO GAME</vt:lpstr>
      <vt:lpstr>MOTIVATIE</vt:lpstr>
      <vt:lpstr>PROBLEME FUNDAMENTALE</vt:lpstr>
      <vt:lpstr>URMARIREA ECRANULUI</vt:lpstr>
      <vt:lpstr>PROBLEMA</vt:lpstr>
      <vt:lpstr>MISCAREA ECRANULUI</vt:lpstr>
      <vt:lpstr>PROBLEMA</vt:lpstr>
      <vt:lpstr>PowerPoint Presentation</vt:lpstr>
      <vt:lpstr>ALTERNAREA ANIMATIEI</vt:lpstr>
      <vt:lpstr>ALTERNAREA ANIMATIEI</vt:lpstr>
      <vt:lpstr>PERETII SOLIZI</vt:lpstr>
      <vt:lpstr>PROBLEMA</vt:lpstr>
      <vt:lpstr>VA MULTUMESC!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</dc:title>
  <dc:creator>Cristi</dc:creator>
  <cp:lastModifiedBy>Dan-Cristian BELDEA (131295)</cp:lastModifiedBy>
  <cp:revision>5</cp:revision>
  <dcterms:modified xsi:type="dcterms:W3CDTF">2024-05-22T14:30:07Z</dcterms:modified>
</cp:coreProperties>
</file>