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00"/>
  </p:notesMasterIdLst>
  <p:sldIdLst>
    <p:sldId id="668" r:id="rId2"/>
    <p:sldId id="330" r:id="rId3"/>
    <p:sldId id="387" r:id="rId4"/>
    <p:sldId id="348" r:id="rId5"/>
    <p:sldId id="360" r:id="rId6"/>
    <p:sldId id="366" r:id="rId7"/>
    <p:sldId id="362" r:id="rId8"/>
    <p:sldId id="363" r:id="rId9"/>
    <p:sldId id="915" r:id="rId10"/>
    <p:sldId id="919" r:id="rId11"/>
    <p:sldId id="918" r:id="rId12"/>
    <p:sldId id="355" r:id="rId13"/>
    <p:sldId id="349" r:id="rId14"/>
    <p:sldId id="356" r:id="rId15"/>
    <p:sldId id="365" r:id="rId16"/>
    <p:sldId id="367" r:id="rId17"/>
    <p:sldId id="361" r:id="rId18"/>
    <p:sldId id="920"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518" r:id="rId36"/>
    <p:sldId id="385" r:id="rId37"/>
    <p:sldId id="921" r:id="rId38"/>
    <p:sldId id="923" r:id="rId39"/>
    <p:sldId id="395" r:id="rId40"/>
    <p:sldId id="511" r:id="rId41"/>
    <p:sldId id="472" r:id="rId42"/>
    <p:sldId id="396" r:id="rId43"/>
    <p:sldId id="425" r:id="rId44"/>
    <p:sldId id="430" r:id="rId45"/>
    <p:sldId id="398" r:id="rId46"/>
    <p:sldId id="401" r:id="rId47"/>
    <p:sldId id="429" r:id="rId48"/>
    <p:sldId id="426" r:id="rId49"/>
    <p:sldId id="399" r:id="rId50"/>
    <p:sldId id="422" r:id="rId51"/>
    <p:sldId id="423" r:id="rId52"/>
    <p:sldId id="424" r:id="rId53"/>
    <p:sldId id="402" r:id="rId54"/>
    <p:sldId id="427" r:id="rId55"/>
    <p:sldId id="403" r:id="rId56"/>
    <p:sldId id="412" r:id="rId57"/>
    <p:sldId id="411" r:id="rId58"/>
    <p:sldId id="408" r:id="rId59"/>
    <p:sldId id="428" r:id="rId60"/>
    <p:sldId id="407" r:id="rId61"/>
    <p:sldId id="409" r:id="rId62"/>
    <p:sldId id="410" r:id="rId63"/>
    <p:sldId id="413" r:id="rId64"/>
    <p:sldId id="414" r:id="rId65"/>
    <p:sldId id="415" r:id="rId66"/>
    <p:sldId id="416" r:id="rId67"/>
    <p:sldId id="417" r:id="rId68"/>
    <p:sldId id="418" r:id="rId69"/>
    <p:sldId id="419" r:id="rId70"/>
    <p:sldId id="420" r:id="rId71"/>
    <p:sldId id="421" r:id="rId72"/>
    <p:sldId id="358" r:id="rId73"/>
    <p:sldId id="460" r:id="rId74"/>
    <p:sldId id="432" r:id="rId75"/>
    <p:sldId id="463" r:id="rId76"/>
    <p:sldId id="448" r:id="rId77"/>
    <p:sldId id="436" r:id="rId78"/>
    <p:sldId id="446" r:id="rId79"/>
    <p:sldId id="469" r:id="rId80"/>
    <p:sldId id="437" r:id="rId81"/>
    <p:sldId id="438" r:id="rId82"/>
    <p:sldId id="439" r:id="rId83"/>
    <p:sldId id="440" r:id="rId84"/>
    <p:sldId id="462" r:id="rId85"/>
    <p:sldId id="442" r:id="rId86"/>
    <p:sldId id="468" r:id="rId87"/>
    <p:sldId id="467" r:id="rId88"/>
    <p:sldId id="465" r:id="rId89"/>
    <p:sldId id="445" r:id="rId90"/>
    <p:sldId id="443" r:id="rId91"/>
    <p:sldId id="449" r:id="rId92"/>
    <p:sldId id="450" r:id="rId93"/>
    <p:sldId id="451" r:id="rId94"/>
    <p:sldId id="453" r:id="rId95"/>
    <p:sldId id="454" r:id="rId96"/>
    <p:sldId id="455" r:id="rId97"/>
    <p:sldId id="456" r:id="rId98"/>
    <p:sldId id="457" r:id="rId99"/>
  </p:sldIdLst>
  <p:sldSz cx="9144000" cy="6858000" type="screen4x3"/>
  <p:notesSz cx="7315200" cy="9601200"/>
  <p:defaultTextStyle>
    <a:defPPr>
      <a:defRPr lang="en-GB"/>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3CC33"/>
    <a:srgbClr val="00FF00"/>
    <a:srgbClr val="90D75B"/>
    <a:srgbClr val="A50021"/>
    <a:srgbClr val="00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68" autoAdjust="0"/>
    <p:restoredTop sz="93305" autoAdjust="0"/>
  </p:normalViewPr>
  <p:slideViewPr>
    <p:cSldViewPr>
      <p:cViewPr varScale="1">
        <p:scale>
          <a:sx n="56" d="100"/>
          <a:sy n="56" d="100"/>
        </p:scale>
        <p:origin x="17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FCFC7577-8C2B-4F20-9E4F-649F39F2FD6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defTabSz="990600" eaLnBrk="1" hangingPunct="1">
              <a:defRPr sz="1300">
                <a:latin typeface="Arial" charset="0"/>
              </a:defRPr>
            </a:lvl1pPr>
          </a:lstStyle>
          <a:p>
            <a:pPr>
              <a:defRPr/>
            </a:pPr>
            <a:endParaRPr lang="en-GB"/>
          </a:p>
        </p:txBody>
      </p:sp>
      <p:sp>
        <p:nvSpPr>
          <p:cNvPr id="398339" name="Rectangle 3">
            <a:extLst>
              <a:ext uri="{FF2B5EF4-FFF2-40B4-BE49-F238E27FC236}">
                <a16:creationId xmlns:a16="http://schemas.microsoft.com/office/drawing/2014/main" id="{FA572CCB-E4B1-4091-9043-83D5638B7904}"/>
              </a:ext>
            </a:extLst>
          </p:cNvPr>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lvl1pPr algn="r" defTabSz="990600" eaLnBrk="1" hangingPunct="1">
              <a:defRPr sz="1300">
                <a:latin typeface="Arial" charset="0"/>
              </a:defRPr>
            </a:lvl1pPr>
          </a:lstStyle>
          <a:p>
            <a:pPr>
              <a:defRPr/>
            </a:pPr>
            <a:endParaRPr lang="en-GB"/>
          </a:p>
        </p:txBody>
      </p:sp>
      <p:sp>
        <p:nvSpPr>
          <p:cNvPr id="4100" name="Rectangle 4">
            <a:extLst>
              <a:ext uri="{FF2B5EF4-FFF2-40B4-BE49-F238E27FC236}">
                <a16:creationId xmlns:a16="http://schemas.microsoft.com/office/drawing/2014/main" id="{C14D1235-756C-47A7-BB5F-66337972D2D6}"/>
              </a:ext>
            </a:extLst>
          </p:cNvPr>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8341" name="Rectangle 5">
            <a:extLst>
              <a:ext uri="{FF2B5EF4-FFF2-40B4-BE49-F238E27FC236}">
                <a16:creationId xmlns:a16="http://schemas.microsoft.com/office/drawing/2014/main" id="{1A1E5470-D616-458F-8B2E-60332821BC26}"/>
              </a:ext>
            </a:extLst>
          </p:cNvPr>
          <p:cNvSpPr>
            <a:spLocks noGrp="1" noChangeArrowheads="1"/>
          </p:cNvSpPr>
          <p:nvPr>
            <p:ph type="body" sz="quarter" idx="3"/>
          </p:nvPr>
        </p:nvSpPr>
        <p:spPr bwMode="auto">
          <a:xfrm>
            <a:off x="730250" y="4559300"/>
            <a:ext cx="5854700" cy="4321175"/>
          </a:xfrm>
          <a:prstGeom prst="rect">
            <a:avLst/>
          </a:prstGeom>
          <a:noFill/>
          <a:ln w="9525">
            <a:noFill/>
            <a:miter lim="800000"/>
            <a:headEnd/>
            <a:tailEnd/>
          </a:ln>
          <a:effectLst/>
        </p:spPr>
        <p:txBody>
          <a:bodyPr vert="horz" wrap="square" lIns="99066" tIns="49533" rIns="99066" bIns="49533"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8342" name="Rectangle 6">
            <a:extLst>
              <a:ext uri="{FF2B5EF4-FFF2-40B4-BE49-F238E27FC236}">
                <a16:creationId xmlns:a16="http://schemas.microsoft.com/office/drawing/2014/main" id="{2C81F070-2E8F-493E-B6F7-979C3620F7D2}"/>
              </a:ext>
            </a:extLst>
          </p:cNvPr>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defTabSz="990600" eaLnBrk="1" hangingPunct="1">
              <a:defRPr sz="1300">
                <a:latin typeface="Arial" charset="0"/>
              </a:defRPr>
            </a:lvl1pPr>
          </a:lstStyle>
          <a:p>
            <a:pPr>
              <a:defRPr/>
            </a:pPr>
            <a:endParaRPr lang="en-GB"/>
          </a:p>
        </p:txBody>
      </p:sp>
      <p:sp>
        <p:nvSpPr>
          <p:cNvPr id="398343" name="Rectangle 7">
            <a:extLst>
              <a:ext uri="{FF2B5EF4-FFF2-40B4-BE49-F238E27FC236}">
                <a16:creationId xmlns:a16="http://schemas.microsoft.com/office/drawing/2014/main" id="{954F0972-BEBA-4E36-A7D6-C0621F6C7E99}"/>
              </a:ext>
            </a:extLst>
          </p:cNvPr>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9066" tIns="49533" rIns="99066" bIns="49533" numCol="1" anchor="b" anchorCtr="0" compatLnSpc="1">
            <a:prstTxWarp prst="textNoShape">
              <a:avLst/>
            </a:prstTxWarp>
          </a:bodyPr>
          <a:lstStyle>
            <a:lvl1pPr algn="r" defTabSz="990600" eaLnBrk="1" hangingPunct="1">
              <a:defRPr sz="1300">
                <a:latin typeface="Arial" panose="020B0604020202020204" pitchFamily="34" charset="0"/>
              </a:defRPr>
            </a:lvl1pPr>
          </a:lstStyle>
          <a:p>
            <a:pPr>
              <a:defRPr/>
            </a:pPr>
            <a:fld id="{E87B7325-7B84-46F3-9B58-0BB92B985D2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49DDC662-3D3A-48F2-B677-747539F5B7FF}"/>
              </a:ext>
            </a:extLst>
          </p:cNvPr>
          <p:cNvGrpSpPr>
            <a:grpSpLocks/>
          </p:cNvGrpSpPr>
          <p:nvPr/>
        </p:nvGrpSpPr>
        <p:grpSpPr bwMode="auto">
          <a:xfrm>
            <a:off x="228600" y="4379913"/>
            <a:ext cx="8610600" cy="201612"/>
            <a:chOff x="144" y="1680"/>
            <a:chExt cx="5424" cy="144"/>
          </a:xfrm>
        </p:grpSpPr>
        <p:sp>
          <p:nvSpPr>
            <p:cNvPr id="5" name="Rectangle 8">
              <a:extLst>
                <a:ext uri="{FF2B5EF4-FFF2-40B4-BE49-F238E27FC236}">
                  <a16:creationId xmlns:a16="http://schemas.microsoft.com/office/drawing/2014/main" id="{223A671D-CC86-4162-9803-5AE8F1C1F78C}"/>
                </a:ext>
              </a:extLst>
            </p:cNvPr>
            <p:cNvSpPr>
              <a:spLocks noChangeArrowheads="1"/>
            </p:cNvSpPr>
            <p:nvPr userDrawn="1"/>
          </p:nvSpPr>
          <p:spPr bwMode="auto">
            <a:xfrm>
              <a:off x="144" y="1680"/>
              <a:ext cx="1808" cy="144"/>
            </a:xfrm>
            <a:prstGeom prst="rect">
              <a:avLst/>
            </a:prstGeom>
            <a:solidFill>
              <a:srgbClr val="008000"/>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sp>
          <p:nvSpPr>
            <p:cNvPr id="6" name="Rectangle 9">
              <a:extLst>
                <a:ext uri="{FF2B5EF4-FFF2-40B4-BE49-F238E27FC236}">
                  <a16:creationId xmlns:a16="http://schemas.microsoft.com/office/drawing/2014/main" id="{8889B4A9-931E-403D-97A7-ECD58CDAE28C}"/>
                </a:ext>
              </a:extLst>
            </p:cNvPr>
            <p:cNvSpPr>
              <a:spLocks noChangeArrowheads="1"/>
            </p:cNvSpPr>
            <p:nvPr userDrawn="1"/>
          </p:nvSpPr>
          <p:spPr bwMode="auto">
            <a:xfrm>
              <a:off x="1952" y="1680"/>
              <a:ext cx="1808" cy="144"/>
            </a:xfrm>
            <a:prstGeom prst="rect">
              <a:avLst/>
            </a:prstGeom>
            <a:solidFill>
              <a:srgbClr val="90D75B"/>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sp>
          <p:nvSpPr>
            <p:cNvPr id="7" name="Rectangle 10">
              <a:extLst>
                <a:ext uri="{FF2B5EF4-FFF2-40B4-BE49-F238E27FC236}">
                  <a16:creationId xmlns:a16="http://schemas.microsoft.com/office/drawing/2014/main" id="{0FB5520C-BF4C-446D-AA70-025EC6F99DE3}"/>
                </a:ext>
              </a:extLst>
            </p:cNvPr>
            <p:cNvSpPr>
              <a:spLocks noChangeArrowheads="1"/>
            </p:cNvSpPr>
            <p:nvPr userDrawn="1"/>
          </p:nvSpPr>
          <p:spPr bwMode="auto">
            <a:xfrm>
              <a:off x="3760" y="1680"/>
              <a:ext cx="1808" cy="144"/>
            </a:xfrm>
            <a:prstGeom prst="rect">
              <a:avLst/>
            </a:prstGeom>
            <a:solidFill>
              <a:srgbClr val="339966"/>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endParaRPr lang="en-US" altLang="en-US"/>
            </a:p>
          </p:txBody>
        </p:sp>
      </p:grpSp>
      <p:sp>
        <p:nvSpPr>
          <p:cNvPr id="176130" name="Rectangle 2"/>
          <p:cNvSpPr>
            <a:spLocks noGrp="1" noChangeArrowheads="1"/>
          </p:cNvSpPr>
          <p:nvPr>
            <p:ph type="ctrTitle"/>
          </p:nvPr>
        </p:nvSpPr>
        <p:spPr>
          <a:xfrm>
            <a:off x="685800" y="685800"/>
            <a:ext cx="7772400" cy="3463925"/>
          </a:xfrm>
        </p:spPr>
        <p:txBody>
          <a:bodyPr/>
          <a:lstStyle>
            <a:lvl1pPr algn="ctr">
              <a:defRPr sz="5800"/>
            </a:lvl1pPr>
          </a:lstStyle>
          <a:p>
            <a:r>
              <a:rPr lang="en-GB"/>
              <a:t>Click to edit Master title style</a:t>
            </a:r>
          </a:p>
        </p:txBody>
      </p:sp>
      <p:sp>
        <p:nvSpPr>
          <p:cNvPr id="176131" name="Rectangle 3"/>
          <p:cNvSpPr>
            <a:spLocks noGrp="1" noChangeArrowheads="1"/>
          </p:cNvSpPr>
          <p:nvPr>
            <p:ph type="subTitle" idx="1"/>
          </p:nvPr>
        </p:nvSpPr>
        <p:spPr>
          <a:xfrm>
            <a:off x="1371600" y="4797425"/>
            <a:ext cx="6400800" cy="682625"/>
          </a:xfrm>
        </p:spPr>
        <p:txBody>
          <a:bodyPr/>
          <a:lstStyle>
            <a:lvl1pPr marL="0" indent="0" algn="ctr">
              <a:buFont typeface="Wingdings" pitchFamily="2" charset="2"/>
              <a:buNone/>
              <a:defRPr sz="3000"/>
            </a:lvl1pPr>
          </a:lstStyle>
          <a:p>
            <a:r>
              <a:rPr lang="en-GB"/>
              <a:t>Click to edit Master subtitle style</a:t>
            </a:r>
          </a:p>
        </p:txBody>
      </p:sp>
      <p:sp>
        <p:nvSpPr>
          <p:cNvPr id="8" name="Rectangle 4">
            <a:extLst>
              <a:ext uri="{FF2B5EF4-FFF2-40B4-BE49-F238E27FC236}">
                <a16:creationId xmlns:a16="http://schemas.microsoft.com/office/drawing/2014/main" id="{52C221B1-98A4-4B53-9BCA-0C931DB58C44}"/>
              </a:ext>
            </a:extLst>
          </p:cNvPr>
          <p:cNvSpPr>
            <a:spLocks noGrp="1" noChangeArrowheads="1"/>
          </p:cNvSpPr>
          <p:nvPr>
            <p:ph type="dt" sz="half" idx="10"/>
          </p:nvPr>
        </p:nvSpPr>
        <p:spPr/>
        <p:txBody>
          <a:bodyPr/>
          <a:lstStyle>
            <a:lvl1pPr>
              <a:defRPr/>
            </a:lvl1pPr>
          </a:lstStyle>
          <a:p>
            <a:pPr>
              <a:defRPr/>
            </a:pPr>
            <a:r>
              <a:rPr lang="en-US"/>
              <a:t>2019</a:t>
            </a:r>
            <a:endParaRPr lang="en-GB"/>
          </a:p>
        </p:txBody>
      </p:sp>
      <p:sp>
        <p:nvSpPr>
          <p:cNvPr id="9" name="Rectangle 5">
            <a:extLst>
              <a:ext uri="{FF2B5EF4-FFF2-40B4-BE49-F238E27FC236}">
                <a16:creationId xmlns:a16="http://schemas.microsoft.com/office/drawing/2014/main" id="{97A8774E-41B9-40CC-B9D3-45E53648A7FF}"/>
              </a:ext>
            </a:extLst>
          </p:cNvPr>
          <p:cNvSpPr>
            <a:spLocks noGrp="1" noChangeArrowheads="1"/>
          </p:cNvSpPr>
          <p:nvPr>
            <p:ph type="ftr" sz="quarter" idx="11"/>
          </p:nvPr>
        </p:nvSpPr>
        <p:spPr/>
        <p:txBody>
          <a:bodyPr/>
          <a:lstStyle>
            <a:lvl1pPr>
              <a:defRPr/>
            </a:lvl1pPr>
          </a:lstStyle>
          <a:p>
            <a:pPr>
              <a:defRPr/>
            </a:pPr>
            <a:r>
              <a:rPr lang="en-GB"/>
              <a:t>MIRPR - ANN</a:t>
            </a:r>
          </a:p>
        </p:txBody>
      </p:sp>
      <p:sp>
        <p:nvSpPr>
          <p:cNvPr id="10" name="Rectangle 6">
            <a:extLst>
              <a:ext uri="{FF2B5EF4-FFF2-40B4-BE49-F238E27FC236}">
                <a16:creationId xmlns:a16="http://schemas.microsoft.com/office/drawing/2014/main" id="{C60D9803-2C5A-4581-BB25-4F71898003A9}"/>
              </a:ext>
            </a:extLst>
          </p:cNvPr>
          <p:cNvSpPr>
            <a:spLocks noGrp="1" noChangeArrowheads="1"/>
          </p:cNvSpPr>
          <p:nvPr>
            <p:ph type="sldNum" sz="quarter" idx="12"/>
          </p:nvPr>
        </p:nvSpPr>
        <p:spPr/>
        <p:txBody>
          <a:bodyPr/>
          <a:lstStyle>
            <a:lvl1pPr>
              <a:defRPr/>
            </a:lvl1pPr>
          </a:lstStyle>
          <a:p>
            <a:pPr>
              <a:defRPr/>
            </a:pPr>
            <a:fld id="{F12C471F-B161-4F03-8E33-75E527FC7F43}" type="slidenum">
              <a:rPr lang="en-GB" altLang="en-US"/>
              <a:pPr>
                <a:defRPr/>
              </a:pPr>
              <a:t>‹#›</a:t>
            </a:fld>
            <a:endParaRPr lang="en-GB" altLang="en-US"/>
          </a:p>
        </p:txBody>
      </p:sp>
    </p:spTree>
    <p:extLst>
      <p:ext uri="{BB962C8B-B14F-4D97-AF65-F5344CB8AC3E}">
        <p14:creationId xmlns:p14="http://schemas.microsoft.com/office/powerpoint/2010/main" val="192202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02A1584-C84D-438C-A020-56CB6C7B26AE}"/>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BCF369E5-201D-410C-88A3-D4D85C3D1C88}"/>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737F0674-A7EE-489F-ADD3-DDA98950AB5C}"/>
              </a:ext>
            </a:extLst>
          </p:cNvPr>
          <p:cNvSpPr>
            <a:spLocks noGrp="1" noChangeArrowheads="1"/>
          </p:cNvSpPr>
          <p:nvPr>
            <p:ph type="sldNum" sz="quarter" idx="12"/>
          </p:nvPr>
        </p:nvSpPr>
        <p:spPr>
          <a:ln/>
        </p:spPr>
        <p:txBody>
          <a:bodyPr/>
          <a:lstStyle>
            <a:lvl1pPr>
              <a:defRPr/>
            </a:lvl1pPr>
          </a:lstStyle>
          <a:p>
            <a:pPr>
              <a:defRPr/>
            </a:pPr>
            <a:fld id="{CE208D0C-F2AC-4F33-90BD-22C80731C431}" type="slidenum">
              <a:rPr lang="en-GB" altLang="en-US"/>
              <a:pPr>
                <a:defRPr/>
              </a:pPr>
              <a:t>‹#›</a:t>
            </a:fld>
            <a:endParaRPr lang="en-GB" altLang="en-US"/>
          </a:p>
        </p:txBody>
      </p:sp>
    </p:spTree>
    <p:extLst>
      <p:ext uri="{BB962C8B-B14F-4D97-AF65-F5344CB8AC3E}">
        <p14:creationId xmlns:p14="http://schemas.microsoft.com/office/powerpoint/2010/main" val="302337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C868BB8-C3A5-4BDC-8C42-CDCA71C4823D}"/>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3203702B-9898-459A-AE01-7805C32EA985}"/>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5D7964A6-9868-4C53-A2A2-0B3996ED3013}"/>
              </a:ext>
            </a:extLst>
          </p:cNvPr>
          <p:cNvSpPr>
            <a:spLocks noGrp="1" noChangeArrowheads="1"/>
          </p:cNvSpPr>
          <p:nvPr>
            <p:ph type="sldNum" sz="quarter" idx="12"/>
          </p:nvPr>
        </p:nvSpPr>
        <p:spPr>
          <a:ln/>
        </p:spPr>
        <p:txBody>
          <a:bodyPr/>
          <a:lstStyle>
            <a:lvl1pPr>
              <a:defRPr/>
            </a:lvl1pPr>
          </a:lstStyle>
          <a:p>
            <a:pPr>
              <a:defRPr/>
            </a:pPr>
            <a:fld id="{1F867B6F-3787-45BE-9CF3-6ADFCB3A46B6}" type="slidenum">
              <a:rPr lang="en-GB" altLang="en-US"/>
              <a:pPr>
                <a:defRPr/>
              </a:pPr>
              <a:t>‹#›</a:t>
            </a:fld>
            <a:endParaRPr lang="en-GB" altLang="en-US"/>
          </a:p>
        </p:txBody>
      </p:sp>
    </p:spTree>
    <p:extLst>
      <p:ext uri="{BB962C8B-B14F-4D97-AF65-F5344CB8AC3E}">
        <p14:creationId xmlns:p14="http://schemas.microsoft.com/office/powerpoint/2010/main" val="1351325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417E3C7-BE43-406D-861F-1A2707FE94A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7" name="Rectangle 5">
            <a:extLst>
              <a:ext uri="{FF2B5EF4-FFF2-40B4-BE49-F238E27FC236}">
                <a16:creationId xmlns:a16="http://schemas.microsoft.com/office/drawing/2014/main" id="{B149B35D-E05B-437D-B77C-A5DD57279D7F}"/>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8" name="Rectangle 6">
            <a:extLst>
              <a:ext uri="{FF2B5EF4-FFF2-40B4-BE49-F238E27FC236}">
                <a16:creationId xmlns:a16="http://schemas.microsoft.com/office/drawing/2014/main" id="{DF5800C6-4D3C-47D1-B9CF-B0D80DFA403D}"/>
              </a:ext>
            </a:extLst>
          </p:cNvPr>
          <p:cNvSpPr>
            <a:spLocks noGrp="1" noChangeArrowheads="1"/>
          </p:cNvSpPr>
          <p:nvPr>
            <p:ph type="sldNum" sz="quarter" idx="12"/>
          </p:nvPr>
        </p:nvSpPr>
        <p:spPr>
          <a:ln/>
        </p:spPr>
        <p:txBody>
          <a:bodyPr/>
          <a:lstStyle>
            <a:lvl1pPr>
              <a:defRPr/>
            </a:lvl1pPr>
          </a:lstStyle>
          <a:p>
            <a:pPr>
              <a:defRPr/>
            </a:pPr>
            <a:fld id="{3008A279-A43A-4895-BB91-272F2DC6B3B5}" type="slidenum">
              <a:rPr lang="en-GB" altLang="en-US"/>
              <a:pPr>
                <a:defRPr/>
              </a:pPr>
              <a:t>‹#›</a:t>
            </a:fld>
            <a:endParaRPr lang="en-GB" altLang="en-US"/>
          </a:p>
        </p:txBody>
      </p:sp>
    </p:spTree>
    <p:extLst>
      <p:ext uri="{BB962C8B-B14F-4D97-AF65-F5344CB8AC3E}">
        <p14:creationId xmlns:p14="http://schemas.microsoft.com/office/powerpoint/2010/main" val="561137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B9FA765-7D99-4102-BDB4-11560A5CB5FF}"/>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AC6F8107-3FC9-4D76-B01B-7D591FC152D2}"/>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B373778E-D9FF-49DD-8913-2B15644F49C1}"/>
              </a:ext>
            </a:extLst>
          </p:cNvPr>
          <p:cNvSpPr>
            <a:spLocks noGrp="1" noChangeArrowheads="1"/>
          </p:cNvSpPr>
          <p:nvPr>
            <p:ph type="sldNum" sz="quarter" idx="12"/>
          </p:nvPr>
        </p:nvSpPr>
        <p:spPr>
          <a:ln/>
        </p:spPr>
        <p:txBody>
          <a:bodyPr/>
          <a:lstStyle>
            <a:lvl1pPr>
              <a:defRPr/>
            </a:lvl1pPr>
          </a:lstStyle>
          <a:p>
            <a:pPr>
              <a:defRPr/>
            </a:pPr>
            <a:fld id="{F27DE042-51B7-4A11-A31A-0C1B29C1269B}" type="slidenum">
              <a:rPr lang="en-GB" altLang="en-US"/>
              <a:pPr>
                <a:defRPr/>
              </a:pPr>
              <a:t>‹#›</a:t>
            </a:fld>
            <a:endParaRPr lang="en-GB" altLang="en-US"/>
          </a:p>
        </p:txBody>
      </p:sp>
    </p:spTree>
    <p:extLst>
      <p:ext uri="{BB962C8B-B14F-4D97-AF65-F5344CB8AC3E}">
        <p14:creationId xmlns:p14="http://schemas.microsoft.com/office/powerpoint/2010/main" val="4024276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Rectangle 4">
            <a:extLst>
              <a:ext uri="{FF2B5EF4-FFF2-40B4-BE49-F238E27FC236}">
                <a16:creationId xmlns:a16="http://schemas.microsoft.com/office/drawing/2014/main" id="{2C094BF6-D39E-49EA-9B39-0D444E0E67F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D5F49BD2-7782-42AD-A1E8-EA934C63AA9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2DAF1D66-FD69-42CF-8AF0-6A9B6D2894E1}"/>
              </a:ext>
            </a:extLst>
          </p:cNvPr>
          <p:cNvSpPr>
            <a:spLocks noGrp="1" noChangeArrowheads="1"/>
          </p:cNvSpPr>
          <p:nvPr>
            <p:ph type="sldNum" sz="quarter" idx="12"/>
          </p:nvPr>
        </p:nvSpPr>
        <p:spPr>
          <a:ln/>
        </p:spPr>
        <p:txBody>
          <a:bodyPr/>
          <a:lstStyle>
            <a:lvl1pPr>
              <a:defRPr/>
            </a:lvl1pPr>
          </a:lstStyle>
          <a:p>
            <a:pPr>
              <a:defRPr/>
            </a:pPr>
            <a:fld id="{CD206CA8-2AF1-4599-ABD5-33011F5A6FCD}" type="slidenum">
              <a:rPr lang="en-GB" altLang="en-US"/>
              <a:pPr>
                <a:defRPr/>
              </a:pPr>
              <a:t>‹#›</a:t>
            </a:fld>
            <a:endParaRPr lang="en-GB" altLang="en-US"/>
          </a:p>
        </p:txBody>
      </p:sp>
    </p:spTree>
    <p:extLst>
      <p:ext uri="{BB962C8B-B14F-4D97-AF65-F5344CB8AC3E}">
        <p14:creationId xmlns:p14="http://schemas.microsoft.com/office/powerpoint/2010/main" val="22426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2" descr="D:\_Work\departament\logo.png">
            <a:extLst>
              <a:ext uri="{FF2B5EF4-FFF2-40B4-BE49-F238E27FC236}">
                <a16:creationId xmlns:a16="http://schemas.microsoft.com/office/drawing/2014/main" id="{9EEDA466-21E2-4E16-8B3D-DD07AD5676C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57813" y="0"/>
            <a:ext cx="3786187"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28596" y="500042"/>
            <a:ext cx="8607900" cy="840726"/>
          </a:xfrm>
        </p:spPr>
        <p:txBody>
          <a:bodyPr/>
          <a:lstStyle/>
          <a:p>
            <a:r>
              <a:rPr lang="en-US" dirty="0"/>
              <a:t>Click to edit Master title style</a:t>
            </a:r>
          </a:p>
        </p:txBody>
      </p:sp>
      <p:sp>
        <p:nvSpPr>
          <p:cNvPr id="3" name="Content Placeholder 2"/>
          <p:cNvSpPr>
            <a:spLocks noGrp="1"/>
          </p:cNvSpPr>
          <p:nvPr>
            <p:ph idx="1"/>
          </p:nvPr>
        </p:nvSpPr>
        <p:spPr>
          <a:xfrm>
            <a:off x="457200" y="1600200"/>
            <a:ext cx="8579296" cy="5069160"/>
          </a:xfrm>
        </p:spPr>
        <p:txBody>
          <a:bodyPr>
            <a:normAutofit/>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067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94CF648-F1A8-4A63-A0B1-05EF2D00B55E}"/>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5" name="Rectangle 5">
            <a:extLst>
              <a:ext uri="{FF2B5EF4-FFF2-40B4-BE49-F238E27FC236}">
                <a16:creationId xmlns:a16="http://schemas.microsoft.com/office/drawing/2014/main" id="{B71656C2-CC35-4BBC-933E-FDBEE1C61BA0}"/>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6" name="Rectangle 6">
            <a:extLst>
              <a:ext uri="{FF2B5EF4-FFF2-40B4-BE49-F238E27FC236}">
                <a16:creationId xmlns:a16="http://schemas.microsoft.com/office/drawing/2014/main" id="{04B55AEA-E39A-4B6D-A441-C9F93B8CACCD}"/>
              </a:ext>
            </a:extLst>
          </p:cNvPr>
          <p:cNvSpPr>
            <a:spLocks noGrp="1" noChangeArrowheads="1"/>
          </p:cNvSpPr>
          <p:nvPr>
            <p:ph type="sldNum" sz="quarter" idx="12"/>
          </p:nvPr>
        </p:nvSpPr>
        <p:spPr>
          <a:ln/>
        </p:spPr>
        <p:txBody>
          <a:bodyPr/>
          <a:lstStyle>
            <a:lvl1pPr>
              <a:defRPr/>
            </a:lvl1pPr>
          </a:lstStyle>
          <a:p>
            <a:pPr>
              <a:defRPr/>
            </a:pPr>
            <a:fld id="{39FC1B55-2A6F-48B5-A782-0E150E6C6247}" type="slidenum">
              <a:rPr lang="en-GB" altLang="en-US"/>
              <a:pPr>
                <a:defRPr/>
              </a:pPr>
              <a:t>‹#›</a:t>
            </a:fld>
            <a:endParaRPr lang="en-GB" altLang="en-US"/>
          </a:p>
        </p:txBody>
      </p:sp>
    </p:spTree>
    <p:extLst>
      <p:ext uri="{BB962C8B-B14F-4D97-AF65-F5344CB8AC3E}">
        <p14:creationId xmlns:p14="http://schemas.microsoft.com/office/powerpoint/2010/main" val="48023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FF265D9-B30C-4C12-8490-8B0C1C63E8BC}"/>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8EFD80F2-A8F4-4810-AC2A-0FDB230BE86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09E4D547-8904-46AE-AE68-453F7CF993D7}"/>
              </a:ext>
            </a:extLst>
          </p:cNvPr>
          <p:cNvSpPr>
            <a:spLocks noGrp="1" noChangeArrowheads="1"/>
          </p:cNvSpPr>
          <p:nvPr>
            <p:ph type="sldNum" sz="quarter" idx="12"/>
          </p:nvPr>
        </p:nvSpPr>
        <p:spPr>
          <a:ln/>
        </p:spPr>
        <p:txBody>
          <a:bodyPr/>
          <a:lstStyle>
            <a:lvl1pPr>
              <a:defRPr/>
            </a:lvl1pPr>
          </a:lstStyle>
          <a:p>
            <a:pPr>
              <a:defRPr/>
            </a:pPr>
            <a:fld id="{199F949A-2DE5-42D3-B10A-2F04E4D2C277}" type="slidenum">
              <a:rPr lang="en-GB" altLang="en-US"/>
              <a:pPr>
                <a:defRPr/>
              </a:pPr>
              <a:t>‹#›</a:t>
            </a:fld>
            <a:endParaRPr lang="en-GB" altLang="en-US"/>
          </a:p>
        </p:txBody>
      </p:sp>
    </p:spTree>
    <p:extLst>
      <p:ext uri="{BB962C8B-B14F-4D97-AF65-F5344CB8AC3E}">
        <p14:creationId xmlns:p14="http://schemas.microsoft.com/office/powerpoint/2010/main" val="82874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A06BD09-6DBE-463C-83CE-CE8DC4CB82E5}"/>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8" name="Rectangle 5">
            <a:extLst>
              <a:ext uri="{FF2B5EF4-FFF2-40B4-BE49-F238E27FC236}">
                <a16:creationId xmlns:a16="http://schemas.microsoft.com/office/drawing/2014/main" id="{528E78EB-8B7F-4FC6-A41A-61B2EF8DF7D3}"/>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9" name="Rectangle 6">
            <a:extLst>
              <a:ext uri="{FF2B5EF4-FFF2-40B4-BE49-F238E27FC236}">
                <a16:creationId xmlns:a16="http://schemas.microsoft.com/office/drawing/2014/main" id="{357D2F17-90B9-416A-8340-B274A8C0D170}"/>
              </a:ext>
            </a:extLst>
          </p:cNvPr>
          <p:cNvSpPr>
            <a:spLocks noGrp="1" noChangeArrowheads="1"/>
          </p:cNvSpPr>
          <p:nvPr>
            <p:ph type="sldNum" sz="quarter" idx="12"/>
          </p:nvPr>
        </p:nvSpPr>
        <p:spPr>
          <a:ln/>
        </p:spPr>
        <p:txBody>
          <a:bodyPr/>
          <a:lstStyle>
            <a:lvl1pPr>
              <a:defRPr/>
            </a:lvl1pPr>
          </a:lstStyle>
          <a:p>
            <a:pPr>
              <a:defRPr/>
            </a:pPr>
            <a:fld id="{82996E58-7F21-45A2-B6EF-75E2BEBDFCFD}" type="slidenum">
              <a:rPr lang="en-GB" altLang="en-US"/>
              <a:pPr>
                <a:defRPr/>
              </a:pPr>
              <a:t>‹#›</a:t>
            </a:fld>
            <a:endParaRPr lang="en-GB" altLang="en-US"/>
          </a:p>
        </p:txBody>
      </p:sp>
    </p:spTree>
    <p:extLst>
      <p:ext uri="{BB962C8B-B14F-4D97-AF65-F5344CB8AC3E}">
        <p14:creationId xmlns:p14="http://schemas.microsoft.com/office/powerpoint/2010/main" val="681654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8FF103D-3D9F-4563-B348-6FA6558A9B81}"/>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4" name="Rectangle 5">
            <a:extLst>
              <a:ext uri="{FF2B5EF4-FFF2-40B4-BE49-F238E27FC236}">
                <a16:creationId xmlns:a16="http://schemas.microsoft.com/office/drawing/2014/main" id="{AC000E8D-5152-4772-9DE5-81AB60DA18F9}"/>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5" name="Rectangle 6">
            <a:extLst>
              <a:ext uri="{FF2B5EF4-FFF2-40B4-BE49-F238E27FC236}">
                <a16:creationId xmlns:a16="http://schemas.microsoft.com/office/drawing/2014/main" id="{6E9DA128-CB0F-45C1-8288-0C2F0BDC601B}"/>
              </a:ext>
            </a:extLst>
          </p:cNvPr>
          <p:cNvSpPr>
            <a:spLocks noGrp="1" noChangeArrowheads="1"/>
          </p:cNvSpPr>
          <p:nvPr>
            <p:ph type="sldNum" sz="quarter" idx="12"/>
          </p:nvPr>
        </p:nvSpPr>
        <p:spPr>
          <a:ln/>
        </p:spPr>
        <p:txBody>
          <a:bodyPr/>
          <a:lstStyle>
            <a:lvl1pPr>
              <a:defRPr/>
            </a:lvl1pPr>
          </a:lstStyle>
          <a:p>
            <a:pPr>
              <a:defRPr/>
            </a:pPr>
            <a:fld id="{ABBCB671-A34B-4D0A-A9F4-F6A75BFDAB9F}" type="slidenum">
              <a:rPr lang="en-GB" altLang="en-US"/>
              <a:pPr>
                <a:defRPr/>
              </a:pPr>
              <a:t>‹#›</a:t>
            </a:fld>
            <a:endParaRPr lang="en-GB" altLang="en-US"/>
          </a:p>
        </p:txBody>
      </p:sp>
    </p:spTree>
    <p:extLst>
      <p:ext uri="{BB962C8B-B14F-4D97-AF65-F5344CB8AC3E}">
        <p14:creationId xmlns:p14="http://schemas.microsoft.com/office/powerpoint/2010/main" val="2095071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05A59BD-FDE8-4637-9EDF-D3F0D4E6ED56}"/>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3" name="Rectangle 5">
            <a:extLst>
              <a:ext uri="{FF2B5EF4-FFF2-40B4-BE49-F238E27FC236}">
                <a16:creationId xmlns:a16="http://schemas.microsoft.com/office/drawing/2014/main" id="{7EBF82DA-0904-4476-AABF-3A5BC95DFA23}"/>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4" name="Rectangle 6">
            <a:extLst>
              <a:ext uri="{FF2B5EF4-FFF2-40B4-BE49-F238E27FC236}">
                <a16:creationId xmlns:a16="http://schemas.microsoft.com/office/drawing/2014/main" id="{572A349C-2612-45C5-AC3F-D6D1B1DCAF36}"/>
              </a:ext>
            </a:extLst>
          </p:cNvPr>
          <p:cNvSpPr>
            <a:spLocks noGrp="1" noChangeArrowheads="1"/>
          </p:cNvSpPr>
          <p:nvPr>
            <p:ph type="sldNum" sz="quarter" idx="12"/>
          </p:nvPr>
        </p:nvSpPr>
        <p:spPr>
          <a:ln/>
        </p:spPr>
        <p:txBody>
          <a:bodyPr/>
          <a:lstStyle>
            <a:lvl1pPr>
              <a:defRPr/>
            </a:lvl1pPr>
          </a:lstStyle>
          <a:p>
            <a:pPr>
              <a:defRPr/>
            </a:pPr>
            <a:fld id="{FDB95826-218D-48EB-AFCA-357D00B6B232}" type="slidenum">
              <a:rPr lang="en-GB" altLang="en-US"/>
              <a:pPr>
                <a:defRPr/>
              </a:pPr>
              <a:t>‹#›</a:t>
            </a:fld>
            <a:endParaRPr lang="en-GB" altLang="en-US"/>
          </a:p>
        </p:txBody>
      </p:sp>
    </p:spTree>
    <p:extLst>
      <p:ext uri="{BB962C8B-B14F-4D97-AF65-F5344CB8AC3E}">
        <p14:creationId xmlns:p14="http://schemas.microsoft.com/office/powerpoint/2010/main" val="422282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10C2284-9968-4720-A243-B5C7601DE82B}"/>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F365084E-1DEE-451C-802A-032F63F3299F}"/>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5B56E731-F51C-478A-A003-DD5F9A932024}"/>
              </a:ext>
            </a:extLst>
          </p:cNvPr>
          <p:cNvSpPr>
            <a:spLocks noGrp="1" noChangeArrowheads="1"/>
          </p:cNvSpPr>
          <p:nvPr>
            <p:ph type="sldNum" sz="quarter" idx="12"/>
          </p:nvPr>
        </p:nvSpPr>
        <p:spPr>
          <a:ln/>
        </p:spPr>
        <p:txBody>
          <a:bodyPr/>
          <a:lstStyle>
            <a:lvl1pPr>
              <a:defRPr/>
            </a:lvl1pPr>
          </a:lstStyle>
          <a:p>
            <a:pPr>
              <a:defRPr/>
            </a:pPr>
            <a:fld id="{4B13BABF-83DC-493C-8EDF-8BC966F65628}" type="slidenum">
              <a:rPr lang="en-GB" altLang="en-US"/>
              <a:pPr>
                <a:defRPr/>
              </a:pPr>
              <a:t>‹#›</a:t>
            </a:fld>
            <a:endParaRPr lang="en-GB" altLang="en-US"/>
          </a:p>
        </p:txBody>
      </p:sp>
    </p:spTree>
    <p:extLst>
      <p:ext uri="{BB962C8B-B14F-4D97-AF65-F5344CB8AC3E}">
        <p14:creationId xmlns:p14="http://schemas.microsoft.com/office/powerpoint/2010/main" val="62874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0373964-03BF-4C9D-9F88-5AA0E8A3040B}"/>
              </a:ext>
            </a:extLst>
          </p:cNvPr>
          <p:cNvSpPr>
            <a:spLocks noGrp="1" noChangeArrowheads="1"/>
          </p:cNvSpPr>
          <p:nvPr>
            <p:ph type="dt" sz="half" idx="10"/>
          </p:nvPr>
        </p:nvSpPr>
        <p:spPr>
          <a:ln/>
        </p:spPr>
        <p:txBody>
          <a:bodyPr/>
          <a:lstStyle>
            <a:lvl1pPr>
              <a:defRPr/>
            </a:lvl1pPr>
          </a:lstStyle>
          <a:p>
            <a:pPr>
              <a:defRPr/>
            </a:pPr>
            <a:r>
              <a:rPr lang="en-US"/>
              <a:t>2019</a:t>
            </a:r>
            <a:endParaRPr lang="en-GB"/>
          </a:p>
        </p:txBody>
      </p:sp>
      <p:sp>
        <p:nvSpPr>
          <p:cNvPr id="6" name="Rectangle 5">
            <a:extLst>
              <a:ext uri="{FF2B5EF4-FFF2-40B4-BE49-F238E27FC236}">
                <a16:creationId xmlns:a16="http://schemas.microsoft.com/office/drawing/2014/main" id="{CA26DEAA-A8AE-4DF0-9DE3-AEB618B3DE86}"/>
              </a:ext>
            </a:extLst>
          </p:cNvPr>
          <p:cNvSpPr>
            <a:spLocks noGrp="1" noChangeArrowheads="1"/>
          </p:cNvSpPr>
          <p:nvPr>
            <p:ph type="ftr" sz="quarter" idx="11"/>
          </p:nvPr>
        </p:nvSpPr>
        <p:spPr>
          <a:ln/>
        </p:spPr>
        <p:txBody>
          <a:bodyPr/>
          <a:lstStyle>
            <a:lvl1pPr>
              <a:defRPr/>
            </a:lvl1pPr>
          </a:lstStyle>
          <a:p>
            <a:pPr>
              <a:defRPr/>
            </a:pPr>
            <a:r>
              <a:rPr lang="en-GB"/>
              <a:t>MIRPR - ANN</a:t>
            </a:r>
          </a:p>
        </p:txBody>
      </p:sp>
      <p:sp>
        <p:nvSpPr>
          <p:cNvPr id="7" name="Rectangle 6">
            <a:extLst>
              <a:ext uri="{FF2B5EF4-FFF2-40B4-BE49-F238E27FC236}">
                <a16:creationId xmlns:a16="http://schemas.microsoft.com/office/drawing/2014/main" id="{263BE8FD-C0EF-4BBA-A9F3-782646D34AF2}"/>
              </a:ext>
            </a:extLst>
          </p:cNvPr>
          <p:cNvSpPr>
            <a:spLocks noGrp="1" noChangeArrowheads="1"/>
          </p:cNvSpPr>
          <p:nvPr>
            <p:ph type="sldNum" sz="quarter" idx="12"/>
          </p:nvPr>
        </p:nvSpPr>
        <p:spPr>
          <a:ln/>
        </p:spPr>
        <p:txBody>
          <a:bodyPr/>
          <a:lstStyle>
            <a:lvl1pPr>
              <a:defRPr/>
            </a:lvl1pPr>
          </a:lstStyle>
          <a:p>
            <a:pPr>
              <a:defRPr/>
            </a:pPr>
            <a:fld id="{4CF71C77-C792-4A2F-B08B-74EABB8881AC}" type="slidenum">
              <a:rPr lang="en-GB" altLang="en-US"/>
              <a:pPr>
                <a:defRPr/>
              </a:pPr>
              <a:t>‹#›</a:t>
            </a:fld>
            <a:endParaRPr lang="en-GB" altLang="en-US"/>
          </a:p>
        </p:txBody>
      </p:sp>
    </p:spTree>
    <p:extLst>
      <p:ext uri="{BB962C8B-B14F-4D97-AF65-F5344CB8AC3E}">
        <p14:creationId xmlns:p14="http://schemas.microsoft.com/office/powerpoint/2010/main" val="299502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3B0132F-67D0-44BC-ABBA-1EAC39DB78AC}"/>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9AFDCD68-1417-49D4-89B3-27D9E59B910F}"/>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75108" name="Rectangle 4">
            <a:extLst>
              <a:ext uri="{FF2B5EF4-FFF2-40B4-BE49-F238E27FC236}">
                <a16:creationId xmlns:a16="http://schemas.microsoft.com/office/drawing/2014/main" id="{75A2E5F8-5B21-468C-83C6-25F3882DE30C}"/>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r>
              <a:rPr lang="en-US"/>
              <a:t>2019</a:t>
            </a:r>
            <a:endParaRPr lang="en-GB"/>
          </a:p>
        </p:txBody>
      </p:sp>
      <p:sp>
        <p:nvSpPr>
          <p:cNvPr id="175109" name="Rectangle 5">
            <a:extLst>
              <a:ext uri="{FF2B5EF4-FFF2-40B4-BE49-F238E27FC236}">
                <a16:creationId xmlns:a16="http://schemas.microsoft.com/office/drawing/2014/main" id="{7C4AC748-37EA-4471-8583-F1C9133F695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pPr>
              <a:defRPr/>
            </a:pPr>
            <a:r>
              <a:rPr lang="en-GB"/>
              <a:t>MIRPR - ANN</a:t>
            </a:r>
          </a:p>
        </p:txBody>
      </p:sp>
      <p:sp>
        <p:nvSpPr>
          <p:cNvPr id="175110" name="Rectangle 6">
            <a:extLst>
              <a:ext uri="{FF2B5EF4-FFF2-40B4-BE49-F238E27FC236}">
                <a16:creationId xmlns:a16="http://schemas.microsoft.com/office/drawing/2014/main" id="{3A0D0620-46EE-4812-83AB-781E87901384}"/>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5BDB64BA-8582-4D2B-8504-FC0049DFA4A2}" type="slidenum">
              <a:rPr lang="en-GB" altLang="en-US"/>
              <a:pPr>
                <a:defRPr/>
              </a:pPr>
              <a:t>‹#›</a:t>
            </a:fld>
            <a:endParaRPr lang="en-GB" altLang="en-US"/>
          </a:p>
        </p:txBody>
      </p:sp>
      <p:sp>
        <p:nvSpPr>
          <p:cNvPr id="1031" name="Rectangle 7">
            <a:extLst>
              <a:ext uri="{FF2B5EF4-FFF2-40B4-BE49-F238E27FC236}">
                <a16:creationId xmlns:a16="http://schemas.microsoft.com/office/drawing/2014/main" id="{A95BA2AF-4B60-4388-A1F5-ADC4E7D7E671}"/>
              </a:ext>
            </a:extLst>
          </p:cNvPr>
          <p:cNvSpPr>
            <a:spLocks noChangeArrowheads="1"/>
          </p:cNvSpPr>
          <p:nvPr/>
        </p:nvSpPr>
        <p:spPr bwMode="auto">
          <a:xfrm>
            <a:off x="0" y="0"/>
            <a:ext cx="228600" cy="2286000"/>
          </a:xfrm>
          <a:prstGeom prst="rect">
            <a:avLst/>
          </a:prstGeom>
          <a:solidFill>
            <a:srgbClr val="008000"/>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
        <p:nvSpPr>
          <p:cNvPr id="1032" name="Line 8">
            <a:extLst>
              <a:ext uri="{FF2B5EF4-FFF2-40B4-BE49-F238E27FC236}">
                <a16:creationId xmlns:a16="http://schemas.microsoft.com/office/drawing/2014/main" id="{8A3F2369-3BCC-457F-A2DE-1FE526FDC10F}"/>
              </a:ext>
            </a:extLst>
          </p:cNvPr>
          <p:cNvSpPr>
            <a:spLocks noChangeShapeType="1"/>
          </p:cNvSpPr>
          <p:nvPr/>
        </p:nvSpPr>
        <p:spPr bwMode="auto">
          <a:xfrm>
            <a:off x="457200" y="1447800"/>
            <a:ext cx="8077200" cy="0"/>
          </a:xfrm>
          <a:prstGeom prst="line">
            <a:avLst/>
          </a:prstGeom>
          <a:noFill/>
          <a:ln w="1905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Rectangle 9">
            <a:extLst>
              <a:ext uri="{FF2B5EF4-FFF2-40B4-BE49-F238E27FC236}">
                <a16:creationId xmlns:a16="http://schemas.microsoft.com/office/drawing/2014/main" id="{7E64EC43-DAA2-493B-A11D-F136558A4DF7}"/>
              </a:ext>
            </a:extLst>
          </p:cNvPr>
          <p:cNvSpPr>
            <a:spLocks noChangeArrowheads="1"/>
          </p:cNvSpPr>
          <p:nvPr/>
        </p:nvSpPr>
        <p:spPr bwMode="auto">
          <a:xfrm>
            <a:off x="0" y="2286000"/>
            <a:ext cx="228600" cy="2286000"/>
          </a:xfrm>
          <a:prstGeom prst="rect">
            <a:avLst/>
          </a:prstGeom>
          <a:solidFill>
            <a:srgbClr val="90D75B"/>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
        <p:nvSpPr>
          <p:cNvPr id="1034" name="Rectangle 10">
            <a:extLst>
              <a:ext uri="{FF2B5EF4-FFF2-40B4-BE49-F238E27FC236}">
                <a16:creationId xmlns:a16="http://schemas.microsoft.com/office/drawing/2014/main" id="{6DA68797-9948-402A-AC5A-7ADC927FB444}"/>
              </a:ext>
            </a:extLst>
          </p:cNvPr>
          <p:cNvSpPr>
            <a:spLocks noChangeArrowheads="1"/>
          </p:cNvSpPr>
          <p:nvPr/>
        </p:nvSpPr>
        <p:spPr bwMode="auto">
          <a:xfrm>
            <a:off x="0" y="4572000"/>
            <a:ext cx="228600" cy="2286000"/>
          </a:xfrm>
          <a:prstGeom prst="rect">
            <a:avLst/>
          </a:prstGeom>
          <a:solidFill>
            <a:srgbClr val="339966"/>
          </a:solidFill>
          <a:ln>
            <a:noFill/>
          </a:ln>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en-US" altLang="en-US" sz="240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290" r:id="rId3"/>
    <p:sldLayoutId id="2147484291" r:id="rId4"/>
    <p:sldLayoutId id="2147484292" r:id="rId5"/>
    <p:sldLayoutId id="2147484293" r:id="rId6"/>
    <p:sldLayoutId id="2147484294" r:id="rId7"/>
    <p:sldLayoutId id="2147484295" r:id="rId8"/>
    <p:sldLayoutId id="2147484296" r:id="rId9"/>
    <p:sldLayoutId id="2147484297" r:id="rId10"/>
    <p:sldLayoutId id="2147484298" r:id="rId11"/>
    <p:sldLayoutId id="2147484299" r:id="rId12"/>
    <p:sldLayoutId id="2147484300" r:id="rId13"/>
    <p:sldLayoutId id="2147484301" r:id="rId14"/>
  </p:sldLayoutIdLst>
  <p:hf hdr="0" ftr="0" dt="0"/>
  <p:txStyles>
    <p:titleStyle>
      <a:lvl1pPr algn="l" rtl="0" eaLnBrk="0" fontAlgn="base" hangingPunct="0">
        <a:spcBef>
          <a:spcPct val="0"/>
        </a:spcBef>
        <a:spcAft>
          <a:spcPct val="0"/>
        </a:spcAft>
        <a:defRPr sz="4400">
          <a:solidFill>
            <a:srgbClr val="009900"/>
          </a:solidFill>
          <a:latin typeface="+mj-lt"/>
          <a:ea typeface="+mj-ea"/>
          <a:cs typeface="+mj-cs"/>
        </a:defRPr>
      </a:lvl1pPr>
      <a:lvl2pPr algn="l" rtl="0" eaLnBrk="0" fontAlgn="base" hangingPunct="0">
        <a:spcBef>
          <a:spcPct val="0"/>
        </a:spcBef>
        <a:spcAft>
          <a:spcPct val="0"/>
        </a:spcAft>
        <a:defRPr sz="4400">
          <a:solidFill>
            <a:srgbClr val="009900"/>
          </a:solidFill>
          <a:latin typeface="Garamond" pitchFamily="18" charset="0"/>
        </a:defRPr>
      </a:lvl2pPr>
      <a:lvl3pPr algn="l" rtl="0" eaLnBrk="0" fontAlgn="base" hangingPunct="0">
        <a:spcBef>
          <a:spcPct val="0"/>
        </a:spcBef>
        <a:spcAft>
          <a:spcPct val="0"/>
        </a:spcAft>
        <a:defRPr sz="4400">
          <a:solidFill>
            <a:srgbClr val="009900"/>
          </a:solidFill>
          <a:latin typeface="Garamond" pitchFamily="18" charset="0"/>
        </a:defRPr>
      </a:lvl3pPr>
      <a:lvl4pPr algn="l" rtl="0" eaLnBrk="0" fontAlgn="base" hangingPunct="0">
        <a:spcBef>
          <a:spcPct val="0"/>
        </a:spcBef>
        <a:spcAft>
          <a:spcPct val="0"/>
        </a:spcAft>
        <a:defRPr sz="4400">
          <a:solidFill>
            <a:srgbClr val="009900"/>
          </a:solidFill>
          <a:latin typeface="Garamond" pitchFamily="18" charset="0"/>
        </a:defRPr>
      </a:lvl4pPr>
      <a:lvl5pPr algn="l" rtl="0" eaLnBrk="0" fontAlgn="base" hangingPunct="0">
        <a:spcBef>
          <a:spcPct val="0"/>
        </a:spcBef>
        <a:spcAft>
          <a:spcPct val="0"/>
        </a:spcAft>
        <a:defRPr sz="4400">
          <a:solidFill>
            <a:srgbClr val="009900"/>
          </a:solidFill>
          <a:latin typeface="Garamond" pitchFamily="18" charset="0"/>
        </a:defRPr>
      </a:lvl5pPr>
      <a:lvl6pPr marL="457200" algn="l" rtl="0" fontAlgn="base">
        <a:spcBef>
          <a:spcPct val="0"/>
        </a:spcBef>
        <a:spcAft>
          <a:spcPct val="0"/>
        </a:spcAft>
        <a:defRPr sz="4400">
          <a:solidFill>
            <a:srgbClr val="009900"/>
          </a:solidFill>
          <a:latin typeface="Garamond" pitchFamily="18" charset="0"/>
        </a:defRPr>
      </a:lvl6pPr>
      <a:lvl7pPr marL="914400" algn="l" rtl="0" fontAlgn="base">
        <a:spcBef>
          <a:spcPct val="0"/>
        </a:spcBef>
        <a:spcAft>
          <a:spcPct val="0"/>
        </a:spcAft>
        <a:defRPr sz="4400">
          <a:solidFill>
            <a:srgbClr val="009900"/>
          </a:solidFill>
          <a:latin typeface="Garamond" pitchFamily="18" charset="0"/>
        </a:defRPr>
      </a:lvl7pPr>
      <a:lvl8pPr marL="1371600" algn="l" rtl="0" fontAlgn="base">
        <a:spcBef>
          <a:spcPct val="0"/>
        </a:spcBef>
        <a:spcAft>
          <a:spcPct val="0"/>
        </a:spcAft>
        <a:defRPr sz="4400">
          <a:solidFill>
            <a:srgbClr val="009900"/>
          </a:solidFill>
          <a:latin typeface="Garamond" pitchFamily="18" charset="0"/>
        </a:defRPr>
      </a:lvl8pPr>
      <a:lvl9pPr marL="1828800" algn="l" rtl="0" fontAlgn="base">
        <a:spcBef>
          <a:spcPct val="0"/>
        </a:spcBef>
        <a:spcAft>
          <a:spcPct val="0"/>
        </a:spcAft>
        <a:defRPr sz="4400">
          <a:solidFill>
            <a:srgbClr val="009900"/>
          </a:solidFill>
          <a:latin typeface="Garamond" pitchFamily="18" charset="0"/>
        </a:defRPr>
      </a:lvl9pPr>
    </p:titleStyle>
    <p:bodyStyle>
      <a:lvl1pPr marL="342900" indent="-342900" algn="l" rtl="0" eaLnBrk="0" fontAlgn="base" hangingPunct="0">
        <a:spcBef>
          <a:spcPct val="20000"/>
        </a:spcBef>
        <a:spcAft>
          <a:spcPct val="0"/>
        </a:spcAft>
        <a:buClr>
          <a:srgbClr val="009900"/>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SzPct val="75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rgbClr val="90D75B"/>
        </a:buClr>
        <a:buSzPct val="65000"/>
        <a:buFont typeface="Wingdings" panose="05000000000000000000" pitchFamily="2" charset="2"/>
        <a:buChar char="p"/>
        <a:defRPr sz="2000">
          <a:solidFill>
            <a:schemeClr val="tx1"/>
          </a:solidFill>
          <a:latin typeface="+mn-lt"/>
        </a:defRPr>
      </a:lvl3pPr>
      <a:lvl4pPr marL="1600200" indent="-228600" algn="l" rtl="0" eaLnBrk="0" fontAlgn="base" hangingPunct="0">
        <a:spcBef>
          <a:spcPct val="20000"/>
        </a:spcBef>
        <a:spcAft>
          <a:spcPct val="0"/>
        </a:spcAft>
        <a:buClr>
          <a:srgbClr val="90D75B"/>
        </a:buClr>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6pPr>
      <a:lvl7pPr marL="29718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7pPr>
      <a:lvl8pPr marL="34290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8pPr>
      <a:lvl9pPr marL="3886200" indent="-228600" algn="l" rtl="0" fontAlgn="base">
        <a:spcBef>
          <a:spcPct val="20000"/>
        </a:spcBef>
        <a:spcAft>
          <a:spcPct val="0"/>
        </a:spcAft>
        <a:buClr>
          <a:srgbClr val="009900"/>
        </a:buClr>
        <a:buSzPct val="8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hroma_feature#cite_note-Gomez06_PhD-19" TargetMode="External"/><Relationship Id="rId2" Type="http://schemas.openxmlformats.org/officeDocument/2006/relationships/hyperlink" Target="https://en.wikipedia.org/wiki/Chroma_feature#cite_note-BartschW05_chroma_IEEEMULTIMEDIA-18"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audiolabs-erlangen.de/resources/MIR/chromatoolbox" TargetMode="External"/><Relationship Id="rId4" Type="http://schemas.openxmlformats.org/officeDocument/2006/relationships/hyperlink" Target="https://en.wikipedia.org/wiki/Chroma_feature#cite_note-Mueller15_Chapter3FMP_SPRINGER-2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Decision_tree_learning" TargetMode="External"/><Relationship Id="rId3" Type="http://schemas.openxmlformats.org/officeDocument/2006/relationships/hyperlink" Target="https://en.wikipedia.org/wiki/K-nearest_neighbor_algorithm" TargetMode="External"/><Relationship Id="rId7" Type="http://schemas.openxmlformats.org/officeDocument/2006/relationships/hyperlink" Target="https://en.wikipedia.org/wiki/Artificial_neural_network" TargetMode="External"/><Relationship Id="rId2" Type="http://schemas.openxmlformats.org/officeDocument/2006/relationships/hyperlink" Target="https://en.wikipedia.org/wiki/Linear_classifier" TargetMode="External"/><Relationship Id="rId1" Type="http://schemas.openxmlformats.org/officeDocument/2006/relationships/slideLayout" Target="../slideLayouts/slideLayout2.xml"/><Relationship Id="rId6" Type="http://schemas.openxmlformats.org/officeDocument/2006/relationships/hyperlink" Target="https://en.wikipedia.org/wiki/Support_vector_machine" TargetMode="External"/><Relationship Id="rId5" Type="http://schemas.openxmlformats.org/officeDocument/2006/relationships/hyperlink" Target="https://en.wikipedia.org/wiki/Affective_computing#cite_note-17" TargetMode="External"/><Relationship Id="rId4" Type="http://schemas.openxmlformats.org/officeDocument/2006/relationships/hyperlink" Target="https://en.wikipedia.org/wiki/Gaussian_mixture_model" TargetMode="External"/><Relationship Id="rId9" Type="http://schemas.openxmlformats.org/officeDocument/2006/relationships/hyperlink" Target="https://en.wikipedia.org/wiki/Hidden_Markov_mode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0.png"/><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hyperlink" Target="https://cs.uwaterloo.ca/~jhoey/teaching/cs886-affect/schedul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pytorch/fairseq/tree/master/examples/wav2vec" TargetMode="External"/><Relationship Id="rId2" Type="http://schemas.openxmlformats.org/officeDocument/2006/relationships/hyperlink" Target="https://arxiv.org/pdf/1904.05862.pdf"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hyperlink" Target="http://affect.media.mit.edu/software.php" TargetMode="External"/><Relationship Id="rId2" Type="http://schemas.openxmlformats.org/officeDocument/2006/relationships/hyperlink" Target="http://www.fon.hum.uva.nl/praat/" TargetMode="External"/><Relationship Id="rId1" Type="http://schemas.openxmlformats.org/officeDocument/2006/relationships/slideLayout" Target="../slideLayouts/slideLayout2.xml"/><Relationship Id="rId6" Type="http://schemas.openxmlformats.org/officeDocument/2006/relationships/hyperlink" Target="http://relationalagents.com/litebody.html" TargetMode="External"/><Relationship Id="rId5" Type="http://schemas.openxmlformats.org/officeDocument/2006/relationships/hyperlink" Target="https://vhtoolkit.ict.usc.edu/" TargetMode="External"/><Relationship Id="rId4" Type="http://schemas.openxmlformats.org/officeDocument/2006/relationships/hyperlink" Target="https://sourceforge.net/projects/apara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pnet.eu/avec2016/" TargetMode="External"/><Relationship Id="rId2" Type="http://schemas.openxmlformats.org/officeDocument/2006/relationships/hyperlink" Target="http://sspnet.eu/fera2017/"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jpeg"/><Relationship Id="rId7" Type="http://schemas.openxmlformats.org/officeDocument/2006/relationships/image" Target="../media/image59.jpeg"/><Relationship Id="rId2" Type="http://schemas.openxmlformats.org/officeDocument/2006/relationships/hyperlink" Target="https://www.youtube.com/watch?v=kXuxK6IeQfo" TargetMode="External"/><Relationship Id="rId1" Type="http://schemas.openxmlformats.org/officeDocument/2006/relationships/slideLayout" Target="../slideLayouts/slideLayout2.xml"/><Relationship Id="rId6" Type="http://schemas.openxmlformats.org/officeDocument/2006/relationships/image" Target="../media/image58.jpeg"/><Relationship Id="rId5" Type="http://schemas.openxmlformats.org/officeDocument/2006/relationships/image" Target="../media/image57.jpeg"/><Relationship Id="rId4" Type="http://schemas.openxmlformats.org/officeDocument/2006/relationships/image" Target="../media/image56.jpeg"/></Relationships>
</file>

<file path=ppt/slides/_rels/slide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jpeg"/><Relationship Id="rId7" Type="http://schemas.openxmlformats.org/officeDocument/2006/relationships/image" Target="../media/image68.pn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3C448D5-DAAF-4090-AFA7-8E9CE3FF45D8}"/>
              </a:ext>
            </a:extLst>
          </p:cNvPr>
          <p:cNvSpPr>
            <a:spLocks noGrp="1" noChangeArrowheads="1"/>
          </p:cNvSpPr>
          <p:nvPr>
            <p:ph type="ctrTitle"/>
          </p:nvPr>
        </p:nvSpPr>
        <p:spPr/>
        <p:txBody>
          <a:bodyPr/>
          <a:lstStyle/>
          <a:p>
            <a:pPr eaLnBrk="1" hangingPunct="1"/>
            <a:r>
              <a:rPr lang="en-GB" altLang="en-US" sz="4800" dirty="0"/>
              <a:t>METODE INTELIGENTE DE </a:t>
            </a:r>
            <a:r>
              <a:rPr lang="ro-RO" altLang="en-US" sz="4800"/>
              <a:t>REZOLVARE </a:t>
            </a:r>
            <a:br>
              <a:rPr lang="ro-RO" altLang="en-US" sz="4800"/>
            </a:br>
            <a:r>
              <a:rPr lang="ro-RO" altLang="en-US" sz="4800"/>
              <a:t>A PROBLEMELOR REALE</a:t>
            </a:r>
            <a:endParaRPr lang="en-GB" altLang="en-US" sz="4800" dirty="0"/>
          </a:p>
        </p:txBody>
      </p:sp>
      <p:sp>
        <p:nvSpPr>
          <p:cNvPr id="5123" name="Rectangle 3">
            <a:extLst>
              <a:ext uri="{FF2B5EF4-FFF2-40B4-BE49-F238E27FC236}">
                <a16:creationId xmlns:a16="http://schemas.microsoft.com/office/drawing/2014/main" id="{CC86E74A-ABC1-4C10-B685-98F279C5676B}"/>
              </a:ext>
            </a:extLst>
          </p:cNvPr>
          <p:cNvSpPr>
            <a:spLocks noGrp="1" noChangeArrowheads="1"/>
          </p:cNvSpPr>
          <p:nvPr>
            <p:ph type="subTitle" idx="1"/>
          </p:nvPr>
        </p:nvSpPr>
        <p:spPr/>
        <p:txBody>
          <a:bodyPr/>
          <a:lstStyle/>
          <a:p>
            <a:pPr eaLnBrk="1" hangingPunct="1">
              <a:lnSpc>
                <a:spcPct val="80000"/>
              </a:lnSpc>
            </a:pPr>
            <a:r>
              <a:rPr lang="ro-RO" altLang="en-US" sz="2100" dirty="0"/>
              <a:t>Laura Dioşan</a:t>
            </a:r>
          </a:p>
          <a:p>
            <a:pPr eaLnBrk="1" hangingPunct="1">
              <a:lnSpc>
                <a:spcPct val="80000"/>
              </a:lnSpc>
            </a:pPr>
            <a:r>
              <a:rPr lang="en-US" altLang="en-US" sz="2100" dirty="0"/>
              <a:t>Affective computing</a:t>
            </a:r>
            <a:endParaRPr lang="en-GB" altLang="en-US" sz="2100" dirty="0"/>
          </a:p>
        </p:txBody>
      </p:sp>
      <p:sp>
        <p:nvSpPr>
          <p:cNvPr id="5124" name="Slide Number Placeholder 4">
            <a:extLst>
              <a:ext uri="{FF2B5EF4-FFF2-40B4-BE49-F238E27FC236}">
                <a16:creationId xmlns:a16="http://schemas.microsoft.com/office/drawing/2014/main" id="{348944E5-7A92-47D1-923A-6091EB7B1F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SzTx/>
              <a:buFontTx/>
              <a:buNone/>
            </a:pPr>
            <a:fld id="{1261161B-E2A6-405D-AE65-76774C84443A}" type="slidenum">
              <a:rPr lang="en-GB" altLang="en-US" sz="1000" smtClean="0"/>
              <a:pPr>
                <a:spcBef>
                  <a:spcPct val="0"/>
                </a:spcBef>
                <a:buClrTx/>
                <a:buSzTx/>
                <a:buFontTx/>
                <a:buNone/>
              </a:pPr>
              <a:t>1</a:t>
            </a:fld>
            <a:endParaRPr lang="en-GB" altLang="en-US" sz="1000"/>
          </a:p>
        </p:txBody>
      </p:sp>
      <p:sp>
        <p:nvSpPr>
          <p:cNvPr id="5125" name="TextBox 3">
            <a:extLst>
              <a:ext uri="{FF2B5EF4-FFF2-40B4-BE49-F238E27FC236}">
                <a16:creationId xmlns:a16="http://schemas.microsoft.com/office/drawing/2014/main" id="{C0510AC5-EAF0-4965-B09C-1F25C8C2FBE3}"/>
              </a:ext>
            </a:extLst>
          </p:cNvPr>
          <p:cNvSpPr txBox="1">
            <a:spLocks noChangeArrowheads="1"/>
          </p:cNvSpPr>
          <p:nvPr/>
        </p:nvSpPr>
        <p:spPr bwMode="auto">
          <a:xfrm>
            <a:off x="642938" y="5643563"/>
            <a:ext cx="8072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eaLnBrk="1" hangingPunct="1">
              <a:spcBef>
                <a:spcPct val="0"/>
              </a:spcBef>
              <a:buClrTx/>
              <a:buSzTx/>
              <a:buFontTx/>
              <a:buNone/>
            </a:pPr>
            <a:r>
              <a:rPr lang="en-US" altLang="en-US" sz="1800" dirty="0"/>
              <a:t>Facultatea de </a:t>
            </a:r>
            <a:r>
              <a:rPr lang="en-US" altLang="en-US" sz="1800" dirty="0" err="1"/>
              <a:t>Matematic</a:t>
            </a:r>
            <a:r>
              <a:rPr lang="ro-RO" altLang="en-US" sz="1800" dirty="0"/>
              <a:t>ă și Informatică </a:t>
            </a:r>
          </a:p>
          <a:p>
            <a:pPr algn="ctr" eaLnBrk="1" hangingPunct="1">
              <a:spcBef>
                <a:spcPct val="0"/>
              </a:spcBef>
              <a:buClrTx/>
              <a:buSzTx/>
              <a:buFontTx/>
              <a:buNone/>
            </a:pPr>
            <a:r>
              <a:rPr lang="ro-RO" altLang="en-US" sz="1800" dirty="0"/>
              <a:t>Universitatea Babeș-Bolyai</a:t>
            </a:r>
            <a:endParaRPr lang="en-GB"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F6E81DF-B65F-41DD-94A6-6B2A4562AF09}"/>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3" name="Content Placeholder 2">
            <a:extLst>
              <a:ext uri="{FF2B5EF4-FFF2-40B4-BE49-F238E27FC236}">
                <a16:creationId xmlns:a16="http://schemas.microsoft.com/office/drawing/2014/main" id="{AC276B5F-3249-4A40-98A7-4A5EC65A136C}"/>
              </a:ext>
            </a:extLst>
          </p:cNvPr>
          <p:cNvSpPr>
            <a:spLocks noGrp="1"/>
          </p:cNvSpPr>
          <p:nvPr>
            <p:ph idx="1"/>
          </p:nvPr>
        </p:nvSpPr>
        <p:spPr/>
        <p:txBody>
          <a:bodyPr>
            <a:normAutofit fontScale="92500" lnSpcReduction="10000"/>
          </a:bodyPr>
          <a:lstStyle/>
          <a:p>
            <a:pPr>
              <a:defRPr/>
            </a:pPr>
            <a:r>
              <a:rPr lang="en-US" dirty="0"/>
              <a:t>Date audio – </a:t>
            </a:r>
            <a:r>
              <a:rPr lang="en-US" dirty="0" err="1"/>
              <a:t>spatiau</a:t>
            </a:r>
            <a:r>
              <a:rPr lang="en-US" dirty="0"/>
              <a:t> de </a:t>
            </a:r>
            <a:r>
              <a:rPr lang="en-US" dirty="0" err="1"/>
              <a:t>reprezentare</a:t>
            </a:r>
            <a:endParaRPr lang="en-US" dirty="0"/>
          </a:p>
          <a:p>
            <a:pPr lvl="1">
              <a:defRPr/>
            </a:pPr>
            <a:r>
              <a:rPr lang="en-US" dirty="0" err="1"/>
              <a:t>Transformari</a:t>
            </a:r>
            <a:endParaRPr lang="en-US" dirty="0"/>
          </a:p>
          <a:p>
            <a:pPr lvl="2">
              <a:defRPr/>
            </a:pPr>
            <a:r>
              <a:rPr lang="en-US" dirty="0" err="1"/>
              <a:t>Spectograma</a:t>
            </a:r>
            <a:r>
              <a:rPr lang="en-US" dirty="0"/>
              <a:t> </a:t>
            </a:r>
          </a:p>
          <a:p>
            <a:pPr lvl="2">
              <a:defRPr/>
            </a:pPr>
            <a:endParaRPr lang="en-US" dirty="0"/>
          </a:p>
          <a:p>
            <a:pPr lvl="3">
              <a:defRPr/>
            </a:pPr>
            <a:r>
              <a:rPr lang="en-US" dirty="0" err="1"/>
              <a:t>Obtinuta</a:t>
            </a:r>
            <a:r>
              <a:rPr lang="en-US" dirty="0"/>
              <a:t> </a:t>
            </a:r>
            <a:r>
              <a:rPr lang="en-US" dirty="0" err="1"/>
              <a:t>prin</a:t>
            </a:r>
            <a:r>
              <a:rPr lang="en-US" dirty="0"/>
              <a:t> </a:t>
            </a:r>
            <a:r>
              <a:rPr lang="en-US" dirty="0" err="1"/>
              <a:t>aplicarea</a:t>
            </a:r>
            <a:r>
              <a:rPr lang="en-US" dirty="0"/>
              <a:t> FFT </a:t>
            </a:r>
            <a:r>
              <a:rPr lang="en-US" dirty="0" err="1"/>
              <a:t>semnalului</a:t>
            </a:r>
            <a:r>
              <a:rPr lang="en-US" dirty="0"/>
              <a:t> brut (waveform)</a:t>
            </a:r>
          </a:p>
          <a:p>
            <a:pPr lvl="3">
              <a:defRPr/>
            </a:pPr>
            <a:endParaRPr lang="en-US" dirty="0"/>
          </a:p>
          <a:p>
            <a:pPr lvl="3">
              <a:defRPr/>
            </a:pPr>
            <a:endParaRPr lang="en-US" dirty="0"/>
          </a:p>
          <a:p>
            <a:pPr lvl="3">
              <a:defRPr/>
            </a:pPr>
            <a:r>
              <a:rPr lang="en-US" dirty="0" err="1"/>
              <a:t>Repres</a:t>
            </a:r>
            <a:r>
              <a:rPr lang="en-US" dirty="0"/>
              <a:t>: Ox -&gt; </a:t>
            </a:r>
            <a:r>
              <a:rPr lang="en-US" dirty="0" err="1"/>
              <a:t>timpul</a:t>
            </a:r>
            <a:r>
              <a:rPr lang="en-US" dirty="0"/>
              <a:t>, Oy -&gt; </a:t>
            </a:r>
            <a:r>
              <a:rPr lang="en-US" dirty="0" err="1"/>
              <a:t>frecventa</a:t>
            </a:r>
            <a:r>
              <a:rPr lang="en-US" dirty="0"/>
              <a:t>, Oz -&gt; </a:t>
            </a:r>
            <a:r>
              <a:rPr lang="en-US" dirty="0" err="1"/>
              <a:t>intensitatea</a:t>
            </a:r>
            <a:r>
              <a:rPr lang="en-US" dirty="0"/>
              <a:t> </a:t>
            </a:r>
            <a:r>
              <a:rPr lang="en-US" dirty="0" err="1"/>
              <a:t>sunetului</a:t>
            </a:r>
            <a:r>
              <a:rPr lang="en-US" dirty="0"/>
              <a:t> </a:t>
            </a:r>
          </a:p>
          <a:p>
            <a:pPr lvl="3">
              <a:defRPr/>
            </a:pPr>
            <a:r>
              <a:rPr lang="en-US" dirty="0" err="1"/>
              <a:t>Caracteristici</a:t>
            </a:r>
            <a:r>
              <a:rPr lang="en-US" dirty="0"/>
              <a:t> care se pot </a:t>
            </a:r>
            <a:r>
              <a:rPr lang="en-US" dirty="0" err="1"/>
              <a:t>extrage</a:t>
            </a:r>
            <a:r>
              <a:rPr lang="en-US" dirty="0"/>
              <a:t>:</a:t>
            </a:r>
          </a:p>
          <a:p>
            <a:pPr lvl="4">
              <a:defRPr/>
            </a:pPr>
            <a:r>
              <a:rPr lang="en-US" dirty="0" err="1"/>
              <a:t>Centoidul</a:t>
            </a:r>
            <a:r>
              <a:rPr lang="en-US" dirty="0"/>
              <a:t> (</a:t>
            </a:r>
            <a:r>
              <a:rPr lang="en-US" dirty="0" err="1"/>
              <a:t>centrul</a:t>
            </a:r>
            <a:r>
              <a:rPr lang="en-US" dirty="0"/>
              <a:t> de </a:t>
            </a:r>
            <a:r>
              <a:rPr lang="en-US" dirty="0" err="1"/>
              <a:t>greutate</a:t>
            </a:r>
            <a:r>
              <a:rPr lang="en-US" dirty="0"/>
              <a:t>) </a:t>
            </a:r>
            <a:r>
              <a:rPr lang="en-US" dirty="0" err="1"/>
              <a:t>frecventelor</a:t>
            </a:r>
            <a:endParaRPr lang="en-US" dirty="0"/>
          </a:p>
          <a:p>
            <a:pPr lvl="4">
              <a:defRPr/>
            </a:pPr>
            <a:r>
              <a:rPr lang="en-US" dirty="0" err="1"/>
              <a:t>Spectrul</a:t>
            </a:r>
            <a:r>
              <a:rPr lang="en-US" dirty="0"/>
              <a:t> </a:t>
            </a:r>
            <a:r>
              <a:rPr lang="en-US" dirty="0" err="1"/>
              <a:t>Rolloff</a:t>
            </a:r>
            <a:r>
              <a:rPr lang="en-US" dirty="0"/>
              <a:t> -&gt; forma </a:t>
            </a:r>
            <a:r>
              <a:rPr lang="en-US" dirty="0" err="1"/>
              <a:t>semnalului</a:t>
            </a:r>
            <a:r>
              <a:rPr lang="en-US" dirty="0"/>
              <a:t> </a:t>
            </a:r>
          </a:p>
          <a:p>
            <a:pPr lvl="4">
              <a:defRPr/>
            </a:pPr>
            <a:r>
              <a:rPr lang="en-US" dirty="0" err="1"/>
              <a:t>Latimea</a:t>
            </a:r>
            <a:r>
              <a:rPr lang="en-US" dirty="0"/>
              <a:t> de </a:t>
            </a:r>
            <a:r>
              <a:rPr lang="en-US" dirty="0" err="1"/>
              <a:t>banda</a:t>
            </a:r>
            <a:r>
              <a:rPr lang="en-US" dirty="0"/>
              <a:t> </a:t>
            </a:r>
          </a:p>
          <a:p>
            <a:pPr lvl="4">
              <a:defRPr/>
            </a:pPr>
            <a:r>
              <a:rPr lang="en-US" dirty="0"/>
              <a:t>Zero-crossing rate </a:t>
            </a:r>
          </a:p>
          <a:p>
            <a:pPr lvl="4">
              <a:defRPr/>
            </a:pPr>
            <a:r>
              <a:rPr lang="en-US" dirty="0">
                <a:solidFill>
                  <a:srgbClr val="111111"/>
                </a:solidFill>
                <a:latin typeface="Open Sans"/>
              </a:rPr>
              <a:t>Mel frequency cepstral coefficients (MFCCs) </a:t>
            </a:r>
            <a:endParaRPr lang="en-US" dirty="0"/>
          </a:p>
          <a:p>
            <a:pPr lvl="3">
              <a:defRPr/>
            </a:pPr>
            <a:endParaRPr lang="en-US" dirty="0"/>
          </a:p>
        </p:txBody>
      </p:sp>
      <p:pic>
        <p:nvPicPr>
          <p:cNvPr id="13316" name="Picture 5">
            <a:extLst>
              <a:ext uri="{FF2B5EF4-FFF2-40B4-BE49-F238E27FC236}">
                <a16:creationId xmlns:a16="http://schemas.microsoft.com/office/drawing/2014/main" id="{1664D5ED-4AE8-48D6-93BA-FE8E4B46F1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263" y="3751263"/>
            <a:ext cx="3679825"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a:extLst>
              <a:ext uri="{FF2B5EF4-FFF2-40B4-BE49-F238E27FC236}">
                <a16:creationId xmlns:a16="http://schemas.microsoft.com/office/drawing/2014/main" id="{C24F5ADB-052C-4641-A28E-3F330A1F4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4076700"/>
            <a:ext cx="3255963"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4">
            <a:extLst>
              <a:ext uri="{FF2B5EF4-FFF2-40B4-BE49-F238E27FC236}">
                <a16:creationId xmlns:a16="http://schemas.microsoft.com/office/drawing/2014/main" id="{9FFF475D-CCD5-43BA-B513-2C52446B29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92100"/>
            <a:ext cx="3024336" cy="1724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E1477AA-DB64-4EC2-A3D1-583C4EB2DC7E}"/>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3" name="Content Placeholder 2">
            <a:extLst>
              <a:ext uri="{FF2B5EF4-FFF2-40B4-BE49-F238E27FC236}">
                <a16:creationId xmlns:a16="http://schemas.microsoft.com/office/drawing/2014/main" id="{CB7D357B-229A-4483-AD82-107CA77477C6}"/>
              </a:ext>
            </a:extLst>
          </p:cNvPr>
          <p:cNvSpPr>
            <a:spLocks noGrp="1"/>
          </p:cNvSpPr>
          <p:nvPr>
            <p:ph idx="1"/>
          </p:nvPr>
        </p:nvSpPr>
        <p:spPr/>
        <p:txBody>
          <a:bodyPr>
            <a:normAutofit/>
          </a:bodyPr>
          <a:lstStyle/>
          <a:p>
            <a:pPr>
              <a:defRPr/>
            </a:pPr>
            <a:r>
              <a:rPr lang="en-US" dirty="0"/>
              <a:t>Date audio – </a:t>
            </a:r>
            <a:r>
              <a:rPr lang="en-US" dirty="0" err="1"/>
              <a:t>spatiau</a:t>
            </a:r>
            <a:r>
              <a:rPr lang="en-US" dirty="0"/>
              <a:t> de </a:t>
            </a:r>
            <a:r>
              <a:rPr lang="en-US" dirty="0" err="1"/>
              <a:t>reprezentare</a:t>
            </a:r>
            <a:endParaRPr lang="en-US" dirty="0"/>
          </a:p>
          <a:p>
            <a:pPr lvl="1">
              <a:defRPr/>
            </a:pPr>
            <a:r>
              <a:rPr lang="en-US" dirty="0" err="1"/>
              <a:t>Transformari</a:t>
            </a:r>
            <a:endParaRPr lang="en-US" dirty="0"/>
          </a:p>
          <a:p>
            <a:pPr lvl="2">
              <a:defRPr/>
            </a:pPr>
            <a:r>
              <a:rPr lang="en-US" dirty="0" err="1"/>
              <a:t>Chromagrama</a:t>
            </a:r>
            <a:r>
              <a:rPr lang="en-US" dirty="0"/>
              <a:t> (chroma = pitch class -&gt; </a:t>
            </a:r>
            <a:r>
              <a:rPr lang="en-US" dirty="0" err="1"/>
              <a:t>numele</a:t>
            </a:r>
            <a:r>
              <a:rPr lang="en-US" dirty="0"/>
              <a:t> </a:t>
            </a:r>
            <a:r>
              <a:rPr lang="en-US" dirty="0" err="1"/>
              <a:t>corespunzator</a:t>
            </a:r>
            <a:r>
              <a:rPr lang="en-US" dirty="0"/>
              <a:t> </a:t>
            </a:r>
            <a:r>
              <a:rPr lang="en-US" dirty="0" err="1"/>
              <a:t>unei</a:t>
            </a:r>
            <a:r>
              <a:rPr lang="en-US" dirty="0"/>
              <a:t> note, independent de </a:t>
            </a:r>
            <a:r>
              <a:rPr lang="en-US" dirty="0" err="1"/>
              <a:t>pozitia</a:t>
            </a:r>
            <a:r>
              <a:rPr lang="en-US" dirty="0"/>
              <a:t> </a:t>
            </a:r>
            <a:r>
              <a:rPr lang="en-US" dirty="0" err="1"/>
              <a:t>octavei</a:t>
            </a:r>
            <a:r>
              <a:rPr lang="en-US" dirty="0"/>
              <a:t>)</a:t>
            </a:r>
          </a:p>
          <a:p>
            <a:pPr lvl="3">
              <a:defRPr/>
            </a:pPr>
            <a:r>
              <a:rPr lang="en-US" dirty="0" err="1"/>
              <a:t>Obtinuta</a:t>
            </a:r>
            <a:r>
              <a:rPr lang="en-US" dirty="0"/>
              <a:t> </a:t>
            </a:r>
            <a:r>
              <a:rPr lang="en-US" dirty="0" err="1"/>
              <a:t>prin</a:t>
            </a:r>
            <a:r>
              <a:rPr lang="en-US" dirty="0"/>
              <a:t> </a:t>
            </a:r>
          </a:p>
          <a:p>
            <a:pPr lvl="4">
              <a:defRPr/>
            </a:pPr>
            <a:r>
              <a:rPr lang="en-US" dirty="0">
                <a:solidFill>
                  <a:srgbClr val="202122"/>
                </a:solidFill>
                <a:latin typeface="Arial" panose="020B0604020202020204" pitchFamily="34" charset="0"/>
              </a:rPr>
              <a:t>short-time Fourier transforms in combination with binning strategies</a:t>
            </a:r>
            <a:r>
              <a:rPr lang="en-US" baseline="30000" dirty="0">
                <a:solidFill>
                  <a:srgbClr val="0B0080"/>
                </a:solidFill>
                <a:latin typeface="Arial" panose="020B0604020202020204" pitchFamily="34" charset="0"/>
                <a:hlinkClick r:id="rId2"/>
              </a:rPr>
              <a:t>[18]</a:t>
            </a:r>
            <a:r>
              <a:rPr lang="en-US" baseline="30000" dirty="0">
                <a:solidFill>
                  <a:srgbClr val="0B0080"/>
                </a:solidFill>
                <a:latin typeface="Arial" panose="020B0604020202020204" pitchFamily="34" charset="0"/>
                <a:hlinkClick r:id="rId3"/>
              </a:rPr>
              <a:t>[19]</a:t>
            </a:r>
            <a:r>
              <a:rPr lang="en-US" baseline="30000" dirty="0">
                <a:solidFill>
                  <a:srgbClr val="0B0080"/>
                </a:solidFill>
                <a:latin typeface="Arial" panose="020B0604020202020204" pitchFamily="34" charset="0"/>
                <a:hlinkClick r:id="rId4"/>
              </a:rPr>
              <a:t>[20]</a:t>
            </a:r>
            <a:r>
              <a:rPr lang="en-US" dirty="0">
                <a:solidFill>
                  <a:srgbClr val="202122"/>
                </a:solidFill>
                <a:latin typeface="Arial" panose="020B0604020202020204" pitchFamily="34" charset="0"/>
              </a:rPr>
              <a:t> or</a:t>
            </a:r>
          </a:p>
          <a:p>
            <a:pPr lvl="4">
              <a:defRPr/>
            </a:pPr>
            <a:r>
              <a:rPr lang="en-US" dirty="0">
                <a:solidFill>
                  <a:srgbClr val="202122"/>
                </a:solidFill>
                <a:latin typeface="Arial" panose="020B0604020202020204" pitchFamily="34" charset="0"/>
              </a:rPr>
              <a:t>by employing suitable </a:t>
            </a:r>
            <a:r>
              <a:rPr lang="en-US" dirty="0" err="1">
                <a:solidFill>
                  <a:srgbClr val="202122"/>
                </a:solidFill>
                <a:latin typeface="Arial" panose="020B0604020202020204" pitchFamily="34" charset="0"/>
              </a:rPr>
              <a:t>multirate</a:t>
            </a:r>
            <a:r>
              <a:rPr lang="en-US" dirty="0">
                <a:solidFill>
                  <a:srgbClr val="202122"/>
                </a:solidFill>
                <a:latin typeface="Arial" panose="020B0604020202020204" pitchFamily="34" charset="0"/>
              </a:rPr>
              <a:t> filter banks</a:t>
            </a:r>
          </a:p>
          <a:p>
            <a:pPr lvl="4">
              <a:defRPr/>
            </a:pPr>
            <a:r>
              <a:rPr lang="en-US" dirty="0">
                <a:solidFill>
                  <a:srgbClr val="202122"/>
                </a:solidFill>
                <a:latin typeface="Arial" panose="020B0604020202020204" pitchFamily="34" charset="0"/>
                <a:hlinkClick r:id="rId5"/>
              </a:rPr>
              <a:t>https://www.audiolabs-erlangen.de/resources/MIR/chromatoolbox</a:t>
            </a:r>
            <a:r>
              <a:rPr lang="en-US" dirty="0">
                <a:solidFill>
                  <a:srgbClr val="202122"/>
                </a:solidFill>
                <a:latin typeface="Arial" panose="020B0604020202020204" pitchFamily="34" charset="0"/>
              </a:rPr>
              <a:t> </a:t>
            </a:r>
          </a:p>
          <a:p>
            <a:pPr lvl="3">
              <a:defRPr/>
            </a:pPr>
            <a:r>
              <a:rPr lang="en-US" dirty="0" err="1"/>
              <a:t>Repres</a:t>
            </a:r>
            <a:r>
              <a:rPr lang="en-US" dirty="0"/>
              <a:t>: Ox -&gt; </a:t>
            </a:r>
            <a:r>
              <a:rPr lang="en-US" dirty="0" err="1"/>
              <a:t>timpul</a:t>
            </a:r>
            <a:r>
              <a:rPr lang="en-US" dirty="0"/>
              <a:t>, Oy -&gt; chroma </a:t>
            </a:r>
          </a:p>
          <a:p>
            <a:pPr lvl="2">
              <a:defRPr/>
            </a:pPr>
            <a:endParaRPr lang="en-US" dirty="0"/>
          </a:p>
          <a:p>
            <a:pPr lvl="3">
              <a:defRPr/>
            </a:pPr>
            <a:endParaRPr lang="en-US" dirty="0"/>
          </a:p>
        </p:txBody>
      </p:sp>
      <p:pic>
        <p:nvPicPr>
          <p:cNvPr id="14340" name="Picture 2">
            <a:extLst>
              <a:ext uri="{FF2B5EF4-FFF2-40B4-BE49-F238E27FC236}">
                <a16:creationId xmlns:a16="http://schemas.microsoft.com/office/drawing/2014/main" id="{262B051B-6F1A-43D4-8D76-4E80112ADD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8424" y="2852936"/>
            <a:ext cx="3484562"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3F188AF-3684-4145-81DA-8C974DE63206}"/>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4BA9C08E-AAEC-473F-B635-504918796F04}"/>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Extragerea atributelor din date (audio)</a:t>
            </a:r>
          </a:p>
          <a:p>
            <a:pPr lvl="1">
              <a:defRPr/>
            </a:pPr>
            <a:r>
              <a:rPr lang="ro-RO" dirty="0"/>
              <a:t>Atribute locale</a:t>
            </a:r>
          </a:p>
          <a:p>
            <a:pPr lvl="2">
              <a:defRPr/>
            </a:pPr>
            <a:r>
              <a:rPr lang="ro-RO" dirty="0"/>
              <a:t>semnalul audio este împărțit în mai multe segmente mici (frames) </a:t>
            </a:r>
          </a:p>
          <a:p>
            <a:pPr lvl="3">
              <a:defRPr/>
            </a:pPr>
            <a:r>
              <a:rPr lang="ro-RO" sz="1800" dirty="0"/>
              <a:t>în cadrul unui segment, semnalul este considerat staționar </a:t>
            </a:r>
          </a:p>
          <a:p>
            <a:pPr lvl="2">
              <a:defRPr/>
            </a:pPr>
            <a:r>
              <a:rPr lang="ro-RO" dirty="0"/>
              <a:t>Se calculeaza atribute locale pt fiecare segment </a:t>
            </a:r>
          </a:p>
          <a:p>
            <a:pPr lvl="3">
              <a:defRPr/>
            </a:pPr>
            <a:r>
              <a:rPr lang="ro-RO" sz="1800" dirty="0"/>
              <a:t>atributele prozodice (ritm, </a:t>
            </a:r>
            <a:r>
              <a:rPr lang="en-US" sz="1800" dirty="0"/>
              <a:t>e</a:t>
            </a:r>
            <a:r>
              <a:rPr lang="ro-RO" sz="1800" dirty="0"/>
              <a:t>nergie)</a:t>
            </a:r>
            <a:r>
              <a:rPr lang="en-US" sz="1800" dirty="0"/>
              <a:t>, </a:t>
            </a:r>
          </a:p>
          <a:p>
            <a:pPr lvl="3">
              <a:defRPr/>
            </a:pPr>
            <a:r>
              <a:rPr lang="en-US" sz="1800" dirty="0" err="1"/>
              <a:t>Atribute</a:t>
            </a:r>
            <a:r>
              <a:rPr lang="en-US" sz="1800" dirty="0"/>
              <a:t> </a:t>
            </a:r>
            <a:r>
              <a:rPr lang="en-US" sz="1800" dirty="0" err="1"/>
              <a:t>spectrale</a:t>
            </a:r>
            <a:r>
              <a:rPr lang="en-US" sz="1800" dirty="0"/>
              <a:t> (</a:t>
            </a:r>
            <a:r>
              <a:rPr lang="en-US" sz="1800" dirty="0" err="1"/>
              <a:t>mel</a:t>
            </a:r>
            <a:r>
              <a:rPr lang="en-US" sz="1800" dirty="0"/>
              <a:t>-frequency cepstral coefficients (MFCCs), linear prediction cepstral coefficients (LPCC), and log frequency power coefficients.)</a:t>
            </a:r>
          </a:p>
          <a:p>
            <a:pPr lvl="3">
              <a:defRPr/>
            </a:pPr>
            <a:r>
              <a:rPr lang="en-US" sz="1800" dirty="0" err="1"/>
              <a:t>Atribute</a:t>
            </a:r>
            <a:r>
              <a:rPr lang="en-US" sz="1800" dirty="0"/>
              <a:t> -&gt; </a:t>
            </a:r>
            <a:r>
              <a:rPr lang="en-US" sz="1800" dirty="0" err="1"/>
              <a:t>calitatea</a:t>
            </a:r>
            <a:r>
              <a:rPr lang="en-US" sz="1800" dirty="0"/>
              <a:t> </a:t>
            </a:r>
            <a:r>
              <a:rPr lang="en-US" sz="1800" dirty="0" err="1"/>
              <a:t>vocii</a:t>
            </a:r>
            <a:r>
              <a:rPr lang="en-US" sz="1800" dirty="0"/>
              <a:t> (the harmonics-to-noise ratio, spectral energy distribution, the first three formants, jitter, and shimmer)</a:t>
            </a:r>
          </a:p>
          <a:p>
            <a:pPr lvl="1">
              <a:defRPr/>
            </a:pPr>
            <a:endParaRPr lang="en-US" dirty="0"/>
          </a:p>
          <a:p>
            <a:pPr lvl="1">
              <a:defRPr/>
            </a:pPr>
            <a:r>
              <a:rPr lang="ro-RO" dirty="0"/>
              <a:t>Atribute globale</a:t>
            </a:r>
          </a:p>
          <a:p>
            <a:pPr lvl="2">
              <a:defRPr/>
            </a:pPr>
            <a:r>
              <a:rPr lang="ro-RO" dirty="0"/>
              <a:t>Statistici calculate pentru o întreagă rostire</a:t>
            </a:r>
          </a:p>
          <a:p>
            <a:pPr lvl="1">
              <a:defRPr/>
            </a:pPr>
            <a:endParaRPr lang="en-US" dirty="0"/>
          </a:p>
          <a:p>
            <a:pPr lvl="1">
              <a:defRPr/>
            </a:pPr>
            <a:r>
              <a:rPr lang="ro-RO" dirty="0"/>
              <a:t>Abordare mixtă – un sunet (ex. o vocală) poate fi pronunțat diferit, în funcție de emoțiile trăite</a:t>
            </a:r>
          </a:p>
          <a:p>
            <a:pPr lvl="2">
              <a:defRPr/>
            </a:pPr>
            <a:r>
              <a:rPr lang="ro-RO" dirty="0"/>
              <a:t>semnalul audio se împarte în mai multe segmente  bazate pe foneme </a:t>
            </a:r>
          </a:p>
          <a:p>
            <a:pPr lvl="2">
              <a:defRPr/>
            </a:pPr>
            <a:r>
              <a:rPr lang="ro-RO" dirty="0"/>
              <a:t>se calculează un singur vetor de atribute pentru ficare fenom segmentat </a:t>
            </a:r>
          </a:p>
          <a:p>
            <a:pPr lvl="2">
              <a:defRPr/>
            </a:pPr>
            <a:endParaRPr lang="ro-RO" dirty="0"/>
          </a:p>
          <a:p>
            <a:pPr lvl="1">
              <a:defRPr/>
            </a:pPr>
            <a:r>
              <a:rPr lang="ro-RO" dirty="0"/>
              <a:t>Atribute locale </a:t>
            </a:r>
            <a:r>
              <a:rPr lang="ro-RO" i="1" dirty="0"/>
              <a:t>vs.</a:t>
            </a:r>
            <a:r>
              <a:rPr lang="ro-RO" dirty="0"/>
              <a:t> atribute globale</a:t>
            </a:r>
          </a:p>
          <a:p>
            <a:pPr lvl="2">
              <a:defRPr/>
            </a:pPr>
            <a:r>
              <a:rPr lang="ro-RO" dirty="0"/>
              <a:t>Avantaje pt atributele globale</a:t>
            </a:r>
          </a:p>
          <a:p>
            <a:pPr lvl="3">
              <a:defRPr/>
            </a:pPr>
            <a:r>
              <a:rPr lang="ro-RO" sz="1800" dirty="0"/>
              <a:t>Acuratețea clasificării </a:t>
            </a:r>
          </a:p>
          <a:p>
            <a:pPr lvl="4">
              <a:defRPr/>
            </a:pPr>
            <a:r>
              <a:rPr lang="ro-RO" sz="1800" dirty="0"/>
              <a:t>mai ales pentru emoțiile puternice-excitatoare  (furie, teamă, bucurie) versus emoțiile slab-excitatoare  (supărare)</a:t>
            </a:r>
          </a:p>
          <a:p>
            <a:pPr lvl="3">
              <a:defRPr/>
            </a:pPr>
            <a:r>
              <a:rPr lang="ro-RO" sz="1800" dirty="0"/>
              <a:t>Timpul necesar clasificarii </a:t>
            </a:r>
          </a:p>
          <a:p>
            <a:pPr lvl="3">
              <a:defRPr/>
            </a:pPr>
            <a:r>
              <a:rPr lang="ro-RO" sz="1800" dirty="0"/>
              <a:t>Număr redus</a:t>
            </a:r>
          </a:p>
          <a:p>
            <a:pPr lvl="2">
              <a:defRPr/>
            </a:pPr>
            <a:r>
              <a:rPr lang="ro-RO" dirty="0"/>
              <a:t>Avantaje pt atributele locale</a:t>
            </a:r>
          </a:p>
          <a:p>
            <a:pPr lvl="3">
              <a:defRPr/>
            </a:pPr>
            <a:r>
              <a:rPr lang="ro-RO" sz="1800" dirty="0"/>
              <a:t>Nu lucrează bine pentru emoțiile cu același grad de excitare (furie versus bucurie)</a:t>
            </a:r>
          </a:p>
          <a:p>
            <a:pPr lvl="3">
              <a:defRPr/>
            </a:pPr>
            <a:r>
              <a:rPr lang="ro-RO" sz="1800" dirty="0"/>
              <a:t>Nu se pierde informația temporală  (ca la atributele globale)</a:t>
            </a:r>
          </a:p>
          <a:p>
            <a:pPr lvl="2">
              <a:defRPr/>
            </a:pPr>
            <a:endParaRPr lang="ro-RO" dirty="0"/>
          </a:p>
          <a:p>
            <a:pPr lvl="2">
              <a:defRPr/>
            </a:pPr>
            <a:endParaRPr lang="ro-RO" dirty="0"/>
          </a:p>
          <a:p>
            <a:pPr lvl="2">
              <a:defRPr/>
            </a:pPr>
            <a:endParaRPr lang="ro-RO" dirty="0"/>
          </a:p>
          <a:p>
            <a:pPr lvl="2">
              <a:defRPr/>
            </a:pPr>
            <a:endParaRPr lang="ro-RO" dirty="0"/>
          </a:p>
          <a:p>
            <a:pPr lvl="2">
              <a:defRPr/>
            </a:pPr>
            <a:endParaRPr lang="ro-RO" dirty="0"/>
          </a:p>
          <a:p>
            <a:pPr lvl="2">
              <a:defRPr/>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710433C-4CD0-4DF2-8021-BF4563A38473}"/>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A0509C19-8240-4201-91AE-38F0BB44AF17}"/>
              </a:ext>
            </a:extLst>
          </p:cNvPr>
          <p:cNvSpPr>
            <a:spLocks noGrp="1"/>
          </p:cNvSpPr>
          <p:nvPr>
            <p:ph idx="1"/>
          </p:nvPr>
        </p:nvSpPr>
        <p:spPr/>
        <p:txBody>
          <a:bodyPr>
            <a:normAutofit fontScale="70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Atribute de frecvență</a:t>
            </a:r>
          </a:p>
          <a:p>
            <a:pPr lvl="2">
              <a:defRPr/>
            </a:pPr>
            <a:r>
              <a:rPr lang="ro-RO" dirty="0"/>
              <a:t>Forma accentului – afectată de ritmul schimbării frecvenței</a:t>
            </a:r>
          </a:p>
          <a:p>
            <a:pPr lvl="2">
              <a:defRPr/>
            </a:pPr>
            <a:r>
              <a:rPr lang="ro-RO" dirty="0"/>
              <a:t>Tonul mediu – cât de tare se vorbește (relativ la vorbirea normală)</a:t>
            </a:r>
          </a:p>
          <a:p>
            <a:pPr lvl="2">
              <a:defRPr/>
            </a:pPr>
            <a:r>
              <a:rPr lang="ro-RO" dirty="0"/>
              <a:t>Pana conturului – tendința frecvenței de a se schimba de-a lungul timpului (crescătoare, descrescătoare, constantă)</a:t>
            </a:r>
          </a:p>
          <a:p>
            <a:pPr lvl="2">
              <a:defRPr/>
            </a:pPr>
            <a:r>
              <a:rPr lang="ro-RO" dirty="0"/>
              <a:t>Coborârea finală – descreșterea finală a frecvenței la finalul unei rostiri</a:t>
            </a:r>
          </a:p>
          <a:p>
            <a:pPr lvl="2">
              <a:defRPr/>
            </a:pPr>
            <a:r>
              <a:rPr lang="ro-RO" dirty="0"/>
              <a:t>Domeniul tonului – distanța între frecvența minimă și frecvența maximă a unei rostiri (a unui semnal)</a:t>
            </a:r>
          </a:p>
          <a:p>
            <a:pPr lvl="1">
              <a:defRPr/>
            </a:pPr>
            <a:endParaRPr lang="ro-RO" dirty="0"/>
          </a:p>
          <a:p>
            <a:pPr lvl="1">
              <a:defRPr/>
            </a:pPr>
            <a:r>
              <a:rPr lang="ro-RO" dirty="0"/>
              <a:t>Atribute temporale</a:t>
            </a:r>
          </a:p>
          <a:p>
            <a:pPr lvl="2">
              <a:defRPr/>
            </a:pPr>
            <a:r>
              <a:rPr lang="ro-RO" dirty="0"/>
              <a:t>Rata vorbirii – numărul de cuvinte/silabe rostite într-un interval de timp</a:t>
            </a:r>
          </a:p>
          <a:p>
            <a:pPr lvl="2">
              <a:defRPr/>
            </a:pPr>
            <a:r>
              <a:rPr lang="ro-RO" dirty="0"/>
              <a:t>Frecvența stresului – rata de apariție a tonurilor accentuate </a:t>
            </a:r>
          </a:p>
          <a:p>
            <a:pPr lvl="1">
              <a:defRPr/>
            </a:pPr>
            <a:endParaRPr lang="ro-RO" dirty="0"/>
          </a:p>
          <a:p>
            <a:pPr lvl="1">
              <a:defRPr/>
            </a:pPr>
            <a:r>
              <a:rPr lang="ro-RO" dirty="0"/>
              <a:t>Atribute calitative (parametrii pentru calitatea vocii și descrierea energiei)</a:t>
            </a:r>
          </a:p>
          <a:p>
            <a:pPr lvl="2">
              <a:defRPr/>
            </a:pPr>
            <a:r>
              <a:rPr lang="ro-RO" dirty="0"/>
              <a:t>Murmurul vocii (</a:t>
            </a:r>
            <a:r>
              <a:rPr lang="en-GB" dirty="0"/>
              <a:t>Breathiness</a:t>
            </a:r>
            <a:r>
              <a:rPr lang="ro-RO" dirty="0"/>
              <a:t>) – măsoară zgomotul de aspirație în vorbire</a:t>
            </a:r>
          </a:p>
          <a:p>
            <a:pPr lvl="2">
              <a:defRPr/>
            </a:pPr>
            <a:r>
              <a:rPr lang="ro-RO" dirty="0"/>
              <a:t>Strălucirea (brilliance) – măsoară dominanța frecvențelor joase sau înalte </a:t>
            </a:r>
          </a:p>
          <a:p>
            <a:pPr lvl="2">
              <a:defRPr/>
            </a:pPr>
            <a:r>
              <a:rPr lang="ro-RO" dirty="0"/>
              <a:t>Intensitatea (loudness) – măsoară amplitudinea semnalului audio (energia emisiei vocale)</a:t>
            </a:r>
          </a:p>
          <a:p>
            <a:pPr lvl="2">
              <a:defRPr/>
            </a:pPr>
            <a:r>
              <a:rPr lang="ro-RO" dirty="0"/>
              <a:t>Discontinuitatea pauzei (pause discontinuity) – descrie tranziția între sunete și liniște</a:t>
            </a:r>
          </a:p>
          <a:p>
            <a:pPr lvl="2">
              <a:defRPr/>
            </a:pPr>
            <a:r>
              <a:rPr lang="ro-RO" dirty="0"/>
              <a:t>Discontinuitatea tonului (pitch discontinuity) – descrie tranziția între frecvențe</a:t>
            </a:r>
          </a:p>
          <a:p>
            <a:pPr lvl="2">
              <a:defRPr/>
            </a:pPr>
            <a:endParaRPr lang="ro-RO" dirty="0"/>
          </a:p>
          <a:p>
            <a:pPr lvl="3">
              <a:defRPr/>
            </a:pPr>
            <a:endParaRPr lang="ro-RO" sz="1800" dirty="0"/>
          </a:p>
          <a:p>
            <a:pPr lvl="3">
              <a:defRPr/>
            </a:pPr>
            <a:endParaRPr lang="ro-RO" sz="1800" dirty="0"/>
          </a:p>
          <a:p>
            <a:pPr lvl="3">
              <a:defRPr/>
            </a:pPr>
            <a:endParaRPr lang="en-GB" sz="1800" dirty="0"/>
          </a:p>
          <a:p>
            <a:pPr lvl="2">
              <a:defRPr/>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7885D3F-0297-4C9A-85E0-352B54564E52}"/>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5BE1D51C-3413-4238-830D-5A19A4447D0C}"/>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Atribute continue (dependente de timp)</a:t>
            </a:r>
          </a:p>
          <a:p>
            <a:pPr lvl="2">
              <a:defRPr/>
            </a:pPr>
            <a:r>
              <a:rPr lang="ro-RO" dirty="0"/>
              <a:t>Frecvențe fundamentale</a:t>
            </a:r>
          </a:p>
          <a:p>
            <a:pPr lvl="3">
              <a:defRPr/>
            </a:pPr>
            <a:r>
              <a:rPr lang="ro-RO" sz="1800" dirty="0"/>
              <a:t>Media</a:t>
            </a:r>
          </a:p>
          <a:p>
            <a:pPr lvl="3">
              <a:defRPr/>
            </a:pPr>
            <a:r>
              <a:rPr lang="ro-RO" sz="1800" dirty="0"/>
              <a:t>Mediana</a:t>
            </a:r>
          </a:p>
          <a:p>
            <a:pPr lvl="3">
              <a:defRPr/>
            </a:pPr>
            <a:r>
              <a:rPr lang="ro-RO" sz="1800" dirty="0"/>
              <a:t>Deviația standard</a:t>
            </a:r>
          </a:p>
          <a:p>
            <a:pPr lvl="3">
              <a:defRPr/>
            </a:pPr>
            <a:r>
              <a:rPr lang="ro-RO" sz="1800" dirty="0"/>
              <a:t>Frecvența maximă/minimă</a:t>
            </a:r>
          </a:p>
          <a:p>
            <a:pPr lvl="3">
              <a:defRPr/>
            </a:pPr>
            <a:r>
              <a:rPr lang="ro-RO" sz="1800" dirty="0"/>
              <a:t>Întinderea (min-max)</a:t>
            </a:r>
          </a:p>
          <a:p>
            <a:pPr lvl="3">
              <a:defRPr/>
            </a:pPr>
            <a:r>
              <a:rPr lang="ro-RO" sz="1800" dirty="0"/>
              <a:t>Coeficientți de regresie liniară </a:t>
            </a:r>
          </a:p>
          <a:p>
            <a:pPr lvl="3">
              <a:defRPr/>
            </a:pPr>
            <a:r>
              <a:rPr lang="ro-RO" sz="1800" dirty="0"/>
              <a:t>Parametri Legendre de ordin 4</a:t>
            </a:r>
          </a:p>
          <a:p>
            <a:pPr lvl="3">
              <a:defRPr/>
            </a:pPr>
            <a:r>
              <a:rPr lang="ro-RO" sz="1800" dirty="0"/>
              <a:t>Vibrațiile</a:t>
            </a:r>
          </a:p>
          <a:p>
            <a:pPr lvl="3">
              <a:defRPr/>
            </a:pPr>
            <a:r>
              <a:rPr lang="ro-RO" sz="1800" dirty="0"/>
              <a:t>Media diferențelor de ordin 1</a:t>
            </a:r>
          </a:p>
          <a:p>
            <a:pPr lvl="3">
              <a:defRPr/>
            </a:pPr>
            <a:r>
              <a:rPr lang="ro-RO" sz="1800" dirty="0"/>
              <a:t>Media modulelor diferențelor de ordin 1</a:t>
            </a:r>
          </a:p>
          <a:p>
            <a:pPr lvl="3">
              <a:defRPr/>
            </a:pPr>
            <a:r>
              <a:rPr lang="ro-RO" sz="1800" dirty="0"/>
              <a:t>Bruiajul </a:t>
            </a:r>
          </a:p>
          <a:p>
            <a:pPr lvl="3">
              <a:defRPr/>
            </a:pPr>
            <a:r>
              <a:rPr lang="ro-RO" sz="1800" dirty="0"/>
              <a:t>Raportul dintre numărul de tonuri crescătoare și numărul de tonuri descrescătoare</a:t>
            </a:r>
          </a:p>
          <a:p>
            <a:pPr lvl="2">
              <a:defRPr/>
            </a:pPr>
            <a:r>
              <a:rPr lang="ro-RO" dirty="0"/>
              <a:t>Energia </a:t>
            </a:r>
          </a:p>
          <a:p>
            <a:pPr lvl="3">
              <a:defRPr/>
            </a:pPr>
            <a:r>
              <a:rPr lang="ro-RO" sz="1800" dirty="0"/>
              <a:t>Media</a:t>
            </a:r>
          </a:p>
          <a:p>
            <a:pPr lvl="3">
              <a:defRPr/>
            </a:pPr>
            <a:r>
              <a:rPr lang="ro-RO" sz="1800" dirty="0"/>
              <a:t>Mediana</a:t>
            </a:r>
          </a:p>
          <a:p>
            <a:pPr lvl="3">
              <a:defRPr/>
            </a:pPr>
            <a:r>
              <a:rPr lang="ro-RO" sz="1800" dirty="0"/>
              <a:t>Deviația standard</a:t>
            </a:r>
          </a:p>
          <a:p>
            <a:pPr lvl="3">
              <a:defRPr/>
            </a:pPr>
            <a:r>
              <a:rPr lang="ro-RO" sz="1800" dirty="0"/>
              <a:t>Energia minimă/maximă</a:t>
            </a:r>
          </a:p>
          <a:p>
            <a:pPr lvl="3">
              <a:defRPr/>
            </a:pPr>
            <a:r>
              <a:rPr lang="ro-RO" sz="1800" dirty="0"/>
              <a:t>Întinderea (min-max)</a:t>
            </a:r>
          </a:p>
          <a:p>
            <a:pPr lvl="3">
              <a:defRPr/>
            </a:pPr>
            <a:r>
              <a:rPr lang="ro-RO" sz="1800" dirty="0"/>
              <a:t>Coeficientți de regresie liniară </a:t>
            </a:r>
          </a:p>
          <a:p>
            <a:pPr lvl="3">
              <a:defRPr/>
            </a:pPr>
            <a:r>
              <a:rPr lang="ro-RO" sz="1800" dirty="0"/>
              <a:t>Sclipirea (shimmer) </a:t>
            </a:r>
          </a:p>
          <a:p>
            <a:pPr lvl="3">
              <a:defRPr/>
            </a:pPr>
            <a:r>
              <a:rPr lang="ro-RO" sz="1800" dirty="0"/>
              <a:t>Parametri Legendre de ordin 4</a:t>
            </a:r>
          </a:p>
          <a:p>
            <a:pPr lvl="2">
              <a:defRPr/>
            </a:pPr>
            <a:r>
              <a:rPr lang="ro-RO" dirty="0"/>
              <a:t>Durata</a:t>
            </a:r>
          </a:p>
          <a:p>
            <a:pPr lvl="3">
              <a:defRPr/>
            </a:pPr>
            <a:r>
              <a:rPr lang="ro-RO" sz="1800" dirty="0"/>
              <a:t>Rata vorbirii</a:t>
            </a:r>
          </a:p>
          <a:p>
            <a:pPr lvl="3">
              <a:defRPr/>
            </a:pPr>
            <a:r>
              <a:rPr lang="ro-RO" sz="1800" dirty="0"/>
              <a:t>Raportul dintre durata vorbirii și durata pauzelor</a:t>
            </a:r>
          </a:p>
          <a:p>
            <a:pPr lvl="3">
              <a:defRPr/>
            </a:pPr>
            <a:r>
              <a:rPr lang="ro-RO" sz="1800" dirty="0"/>
              <a:t>Cea mai lungă durata a vorbirii</a:t>
            </a:r>
          </a:p>
          <a:p>
            <a:pPr lvl="2">
              <a:defRPr/>
            </a:pPr>
            <a:r>
              <a:rPr lang="ro-RO" dirty="0"/>
              <a:t>Formanți (concentrare a energiei acustice în jurul anumitor frecvențe)</a:t>
            </a:r>
          </a:p>
          <a:p>
            <a:pPr lvl="3">
              <a:defRPr/>
            </a:pPr>
            <a:r>
              <a:rPr lang="ro-RO" sz="1800" dirty="0"/>
              <a:t>Primul și al doilea formant și lațimea lor de bandă</a:t>
            </a:r>
          </a:p>
          <a:p>
            <a:pPr lvl="1">
              <a:defRPr/>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F453667-B06E-4552-A1B9-F233D9B0A96E}"/>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63831A81-032F-45CA-AD23-194A3A325883}"/>
              </a:ext>
            </a:extLst>
          </p:cNvPr>
          <p:cNvSpPr>
            <a:spLocks noGrp="1"/>
          </p:cNvSpPr>
          <p:nvPr>
            <p:ph idx="1"/>
          </p:nvPr>
        </p:nvSpPr>
        <p:spPr/>
        <p:txBody>
          <a:bodyPr>
            <a:normAutofit fontScale="70000" lnSpcReduction="20000"/>
          </a:bodyPr>
          <a:lstStyle/>
          <a:p>
            <a:pPr marL="342900" lvl="1" indent="-342900">
              <a:buFont typeface="Wingdings" panose="05000000000000000000" pitchFamily="2" charset="2"/>
              <a:buChar char="p"/>
              <a:defRPr/>
            </a:pPr>
            <a:r>
              <a:rPr lang="ro-RO" dirty="0"/>
              <a:t>Extragerea atributelor din datele (audio)</a:t>
            </a:r>
          </a:p>
          <a:p>
            <a:pPr lvl="1">
              <a:defRPr/>
            </a:pPr>
            <a:r>
              <a:rPr lang="ro-RO" dirty="0"/>
              <a:t>Calitative (ex. Aspră (Harsh), Tensionată (Tense), Breathy)</a:t>
            </a:r>
          </a:p>
          <a:p>
            <a:pPr lvl="2">
              <a:defRPr/>
            </a:pPr>
            <a:r>
              <a:rPr lang="ro-RO" dirty="0"/>
              <a:t>Nivelul vocii</a:t>
            </a:r>
          </a:p>
          <a:p>
            <a:pPr lvl="3">
              <a:defRPr/>
            </a:pPr>
            <a:r>
              <a:rPr lang="ro-RO" sz="1800" dirty="0"/>
              <a:t>Amplitudinea semnalului</a:t>
            </a:r>
          </a:p>
          <a:p>
            <a:pPr lvl="3">
              <a:defRPr/>
            </a:pPr>
            <a:r>
              <a:rPr lang="ro-RO" sz="1800" dirty="0"/>
              <a:t>Energia</a:t>
            </a:r>
          </a:p>
          <a:p>
            <a:pPr lvl="3">
              <a:defRPr/>
            </a:pPr>
            <a:r>
              <a:rPr lang="ro-RO" sz="1800" dirty="0"/>
              <a:t>Durata</a:t>
            </a:r>
          </a:p>
          <a:p>
            <a:pPr lvl="2">
              <a:defRPr/>
            </a:pPr>
            <a:r>
              <a:rPr lang="ro-RO" dirty="0"/>
              <a:t>Tonul vocii</a:t>
            </a:r>
          </a:p>
          <a:p>
            <a:pPr lvl="2">
              <a:defRPr/>
            </a:pPr>
            <a:r>
              <a:rPr lang="ro-RO" dirty="0"/>
              <a:t>Fraza, fenomul, cuvintele și modalitățile de delimitare a cuvintelor/frazelor</a:t>
            </a:r>
          </a:p>
          <a:p>
            <a:pPr lvl="2">
              <a:defRPr/>
            </a:pPr>
            <a:r>
              <a:rPr lang="ro-RO" dirty="0"/>
              <a:t>Structurile temporale</a:t>
            </a:r>
          </a:p>
          <a:p>
            <a:pPr lvl="1">
              <a:defRPr/>
            </a:pPr>
            <a:endParaRPr lang="ro-RO" dirty="0"/>
          </a:p>
          <a:p>
            <a:pPr lvl="1">
              <a:defRPr/>
            </a:pPr>
            <a:r>
              <a:rPr lang="ro-RO" dirty="0"/>
              <a:t>Spectrale (reprezentare temporală a semnalului audio, dar pe termen-scurt)</a:t>
            </a:r>
          </a:p>
          <a:p>
            <a:pPr lvl="2">
              <a:defRPr/>
            </a:pPr>
            <a:r>
              <a:rPr lang="en-GB" dirty="0"/>
              <a:t>ordinary linear predictor coefficients </a:t>
            </a:r>
            <a:r>
              <a:rPr lang="ro-RO" dirty="0"/>
              <a:t>(LPC)</a:t>
            </a:r>
          </a:p>
          <a:p>
            <a:pPr lvl="2">
              <a:defRPr/>
            </a:pPr>
            <a:r>
              <a:rPr lang="en-GB" dirty="0"/>
              <a:t>Mel-frequency </a:t>
            </a:r>
            <a:r>
              <a:rPr lang="en-GB" dirty="0" err="1"/>
              <a:t>cepstrum</a:t>
            </a:r>
            <a:r>
              <a:rPr lang="en-GB" dirty="0"/>
              <a:t> coefficients </a:t>
            </a:r>
            <a:r>
              <a:rPr lang="ro-RO" dirty="0"/>
              <a:t>(MFCC)</a:t>
            </a:r>
          </a:p>
          <a:p>
            <a:pPr lvl="2">
              <a:defRPr/>
            </a:pPr>
            <a:r>
              <a:rPr lang="en-GB" dirty="0"/>
              <a:t>Log-frequency power coefficients  </a:t>
            </a:r>
            <a:r>
              <a:rPr lang="ro-RO" dirty="0"/>
              <a:t>(LFPC)</a:t>
            </a:r>
          </a:p>
          <a:p>
            <a:pPr lvl="1">
              <a:defRPr/>
            </a:pPr>
            <a:endParaRPr lang="ro-RO" dirty="0"/>
          </a:p>
          <a:p>
            <a:pPr lvl="1">
              <a:defRPr/>
            </a:pPr>
            <a:r>
              <a:rPr lang="ro-RO" dirty="0"/>
              <a:t>TEO-based </a:t>
            </a:r>
          </a:p>
          <a:p>
            <a:pPr lvl="2">
              <a:defRPr/>
            </a:pPr>
            <a:r>
              <a:rPr lang="en-GB" dirty="0"/>
              <a:t>TEO-decomposed FM variation  </a:t>
            </a:r>
            <a:r>
              <a:rPr lang="ro-RO" dirty="0"/>
              <a:t>(TEO-FM-Var)</a:t>
            </a:r>
          </a:p>
          <a:p>
            <a:pPr lvl="2">
              <a:defRPr/>
            </a:pPr>
            <a:r>
              <a:rPr lang="en-GB" dirty="0"/>
              <a:t>normalized TEO autocorrelation envelope area </a:t>
            </a:r>
            <a:r>
              <a:rPr lang="ro-RO" dirty="0"/>
              <a:t>(TEO-Auto-Env)</a:t>
            </a:r>
          </a:p>
          <a:p>
            <a:pPr lvl="2">
              <a:defRPr/>
            </a:pPr>
            <a:r>
              <a:rPr lang="en-GB" dirty="0"/>
              <a:t> critical band-based TEO autocorrelation envelope area </a:t>
            </a:r>
            <a:r>
              <a:rPr lang="ro-RO" dirty="0"/>
              <a:t>(TEO-CB-Auto-Env)</a:t>
            </a:r>
          </a:p>
          <a:p>
            <a:pPr lvl="1">
              <a:defRPr/>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8E5ABD8-0AA4-42DF-B459-624948459BD4}"/>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CB57661D-2E96-4DB1-85BC-164F1E6D51AA}"/>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dirty="0">
                <a:ea typeface="+mn-ea"/>
                <a:cs typeface="+mn-cs"/>
              </a:rPr>
              <a:t>Extragerea atributelor din datele (audio)</a:t>
            </a:r>
          </a:p>
          <a:p>
            <a:pPr lvl="1">
              <a:defRPr/>
            </a:pPr>
            <a:r>
              <a:rPr lang="ro-RO" b="1"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3">
            <a:extLst>
              <a:ext uri="{FF2B5EF4-FFF2-40B4-BE49-F238E27FC236}">
                <a16:creationId xmlns:a16="http://schemas.microsoft.com/office/drawing/2014/main" id="{2EC09861-5BB9-43B0-B5FA-E54CA9163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846" y="3358778"/>
            <a:ext cx="4167188"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Title 1">
            <a:extLst>
              <a:ext uri="{FF2B5EF4-FFF2-40B4-BE49-F238E27FC236}">
                <a16:creationId xmlns:a16="http://schemas.microsoft.com/office/drawing/2014/main" id="{2F83337F-5A94-42B7-8B77-80202A205469}"/>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95CEE77A-1B52-4653-93D5-B10FC9762542}"/>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3">
              <a:defRPr/>
            </a:pPr>
            <a:r>
              <a:rPr lang="en-US" sz="1800" dirty="0"/>
              <a:t>Un </a:t>
            </a:r>
            <a:r>
              <a:rPr lang="en-US" sz="1800" dirty="0" err="1"/>
              <a:t>sistem</a:t>
            </a:r>
            <a:r>
              <a:rPr lang="en-US" sz="1800" dirty="0"/>
              <a:t> cu 3 </a:t>
            </a:r>
            <a:r>
              <a:rPr lang="en-US" sz="1800" dirty="0" err="1"/>
              <a:t>componente</a:t>
            </a:r>
            <a:r>
              <a:rPr lang="en-US" sz="1800" dirty="0"/>
              <a:t>:</a:t>
            </a:r>
          </a:p>
          <a:p>
            <a:pPr lvl="4">
              <a:defRPr/>
            </a:pPr>
            <a:r>
              <a:rPr lang="en-US" sz="1800" dirty="0"/>
              <a:t>Model </a:t>
            </a:r>
            <a:r>
              <a:rPr lang="en-US" sz="1800" dirty="0" err="1"/>
              <a:t>acustic</a:t>
            </a:r>
            <a:endParaRPr lang="en-US" sz="1800" dirty="0"/>
          </a:p>
          <a:p>
            <a:pPr lvl="4">
              <a:defRPr/>
            </a:pPr>
            <a:r>
              <a:rPr lang="en-US" sz="1800" dirty="0"/>
              <a:t>Model </a:t>
            </a:r>
            <a:r>
              <a:rPr lang="en-US" sz="1800" dirty="0" err="1"/>
              <a:t>pt</a:t>
            </a:r>
            <a:r>
              <a:rPr lang="en-US" sz="1800" dirty="0"/>
              <a:t> </a:t>
            </a:r>
            <a:r>
              <a:rPr lang="en-US" sz="1800" dirty="0" err="1"/>
              <a:t>pronuntie</a:t>
            </a:r>
            <a:endParaRPr lang="en-US" sz="1800" dirty="0"/>
          </a:p>
          <a:p>
            <a:pPr lvl="4">
              <a:defRPr/>
            </a:pPr>
            <a:r>
              <a:rPr lang="en-US" sz="1800" dirty="0"/>
              <a:t>Model </a:t>
            </a:r>
            <a:r>
              <a:rPr lang="en-US" sz="1800" dirty="0" err="1"/>
              <a:t>lingvistic</a:t>
            </a:r>
            <a:r>
              <a:rPr lang="en-US" sz="1800" dirty="0"/>
              <a:t> </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t>
            </a:r>
          </a:p>
          <a:p>
            <a:pPr marL="457200" lvl="1" indent="0">
              <a:buNone/>
              <a:defRPr/>
            </a:pPr>
            <a:r>
              <a:rPr lang="en-US" sz="2200" dirty="0"/>
              <a:t>automat + </a:t>
            </a:r>
            <a:r>
              <a:rPr lang="en-US" sz="2200" dirty="0" err="1"/>
              <a:t>algoritm</a:t>
            </a:r>
            <a:r>
              <a:rPr lang="en-US" sz="2200" dirty="0"/>
              <a:t> de </a:t>
            </a:r>
            <a:r>
              <a:rPr lang="en-US" sz="2200" dirty="0" err="1"/>
              <a:t>clasificare</a:t>
            </a:r>
            <a:endParaRPr lang="en-US" sz="2200" dirty="0"/>
          </a:p>
          <a:p>
            <a:pPr lvl="2">
              <a:defRPr/>
            </a:pPr>
            <a:r>
              <a:rPr lang="en-US" sz="1800" dirty="0"/>
              <a:t>Encoder, aligner, decoder </a:t>
            </a:r>
            <a:endParaRPr lang="ro-RO" sz="1800" dirty="0"/>
          </a:p>
          <a:p>
            <a:pPr lvl="3">
              <a:defRPr/>
            </a:pPr>
            <a:endParaRPr lang="ro-RO" sz="1800" dirty="0"/>
          </a:p>
          <a:p>
            <a:pPr lvl="3">
              <a:defRPr/>
            </a:pPr>
            <a:endParaRPr lang="en-GB" sz="1800" dirty="0"/>
          </a:p>
          <a:p>
            <a:pPr lvl="2">
              <a:defRPr/>
            </a:pPr>
            <a:endParaRPr lang="en-GB" dirty="0"/>
          </a:p>
        </p:txBody>
      </p:sp>
      <p:pic>
        <p:nvPicPr>
          <p:cNvPr id="20485" name="Picture 5">
            <a:extLst>
              <a:ext uri="{FF2B5EF4-FFF2-40B4-BE49-F238E27FC236}">
                <a16:creationId xmlns:a16="http://schemas.microsoft.com/office/drawing/2014/main" id="{988EA976-3540-4F46-A25B-69D8A187C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954" y="4841503"/>
            <a:ext cx="20383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D2899C1-CE10-430C-B99D-1C5C3AE9C37C}"/>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F84FBFC6-342F-4ED3-81D1-3ABC1A6864E3}"/>
              </a:ext>
            </a:extLst>
          </p:cNvPr>
          <p:cNvSpPr>
            <a:spLocks noGrp="1"/>
          </p:cNvSpPr>
          <p:nvPr>
            <p:ph idx="1"/>
          </p:nvPr>
        </p:nvSpPr>
        <p:spPr/>
        <p:txBody>
          <a:bodyPr>
            <a:normAutofit fontScale="55000" lnSpcReduction="20000"/>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2">
              <a:defRPr/>
            </a:pPr>
            <a:r>
              <a:rPr lang="en-GB" dirty="0">
                <a:ea typeface="+mn-ea"/>
                <a:cs typeface="+mn-cs"/>
              </a:rPr>
              <a:t>linear discriminant classifiers</a:t>
            </a:r>
            <a:r>
              <a:rPr lang="ro-RO" dirty="0">
                <a:hlinkClick r:id="rId2" tooltip="Linear classifier"/>
              </a:rPr>
              <a:t> </a:t>
            </a:r>
            <a:r>
              <a:rPr lang="en-GB" dirty="0">
                <a:hlinkClick r:id="rId2" tooltip="Linear classifier"/>
              </a:rPr>
              <a:t>LDC</a:t>
            </a:r>
            <a:r>
              <a:rPr lang="en-GB" dirty="0"/>
              <a:t> </a:t>
            </a:r>
            <a:endParaRPr lang="ro-RO" dirty="0"/>
          </a:p>
          <a:p>
            <a:pPr lvl="3">
              <a:defRPr/>
            </a:pPr>
            <a:r>
              <a:rPr lang="en-GB" dirty="0"/>
              <a:t>Classification happens based on the value obtained from the linear combination of the feature values, which are usually provided in the form of vector features.</a:t>
            </a:r>
          </a:p>
          <a:p>
            <a:pPr lvl="2">
              <a:defRPr/>
            </a:pPr>
            <a:r>
              <a:rPr lang="en-GB" dirty="0">
                <a:hlinkClick r:id="rId3" tooltip="K-nearest neighbor algorithm"/>
              </a:rPr>
              <a:t>k-NN</a:t>
            </a:r>
            <a:r>
              <a:rPr lang="en-GB" dirty="0"/>
              <a:t> </a:t>
            </a:r>
            <a:endParaRPr lang="ro-RO" dirty="0"/>
          </a:p>
          <a:p>
            <a:pPr lvl="3">
              <a:defRPr/>
            </a:pPr>
            <a:r>
              <a:rPr lang="en-GB" dirty="0"/>
              <a:t>Classification happens by locating the object in the feature space, and comparing it with the k nearest neighbours (training examples). The majority vote decides on the classification.</a:t>
            </a:r>
          </a:p>
          <a:p>
            <a:pPr lvl="2">
              <a:defRPr/>
            </a:pPr>
            <a:r>
              <a:rPr lang="en-GB" dirty="0">
                <a:ea typeface="+mn-ea"/>
                <a:cs typeface="+mn-cs"/>
              </a:rPr>
              <a:t>Gaussian mixture model </a:t>
            </a:r>
            <a:r>
              <a:rPr lang="ro-RO" dirty="0">
                <a:ea typeface="+mn-ea"/>
                <a:cs typeface="+mn-cs"/>
              </a:rPr>
              <a:t> </a:t>
            </a:r>
            <a:r>
              <a:rPr lang="en-GB" dirty="0">
                <a:hlinkClick r:id="rId4" tooltip="Gaussian mixture model"/>
              </a:rPr>
              <a:t>GMM</a:t>
            </a:r>
            <a:r>
              <a:rPr lang="en-GB" dirty="0"/>
              <a:t> </a:t>
            </a:r>
            <a:endParaRPr lang="ro-RO" dirty="0"/>
          </a:p>
          <a:p>
            <a:pPr lvl="3">
              <a:defRPr/>
            </a:pPr>
            <a:r>
              <a:rPr lang="en-GB" dirty="0"/>
              <a:t>is a probabilistic model used for representing the existence of sub-populations within the overall population. Each sub-population is described using the mixture distribution, which allows for classification of observations into the sub-populations.</a:t>
            </a:r>
            <a:r>
              <a:rPr lang="en-GB" baseline="30000" dirty="0">
                <a:hlinkClick r:id="rId5"/>
              </a:rPr>
              <a:t>[17]</a:t>
            </a:r>
            <a:endParaRPr lang="en-GB" dirty="0"/>
          </a:p>
          <a:p>
            <a:pPr lvl="2">
              <a:defRPr/>
            </a:pPr>
            <a:r>
              <a:rPr lang="en-GB" dirty="0">
                <a:hlinkClick r:id="rId6" tooltip="Support vector machine"/>
              </a:rPr>
              <a:t>SVM</a:t>
            </a:r>
            <a:r>
              <a:rPr lang="en-GB" dirty="0"/>
              <a:t> </a:t>
            </a:r>
            <a:endParaRPr lang="ro-RO" dirty="0"/>
          </a:p>
          <a:p>
            <a:pPr lvl="3">
              <a:defRPr/>
            </a:pPr>
            <a:r>
              <a:rPr lang="en-GB" dirty="0"/>
              <a:t>is a type of (usually binary) linear classifier which decides in which of the two (or more) possible classes, each input may fall into.</a:t>
            </a:r>
          </a:p>
          <a:p>
            <a:pPr lvl="2">
              <a:defRPr/>
            </a:pPr>
            <a:r>
              <a:rPr lang="en-GB" dirty="0">
                <a:hlinkClick r:id="rId7" tooltip="Artificial neural network"/>
              </a:rPr>
              <a:t>ANN</a:t>
            </a:r>
            <a:r>
              <a:rPr lang="en-GB" dirty="0"/>
              <a:t> </a:t>
            </a:r>
            <a:endParaRPr lang="ro-RO" dirty="0"/>
          </a:p>
          <a:p>
            <a:pPr lvl="3">
              <a:defRPr/>
            </a:pPr>
            <a:r>
              <a:rPr lang="en-GB" dirty="0"/>
              <a:t>is a mathematical model, inspired by biological neural networks, that can better grasp possible non-</a:t>
            </a:r>
            <a:r>
              <a:rPr lang="en-GB" dirty="0" err="1"/>
              <a:t>linearities</a:t>
            </a:r>
            <a:r>
              <a:rPr lang="en-GB" dirty="0"/>
              <a:t> of the feature space.</a:t>
            </a:r>
          </a:p>
          <a:p>
            <a:pPr lvl="2">
              <a:defRPr/>
            </a:pPr>
            <a:r>
              <a:rPr lang="en-GB" dirty="0">
                <a:hlinkClick r:id="rId8" tooltip="Decision tree learning"/>
              </a:rPr>
              <a:t>Decision tree algorithms</a:t>
            </a:r>
            <a:r>
              <a:rPr lang="en-GB" dirty="0"/>
              <a:t> </a:t>
            </a:r>
            <a:endParaRPr lang="ro-RO" dirty="0"/>
          </a:p>
          <a:p>
            <a:pPr lvl="3">
              <a:defRPr/>
            </a:pPr>
            <a:r>
              <a:rPr lang="en-GB" dirty="0"/>
              <a:t>work based on following a decision tree in which leaves represent the classification outcome, and branches represent the conjunction of subsequent features that lead to the classification.</a:t>
            </a:r>
          </a:p>
          <a:p>
            <a:pPr lvl="2">
              <a:defRPr/>
            </a:pPr>
            <a:r>
              <a:rPr lang="en-GB" dirty="0">
                <a:hlinkClick r:id="rId9" tooltip="Hidden Markov model"/>
              </a:rPr>
              <a:t>HMMs</a:t>
            </a:r>
            <a:r>
              <a:rPr lang="en-GB" dirty="0"/>
              <a:t> </a:t>
            </a:r>
            <a:endParaRPr lang="ro-RO" dirty="0"/>
          </a:p>
          <a:p>
            <a:pPr lvl="3">
              <a:defRPr/>
            </a:pPr>
            <a:r>
              <a:rPr lang="ro-RO" dirty="0"/>
              <a:t>a</a:t>
            </a:r>
            <a:r>
              <a:rPr lang="en-GB" dirty="0"/>
              <a:t> statistical Markov model in which the states and state transitions are not directly available to observation. Instead, the series of outputs dependent on the states are visible. In the case of affect recognition, the outputs represent the sequence of speech feature vectors, which allow the deduction of states' sequences through which the model progressed. The states can consist of various intermediate steps in the expression of an emotion, and each of them has a probability distribution over the possible output vectors. The states' sequences allow us to predict the affective state which we are trying to classify, and this is one of the most commonly used techniques within the area of speech affect detection.</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automat + </a:t>
            </a:r>
            <a:r>
              <a:rPr lang="en-US" sz="2200" dirty="0" err="1"/>
              <a:t>algoritm</a:t>
            </a:r>
            <a:r>
              <a:rPr lang="en-US" sz="2200" dirty="0"/>
              <a:t> de </a:t>
            </a:r>
            <a:r>
              <a:rPr lang="en-US" sz="2200" dirty="0" err="1"/>
              <a:t>clasificare</a:t>
            </a:r>
            <a:endParaRPr lang="ro-RO" sz="2200" dirty="0"/>
          </a:p>
          <a:p>
            <a:pPr lvl="3">
              <a:defRPr/>
            </a:pPr>
            <a:endParaRPr lang="ro-RO" sz="1800" dirty="0"/>
          </a:p>
          <a:p>
            <a:pPr lvl="3">
              <a:defRPr/>
            </a:pPr>
            <a:endParaRPr lang="en-GB" sz="1800" dirty="0"/>
          </a:p>
          <a:p>
            <a:pPr lvl="2">
              <a:defRPr/>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0EF5F1D-FB63-4073-8E29-8D12255F42B1}"/>
              </a:ext>
            </a:extLst>
          </p:cNvPr>
          <p:cNvSpPr>
            <a:spLocks noGrp="1" noChangeArrowheads="1"/>
          </p:cNvSpPr>
          <p:nvPr>
            <p:ph type="title"/>
          </p:nvPr>
        </p:nvSpPr>
        <p:spPr/>
        <p:txBody>
          <a:bodyPr/>
          <a:lstStyle/>
          <a:p>
            <a:r>
              <a:rPr lang="ro-RO" altLang="en-US"/>
              <a:t>De ce modele Markov?</a:t>
            </a:r>
            <a:endParaRPr lang="en-US" altLang="en-US"/>
          </a:p>
        </p:txBody>
      </p:sp>
      <p:sp>
        <p:nvSpPr>
          <p:cNvPr id="22531" name="Content Placeholder 2">
            <a:extLst>
              <a:ext uri="{FF2B5EF4-FFF2-40B4-BE49-F238E27FC236}">
                <a16:creationId xmlns:a16="http://schemas.microsoft.com/office/drawing/2014/main" id="{FFD0C3D4-1BBE-405D-8BFF-2B2E6BF5E044}"/>
              </a:ext>
            </a:extLst>
          </p:cNvPr>
          <p:cNvSpPr>
            <a:spLocks noGrp="1" noChangeArrowheads="1"/>
          </p:cNvSpPr>
          <p:nvPr>
            <p:ph idx="1"/>
          </p:nvPr>
        </p:nvSpPr>
        <p:spPr/>
        <p:txBody>
          <a:bodyPr/>
          <a:lstStyle/>
          <a:p>
            <a:pPr lvl="1"/>
            <a:endParaRPr lang="ro-RO" altLang="en-US"/>
          </a:p>
          <a:p>
            <a:pPr lvl="1"/>
            <a:r>
              <a:rPr lang="ro-RO" altLang="en-US"/>
              <a:t>Modele de predicţie pe baza unor observaţii (trecute)</a:t>
            </a:r>
          </a:p>
          <a:p>
            <a:pPr lvl="2"/>
            <a:r>
              <a:rPr lang="ro-RO" altLang="en-US"/>
              <a:t>Observaţii independente/corelate</a:t>
            </a:r>
          </a:p>
          <a:p>
            <a:pPr lvl="2"/>
            <a:r>
              <a:rPr lang="ro-RO" altLang="en-US"/>
              <a:t>Observaţii identic distribuite / cu distribuţii diferite</a:t>
            </a:r>
          </a:p>
          <a:p>
            <a:pPr lvl="2"/>
            <a:endParaRPr lang="ro-RO" altLang="en-US"/>
          </a:p>
          <a:p>
            <a:pPr lvl="2"/>
            <a:r>
              <a:rPr lang="ro-RO" altLang="en-US"/>
              <a:t>Ex.</a:t>
            </a:r>
          </a:p>
          <a:p>
            <a:pPr lvl="3"/>
            <a:r>
              <a:rPr lang="ro-RO" altLang="en-US" sz="1800"/>
              <a:t>Predicţia vremii</a:t>
            </a:r>
          </a:p>
          <a:p>
            <a:pPr lvl="3"/>
            <a:r>
              <a:rPr lang="ro-RO" altLang="en-US" sz="1800"/>
              <a:t>Predicţia cursurilor valutare</a:t>
            </a:r>
          </a:p>
          <a:p>
            <a:pPr lvl="3"/>
            <a:r>
              <a:rPr lang="ro-RO" altLang="en-US" sz="1800"/>
              <a:t>Recunoaşterea de semnal vocal</a:t>
            </a:r>
          </a:p>
          <a:p>
            <a:pPr lvl="3"/>
            <a:r>
              <a:rPr lang="ro-RO" altLang="en-US" sz="1800"/>
              <a:t>Compoziţia structurilor ADN</a:t>
            </a:r>
            <a:endParaRPr lang="en-US" alt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612C1554-6C97-4E36-8E85-0ED521830A75}"/>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US" altLang="en-US"/>
          </a:p>
        </p:txBody>
      </p:sp>
      <p:sp>
        <p:nvSpPr>
          <p:cNvPr id="7171" name="Content Placeholder 2">
            <a:extLst>
              <a:ext uri="{FF2B5EF4-FFF2-40B4-BE49-F238E27FC236}">
                <a16:creationId xmlns:a16="http://schemas.microsoft.com/office/drawing/2014/main" id="{F70BC2DB-FCA8-413F-B2B3-29AE3A315347}"/>
              </a:ext>
            </a:extLst>
          </p:cNvPr>
          <p:cNvSpPr>
            <a:spLocks noGrp="1"/>
          </p:cNvSpPr>
          <p:nvPr>
            <p:ph idx="1"/>
          </p:nvPr>
        </p:nvSpPr>
        <p:spPr/>
        <p:txBody>
          <a:bodyPr>
            <a:normAutofit fontScale="85000" lnSpcReduction="10000"/>
          </a:bodyPr>
          <a:lstStyle/>
          <a:p>
            <a:pPr lvl="1">
              <a:defRPr/>
            </a:pPr>
            <a:r>
              <a:rPr lang="ro-RO" dirty="0"/>
              <a:t>Scop</a:t>
            </a:r>
          </a:p>
          <a:p>
            <a:pPr lvl="2">
              <a:defRPr/>
            </a:pPr>
            <a:r>
              <a:rPr lang="ro-RO" dirty="0"/>
              <a:t>Detectarea şi recunoaşterea emoţiilor</a:t>
            </a:r>
          </a:p>
          <a:p>
            <a:pPr lvl="2">
              <a:defRPr/>
            </a:pPr>
            <a:r>
              <a:rPr lang="ro-RO" dirty="0"/>
              <a:t>Construirea maşinilor emoţionale</a:t>
            </a:r>
          </a:p>
          <a:p>
            <a:pPr lvl="1">
              <a:defRPr/>
            </a:pPr>
            <a:endParaRPr lang="ro-RO" dirty="0"/>
          </a:p>
          <a:p>
            <a:pPr lvl="1">
              <a:defRPr/>
            </a:pPr>
            <a:r>
              <a:rPr lang="ro-RO" dirty="0"/>
              <a:t>Problematica ştiinţifică</a:t>
            </a:r>
          </a:p>
          <a:p>
            <a:pPr lvl="2">
              <a:defRPr/>
            </a:pPr>
            <a:r>
              <a:rPr lang="ro-RO" dirty="0"/>
              <a:t>Vorbire emotivă </a:t>
            </a:r>
            <a:r>
              <a:rPr lang="ro-RO" dirty="0">
                <a:sym typeface="Wingdings" pitchFamily="2" charset="2"/>
              </a:rPr>
              <a:t> analiză şi recunoaştere de semnal vocal</a:t>
            </a:r>
            <a:endParaRPr lang="en-US" dirty="0">
              <a:sym typeface="Wingdings" pitchFamily="2" charset="2"/>
            </a:endParaRPr>
          </a:p>
          <a:p>
            <a:pPr lvl="2">
              <a:defRPr/>
            </a:pPr>
            <a:r>
              <a:rPr lang="en-US" dirty="0" err="1">
                <a:sym typeface="Wingdings" pitchFamily="2" charset="2"/>
              </a:rPr>
              <a:t>Texte</a:t>
            </a:r>
            <a:r>
              <a:rPr lang="en-US" dirty="0">
                <a:sym typeface="Wingdings" pitchFamily="2" charset="2"/>
              </a:rPr>
              <a:t> emotive </a:t>
            </a:r>
            <a:r>
              <a:rPr lang="ro-RO" dirty="0">
                <a:sym typeface="Wingdings" pitchFamily="2" charset="2"/>
              </a:rPr>
              <a:t> analiză şi recunoaştere de </a:t>
            </a:r>
            <a:r>
              <a:rPr lang="en-US" dirty="0" err="1">
                <a:sym typeface="Wingdings" pitchFamily="2" charset="2"/>
              </a:rPr>
              <a:t>informa</a:t>
            </a:r>
            <a:r>
              <a:rPr lang="ro-RO" dirty="0">
                <a:sym typeface="Wingdings" pitchFamily="2" charset="2"/>
              </a:rPr>
              <a:t>ții textuale</a:t>
            </a:r>
            <a:endParaRPr lang="ro-RO" dirty="0"/>
          </a:p>
          <a:p>
            <a:pPr lvl="2">
              <a:defRPr/>
            </a:pPr>
            <a:r>
              <a:rPr lang="ro-RO" dirty="0"/>
              <a:t>Mimică emotivă </a:t>
            </a:r>
            <a:r>
              <a:rPr lang="ro-RO" dirty="0">
                <a:sym typeface="Wingdings" pitchFamily="2" charset="2"/>
              </a:rPr>
              <a:t> analiză şi recunoaştere de informaţii vizuale</a:t>
            </a:r>
          </a:p>
          <a:p>
            <a:pPr lvl="2">
              <a:defRPr/>
            </a:pPr>
            <a:r>
              <a:rPr lang="ro-RO" dirty="0">
                <a:sym typeface="Wingdings" pitchFamily="2" charset="2"/>
              </a:rPr>
              <a:t>Gesturi emotive  analiza şi recunoaşterea gesturilor</a:t>
            </a:r>
          </a:p>
          <a:p>
            <a:pPr lvl="2">
              <a:defRPr/>
            </a:pPr>
            <a:r>
              <a:rPr lang="ro-RO" dirty="0">
                <a:sym typeface="Wingdings" pitchFamily="2" charset="2"/>
              </a:rPr>
              <a:t>Monitorizare psihologică</a:t>
            </a:r>
            <a:endParaRPr lang="ro-RO" dirty="0"/>
          </a:p>
          <a:p>
            <a:pPr lvl="1">
              <a:defRPr/>
            </a:pPr>
            <a:endParaRPr lang="ro-RO" dirty="0"/>
          </a:p>
          <a:p>
            <a:pPr lvl="1">
              <a:defRPr/>
            </a:pPr>
            <a:r>
              <a:rPr lang="ro-RO" dirty="0"/>
              <a:t>Domenii de aplicare</a:t>
            </a:r>
          </a:p>
          <a:p>
            <a:pPr lvl="2">
              <a:defRPr/>
            </a:pPr>
            <a:r>
              <a:rPr lang="ro-RO" dirty="0"/>
              <a:t>E-learning</a:t>
            </a:r>
          </a:p>
          <a:p>
            <a:pPr lvl="2">
              <a:defRPr/>
            </a:pPr>
            <a:r>
              <a:rPr lang="ro-RO" dirty="0"/>
              <a:t>Robotică</a:t>
            </a:r>
          </a:p>
          <a:p>
            <a:pPr lvl="2">
              <a:defRPr/>
            </a:pPr>
            <a:r>
              <a:rPr lang="ro-RO" dirty="0"/>
              <a:t>Dispozitive personalizate (Siri, Kinect, Jocuri, SmartWatch-uri, SmartBand-uri,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8367F15-7436-47A1-9C96-3C403C400EB1}"/>
              </a:ext>
            </a:extLst>
          </p:cNvPr>
          <p:cNvSpPr>
            <a:spLocks noGrp="1" noChangeArrowheads="1"/>
          </p:cNvSpPr>
          <p:nvPr>
            <p:ph type="title"/>
          </p:nvPr>
        </p:nvSpPr>
        <p:spPr/>
        <p:txBody>
          <a:bodyPr/>
          <a:lstStyle/>
          <a:p>
            <a:r>
              <a:rPr lang="ro-RO" altLang="en-US"/>
              <a:t>De ce modele Markov?</a:t>
            </a:r>
            <a:endParaRPr lang="en-US" altLang="en-US"/>
          </a:p>
        </p:txBody>
      </p:sp>
      <p:sp>
        <p:nvSpPr>
          <p:cNvPr id="3" name="Content Placeholder 2">
            <a:extLst>
              <a:ext uri="{FF2B5EF4-FFF2-40B4-BE49-F238E27FC236}">
                <a16:creationId xmlns:a16="http://schemas.microsoft.com/office/drawing/2014/main" id="{AD113C6B-FF17-47D2-9283-504D367F51FA}"/>
              </a:ext>
            </a:extLst>
          </p:cNvPr>
          <p:cNvSpPr>
            <a:spLocks noGrp="1"/>
          </p:cNvSpPr>
          <p:nvPr>
            <p:ph idx="1"/>
          </p:nvPr>
        </p:nvSpPr>
        <p:spPr/>
        <p:txBody>
          <a:bodyPr>
            <a:normAutofit fontScale="92500" lnSpcReduction="10000"/>
          </a:bodyPr>
          <a:lstStyle/>
          <a:p>
            <a:pPr>
              <a:defRPr/>
            </a:pPr>
            <a:r>
              <a:rPr lang="ro-RO" dirty="0"/>
              <a:t>Modele Markov</a:t>
            </a:r>
            <a:endParaRPr lang="en-GB" dirty="0"/>
          </a:p>
          <a:p>
            <a:pPr lvl="1">
              <a:defRPr/>
            </a:pPr>
            <a:r>
              <a:rPr lang="en-GB" dirty="0" err="1"/>
              <a:t>Intr</a:t>
            </a:r>
            <a:r>
              <a:rPr lang="ro-RO" dirty="0"/>
              <a:t>ă</a:t>
            </a:r>
            <a:r>
              <a:rPr lang="en-GB" dirty="0" err="1"/>
              <a:t>ri</a:t>
            </a:r>
            <a:endParaRPr lang="ro-RO" dirty="0"/>
          </a:p>
          <a:p>
            <a:pPr lvl="2">
              <a:defRPr/>
            </a:pPr>
            <a:r>
              <a:rPr lang="ro-RO" dirty="0"/>
              <a:t>Model:</a:t>
            </a:r>
          </a:p>
          <a:p>
            <a:pPr lvl="2">
              <a:defRPr/>
            </a:pPr>
            <a:endParaRPr lang="ro-RO" dirty="0"/>
          </a:p>
          <a:p>
            <a:pPr lvl="2">
              <a:defRPr/>
            </a:pPr>
            <a:r>
              <a:rPr lang="ro-RO" dirty="0"/>
              <a:t>Observaţii:</a:t>
            </a:r>
            <a:endParaRPr lang="en-GB" dirty="0"/>
          </a:p>
          <a:p>
            <a:pPr lvl="1">
              <a:defRPr/>
            </a:pPr>
            <a:r>
              <a:rPr lang="ro-RO" dirty="0"/>
              <a:t>Ieşiri</a:t>
            </a:r>
          </a:p>
          <a:p>
            <a:pPr lvl="2">
              <a:defRPr/>
            </a:pPr>
            <a:r>
              <a:rPr lang="ro-RO" dirty="0"/>
              <a:t>P(                            ) = ?</a:t>
            </a:r>
          </a:p>
          <a:p>
            <a:pPr>
              <a:defRPr/>
            </a:pPr>
            <a:r>
              <a:rPr lang="ro-RO" dirty="0"/>
              <a:t>Modele Markov ascunse</a:t>
            </a:r>
          </a:p>
          <a:p>
            <a:pPr lvl="1">
              <a:defRPr/>
            </a:pPr>
            <a:r>
              <a:rPr lang="ro-RO" dirty="0"/>
              <a:t>Intrări</a:t>
            </a:r>
          </a:p>
          <a:p>
            <a:pPr lvl="2">
              <a:defRPr/>
            </a:pPr>
            <a:r>
              <a:rPr lang="ro-RO" dirty="0"/>
              <a:t>Model:</a:t>
            </a:r>
          </a:p>
          <a:p>
            <a:pPr lvl="2">
              <a:defRPr/>
            </a:pPr>
            <a:endParaRPr lang="ro-RO" dirty="0"/>
          </a:p>
          <a:p>
            <a:pPr lvl="2">
              <a:defRPr/>
            </a:pPr>
            <a:r>
              <a:rPr lang="ro-RO" dirty="0"/>
              <a:t>Observaţii:</a:t>
            </a:r>
          </a:p>
          <a:p>
            <a:pPr lvl="1">
              <a:defRPr/>
            </a:pPr>
            <a:r>
              <a:rPr lang="ro-RO" dirty="0"/>
              <a:t>Ieşiri </a:t>
            </a:r>
          </a:p>
          <a:p>
            <a:pPr lvl="2">
              <a:defRPr/>
            </a:pPr>
            <a:r>
              <a:rPr lang="ro-RO" dirty="0"/>
              <a:t>P(                            ) = ?</a:t>
            </a:r>
          </a:p>
          <a:p>
            <a:pPr lvl="1">
              <a:defRPr/>
            </a:pPr>
            <a:endParaRPr lang="en-US" dirty="0"/>
          </a:p>
        </p:txBody>
      </p:sp>
      <p:pic>
        <p:nvPicPr>
          <p:cNvPr id="23556" name="Picture 2">
            <a:extLst>
              <a:ext uri="{FF2B5EF4-FFF2-40B4-BE49-F238E27FC236}">
                <a16:creationId xmlns:a16="http://schemas.microsoft.com/office/drawing/2014/main" id="{AAAACAB8-D0F7-41B0-BF4F-AB4D619AA2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274888"/>
            <a:ext cx="19827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7" name="Picture 3">
            <a:extLst>
              <a:ext uri="{FF2B5EF4-FFF2-40B4-BE49-F238E27FC236}">
                <a16:creationId xmlns:a16="http://schemas.microsoft.com/office/drawing/2014/main" id="{055CC276-88C8-40FF-94E0-5F0E18083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0702" y="2914753"/>
            <a:ext cx="2365375"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8" name="Picture 7">
            <a:extLst>
              <a:ext uri="{FF2B5EF4-FFF2-40B4-BE49-F238E27FC236}">
                <a16:creationId xmlns:a16="http://schemas.microsoft.com/office/drawing/2014/main" id="{1877B2BF-3BE1-4DFC-AC83-47B8DC1ED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976813"/>
            <a:ext cx="23082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59" name="Picture 5">
            <a:extLst>
              <a:ext uri="{FF2B5EF4-FFF2-40B4-BE49-F238E27FC236}">
                <a16:creationId xmlns:a16="http://schemas.microsoft.com/office/drawing/2014/main" id="{9C8BFB66-B7DC-479F-A3F2-30A314B66D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68" y="3602106"/>
            <a:ext cx="2366963"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0" name="Picture 6">
            <a:extLst>
              <a:ext uri="{FF2B5EF4-FFF2-40B4-BE49-F238E27FC236}">
                <a16:creationId xmlns:a16="http://schemas.microsoft.com/office/drawing/2014/main" id="{754B3835-4564-40AF-A956-FA1241798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4076700"/>
            <a:ext cx="273685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23561" name="Picture 5">
            <a:extLst>
              <a:ext uri="{FF2B5EF4-FFF2-40B4-BE49-F238E27FC236}">
                <a16:creationId xmlns:a16="http://schemas.microsoft.com/office/drawing/2014/main" id="{4AB9CE00-E6C0-4289-B535-D370CEB25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3" y="5842000"/>
            <a:ext cx="23653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48CE6CD4-F657-4EA1-AE6E-2C1F0A254100}"/>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1D5921E1-A7D4-42E5-952C-6E77117632A3}"/>
              </a:ext>
            </a:extLst>
          </p:cNvPr>
          <p:cNvSpPr>
            <a:spLocks noGrp="1"/>
          </p:cNvSpPr>
          <p:nvPr>
            <p:ph idx="1"/>
          </p:nvPr>
        </p:nvSpPr>
        <p:spPr/>
        <p:txBody>
          <a:bodyPr>
            <a:normAutofit fontScale="62500" lnSpcReduction="20000"/>
          </a:bodyPr>
          <a:lstStyle/>
          <a:p>
            <a:pPr>
              <a:defRPr/>
            </a:pPr>
            <a:r>
              <a:rPr lang="ro-RO" dirty="0"/>
              <a:t>Ideea de bază</a:t>
            </a:r>
          </a:p>
          <a:p>
            <a:pPr lvl="1">
              <a:defRPr/>
            </a:pPr>
            <a:r>
              <a:rPr lang="ro-RO" dirty="0"/>
              <a:t>Similar unui automat finit, dar cu</a:t>
            </a:r>
            <a:r>
              <a:rPr lang="ro-RO" dirty="0">
                <a:sym typeface="Wingdings" pitchFamily="2" charset="2"/>
              </a:rPr>
              <a:t> tranziţie probabilistică de la o stare la alta</a:t>
            </a:r>
          </a:p>
          <a:p>
            <a:pPr lvl="1">
              <a:defRPr/>
            </a:pPr>
            <a:r>
              <a:rPr lang="ro-RO" dirty="0">
                <a:sym typeface="Wingdings" pitchFamily="2" charset="2"/>
              </a:rPr>
              <a:t>La fiecare moment de timp se realizează o tranziţie dintr-o stare în altă stare</a:t>
            </a:r>
          </a:p>
          <a:p>
            <a:pPr lvl="2">
              <a:defRPr/>
            </a:pPr>
            <a:r>
              <a:rPr lang="ro-RO" dirty="0">
                <a:sym typeface="Wingdings" pitchFamily="2" charset="2"/>
              </a:rPr>
              <a:t>La orice moment de timp, un eveniment se poate afla într-o singură stare</a:t>
            </a:r>
          </a:p>
          <a:p>
            <a:pPr lvl="2">
              <a:defRPr/>
            </a:pPr>
            <a:r>
              <a:rPr lang="ro-RO" dirty="0">
                <a:sym typeface="Wingdings" pitchFamily="2" charset="2"/>
              </a:rPr>
              <a:t>Fiecare eveniment are o singură ieşire (un singur rezultat)</a:t>
            </a:r>
          </a:p>
          <a:p>
            <a:pPr>
              <a:defRPr/>
            </a:pPr>
            <a:endParaRPr lang="ro-RO" dirty="0"/>
          </a:p>
          <a:p>
            <a:pPr>
              <a:defRPr/>
            </a:pPr>
            <a:r>
              <a:rPr lang="ro-RO" dirty="0"/>
              <a:t>Elemente</a:t>
            </a:r>
          </a:p>
          <a:p>
            <a:pPr lvl="1">
              <a:defRPr/>
            </a:pPr>
            <a:r>
              <a:rPr lang="ro-RO" dirty="0"/>
              <a:t>Ceas </a:t>
            </a:r>
            <a:r>
              <a:rPr lang="ro-RO" dirty="0">
                <a:sym typeface="Wingdings" pitchFamily="2" charset="2"/>
              </a:rPr>
              <a:t> cuantifică momentele de timp (discret)</a:t>
            </a:r>
          </a:p>
          <a:p>
            <a:pPr lvl="2">
              <a:defRPr/>
            </a:pPr>
            <a:r>
              <a:rPr lang="en-US" i="1" dirty="0"/>
              <a:t>t</a:t>
            </a:r>
            <a:r>
              <a:rPr lang="en-US" dirty="0"/>
              <a:t> = {1, 2, 3, … </a:t>
            </a:r>
            <a:r>
              <a:rPr lang="en-US" i="1" dirty="0"/>
              <a:t>T</a:t>
            </a:r>
            <a:r>
              <a:rPr lang="en-US" dirty="0"/>
              <a:t>}</a:t>
            </a:r>
            <a:endParaRPr lang="ro-RO" dirty="0"/>
          </a:p>
          <a:p>
            <a:pPr lvl="1">
              <a:defRPr/>
            </a:pPr>
            <a:r>
              <a:rPr lang="ro-RO" dirty="0"/>
              <a:t>N stări </a:t>
            </a:r>
          </a:p>
          <a:p>
            <a:pPr lvl="2">
              <a:defRPr/>
            </a:pPr>
            <a:r>
              <a:rPr lang="ro-RO" dirty="0"/>
              <a:t>Q = </a:t>
            </a:r>
            <a:r>
              <a:rPr lang="en-GB" dirty="0"/>
              <a:t>{</a:t>
            </a:r>
            <a:r>
              <a:rPr lang="ro-RO" dirty="0"/>
              <a:t>S1, S2, ..., SN</a:t>
            </a:r>
            <a:r>
              <a:rPr lang="en-GB" dirty="0"/>
              <a:t>}</a:t>
            </a:r>
            <a:endParaRPr lang="ro-RO" dirty="0"/>
          </a:p>
          <a:p>
            <a:pPr lvl="1">
              <a:defRPr/>
            </a:pPr>
            <a:r>
              <a:rPr lang="ro-RO" dirty="0"/>
              <a:t>N evenimente</a:t>
            </a:r>
          </a:p>
          <a:p>
            <a:pPr lvl="2">
              <a:defRPr/>
            </a:pPr>
            <a:r>
              <a:rPr lang="ro-RO" dirty="0"/>
              <a:t>E = </a:t>
            </a:r>
            <a:r>
              <a:rPr lang="en-GB" dirty="0"/>
              <a:t>{</a:t>
            </a:r>
            <a:r>
              <a:rPr lang="ro-RO" dirty="0"/>
              <a:t>e1, e2, ..., eN</a:t>
            </a:r>
            <a:r>
              <a:rPr lang="en-GB" dirty="0"/>
              <a:t>}</a:t>
            </a:r>
            <a:endParaRPr lang="ro-RO" dirty="0"/>
          </a:p>
          <a:p>
            <a:pPr lvl="1">
              <a:defRPr/>
            </a:pPr>
            <a:r>
              <a:rPr lang="ro-RO" dirty="0"/>
              <a:t>Probabilităţi iniţiale</a:t>
            </a:r>
          </a:p>
          <a:p>
            <a:pPr lvl="2">
              <a:defRPr/>
            </a:pPr>
            <a:r>
              <a:rPr lang="el-GR" dirty="0">
                <a:latin typeface="Times New Roman" pitchFamily="18" charset="0"/>
                <a:cs typeface="Times New Roman" pitchFamily="18" charset="0"/>
              </a:rPr>
              <a:t>Π</a:t>
            </a:r>
            <a:r>
              <a:rPr lang="ro-RO" dirty="0">
                <a:latin typeface="Times New Roman" pitchFamily="18" charset="0"/>
                <a:cs typeface="Times New Roman" pitchFamily="18" charset="0"/>
              </a:rPr>
              <a:t>j = </a:t>
            </a:r>
            <a:r>
              <a:rPr lang="ro-RO" dirty="0"/>
              <a:t>P(S1=Sj), </a:t>
            </a:r>
            <a:r>
              <a:rPr lang="en-US" dirty="0"/>
              <a:t>1 </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endParaRPr lang="ro-RO" i="1" dirty="0">
              <a:sym typeface="Symbol" pitchFamily="18" charset="2"/>
            </a:endParaRPr>
          </a:p>
          <a:p>
            <a:pPr lvl="1">
              <a:defRPr/>
            </a:pPr>
            <a:r>
              <a:rPr lang="ro-RO" dirty="0">
                <a:sym typeface="Symbol" pitchFamily="18" charset="2"/>
              </a:rPr>
              <a:t>Probabilităţi de tranziţie dintr-o stare Si (de la momentul t-1) într-o stare Sj (de la momentul t)</a:t>
            </a:r>
          </a:p>
          <a:p>
            <a:pPr lvl="2">
              <a:defRPr/>
            </a:pPr>
            <a:r>
              <a:rPr lang="en-US" i="1" dirty="0" err="1"/>
              <a:t>a</a:t>
            </a:r>
            <a:r>
              <a:rPr lang="en-US" i="1" baseline="-25000" dirty="0" err="1"/>
              <a:t>ij</a:t>
            </a:r>
            <a:r>
              <a:rPr lang="en-US" dirty="0"/>
              <a:t> = </a:t>
            </a:r>
            <a:r>
              <a:rPr lang="en-US" i="1" dirty="0"/>
              <a:t>P</a:t>
            </a:r>
            <a:r>
              <a:rPr lang="en-US" dirty="0"/>
              <a:t>[</a:t>
            </a:r>
            <a:r>
              <a:rPr lang="en-US" i="1" dirty="0"/>
              <a:t>q</a:t>
            </a:r>
            <a:r>
              <a:rPr lang="en-US" i="1" baseline="-25000" dirty="0"/>
              <a:t>t</a:t>
            </a:r>
            <a:r>
              <a:rPr lang="en-US" dirty="0"/>
              <a:t> = </a:t>
            </a:r>
            <a:r>
              <a:rPr lang="ro-RO" dirty="0"/>
              <a:t>S</a:t>
            </a:r>
            <a:r>
              <a:rPr lang="en-US" i="1" dirty="0"/>
              <a:t>j</a:t>
            </a:r>
            <a:r>
              <a:rPr lang="en-US" dirty="0"/>
              <a:t> | </a:t>
            </a:r>
            <a:r>
              <a:rPr lang="en-US" i="1" dirty="0"/>
              <a:t>q</a:t>
            </a:r>
            <a:r>
              <a:rPr lang="en-US" i="1" baseline="-25000" dirty="0"/>
              <a:t>t-</a:t>
            </a:r>
            <a:r>
              <a:rPr lang="en-US" baseline="-25000" dirty="0"/>
              <a:t>1</a:t>
            </a:r>
            <a:r>
              <a:rPr lang="en-US" dirty="0"/>
              <a:t> = </a:t>
            </a:r>
            <a:r>
              <a:rPr lang="ro-RO" dirty="0"/>
              <a:t>S</a:t>
            </a:r>
            <a:r>
              <a:rPr lang="en-US" i="1" dirty="0" err="1"/>
              <a:t>i</a:t>
            </a:r>
            <a:r>
              <a:rPr lang="en-US" dirty="0"/>
              <a:t>]		1 </a:t>
            </a:r>
            <a:r>
              <a:rPr lang="en-US" dirty="0">
                <a:sym typeface="Symbol" pitchFamily="18" charset="2"/>
              </a:rPr>
              <a:t>  </a:t>
            </a:r>
            <a:r>
              <a:rPr lang="en-US" i="1" dirty="0" err="1">
                <a:sym typeface="Symbol" pitchFamily="18" charset="2"/>
              </a:rPr>
              <a:t>i</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r>
              <a:rPr lang="ro-RO" dirty="0">
                <a:sym typeface="Symbol" pitchFamily="18" charset="2"/>
              </a:rPr>
              <a:t>Obs.: suma probabilităţilor care </a:t>
            </a:r>
            <a:r>
              <a:rPr lang="en-GB" dirty="0" err="1">
                <a:sym typeface="Symbol" pitchFamily="18" charset="2"/>
              </a:rPr>
              <a:t>ies</a:t>
            </a:r>
            <a:r>
              <a:rPr lang="en-GB" dirty="0">
                <a:sym typeface="Symbol" pitchFamily="18" charset="2"/>
              </a:rPr>
              <a:t> </a:t>
            </a:r>
            <a:r>
              <a:rPr lang="ro-RO" dirty="0">
                <a:sym typeface="Symbol" pitchFamily="18" charset="2"/>
              </a:rPr>
              <a:t>dintr-o stare = 1</a:t>
            </a:r>
            <a:endParaRPr lang="ro-RO" dirty="0"/>
          </a:p>
          <a:p>
            <a:pPr lvl="3">
              <a:defRPr/>
            </a:pPr>
            <a:endParaRPr lang="ro-RO" sz="1800" dirty="0"/>
          </a:p>
          <a:p>
            <a:pPr>
              <a:defRPr/>
            </a:pPr>
            <a:endParaRPr lang="en-US" dirty="0"/>
          </a:p>
        </p:txBody>
      </p:sp>
      <p:graphicFrame>
        <p:nvGraphicFramePr>
          <p:cNvPr id="24580" name="Object 3">
            <a:extLst>
              <a:ext uri="{FF2B5EF4-FFF2-40B4-BE49-F238E27FC236}">
                <a16:creationId xmlns:a16="http://schemas.microsoft.com/office/drawing/2014/main" id="{F10F0D06-9FD1-452F-973B-B3CF9B59512D}"/>
              </a:ext>
            </a:extLst>
          </p:cNvPr>
          <p:cNvGraphicFramePr>
            <a:graphicFrameLocks noChangeAspect="1"/>
          </p:cNvGraphicFramePr>
          <p:nvPr/>
        </p:nvGraphicFramePr>
        <p:xfrm>
          <a:off x="3995738" y="4724400"/>
          <a:ext cx="850900" cy="649288"/>
        </p:xfrm>
        <a:graphic>
          <a:graphicData uri="http://schemas.openxmlformats.org/presentationml/2006/ole">
            <mc:AlternateContent xmlns:mc="http://schemas.openxmlformats.org/markup-compatibility/2006">
              <mc:Choice xmlns:v="urn:schemas-microsoft-com:vml" Requires="v">
                <p:oleObj spid="_x0000_s1029" name="Equation" r:id="rId3" imgW="583947" imgH="444307" progId="Equation.3">
                  <p:embed/>
                </p:oleObj>
              </mc:Choice>
              <mc:Fallback>
                <p:oleObj name="Equation" r:id="rId3" imgW="583947" imgH="444307" progId="Equation.3">
                  <p:embed/>
                  <p:pic>
                    <p:nvPicPr>
                      <p:cNvPr id="24580" name="Object 3">
                        <a:extLst>
                          <a:ext uri="{FF2B5EF4-FFF2-40B4-BE49-F238E27FC236}">
                            <a16:creationId xmlns:a16="http://schemas.microsoft.com/office/drawing/2014/main" id="{F10F0D06-9FD1-452F-973B-B3CF9B595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724400"/>
                        <a:ext cx="8509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581" name="Picture 2">
            <a:extLst>
              <a:ext uri="{FF2B5EF4-FFF2-40B4-BE49-F238E27FC236}">
                <a16:creationId xmlns:a16="http://schemas.microsoft.com/office/drawing/2014/main" id="{43A90CB1-89DC-45E0-B640-4D66137C89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188913"/>
            <a:ext cx="2428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3">
            <a:extLst>
              <a:ext uri="{FF2B5EF4-FFF2-40B4-BE49-F238E27FC236}">
                <a16:creationId xmlns:a16="http://schemas.microsoft.com/office/drawing/2014/main" id="{AE4B3721-C345-4476-B3CA-8728FD6EE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733256"/>
            <a:ext cx="4429125"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25603" name="Title 1">
            <a:extLst>
              <a:ext uri="{FF2B5EF4-FFF2-40B4-BE49-F238E27FC236}">
                <a16:creationId xmlns:a16="http://schemas.microsoft.com/office/drawing/2014/main" id="{15792308-6918-4882-B24E-0D304E2A24F3}"/>
              </a:ext>
            </a:extLst>
          </p:cNvPr>
          <p:cNvSpPr>
            <a:spLocks noGrp="1" noChangeArrowheads="1"/>
          </p:cNvSpPr>
          <p:nvPr>
            <p:ph type="title"/>
          </p:nvPr>
        </p:nvSpPr>
        <p:spPr/>
        <p:txBody>
          <a:bodyPr/>
          <a:lstStyle/>
          <a:p>
            <a:r>
              <a:rPr lang="ro-RO" altLang="en-US"/>
              <a:t>Model Markov</a:t>
            </a:r>
            <a:endParaRPr lang="en-US" altLang="en-US"/>
          </a:p>
        </p:txBody>
      </p:sp>
      <p:sp>
        <p:nvSpPr>
          <p:cNvPr id="25604" name="Content Placeholder 2">
            <a:extLst>
              <a:ext uri="{FF2B5EF4-FFF2-40B4-BE49-F238E27FC236}">
                <a16:creationId xmlns:a16="http://schemas.microsoft.com/office/drawing/2014/main" id="{75DA6144-AECC-48F5-B74F-C3133093F82E}"/>
              </a:ext>
            </a:extLst>
          </p:cNvPr>
          <p:cNvSpPr>
            <a:spLocks noGrp="1" noChangeArrowheads="1"/>
          </p:cNvSpPr>
          <p:nvPr>
            <p:ph idx="1"/>
          </p:nvPr>
        </p:nvSpPr>
        <p:spPr/>
        <p:txBody>
          <a:bodyPr>
            <a:normAutofit fontScale="92500" lnSpcReduction="10000"/>
          </a:bodyPr>
          <a:lstStyle/>
          <a:p>
            <a:r>
              <a:rPr lang="ro-RO" altLang="en-US" dirty="0"/>
              <a:t>Cazuri particulare</a:t>
            </a:r>
          </a:p>
          <a:p>
            <a:pPr lvl="1"/>
            <a:r>
              <a:rPr lang="ro-RO" altLang="en-US" dirty="0"/>
              <a:t>MM de ordin 1</a:t>
            </a:r>
          </a:p>
          <a:p>
            <a:pPr lvl="2"/>
            <a:r>
              <a:rPr lang="ro-RO" altLang="en-US" dirty="0"/>
              <a:t>A </a:t>
            </a:r>
            <a:r>
              <a:rPr lang="ro-RO" altLang="en-US" i="1" dirty="0"/>
              <a:t>n</a:t>
            </a:r>
            <a:r>
              <a:rPr lang="ro-RO" altLang="en-US" dirty="0"/>
              <a:t>-a observaţie este influenţată doar de a </a:t>
            </a:r>
            <a:r>
              <a:rPr lang="ro-RO" altLang="en-US" i="1" dirty="0"/>
              <a:t>n-1</a:t>
            </a:r>
            <a:r>
              <a:rPr lang="ro-RO" altLang="en-US" dirty="0"/>
              <a:t>-a observaţie</a:t>
            </a:r>
          </a:p>
          <a:p>
            <a:pPr lvl="2"/>
            <a:r>
              <a:rPr lang="ro-RO" altLang="en-US" dirty="0"/>
              <a:t>p(xn</a:t>
            </a:r>
            <a:r>
              <a:rPr lang="en-GB" altLang="en-US" dirty="0"/>
              <a:t>|x1,x2,...,xn-1</a:t>
            </a:r>
            <a:r>
              <a:rPr lang="ro-RO" altLang="en-US" dirty="0"/>
              <a:t>)</a:t>
            </a:r>
            <a:r>
              <a:rPr lang="en-GB" altLang="en-US" dirty="0"/>
              <a:t>=p(xn|xn-1)</a:t>
            </a:r>
          </a:p>
          <a:p>
            <a:pPr lvl="2"/>
            <a:r>
              <a:rPr lang="en-GB" altLang="en-US" dirty="0"/>
              <a:t>p(x1,x2,...,</a:t>
            </a:r>
            <a:r>
              <a:rPr lang="en-GB" altLang="en-US" dirty="0" err="1"/>
              <a:t>xN</a:t>
            </a:r>
            <a:r>
              <a:rPr lang="en-GB" altLang="en-US" dirty="0"/>
              <a:t>)=</a:t>
            </a:r>
            <a:r>
              <a:rPr lang="az-Cyrl-AZ" altLang="en-US" dirty="0"/>
              <a:t>П</a:t>
            </a:r>
            <a:r>
              <a:rPr lang="en-GB" altLang="en-US" baseline="-25000" dirty="0"/>
              <a:t>n=1,2,..,N</a:t>
            </a:r>
            <a:r>
              <a:rPr lang="en-GB" altLang="en-US" dirty="0"/>
              <a:t>p(xn|x1,...,xn-1)=p(x1)</a:t>
            </a:r>
            <a:r>
              <a:rPr lang="az-Cyrl-AZ" altLang="en-US" dirty="0"/>
              <a:t> П</a:t>
            </a:r>
            <a:r>
              <a:rPr lang="en-GB" altLang="en-US" baseline="-25000" dirty="0"/>
              <a:t>n=2,..,N</a:t>
            </a:r>
            <a:r>
              <a:rPr lang="en-GB" altLang="en-US" dirty="0"/>
              <a:t>p(xn|xn-1)</a:t>
            </a:r>
            <a:endParaRPr lang="ro-RO" altLang="en-US" dirty="0"/>
          </a:p>
          <a:p>
            <a:pPr lvl="1"/>
            <a:endParaRPr lang="ro-RO" altLang="en-US" dirty="0"/>
          </a:p>
          <a:p>
            <a:pPr lvl="1"/>
            <a:r>
              <a:rPr lang="ro-RO" altLang="en-US" dirty="0"/>
              <a:t>MM de ordin 2</a:t>
            </a:r>
          </a:p>
          <a:p>
            <a:pPr lvl="2"/>
            <a:r>
              <a:rPr lang="ro-RO" altLang="en-US" dirty="0"/>
              <a:t>A </a:t>
            </a:r>
            <a:r>
              <a:rPr lang="ro-RO" altLang="en-US" i="1" dirty="0"/>
              <a:t>n</a:t>
            </a:r>
            <a:r>
              <a:rPr lang="ro-RO" altLang="en-US" dirty="0"/>
              <a:t>-a observaţie este influenţată de a </a:t>
            </a:r>
            <a:r>
              <a:rPr lang="ro-RO" altLang="en-US" i="1" dirty="0"/>
              <a:t>n-1</a:t>
            </a:r>
            <a:r>
              <a:rPr lang="ro-RO" altLang="en-US" dirty="0"/>
              <a:t>-a observaţie şi de a </a:t>
            </a:r>
            <a:r>
              <a:rPr lang="ro-RO" altLang="en-US" i="1" dirty="0"/>
              <a:t>n-2</a:t>
            </a:r>
            <a:r>
              <a:rPr lang="ro-RO" altLang="en-US" dirty="0"/>
              <a:t>-a observaţie</a:t>
            </a:r>
          </a:p>
          <a:p>
            <a:pPr lvl="2"/>
            <a:r>
              <a:rPr lang="ro-RO" altLang="en-US" dirty="0"/>
              <a:t>p(xn</a:t>
            </a:r>
            <a:r>
              <a:rPr lang="en-GB" altLang="en-US" dirty="0"/>
              <a:t>|x1,x2,...,xn-1</a:t>
            </a:r>
            <a:r>
              <a:rPr lang="ro-RO" altLang="en-US" dirty="0"/>
              <a:t>)</a:t>
            </a:r>
            <a:r>
              <a:rPr lang="en-GB" altLang="en-US" dirty="0"/>
              <a:t>=p(</a:t>
            </a:r>
            <a:r>
              <a:rPr lang="en-GB" altLang="en-US" dirty="0" err="1"/>
              <a:t>xn</a:t>
            </a:r>
            <a:r>
              <a:rPr lang="en-GB" altLang="en-US" dirty="0"/>
              <a:t>|</a:t>
            </a:r>
            <a:r>
              <a:rPr lang="ro-RO" altLang="en-US" dirty="0"/>
              <a:t>xn-1,</a:t>
            </a:r>
            <a:r>
              <a:rPr lang="en-GB" altLang="en-US" dirty="0" err="1"/>
              <a:t>xn</a:t>
            </a:r>
            <a:r>
              <a:rPr lang="en-GB" altLang="en-US" dirty="0"/>
              <a:t>-</a:t>
            </a:r>
            <a:r>
              <a:rPr lang="ro-RO" altLang="en-US" dirty="0"/>
              <a:t>2</a:t>
            </a:r>
            <a:r>
              <a:rPr lang="en-GB" altLang="en-US" dirty="0"/>
              <a:t>)</a:t>
            </a:r>
          </a:p>
          <a:p>
            <a:pPr lvl="2"/>
            <a:r>
              <a:rPr lang="en-GB" altLang="en-US" dirty="0"/>
              <a:t>p(x1,x2,...,</a:t>
            </a:r>
            <a:r>
              <a:rPr lang="en-GB" altLang="en-US" dirty="0" err="1"/>
              <a:t>xN</a:t>
            </a:r>
            <a:r>
              <a:rPr lang="en-GB" altLang="en-US" dirty="0"/>
              <a:t>)=p(x1)</a:t>
            </a:r>
            <a:r>
              <a:rPr lang="ro-RO" altLang="en-US" dirty="0"/>
              <a:t>p(x2</a:t>
            </a:r>
            <a:r>
              <a:rPr lang="en-GB" altLang="en-US" dirty="0"/>
              <a:t>|</a:t>
            </a:r>
            <a:r>
              <a:rPr lang="ro-RO" altLang="en-US" dirty="0"/>
              <a:t>x1)</a:t>
            </a:r>
            <a:r>
              <a:rPr lang="az-Cyrl-AZ" altLang="en-US" dirty="0"/>
              <a:t> П</a:t>
            </a:r>
            <a:r>
              <a:rPr lang="en-GB" altLang="en-US" baseline="-25000" dirty="0"/>
              <a:t>n=</a:t>
            </a:r>
            <a:r>
              <a:rPr lang="ro-RO" altLang="en-US" baseline="-25000" dirty="0"/>
              <a:t>3</a:t>
            </a:r>
            <a:r>
              <a:rPr lang="en-GB" altLang="en-US" baseline="-25000" dirty="0"/>
              <a:t>,..,N</a:t>
            </a:r>
            <a:r>
              <a:rPr lang="en-GB" altLang="en-US" dirty="0"/>
              <a:t>p(</a:t>
            </a:r>
            <a:r>
              <a:rPr lang="en-GB" altLang="en-US" dirty="0" err="1"/>
              <a:t>xn|xn</a:t>
            </a:r>
            <a:r>
              <a:rPr lang="en-GB" altLang="en-US" dirty="0"/>
              <a:t>-</a:t>
            </a:r>
            <a:r>
              <a:rPr lang="ro-RO" altLang="en-US" dirty="0"/>
              <a:t>1,xn+2</a:t>
            </a:r>
            <a:r>
              <a:rPr lang="en-GB" altLang="en-US" dirty="0"/>
              <a:t>)</a:t>
            </a:r>
          </a:p>
          <a:p>
            <a:pPr marL="914400" lvl="2" indent="0">
              <a:buNone/>
            </a:pPr>
            <a:r>
              <a:rPr lang="en-GB" altLang="en-US" dirty="0"/>
              <a:t>  </a:t>
            </a:r>
          </a:p>
          <a:p>
            <a:pPr marL="914400" lvl="2" indent="0">
              <a:buNone/>
            </a:pPr>
            <a:r>
              <a:rPr lang="en-GB" altLang="en-US" dirty="0"/>
              <a:t> </a:t>
            </a:r>
            <a:endParaRPr lang="ro-RO" altLang="en-US" dirty="0"/>
          </a:p>
          <a:p>
            <a:pPr lvl="2"/>
            <a:endParaRPr lang="en-GB" altLang="en-US" dirty="0"/>
          </a:p>
          <a:p>
            <a:pPr lvl="2"/>
            <a:endParaRPr lang="ro-RO" altLang="en-US" dirty="0"/>
          </a:p>
          <a:p>
            <a:pPr lvl="2"/>
            <a:endParaRPr lang="ro-RO" altLang="en-US" dirty="0"/>
          </a:p>
        </p:txBody>
      </p:sp>
      <p:pic>
        <p:nvPicPr>
          <p:cNvPr id="25605" name="Picture 2">
            <a:extLst>
              <a:ext uri="{FF2B5EF4-FFF2-40B4-BE49-F238E27FC236}">
                <a16:creationId xmlns:a16="http://schemas.microsoft.com/office/drawing/2014/main" id="{5827FA1A-ABEA-42D8-AF2D-9E574D31F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3429930"/>
            <a:ext cx="3962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39E96EA-C83C-4DA7-8329-0A47B1DB2565}"/>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F5F8311B-1960-44B0-9101-949812D935D6}"/>
              </a:ext>
            </a:extLst>
          </p:cNvPr>
          <p:cNvSpPr>
            <a:spLocks noGrp="1"/>
          </p:cNvSpPr>
          <p:nvPr>
            <p:ph idx="1"/>
          </p:nvPr>
        </p:nvSpPr>
        <p:spPr/>
        <p:txBody>
          <a:bodyPr>
            <a:normAutofit fontScale="85000" lnSpcReduction="10000"/>
          </a:bodyPr>
          <a:lstStyle/>
          <a:p>
            <a:pPr>
              <a:defRPr/>
            </a:pPr>
            <a:r>
              <a:rPr lang="ro-RO" dirty="0"/>
              <a:t>Exemple</a:t>
            </a:r>
            <a:endParaRPr lang="en-GB" dirty="0"/>
          </a:p>
          <a:p>
            <a:pPr lvl="1">
              <a:defRPr/>
            </a:pPr>
            <a:r>
              <a:rPr lang="en-GB" dirty="0" err="1"/>
              <a:t>Aruncarea</a:t>
            </a:r>
            <a:r>
              <a:rPr lang="en-GB" dirty="0"/>
              <a:t> </a:t>
            </a:r>
            <a:r>
              <a:rPr lang="en-GB" dirty="0" err="1"/>
              <a:t>unei</a:t>
            </a:r>
            <a:r>
              <a:rPr lang="en-GB" dirty="0"/>
              <a:t> </a:t>
            </a:r>
            <a:r>
              <a:rPr lang="en-GB" dirty="0" err="1"/>
              <a:t>monezi</a:t>
            </a:r>
            <a:r>
              <a:rPr lang="ro-RO" dirty="0"/>
              <a:t> perfecte</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“moneda cade şi se vede </a:t>
            </a:r>
            <a:r>
              <a:rPr lang="en-GB" sz="1800" dirty="0">
                <a:sym typeface="Wingdings" pitchFamily="2" charset="2"/>
              </a:rPr>
              <a:t>cap</a:t>
            </a:r>
            <a:r>
              <a:rPr lang="ro-RO" sz="1800" dirty="0">
                <a:sym typeface="Wingdings" pitchFamily="2" charset="2"/>
              </a:rPr>
              <a:t>ul (C)”</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“moneda cade şi se vede </a:t>
            </a:r>
            <a:r>
              <a:rPr lang="en-GB" sz="1800" dirty="0" err="1">
                <a:sym typeface="Wingdings" pitchFamily="2" charset="2"/>
              </a:rPr>
              <a:t>pajur</a:t>
            </a:r>
            <a:r>
              <a:rPr lang="ro-RO" sz="1800" dirty="0">
                <a:sym typeface="Wingdings" pitchFamily="2" charset="2"/>
              </a:rPr>
              <a:t>a (P)” </a:t>
            </a:r>
          </a:p>
          <a:p>
            <a:pPr lvl="3">
              <a:defRPr/>
            </a:pPr>
            <a:r>
              <a:rPr lang="ro-RO" sz="1800" dirty="0">
                <a:sym typeface="Wingdings" pitchFamily="2" charset="2"/>
              </a:rPr>
              <a:t>Probabilitatea apariţiei:</a:t>
            </a:r>
          </a:p>
          <a:p>
            <a:pPr lvl="4">
              <a:defRPr/>
            </a:pPr>
            <a:r>
              <a:rPr lang="ro-RO" sz="1800" dirty="0">
                <a:sym typeface="Wingdings" pitchFamily="2" charset="2"/>
              </a:rPr>
              <a:t>Stării S1: P(C) = ½ = 0.5</a:t>
            </a:r>
          </a:p>
          <a:p>
            <a:pPr lvl="4">
              <a:defRPr/>
            </a:pPr>
            <a:r>
              <a:rPr lang="ro-RO" sz="1800" dirty="0">
                <a:sym typeface="Wingdings" pitchFamily="2" charset="2"/>
              </a:rPr>
              <a:t>Stării S2: P(P) = ½ = 0.5</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P(C</a:t>
            </a:r>
            <a:r>
              <a:rPr lang="en-GB" sz="1800" dirty="0">
                <a:sym typeface="Wingdings" pitchFamily="2" charset="2"/>
              </a:rPr>
              <a:t>|</a:t>
            </a:r>
            <a:r>
              <a:rPr lang="ro-RO" sz="1800" dirty="0">
                <a:sym typeface="Wingdings" pitchFamily="2" charset="2"/>
              </a:rPr>
              <a:t>C)</a:t>
            </a:r>
            <a:r>
              <a:rPr lang="en-GB" sz="1800" dirty="0">
                <a:sym typeface="Wingdings" pitchFamily="2" charset="2"/>
              </a:rPr>
              <a:t> = ½ = 0.5</a:t>
            </a:r>
          </a:p>
          <a:p>
            <a:pPr lvl="4">
              <a:defRPr/>
            </a:pPr>
            <a:r>
              <a:rPr lang="ro-RO" sz="1800" dirty="0">
                <a:sym typeface="Wingdings" pitchFamily="2" charset="2"/>
              </a:rPr>
              <a:t>Stării S1 după starea S2: P(C</a:t>
            </a:r>
            <a:r>
              <a:rPr lang="en-GB" sz="1800" dirty="0">
                <a:sym typeface="Wingdings" pitchFamily="2" charset="2"/>
              </a:rPr>
              <a:t>|</a:t>
            </a:r>
            <a:r>
              <a:rPr lang="ro-RO" sz="1800" dirty="0">
                <a:sym typeface="Wingdings" pitchFamily="2" charset="2"/>
              </a:rPr>
              <a:t>P)</a:t>
            </a:r>
            <a:r>
              <a:rPr lang="en-GB" sz="1800" dirty="0">
                <a:sym typeface="Wingdings" pitchFamily="2" charset="2"/>
              </a:rPr>
              <a:t> = ½ = 0.5</a:t>
            </a: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P(P</a:t>
            </a:r>
            <a:r>
              <a:rPr lang="en-GB" sz="1800" dirty="0">
                <a:sym typeface="Wingdings" pitchFamily="2" charset="2"/>
              </a:rPr>
              <a:t>|</a:t>
            </a:r>
            <a:r>
              <a:rPr lang="ro-RO" sz="1800" dirty="0">
                <a:sym typeface="Wingdings" pitchFamily="2" charset="2"/>
              </a:rPr>
              <a:t>P)</a:t>
            </a:r>
            <a:r>
              <a:rPr lang="en-GB" sz="1800" dirty="0">
                <a:sym typeface="Wingdings" pitchFamily="2" charset="2"/>
              </a:rPr>
              <a:t> = ½ = 0.5</a:t>
            </a: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a:t>
            </a:r>
            <a:r>
              <a:rPr lang="en-GB" sz="1800" dirty="0">
                <a:sym typeface="Wingdings" pitchFamily="2" charset="2"/>
              </a:rPr>
              <a:t>1</a:t>
            </a:r>
            <a:r>
              <a:rPr lang="ro-RO" sz="1800" dirty="0">
                <a:sym typeface="Wingdings" pitchFamily="2" charset="2"/>
              </a:rPr>
              <a:t>: P(P</a:t>
            </a:r>
            <a:r>
              <a:rPr lang="en-GB" sz="1800" dirty="0">
                <a:sym typeface="Wingdings" pitchFamily="2" charset="2"/>
              </a:rPr>
              <a:t>|</a:t>
            </a:r>
            <a:r>
              <a:rPr lang="ro-RO" sz="1800" dirty="0">
                <a:sym typeface="Wingdings" pitchFamily="2" charset="2"/>
              </a:rPr>
              <a:t>C)</a:t>
            </a:r>
            <a:r>
              <a:rPr lang="en-GB" sz="1800" dirty="0">
                <a:sym typeface="Wingdings" pitchFamily="2" charset="2"/>
              </a:rPr>
              <a:t> = ½ = 0.5</a:t>
            </a:r>
          </a:p>
          <a:p>
            <a:pPr lvl="2">
              <a:defRPr/>
            </a:pPr>
            <a:endParaRPr lang="ro-RO"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C P C C P C P P P C C?</a:t>
            </a:r>
          </a:p>
          <a:p>
            <a:pPr lvl="4">
              <a:defRPr/>
            </a:pPr>
            <a:r>
              <a:rPr lang="ro-RO" sz="1800" dirty="0">
                <a:sym typeface="Wingdings" pitchFamily="2" charset="2"/>
              </a:rPr>
              <a:t>A unei secvenţe de sări </a:t>
            </a:r>
            <a:r>
              <a:rPr lang="en-US" sz="1800" dirty="0"/>
              <a:t>S</a:t>
            </a:r>
            <a:r>
              <a:rPr lang="en-US" sz="1800" baseline="-25000" dirty="0"/>
              <a:t>1</a:t>
            </a:r>
            <a:r>
              <a:rPr lang="en-US" sz="1800" dirty="0"/>
              <a:t> </a:t>
            </a:r>
            <a:r>
              <a:rPr lang="ro-RO" sz="1800" dirty="0"/>
              <a:t>S</a:t>
            </a:r>
            <a:r>
              <a:rPr lang="en-US" sz="1800" baseline="-25000" dirty="0"/>
              <a:t>2</a:t>
            </a:r>
            <a:r>
              <a:rPr lang="en-US" sz="1800" dirty="0"/>
              <a:t> S</a:t>
            </a:r>
            <a:r>
              <a:rPr lang="en-US" sz="1800" baseline="-25000" dirty="0"/>
              <a:t>1 </a:t>
            </a:r>
            <a:r>
              <a:rPr lang="en-US" sz="1800" dirty="0" err="1"/>
              <a:t>S</a:t>
            </a:r>
            <a:r>
              <a:rPr lang="en-US" sz="1800" baseline="-25000" dirty="0" err="1"/>
              <a:t>1</a:t>
            </a:r>
            <a:r>
              <a:rPr lang="en-US" sz="1800" baseline="-25000" dirty="0"/>
              <a:t> </a:t>
            </a:r>
            <a:r>
              <a:rPr lang="en-US" sz="1800" dirty="0"/>
              <a:t>S</a:t>
            </a:r>
            <a:r>
              <a:rPr lang="en-US" sz="1800" baseline="-25000" dirty="0"/>
              <a:t>2 </a:t>
            </a:r>
            <a:r>
              <a:rPr lang="en-US" sz="1800" dirty="0"/>
              <a:t>S</a:t>
            </a:r>
            <a:r>
              <a:rPr lang="en-US" sz="1800" baseline="-25000" dirty="0"/>
              <a:t>1</a:t>
            </a:r>
            <a:r>
              <a:rPr lang="en-US" sz="1800" dirty="0"/>
              <a:t> S</a:t>
            </a:r>
            <a:r>
              <a:rPr lang="en-US" sz="1800" baseline="-25000" dirty="0"/>
              <a:t>2</a:t>
            </a:r>
            <a:r>
              <a:rPr lang="en-US" sz="1800" dirty="0"/>
              <a:t> </a:t>
            </a:r>
            <a:r>
              <a:rPr lang="en-US" sz="1800" dirty="0" err="1"/>
              <a:t>S</a:t>
            </a:r>
            <a:r>
              <a:rPr lang="en-US" sz="1800" baseline="-25000" dirty="0" err="1"/>
              <a:t>2</a:t>
            </a:r>
            <a:r>
              <a:rPr lang="en-US" sz="1800" dirty="0"/>
              <a:t> </a:t>
            </a:r>
            <a:r>
              <a:rPr lang="en-US" sz="1800" dirty="0" err="1"/>
              <a:t>S</a:t>
            </a:r>
            <a:r>
              <a:rPr lang="en-US" sz="1800" baseline="-25000" dirty="0" err="1"/>
              <a:t>2</a:t>
            </a:r>
            <a:r>
              <a:rPr lang="en-US" sz="1800" dirty="0"/>
              <a:t> S</a:t>
            </a:r>
            <a:r>
              <a:rPr lang="en-US" sz="1800" baseline="-25000" dirty="0"/>
              <a:t>1</a:t>
            </a:r>
            <a:r>
              <a:rPr lang="en-US" sz="1800" dirty="0"/>
              <a:t> </a:t>
            </a:r>
            <a:r>
              <a:rPr lang="en-US" sz="1800" dirty="0" err="1"/>
              <a:t>S</a:t>
            </a:r>
            <a:r>
              <a:rPr lang="en-US" sz="1800" baseline="-25000" dirty="0" err="1"/>
              <a:t>1</a:t>
            </a: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pSp>
        <p:nvGrpSpPr>
          <p:cNvPr id="26628" name="Group 4">
            <a:extLst>
              <a:ext uri="{FF2B5EF4-FFF2-40B4-BE49-F238E27FC236}">
                <a16:creationId xmlns:a16="http://schemas.microsoft.com/office/drawing/2014/main" id="{FC19353A-6919-48FB-931F-E41CECC2AAAA}"/>
              </a:ext>
            </a:extLst>
          </p:cNvPr>
          <p:cNvGrpSpPr>
            <a:grpSpLocks/>
          </p:cNvGrpSpPr>
          <p:nvPr/>
        </p:nvGrpSpPr>
        <p:grpSpPr bwMode="auto">
          <a:xfrm>
            <a:off x="6156325" y="476250"/>
            <a:ext cx="2663825" cy="1609725"/>
            <a:chOff x="1884" y="885"/>
            <a:chExt cx="1983" cy="1377"/>
          </a:xfrm>
        </p:grpSpPr>
        <p:sp>
          <p:nvSpPr>
            <p:cNvPr id="26629" name="Oval 5">
              <a:extLst>
                <a:ext uri="{FF2B5EF4-FFF2-40B4-BE49-F238E27FC236}">
                  <a16:creationId xmlns:a16="http://schemas.microsoft.com/office/drawing/2014/main" id="{6235AE59-8A5D-47D1-90A2-E313C5384540}"/>
                </a:ext>
              </a:extLst>
            </p:cNvPr>
            <p:cNvSpPr>
              <a:spLocks noChangeArrowheads="1"/>
            </p:cNvSpPr>
            <p:nvPr/>
          </p:nvSpPr>
          <p:spPr bwMode="auto">
            <a:xfrm>
              <a:off x="1884" y="1560"/>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6630" name="Oval 6">
              <a:extLst>
                <a:ext uri="{FF2B5EF4-FFF2-40B4-BE49-F238E27FC236}">
                  <a16:creationId xmlns:a16="http://schemas.microsoft.com/office/drawing/2014/main" id="{8FAAA4F0-5BC8-4C5E-A608-9FCCADF91294}"/>
                </a:ext>
              </a:extLst>
            </p:cNvPr>
            <p:cNvSpPr>
              <a:spLocks noChangeArrowheads="1"/>
            </p:cNvSpPr>
            <p:nvPr/>
          </p:nvSpPr>
          <p:spPr bwMode="auto">
            <a:xfrm>
              <a:off x="3440" y="1558"/>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6631" name="Freeform 7">
              <a:extLst>
                <a:ext uri="{FF2B5EF4-FFF2-40B4-BE49-F238E27FC236}">
                  <a16:creationId xmlns:a16="http://schemas.microsoft.com/office/drawing/2014/main" id="{7A21005F-09BF-4DFB-804F-29BA4C467C82}"/>
                </a:ext>
              </a:extLst>
            </p:cNvPr>
            <p:cNvSpPr>
              <a:spLocks/>
            </p:cNvSpPr>
            <p:nvPr/>
          </p:nvSpPr>
          <p:spPr bwMode="auto">
            <a:xfrm>
              <a:off x="2282" y="1309"/>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2" name="Text Box 8">
              <a:extLst>
                <a:ext uri="{FF2B5EF4-FFF2-40B4-BE49-F238E27FC236}">
                  <a16:creationId xmlns:a16="http://schemas.microsoft.com/office/drawing/2014/main" id="{3504C57A-357F-442E-96D5-D8626F11CCF4}"/>
                </a:ext>
              </a:extLst>
            </p:cNvPr>
            <p:cNvSpPr txBox="1">
              <a:spLocks noChangeArrowheads="1"/>
            </p:cNvSpPr>
            <p:nvPr/>
          </p:nvSpPr>
          <p:spPr bwMode="auto">
            <a:xfrm>
              <a:off x="1952" y="1641"/>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6633" name="Text Box 9">
              <a:extLst>
                <a:ext uri="{FF2B5EF4-FFF2-40B4-BE49-F238E27FC236}">
                  <a16:creationId xmlns:a16="http://schemas.microsoft.com/office/drawing/2014/main" id="{87F9ABE8-9060-42AB-B3B0-7FE6EBE9919E}"/>
                </a:ext>
              </a:extLst>
            </p:cNvPr>
            <p:cNvSpPr txBox="1">
              <a:spLocks noChangeArrowheads="1"/>
            </p:cNvSpPr>
            <p:nvPr/>
          </p:nvSpPr>
          <p:spPr bwMode="auto">
            <a:xfrm>
              <a:off x="3508" y="1642"/>
              <a:ext cx="28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6634" name="Text Box 10">
              <a:extLst>
                <a:ext uri="{FF2B5EF4-FFF2-40B4-BE49-F238E27FC236}">
                  <a16:creationId xmlns:a16="http://schemas.microsoft.com/office/drawing/2014/main" id="{54181E15-135B-4205-9287-4F2E7A50A7B9}"/>
                </a:ext>
              </a:extLst>
            </p:cNvPr>
            <p:cNvSpPr txBox="1">
              <a:spLocks noChangeArrowheads="1"/>
            </p:cNvSpPr>
            <p:nvPr/>
          </p:nvSpPr>
          <p:spPr bwMode="auto">
            <a:xfrm>
              <a:off x="2710" y="1088"/>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35" name="Freeform 11">
              <a:extLst>
                <a:ext uri="{FF2B5EF4-FFF2-40B4-BE49-F238E27FC236}">
                  <a16:creationId xmlns:a16="http://schemas.microsoft.com/office/drawing/2014/main" id="{31ACD97B-A29C-4E53-BC6C-4F9726FB6C09}"/>
                </a:ext>
              </a:extLst>
            </p:cNvPr>
            <p:cNvSpPr>
              <a:spLocks/>
            </p:cNvSpPr>
            <p:nvPr/>
          </p:nvSpPr>
          <p:spPr bwMode="auto">
            <a:xfrm flipH="1" flipV="1">
              <a:off x="2288" y="1885"/>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6" name="Text Box 12">
              <a:extLst>
                <a:ext uri="{FF2B5EF4-FFF2-40B4-BE49-F238E27FC236}">
                  <a16:creationId xmlns:a16="http://schemas.microsoft.com/office/drawing/2014/main" id="{BFE5B621-3A71-4F83-A735-D47F686C5936}"/>
                </a:ext>
              </a:extLst>
            </p:cNvPr>
            <p:cNvSpPr txBox="1">
              <a:spLocks noChangeArrowheads="1"/>
            </p:cNvSpPr>
            <p:nvPr/>
          </p:nvSpPr>
          <p:spPr bwMode="auto">
            <a:xfrm>
              <a:off x="2715" y="1997"/>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37" name="Freeform 13">
              <a:extLst>
                <a:ext uri="{FF2B5EF4-FFF2-40B4-BE49-F238E27FC236}">
                  <a16:creationId xmlns:a16="http://schemas.microsoft.com/office/drawing/2014/main" id="{EA650039-C42A-4323-B881-1F3015461A10}"/>
                </a:ext>
              </a:extLst>
            </p:cNvPr>
            <p:cNvSpPr>
              <a:spLocks/>
            </p:cNvSpPr>
            <p:nvPr/>
          </p:nvSpPr>
          <p:spPr bwMode="auto">
            <a:xfrm flipV="1">
              <a:off x="1906" y="1103"/>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8" name="Freeform 14">
              <a:extLst>
                <a:ext uri="{FF2B5EF4-FFF2-40B4-BE49-F238E27FC236}">
                  <a16:creationId xmlns:a16="http://schemas.microsoft.com/office/drawing/2014/main" id="{8AB2E60E-F8BA-412C-8F9C-60AB9A1DC0BB}"/>
                </a:ext>
              </a:extLst>
            </p:cNvPr>
            <p:cNvSpPr>
              <a:spLocks/>
            </p:cNvSpPr>
            <p:nvPr/>
          </p:nvSpPr>
          <p:spPr bwMode="auto">
            <a:xfrm flipV="1">
              <a:off x="3457" y="1109"/>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6639" name="Text Box 15">
              <a:extLst>
                <a:ext uri="{FF2B5EF4-FFF2-40B4-BE49-F238E27FC236}">
                  <a16:creationId xmlns:a16="http://schemas.microsoft.com/office/drawing/2014/main" id="{2E375B84-A20F-4AFA-AB25-7A0F644AB1C4}"/>
                </a:ext>
              </a:extLst>
            </p:cNvPr>
            <p:cNvSpPr txBox="1">
              <a:spLocks noChangeArrowheads="1"/>
            </p:cNvSpPr>
            <p:nvPr/>
          </p:nvSpPr>
          <p:spPr bwMode="auto">
            <a:xfrm>
              <a:off x="1935" y="888"/>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6640" name="Text Box 16">
              <a:extLst>
                <a:ext uri="{FF2B5EF4-FFF2-40B4-BE49-F238E27FC236}">
                  <a16:creationId xmlns:a16="http://schemas.microsoft.com/office/drawing/2014/main" id="{16C16A2C-007D-4423-B02B-726A908DE152}"/>
                </a:ext>
              </a:extLst>
            </p:cNvPr>
            <p:cNvSpPr txBox="1">
              <a:spLocks noChangeArrowheads="1"/>
            </p:cNvSpPr>
            <p:nvPr/>
          </p:nvSpPr>
          <p:spPr bwMode="auto">
            <a:xfrm>
              <a:off x="3485" y="885"/>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C802DAA-11F7-4823-9E33-E994A1E381CF}"/>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5434BBE7-38A8-4C97-AE0A-B68E8FE25200}"/>
              </a:ext>
            </a:extLst>
          </p:cNvPr>
          <p:cNvSpPr>
            <a:spLocks noGrp="1"/>
          </p:cNvSpPr>
          <p:nvPr>
            <p:ph idx="1"/>
          </p:nvPr>
        </p:nvSpPr>
        <p:spPr/>
        <p:txBody>
          <a:bodyPr>
            <a:normAutofit fontScale="92500" lnSpcReduction="20000"/>
          </a:bodyPr>
          <a:lstStyle/>
          <a:p>
            <a:pPr>
              <a:defRPr/>
            </a:pPr>
            <a:r>
              <a:rPr lang="ro-RO" dirty="0"/>
              <a:t>Exemple</a:t>
            </a:r>
            <a:endParaRPr lang="en-GB" dirty="0"/>
          </a:p>
          <a:p>
            <a:pPr lvl="1">
              <a:defRPr/>
            </a:pPr>
            <a:r>
              <a:rPr lang="en-GB" dirty="0" err="1"/>
              <a:t>Aruncarea</a:t>
            </a:r>
            <a:r>
              <a:rPr lang="en-GB" dirty="0"/>
              <a:t> </a:t>
            </a:r>
            <a:r>
              <a:rPr lang="en-GB" dirty="0" err="1"/>
              <a:t>unei</a:t>
            </a:r>
            <a:r>
              <a:rPr lang="en-GB" dirty="0"/>
              <a:t> </a:t>
            </a:r>
            <a:r>
              <a:rPr lang="en-GB" dirty="0" err="1"/>
              <a:t>monezi</a:t>
            </a:r>
            <a:r>
              <a:rPr lang="ro-RO" dirty="0"/>
              <a:t> imperfecte</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“moneda cade şi se vede </a:t>
            </a:r>
            <a:r>
              <a:rPr lang="en-GB" sz="1800" dirty="0">
                <a:sym typeface="Wingdings" pitchFamily="2" charset="2"/>
              </a:rPr>
              <a:t>cap</a:t>
            </a:r>
            <a:r>
              <a:rPr lang="ro-RO" sz="1800" dirty="0">
                <a:sym typeface="Wingdings" pitchFamily="2" charset="2"/>
              </a:rPr>
              <a:t>ul (C)”</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“moneda cade şi se vede </a:t>
            </a:r>
            <a:r>
              <a:rPr lang="en-GB" sz="1800" dirty="0" err="1">
                <a:sym typeface="Wingdings" pitchFamily="2" charset="2"/>
              </a:rPr>
              <a:t>pajur</a:t>
            </a:r>
            <a:r>
              <a:rPr lang="ro-RO" sz="1800" dirty="0">
                <a:sym typeface="Wingdings" pitchFamily="2" charset="2"/>
              </a:rPr>
              <a:t>a (P)” </a:t>
            </a:r>
          </a:p>
          <a:p>
            <a:pPr lvl="3">
              <a:defRPr/>
            </a:pPr>
            <a:r>
              <a:rPr lang="ro-RO" sz="1800" dirty="0">
                <a:sym typeface="Wingdings" pitchFamily="2" charset="2"/>
              </a:rPr>
              <a:t>Probabilitatea apariţiei:</a:t>
            </a:r>
          </a:p>
          <a:p>
            <a:pPr lvl="4">
              <a:defRPr/>
            </a:pPr>
            <a:r>
              <a:rPr lang="ro-RO" sz="1800" dirty="0">
                <a:sym typeface="Wingdings" pitchFamily="2" charset="2"/>
              </a:rPr>
              <a:t>Stării S1: P(C) = ½ = 0.5</a:t>
            </a:r>
          </a:p>
          <a:p>
            <a:pPr lvl="4">
              <a:defRPr/>
            </a:pPr>
            <a:r>
              <a:rPr lang="ro-RO" sz="1800" dirty="0">
                <a:sym typeface="Wingdings" pitchFamily="2" charset="2"/>
              </a:rPr>
              <a:t>Stării S2: P(P) = ½ = 0.5</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P(C</a:t>
            </a:r>
            <a:r>
              <a:rPr lang="en-GB" sz="1800" dirty="0">
                <a:sym typeface="Wingdings" pitchFamily="2" charset="2"/>
              </a:rPr>
              <a:t>|</a:t>
            </a:r>
            <a:r>
              <a:rPr lang="ro-RO" sz="1800" dirty="0">
                <a:sym typeface="Wingdings" pitchFamily="2" charset="2"/>
              </a:rPr>
              <a:t>C)</a:t>
            </a:r>
            <a:r>
              <a:rPr lang="en-GB" sz="1800" dirty="0">
                <a:sym typeface="Wingdings" pitchFamily="2" charset="2"/>
              </a:rPr>
              <a:t> = 0.</a:t>
            </a:r>
            <a:r>
              <a:rPr lang="ro-RO" sz="1800" dirty="0">
                <a:sym typeface="Wingdings" pitchFamily="2" charset="2"/>
              </a:rPr>
              <a:t>7</a:t>
            </a:r>
            <a:endParaRPr lang="en-GB" sz="1800" dirty="0">
              <a:sym typeface="Wingdings" pitchFamily="2" charset="2"/>
            </a:endParaRPr>
          </a:p>
          <a:p>
            <a:pPr lvl="4">
              <a:defRPr/>
            </a:pPr>
            <a:r>
              <a:rPr lang="ro-RO" sz="1800" dirty="0">
                <a:sym typeface="Wingdings" pitchFamily="2" charset="2"/>
              </a:rPr>
              <a:t>Stării S1 după starea S2: P(C</a:t>
            </a:r>
            <a:r>
              <a:rPr lang="en-GB" sz="1800" dirty="0">
                <a:sym typeface="Wingdings" pitchFamily="2" charset="2"/>
              </a:rPr>
              <a:t>|</a:t>
            </a:r>
            <a:r>
              <a:rPr lang="ro-RO" sz="1800" dirty="0">
                <a:sym typeface="Wingdings" pitchFamily="2" charset="2"/>
              </a:rPr>
              <a:t>P)</a:t>
            </a:r>
            <a:r>
              <a:rPr lang="en-GB" sz="1800" dirty="0">
                <a:sym typeface="Wingdings" pitchFamily="2" charset="2"/>
              </a:rPr>
              <a:t> = 0.</a:t>
            </a:r>
            <a:r>
              <a:rPr lang="ro-RO" sz="1800" dirty="0">
                <a:sym typeface="Wingdings" pitchFamily="2" charset="2"/>
              </a:rPr>
              <a:t>4</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P(P</a:t>
            </a:r>
            <a:r>
              <a:rPr lang="en-GB" sz="1800" dirty="0">
                <a:sym typeface="Wingdings" pitchFamily="2" charset="2"/>
              </a:rPr>
              <a:t>|</a:t>
            </a:r>
            <a:r>
              <a:rPr lang="ro-RO" sz="1800" dirty="0">
                <a:sym typeface="Wingdings" pitchFamily="2" charset="2"/>
              </a:rPr>
              <a:t>P)</a:t>
            </a:r>
            <a:r>
              <a:rPr lang="en-GB" sz="1800" dirty="0">
                <a:sym typeface="Wingdings" pitchFamily="2" charset="2"/>
              </a:rPr>
              <a:t> = 0.</a:t>
            </a:r>
            <a:r>
              <a:rPr lang="ro-RO" sz="1800" dirty="0">
                <a:sym typeface="Wingdings" pitchFamily="2" charset="2"/>
              </a:rPr>
              <a:t>6</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a:t>
            </a:r>
            <a:r>
              <a:rPr lang="en-GB" sz="1800" dirty="0">
                <a:sym typeface="Wingdings" pitchFamily="2" charset="2"/>
              </a:rPr>
              <a:t>1</a:t>
            </a:r>
            <a:r>
              <a:rPr lang="ro-RO" sz="1800" dirty="0">
                <a:sym typeface="Wingdings" pitchFamily="2" charset="2"/>
              </a:rPr>
              <a:t>: P(P</a:t>
            </a:r>
            <a:r>
              <a:rPr lang="en-GB" sz="1800" dirty="0">
                <a:sym typeface="Wingdings" pitchFamily="2" charset="2"/>
              </a:rPr>
              <a:t>|</a:t>
            </a:r>
            <a:r>
              <a:rPr lang="ro-RO" sz="1800" dirty="0">
                <a:sym typeface="Wingdings" pitchFamily="2" charset="2"/>
              </a:rPr>
              <a:t>C)</a:t>
            </a:r>
            <a:r>
              <a:rPr lang="en-GB" sz="1800" dirty="0">
                <a:sym typeface="Wingdings" pitchFamily="2" charset="2"/>
              </a:rPr>
              <a:t> = 0.</a:t>
            </a:r>
            <a:r>
              <a:rPr lang="ro-RO" sz="1800" dirty="0">
                <a:sym typeface="Wingdings" pitchFamily="2" charset="2"/>
              </a:rPr>
              <a:t>3</a:t>
            </a:r>
            <a:endParaRPr lang="en-GB" sz="1800"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C P C C P C P P P C C?</a:t>
            </a:r>
          </a:p>
          <a:p>
            <a:pPr lvl="4">
              <a:defRPr/>
            </a:pPr>
            <a:r>
              <a:rPr lang="ro-RO" sz="1800" dirty="0">
                <a:sym typeface="Wingdings" pitchFamily="2" charset="2"/>
              </a:rPr>
              <a:t>A unei secvenţe de sări </a:t>
            </a:r>
            <a:r>
              <a:rPr lang="en-US" sz="1800" dirty="0"/>
              <a:t>S</a:t>
            </a:r>
            <a:r>
              <a:rPr lang="en-US" sz="1800" baseline="-25000" dirty="0"/>
              <a:t>1</a:t>
            </a:r>
            <a:r>
              <a:rPr lang="en-US" sz="1800" dirty="0"/>
              <a:t> </a:t>
            </a:r>
            <a:r>
              <a:rPr lang="ro-RO" sz="1800" dirty="0"/>
              <a:t>S</a:t>
            </a:r>
            <a:r>
              <a:rPr lang="en-US" sz="1800" baseline="-25000" dirty="0"/>
              <a:t>2</a:t>
            </a:r>
            <a:r>
              <a:rPr lang="en-US" sz="1800" dirty="0"/>
              <a:t> S</a:t>
            </a:r>
            <a:r>
              <a:rPr lang="en-US" sz="1800" baseline="-25000" dirty="0"/>
              <a:t>1 </a:t>
            </a:r>
            <a:r>
              <a:rPr lang="en-US" sz="1800" dirty="0" err="1"/>
              <a:t>S</a:t>
            </a:r>
            <a:r>
              <a:rPr lang="en-US" sz="1800" baseline="-25000" dirty="0" err="1"/>
              <a:t>1</a:t>
            </a:r>
            <a:r>
              <a:rPr lang="en-US" sz="1800" baseline="-25000" dirty="0"/>
              <a:t> </a:t>
            </a:r>
            <a:r>
              <a:rPr lang="en-US" sz="1800" dirty="0"/>
              <a:t>S</a:t>
            </a:r>
            <a:r>
              <a:rPr lang="en-US" sz="1800" baseline="-25000" dirty="0"/>
              <a:t>2 </a:t>
            </a:r>
            <a:r>
              <a:rPr lang="en-US" sz="1800" dirty="0"/>
              <a:t>S</a:t>
            </a:r>
            <a:r>
              <a:rPr lang="en-US" sz="1800" baseline="-25000" dirty="0"/>
              <a:t>1</a:t>
            </a:r>
            <a:r>
              <a:rPr lang="en-US" sz="1800" dirty="0"/>
              <a:t> S</a:t>
            </a:r>
            <a:r>
              <a:rPr lang="en-US" sz="1800" baseline="-25000" dirty="0"/>
              <a:t>2</a:t>
            </a:r>
            <a:r>
              <a:rPr lang="en-US" sz="1800" dirty="0"/>
              <a:t> </a:t>
            </a:r>
            <a:r>
              <a:rPr lang="en-US" sz="1800" dirty="0" err="1"/>
              <a:t>S</a:t>
            </a:r>
            <a:r>
              <a:rPr lang="en-US" sz="1800" baseline="-25000" dirty="0" err="1"/>
              <a:t>2</a:t>
            </a:r>
            <a:r>
              <a:rPr lang="en-US" sz="1800" dirty="0"/>
              <a:t> </a:t>
            </a:r>
            <a:r>
              <a:rPr lang="en-US" sz="1800" dirty="0" err="1"/>
              <a:t>S</a:t>
            </a:r>
            <a:r>
              <a:rPr lang="en-US" sz="1800" baseline="-25000" dirty="0" err="1"/>
              <a:t>2</a:t>
            </a:r>
            <a:r>
              <a:rPr lang="en-US" sz="1800" dirty="0"/>
              <a:t> S</a:t>
            </a:r>
            <a:r>
              <a:rPr lang="en-US" sz="1800" baseline="-25000" dirty="0"/>
              <a:t>1</a:t>
            </a:r>
            <a:r>
              <a:rPr lang="en-US" sz="1800" dirty="0"/>
              <a:t> </a:t>
            </a:r>
            <a:r>
              <a:rPr lang="en-US" sz="1800" dirty="0" err="1"/>
              <a:t>S</a:t>
            </a:r>
            <a:r>
              <a:rPr lang="en-US" sz="1800" baseline="-25000" dirty="0" err="1"/>
              <a:t>1</a:t>
            </a: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pSp>
        <p:nvGrpSpPr>
          <p:cNvPr id="27652" name="Group 4">
            <a:extLst>
              <a:ext uri="{FF2B5EF4-FFF2-40B4-BE49-F238E27FC236}">
                <a16:creationId xmlns:a16="http://schemas.microsoft.com/office/drawing/2014/main" id="{EC63EC13-856B-449A-8758-91BC6CF4B9CC}"/>
              </a:ext>
            </a:extLst>
          </p:cNvPr>
          <p:cNvGrpSpPr>
            <a:grpSpLocks/>
          </p:cNvGrpSpPr>
          <p:nvPr/>
        </p:nvGrpSpPr>
        <p:grpSpPr bwMode="auto">
          <a:xfrm>
            <a:off x="6156325" y="476250"/>
            <a:ext cx="2713038" cy="1641475"/>
            <a:chOff x="1884" y="885"/>
            <a:chExt cx="2020" cy="1404"/>
          </a:xfrm>
        </p:grpSpPr>
        <p:sp>
          <p:nvSpPr>
            <p:cNvPr id="27653" name="Oval 5">
              <a:extLst>
                <a:ext uri="{FF2B5EF4-FFF2-40B4-BE49-F238E27FC236}">
                  <a16:creationId xmlns:a16="http://schemas.microsoft.com/office/drawing/2014/main" id="{0B82945E-8018-4D67-A433-C1514CA26128}"/>
                </a:ext>
              </a:extLst>
            </p:cNvPr>
            <p:cNvSpPr>
              <a:spLocks noChangeArrowheads="1"/>
            </p:cNvSpPr>
            <p:nvPr/>
          </p:nvSpPr>
          <p:spPr bwMode="auto">
            <a:xfrm>
              <a:off x="1884" y="1560"/>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7654" name="Oval 6">
              <a:extLst>
                <a:ext uri="{FF2B5EF4-FFF2-40B4-BE49-F238E27FC236}">
                  <a16:creationId xmlns:a16="http://schemas.microsoft.com/office/drawing/2014/main" id="{2657CC44-FC64-47DC-8853-9371ACA6CAC8}"/>
                </a:ext>
              </a:extLst>
            </p:cNvPr>
            <p:cNvSpPr>
              <a:spLocks noChangeArrowheads="1"/>
            </p:cNvSpPr>
            <p:nvPr/>
          </p:nvSpPr>
          <p:spPr bwMode="auto">
            <a:xfrm>
              <a:off x="3440" y="1558"/>
              <a:ext cx="427" cy="419"/>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7655" name="Freeform 7">
              <a:extLst>
                <a:ext uri="{FF2B5EF4-FFF2-40B4-BE49-F238E27FC236}">
                  <a16:creationId xmlns:a16="http://schemas.microsoft.com/office/drawing/2014/main" id="{F2B53BAD-B88D-4B49-9A2D-ABE46EC470DB}"/>
                </a:ext>
              </a:extLst>
            </p:cNvPr>
            <p:cNvSpPr>
              <a:spLocks/>
            </p:cNvSpPr>
            <p:nvPr/>
          </p:nvSpPr>
          <p:spPr bwMode="auto">
            <a:xfrm>
              <a:off x="2282" y="1309"/>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56" name="Text Box 8">
              <a:extLst>
                <a:ext uri="{FF2B5EF4-FFF2-40B4-BE49-F238E27FC236}">
                  <a16:creationId xmlns:a16="http://schemas.microsoft.com/office/drawing/2014/main" id="{D93FC276-6385-4308-88D0-B108037DF646}"/>
                </a:ext>
              </a:extLst>
            </p:cNvPr>
            <p:cNvSpPr txBox="1">
              <a:spLocks noChangeArrowheads="1"/>
            </p:cNvSpPr>
            <p:nvPr/>
          </p:nvSpPr>
          <p:spPr bwMode="auto">
            <a:xfrm>
              <a:off x="1952" y="1641"/>
              <a:ext cx="3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7657" name="Text Box 9">
              <a:extLst>
                <a:ext uri="{FF2B5EF4-FFF2-40B4-BE49-F238E27FC236}">
                  <a16:creationId xmlns:a16="http://schemas.microsoft.com/office/drawing/2014/main" id="{D270FEA4-C5F1-4D98-A798-31BE31E3897E}"/>
                </a:ext>
              </a:extLst>
            </p:cNvPr>
            <p:cNvSpPr txBox="1">
              <a:spLocks noChangeArrowheads="1"/>
            </p:cNvSpPr>
            <p:nvPr/>
          </p:nvSpPr>
          <p:spPr bwMode="auto">
            <a:xfrm>
              <a:off x="3508" y="1642"/>
              <a:ext cx="28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7658" name="Text Box 10">
              <a:extLst>
                <a:ext uri="{FF2B5EF4-FFF2-40B4-BE49-F238E27FC236}">
                  <a16:creationId xmlns:a16="http://schemas.microsoft.com/office/drawing/2014/main" id="{437D390D-23FF-4173-B0AC-E7C9636524CE}"/>
                </a:ext>
              </a:extLst>
            </p:cNvPr>
            <p:cNvSpPr txBox="1">
              <a:spLocks noChangeArrowheads="1"/>
            </p:cNvSpPr>
            <p:nvPr/>
          </p:nvSpPr>
          <p:spPr bwMode="auto">
            <a:xfrm>
              <a:off x="2710" y="1088"/>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3</a:t>
              </a:r>
              <a:endParaRPr lang="en-US" altLang="en-US" sz="1800"/>
            </a:p>
          </p:txBody>
        </p:sp>
        <p:sp>
          <p:nvSpPr>
            <p:cNvPr id="27659" name="Freeform 11">
              <a:extLst>
                <a:ext uri="{FF2B5EF4-FFF2-40B4-BE49-F238E27FC236}">
                  <a16:creationId xmlns:a16="http://schemas.microsoft.com/office/drawing/2014/main" id="{18DCD544-662D-4F81-B415-EFD058DF2338}"/>
                </a:ext>
              </a:extLst>
            </p:cNvPr>
            <p:cNvSpPr>
              <a:spLocks/>
            </p:cNvSpPr>
            <p:nvPr/>
          </p:nvSpPr>
          <p:spPr bwMode="auto">
            <a:xfrm flipH="1" flipV="1">
              <a:off x="2288" y="1885"/>
              <a:ext cx="1184" cy="373"/>
            </a:xfrm>
            <a:custGeom>
              <a:avLst/>
              <a:gdLst>
                <a:gd name="T0" fmla="*/ 0 w 1184"/>
                <a:gd name="T1" fmla="*/ 373 h 373"/>
                <a:gd name="T2" fmla="*/ 206 w 1184"/>
                <a:gd name="T3" fmla="*/ 167 h 373"/>
                <a:gd name="T4" fmla="*/ 436 w 1184"/>
                <a:gd name="T5" fmla="*/ 36 h 373"/>
                <a:gd name="T6" fmla="*/ 625 w 1184"/>
                <a:gd name="T7" fmla="*/ 11 h 373"/>
                <a:gd name="T8" fmla="*/ 888 w 1184"/>
                <a:gd name="T9" fmla="*/ 101 h 373"/>
                <a:gd name="T10" fmla="*/ 1184 w 1184"/>
                <a:gd name="T11" fmla="*/ 364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0" name="Text Box 12">
              <a:extLst>
                <a:ext uri="{FF2B5EF4-FFF2-40B4-BE49-F238E27FC236}">
                  <a16:creationId xmlns:a16="http://schemas.microsoft.com/office/drawing/2014/main" id="{BB906964-5842-4C28-8AE4-647697FEF2F0}"/>
                </a:ext>
              </a:extLst>
            </p:cNvPr>
            <p:cNvSpPr txBox="1">
              <a:spLocks noChangeArrowheads="1"/>
            </p:cNvSpPr>
            <p:nvPr/>
          </p:nvSpPr>
          <p:spPr bwMode="auto">
            <a:xfrm>
              <a:off x="2715" y="1997"/>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4</a:t>
              </a:r>
              <a:endParaRPr lang="en-US" altLang="en-US" sz="1800"/>
            </a:p>
          </p:txBody>
        </p:sp>
        <p:sp>
          <p:nvSpPr>
            <p:cNvPr id="27661" name="Freeform 13">
              <a:extLst>
                <a:ext uri="{FF2B5EF4-FFF2-40B4-BE49-F238E27FC236}">
                  <a16:creationId xmlns:a16="http://schemas.microsoft.com/office/drawing/2014/main" id="{1F06DF6B-50DF-46D9-9B1E-A8831CB75746}"/>
                </a:ext>
              </a:extLst>
            </p:cNvPr>
            <p:cNvSpPr>
              <a:spLocks/>
            </p:cNvSpPr>
            <p:nvPr/>
          </p:nvSpPr>
          <p:spPr bwMode="auto">
            <a:xfrm flipV="1">
              <a:off x="1906" y="1103"/>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2" name="Freeform 14">
              <a:extLst>
                <a:ext uri="{FF2B5EF4-FFF2-40B4-BE49-F238E27FC236}">
                  <a16:creationId xmlns:a16="http://schemas.microsoft.com/office/drawing/2014/main" id="{90AD7DCD-928C-4644-B220-A7E6FED7FB8F}"/>
                </a:ext>
              </a:extLst>
            </p:cNvPr>
            <p:cNvSpPr>
              <a:spLocks/>
            </p:cNvSpPr>
            <p:nvPr/>
          </p:nvSpPr>
          <p:spPr bwMode="auto">
            <a:xfrm flipV="1">
              <a:off x="3457" y="1109"/>
              <a:ext cx="398" cy="460"/>
            </a:xfrm>
            <a:custGeom>
              <a:avLst/>
              <a:gdLst>
                <a:gd name="T0" fmla="*/ 248 w 398"/>
                <a:gd name="T1" fmla="*/ 0 h 460"/>
                <a:gd name="T2" fmla="*/ 363 w 398"/>
                <a:gd name="T3" fmla="*/ 156 h 460"/>
                <a:gd name="T4" fmla="*/ 371 w 398"/>
                <a:gd name="T5" fmla="*/ 337 h 460"/>
                <a:gd name="T6" fmla="*/ 199 w 398"/>
                <a:gd name="T7" fmla="*/ 460 h 460"/>
                <a:gd name="T8" fmla="*/ 26 w 398"/>
                <a:gd name="T9" fmla="*/ 337 h 460"/>
                <a:gd name="T10" fmla="*/ 43 w 398"/>
                <a:gd name="T11" fmla="*/ 132 h 460"/>
                <a:gd name="T12" fmla="*/ 158 w 398"/>
                <a:gd name="T13" fmla="*/ 8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7663" name="Text Box 15">
              <a:extLst>
                <a:ext uri="{FF2B5EF4-FFF2-40B4-BE49-F238E27FC236}">
                  <a16:creationId xmlns:a16="http://schemas.microsoft.com/office/drawing/2014/main" id="{2664FA86-C880-4042-8C72-52CC9056E6BA}"/>
                </a:ext>
              </a:extLst>
            </p:cNvPr>
            <p:cNvSpPr txBox="1">
              <a:spLocks noChangeArrowheads="1"/>
            </p:cNvSpPr>
            <p:nvPr/>
          </p:nvSpPr>
          <p:spPr bwMode="auto">
            <a:xfrm>
              <a:off x="1935" y="888"/>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7</a:t>
              </a:r>
              <a:endParaRPr lang="en-US" altLang="en-US" sz="1800"/>
            </a:p>
          </p:txBody>
        </p:sp>
        <p:sp>
          <p:nvSpPr>
            <p:cNvPr id="27664" name="Text Box 16">
              <a:extLst>
                <a:ext uri="{FF2B5EF4-FFF2-40B4-BE49-F238E27FC236}">
                  <a16:creationId xmlns:a16="http://schemas.microsoft.com/office/drawing/2014/main" id="{80B401E4-1B6E-4ACB-867F-862D683B3BFE}"/>
                </a:ext>
              </a:extLst>
            </p:cNvPr>
            <p:cNvSpPr txBox="1">
              <a:spLocks noChangeArrowheads="1"/>
            </p:cNvSpPr>
            <p:nvPr/>
          </p:nvSpPr>
          <p:spPr bwMode="auto">
            <a:xfrm>
              <a:off x="3485" y="885"/>
              <a:ext cx="41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a:t>
              </a:r>
              <a:r>
                <a:rPr lang="ro-RO" altLang="en-US" sz="1800"/>
                <a:t>6</a:t>
              </a:r>
              <a:endParaRPr lang="en-US" altLang="en-US" sz="1800"/>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8CCB589-9099-4B18-91FE-FAC1E1AF4C4B}"/>
              </a:ext>
            </a:extLst>
          </p:cNvPr>
          <p:cNvSpPr>
            <a:spLocks noGrp="1" noChangeArrowheads="1"/>
          </p:cNvSpPr>
          <p:nvPr>
            <p:ph type="title"/>
          </p:nvPr>
        </p:nvSpPr>
        <p:spPr/>
        <p:txBody>
          <a:bodyPr/>
          <a:lstStyle/>
          <a:p>
            <a:r>
              <a:rPr lang="ro-RO" altLang="en-US"/>
              <a:t>Model Markov</a:t>
            </a:r>
            <a:endParaRPr lang="en-US" altLang="en-US"/>
          </a:p>
        </p:txBody>
      </p:sp>
      <p:sp>
        <p:nvSpPr>
          <p:cNvPr id="3" name="Content Placeholder 2">
            <a:extLst>
              <a:ext uri="{FF2B5EF4-FFF2-40B4-BE49-F238E27FC236}">
                <a16:creationId xmlns:a16="http://schemas.microsoft.com/office/drawing/2014/main" id="{DFE46001-8259-4858-B7D1-E8F659E1C72D}"/>
              </a:ext>
            </a:extLst>
          </p:cNvPr>
          <p:cNvSpPr>
            <a:spLocks noGrp="1"/>
          </p:cNvSpPr>
          <p:nvPr>
            <p:ph idx="1"/>
          </p:nvPr>
        </p:nvSpPr>
        <p:spPr/>
        <p:txBody>
          <a:bodyPr>
            <a:normAutofit fontScale="55000" lnSpcReduction="20000"/>
          </a:bodyPr>
          <a:lstStyle/>
          <a:p>
            <a:pPr>
              <a:defRPr/>
            </a:pPr>
            <a:r>
              <a:rPr lang="ro-RO" dirty="0"/>
              <a:t>Exemple</a:t>
            </a:r>
            <a:endParaRPr lang="en-GB" dirty="0"/>
          </a:p>
          <a:p>
            <a:pPr lvl="1">
              <a:defRPr/>
            </a:pPr>
            <a:r>
              <a:rPr lang="ro-RO" dirty="0"/>
              <a:t>Previziunea vremii</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a:t>
            </a:r>
          </a:p>
          <a:p>
            <a:pPr lvl="4">
              <a:defRPr/>
            </a:pPr>
            <a:r>
              <a:rPr lang="ro-RO" sz="1800" dirty="0">
                <a:sym typeface="Wingdings" pitchFamily="2" charset="2"/>
              </a:rPr>
              <a:t>Stării S1: P(S1) = 1/3 = 0.5</a:t>
            </a:r>
          </a:p>
          <a:p>
            <a:pPr lvl="4">
              <a:defRPr/>
            </a:pPr>
            <a:r>
              <a:rPr lang="ro-RO" sz="1800" dirty="0">
                <a:sym typeface="Wingdings" pitchFamily="2" charset="2"/>
              </a:rPr>
              <a:t>Stării S2: P(S2) = 1/3 = 0.4</a:t>
            </a:r>
          </a:p>
          <a:p>
            <a:pPr lvl="4">
              <a:defRPr/>
            </a:pPr>
            <a:r>
              <a:rPr lang="ro-RO" sz="1800" dirty="0">
                <a:sym typeface="Wingdings" pitchFamily="2" charset="2"/>
              </a:rPr>
              <a:t>Stării S3: P(S3) = 1/3 = 0.1</a:t>
            </a:r>
          </a:p>
          <a:p>
            <a:pPr lvl="4">
              <a:defRPr/>
            </a:pPr>
            <a:r>
              <a:rPr lang="ro-RO" sz="1800" dirty="0">
                <a:sym typeface="Wingdings" pitchFamily="2" charset="2"/>
              </a:rPr>
              <a:t>Stării S1 după starea S</a:t>
            </a:r>
            <a:r>
              <a:rPr lang="en-GB" sz="1800" dirty="0">
                <a:sym typeface="Wingdings" pitchFamily="2" charset="2"/>
              </a:rPr>
              <a:t>1</a:t>
            </a:r>
            <a:r>
              <a:rPr lang="ro-RO" sz="1800" dirty="0">
                <a:sym typeface="Wingdings" pitchFamily="2" charset="2"/>
              </a:rPr>
              <a:t>: P(S1</a:t>
            </a:r>
            <a:r>
              <a:rPr lang="en-GB" sz="1800" dirty="0">
                <a:sym typeface="Wingdings" pitchFamily="2" charset="2"/>
              </a:rPr>
              <a:t>|S1</a:t>
            </a:r>
            <a:r>
              <a:rPr lang="ro-RO" sz="1800" dirty="0">
                <a:sym typeface="Wingdings" pitchFamily="2" charset="2"/>
              </a:rPr>
              <a:t>)</a:t>
            </a:r>
            <a:r>
              <a:rPr lang="en-GB" sz="1800" dirty="0">
                <a:sym typeface="Wingdings" pitchFamily="2" charset="2"/>
              </a:rPr>
              <a:t> = 0.</a:t>
            </a:r>
            <a:r>
              <a:rPr lang="ro-RO" sz="1800" dirty="0">
                <a:sym typeface="Wingdings" pitchFamily="2" charset="2"/>
              </a:rPr>
              <a:t>7</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S2: P(S</a:t>
            </a:r>
            <a:r>
              <a:rPr lang="en-GB" sz="1800" dirty="0">
                <a:sym typeface="Wingdings" pitchFamily="2" charset="2"/>
              </a:rPr>
              <a:t>2|S2</a:t>
            </a:r>
            <a:r>
              <a:rPr lang="ro-RO" sz="1800" dirty="0">
                <a:sym typeface="Wingdings" pitchFamily="2" charset="2"/>
              </a:rPr>
              <a:t>)</a:t>
            </a:r>
            <a:r>
              <a:rPr lang="en-GB" sz="1800" dirty="0">
                <a:sym typeface="Wingdings" pitchFamily="2" charset="2"/>
              </a:rPr>
              <a:t> = 0.</a:t>
            </a:r>
            <a:r>
              <a:rPr lang="ro-RO" sz="1800" dirty="0">
                <a:sym typeface="Wingdings" pitchFamily="2" charset="2"/>
              </a:rPr>
              <a:t>5</a:t>
            </a:r>
          </a:p>
          <a:p>
            <a:pPr lvl="4">
              <a:defRPr/>
            </a:pPr>
            <a:r>
              <a:rPr lang="ro-RO" sz="1800" dirty="0">
                <a:sym typeface="Wingdings" pitchFamily="2" charset="2"/>
              </a:rPr>
              <a:t>Stării S3 după starea S3: P(S3</a:t>
            </a:r>
            <a:r>
              <a:rPr lang="en-GB" sz="1800" dirty="0">
                <a:sym typeface="Wingdings" pitchFamily="2" charset="2"/>
              </a:rPr>
              <a:t>|S</a:t>
            </a:r>
            <a:r>
              <a:rPr lang="ro-RO" sz="1800" dirty="0">
                <a:sym typeface="Wingdings" pitchFamily="2" charset="2"/>
              </a:rPr>
              <a:t>3)</a:t>
            </a:r>
            <a:r>
              <a:rPr lang="en-GB" sz="1800" dirty="0">
                <a:sym typeface="Wingdings" pitchFamily="2" charset="2"/>
              </a:rPr>
              <a:t> = 0.</a:t>
            </a:r>
            <a:r>
              <a:rPr lang="ro-RO" sz="1800" dirty="0">
                <a:sym typeface="Wingdings" pitchFamily="2" charset="2"/>
              </a:rPr>
              <a:t>1</a:t>
            </a:r>
            <a:endParaRPr lang="en-GB" sz="1800" dirty="0">
              <a:sym typeface="Wingdings" pitchFamily="2" charset="2"/>
            </a:endParaRPr>
          </a:p>
          <a:p>
            <a:pPr lvl="4">
              <a:defRPr/>
            </a:pPr>
            <a:r>
              <a:rPr lang="ro-RO" sz="1800" dirty="0">
                <a:sym typeface="Wingdings" pitchFamily="2" charset="2"/>
              </a:rPr>
              <a:t>Stării S1 după starea S2: P(S1</a:t>
            </a:r>
            <a:r>
              <a:rPr lang="en-GB" sz="1800" dirty="0">
                <a:sym typeface="Wingdings" pitchFamily="2" charset="2"/>
              </a:rPr>
              <a:t>|S2</a:t>
            </a:r>
            <a:r>
              <a:rPr lang="ro-RO" sz="1800" dirty="0">
                <a:sym typeface="Wingdings" pitchFamily="2" charset="2"/>
              </a:rPr>
              <a:t>)</a:t>
            </a:r>
            <a:r>
              <a:rPr lang="en-GB" sz="1800" dirty="0">
                <a:sym typeface="Wingdings" pitchFamily="2" charset="2"/>
              </a:rPr>
              <a:t> = 0.</a:t>
            </a:r>
            <a:r>
              <a:rPr lang="ro-RO" sz="1800" dirty="0">
                <a:sym typeface="Wingdings" pitchFamily="2" charset="2"/>
              </a:rPr>
              <a:t>4</a:t>
            </a:r>
            <a:endParaRPr lang="en-GB" sz="1800" dirty="0">
              <a:sym typeface="Wingdings" pitchFamily="2" charset="2"/>
            </a:endParaRPr>
          </a:p>
          <a:p>
            <a:pPr lvl="4">
              <a:defRPr/>
            </a:pPr>
            <a:r>
              <a:rPr lang="ro-RO" sz="1800" dirty="0">
                <a:sym typeface="Wingdings" pitchFamily="2" charset="2"/>
              </a:rPr>
              <a:t>Stării S</a:t>
            </a:r>
            <a:r>
              <a:rPr lang="en-GB" sz="1800" dirty="0">
                <a:sym typeface="Wingdings" pitchFamily="2" charset="2"/>
              </a:rPr>
              <a:t>2</a:t>
            </a:r>
            <a:r>
              <a:rPr lang="ro-RO" sz="1800" dirty="0">
                <a:sym typeface="Wingdings" pitchFamily="2" charset="2"/>
              </a:rPr>
              <a:t> după starea S3: P(S</a:t>
            </a:r>
            <a:r>
              <a:rPr lang="en-GB" sz="1800" dirty="0">
                <a:sym typeface="Wingdings" pitchFamily="2" charset="2"/>
              </a:rPr>
              <a:t>2|S</a:t>
            </a:r>
            <a:r>
              <a:rPr lang="ro-RO" sz="1800" dirty="0">
                <a:sym typeface="Wingdings" pitchFamily="2" charset="2"/>
              </a:rPr>
              <a:t>3)</a:t>
            </a:r>
            <a:r>
              <a:rPr lang="en-GB" sz="1800" dirty="0">
                <a:sym typeface="Wingdings" pitchFamily="2" charset="2"/>
              </a:rPr>
              <a:t> = 0.</a:t>
            </a:r>
            <a:r>
              <a:rPr lang="ro-RO" sz="1800" dirty="0">
                <a:sym typeface="Wingdings" pitchFamily="2" charset="2"/>
              </a:rPr>
              <a:t>7</a:t>
            </a:r>
          </a:p>
          <a:p>
            <a:pPr lvl="4">
              <a:defRPr/>
            </a:pPr>
            <a:r>
              <a:rPr lang="ro-RO" sz="1800" dirty="0">
                <a:sym typeface="Wingdings" pitchFamily="2" charset="2"/>
              </a:rPr>
              <a:t>Stării S3 după starea S1: P(S3</a:t>
            </a:r>
            <a:r>
              <a:rPr lang="en-GB" sz="1800" dirty="0">
                <a:sym typeface="Wingdings" pitchFamily="2" charset="2"/>
              </a:rPr>
              <a:t>|S</a:t>
            </a:r>
            <a:r>
              <a:rPr lang="ro-RO" sz="1800" dirty="0">
                <a:sym typeface="Wingdings" pitchFamily="2" charset="2"/>
              </a:rPr>
              <a:t>1)</a:t>
            </a:r>
            <a:r>
              <a:rPr lang="en-GB" sz="1800" dirty="0">
                <a:sym typeface="Wingdings" pitchFamily="2" charset="2"/>
              </a:rPr>
              <a:t> = 0.</a:t>
            </a:r>
            <a:r>
              <a:rPr lang="ro-RO" sz="1800" dirty="0">
                <a:sym typeface="Wingdings" pitchFamily="2" charset="2"/>
              </a:rPr>
              <a:t>05</a:t>
            </a:r>
            <a:endParaRPr lang="en-GB" sz="1800" dirty="0">
              <a:sym typeface="Wingdings" pitchFamily="2" charset="2"/>
            </a:endParaRPr>
          </a:p>
          <a:p>
            <a:pPr lvl="4">
              <a:defRPr/>
            </a:pPr>
            <a:r>
              <a:rPr lang="ro-RO" sz="1800" dirty="0">
                <a:sym typeface="Wingdings" pitchFamily="2" charset="2"/>
              </a:rPr>
              <a:t>Stării S1 după starea S3: P(S1</a:t>
            </a:r>
            <a:r>
              <a:rPr lang="en-GB" sz="1800" dirty="0">
                <a:sym typeface="Wingdings" pitchFamily="2" charset="2"/>
              </a:rPr>
              <a:t>|S</a:t>
            </a:r>
            <a:r>
              <a:rPr lang="ro-RO" sz="1800" dirty="0">
                <a:sym typeface="Wingdings" pitchFamily="2" charset="2"/>
              </a:rPr>
              <a:t>3)</a:t>
            </a:r>
            <a:r>
              <a:rPr lang="en-GB" sz="1800" dirty="0">
                <a:sym typeface="Wingdings" pitchFamily="2" charset="2"/>
              </a:rPr>
              <a:t> = 0.</a:t>
            </a:r>
            <a:r>
              <a:rPr lang="ro-RO" sz="1800" dirty="0">
                <a:sym typeface="Wingdings" pitchFamily="2" charset="2"/>
              </a:rPr>
              <a:t>2</a:t>
            </a:r>
            <a:endParaRPr lang="en-GB" sz="1800" dirty="0">
              <a:sym typeface="Wingdings" pitchFamily="2" charset="2"/>
            </a:endParaRPr>
          </a:p>
          <a:p>
            <a:pPr lvl="4">
              <a:defRPr/>
            </a:pPr>
            <a:r>
              <a:rPr lang="ro-RO" sz="1800" dirty="0">
                <a:sym typeface="Wingdings" pitchFamily="2" charset="2"/>
              </a:rPr>
              <a:t>Stării S3 după starea S2: P(S3</a:t>
            </a:r>
            <a:r>
              <a:rPr lang="en-GB" sz="1800" dirty="0">
                <a:sym typeface="Wingdings" pitchFamily="2" charset="2"/>
              </a:rPr>
              <a:t>|S</a:t>
            </a:r>
            <a:r>
              <a:rPr lang="ro-RO" sz="1800" dirty="0">
                <a:sym typeface="Wingdings" pitchFamily="2" charset="2"/>
              </a:rPr>
              <a:t>2)</a:t>
            </a:r>
            <a:r>
              <a:rPr lang="en-GB" sz="1800" dirty="0">
                <a:sym typeface="Wingdings" pitchFamily="2" charset="2"/>
              </a:rPr>
              <a:t> = 0.</a:t>
            </a:r>
            <a:r>
              <a:rPr lang="ro-RO" sz="1800" dirty="0">
                <a:sym typeface="Wingdings" pitchFamily="2" charset="2"/>
              </a:rPr>
              <a:t>1</a:t>
            </a:r>
          </a:p>
          <a:p>
            <a:pPr lvl="4">
              <a:defRPr/>
            </a:pPr>
            <a:r>
              <a:rPr lang="ro-RO" sz="1800" dirty="0">
                <a:sym typeface="Wingdings" pitchFamily="2" charset="2"/>
              </a:rPr>
              <a:t>Stării S2 după starea S1: P(S2</a:t>
            </a:r>
            <a:r>
              <a:rPr lang="en-GB" sz="1800" dirty="0">
                <a:sym typeface="Wingdings" pitchFamily="2" charset="2"/>
              </a:rPr>
              <a:t>|S</a:t>
            </a:r>
            <a:r>
              <a:rPr lang="ro-RO" sz="1800" dirty="0">
                <a:sym typeface="Wingdings" pitchFamily="2" charset="2"/>
              </a:rPr>
              <a:t>1)</a:t>
            </a:r>
            <a:r>
              <a:rPr lang="en-GB" sz="1800" dirty="0">
                <a:sym typeface="Wingdings" pitchFamily="2" charset="2"/>
              </a:rPr>
              <a:t> = 0.</a:t>
            </a:r>
            <a:r>
              <a:rPr lang="ro-RO" sz="1800" dirty="0">
                <a:sym typeface="Wingdings" pitchFamily="2" charset="2"/>
              </a:rPr>
              <a:t>25</a:t>
            </a:r>
            <a:endParaRPr lang="en-GB" sz="1800"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a:t>
            </a:r>
          </a:p>
          <a:p>
            <a:pPr lvl="4">
              <a:defRPr/>
            </a:pPr>
            <a:r>
              <a:rPr lang="ro-RO" sz="1800" dirty="0">
                <a:sym typeface="Wingdings" pitchFamily="2" charset="2"/>
              </a:rPr>
              <a:t>A unei secvenţe de sări S3 S3 S3 S2 S1 S2 S3?</a:t>
            </a:r>
          </a:p>
          <a:p>
            <a:pPr lvl="4">
              <a:defRPr/>
            </a:pPr>
            <a:r>
              <a:rPr lang="ro-RO" sz="1800" i="1" dirty="0"/>
              <a:t>P = </a:t>
            </a:r>
            <a:r>
              <a:rPr lang="en-US" sz="1800" i="1" dirty="0"/>
              <a:t>P</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2</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2</a:t>
            </a:r>
            <a:r>
              <a:rPr lang="en-US" sz="1800" dirty="0"/>
              <a:t>]</a:t>
            </a:r>
            <a:endParaRPr lang="ro-RO" sz="1800" dirty="0"/>
          </a:p>
          <a:p>
            <a:pPr lvl="4">
              <a:lnSpc>
                <a:spcPct val="90000"/>
              </a:lnSpc>
              <a:defRPr/>
            </a:pPr>
            <a:r>
              <a:rPr lang="ro-RO" sz="1800" dirty="0">
                <a:sym typeface="Wingdings" pitchFamily="2" charset="2"/>
              </a:rPr>
              <a:t>P = </a:t>
            </a:r>
            <a:r>
              <a:rPr lang="en-US" sz="1800" dirty="0"/>
              <a:t>0.5  ·    0.7   ·    0.7   ·   0.25  ·    0.1   ·    0.7    ·  0.4</a:t>
            </a:r>
          </a:p>
          <a:p>
            <a:pPr lvl="4">
              <a:lnSpc>
                <a:spcPct val="90000"/>
              </a:lnSpc>
              <a:defRPr/>
            </a:pPr>
            <a:r>
              <a:rPr lang="ro-RO" sz="1800" dirty="0"/>
              <a:t>P</a:t>
            </a:r>
            <a:r>
              <a:rPr lang="en-US" sz="1800" dirty="0"/>
              <a:t>   =   0.001715</a:t>
            </a:r>
            <a:endParaRPr lang="ro-RO" sz="1800" dirty="0"/>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S S S P N S S?</a:t>
            </a:r>
          </a:p>
          <a:p>
            <a:pPr lvl="4">
              <a:defRPr/>
            </a:pPr>
            <a:r>
              <a:rPr lang="ro-RO" sz="1800" dirty="0">
                <a:sym typeface="Wingdings" pitchFamily="2" charset="2"/>
              </a:rPr>
              <a:t>A unei secvenţe de sări </a:t>
            </a:r>
            <a:r>
              <a:rPr lang="en-US" sz="1800" i="1" dirty="0"/>
              <a:t>S</a:t>
            </a:r>
            <a:r>
              <a:rPr lang="en-US" sz="1800" baseline="-25000" dirty="0"/>
              <a:t>3</a:t>
            </a:r>
            <a:r>
              <a:rPr lang="en-US" sz="1800" dirty="0"/>
              <a:t>, </a:t>
            </a:r>
            <a:r>
              <a:rPr lang="en-US" sz="1800" i="1" dirty="0"/>
              <a:t>S</a:t>
            </a:r>
            <a:r>
              <a:rPr lang="en-US" sz="1800" baseline="-25000" dirty="0"/>
              <a:t>3</a:t>
            </a:r>
            <a:r>
              <a:rPr lang="en-US" sz="1800" dirty="0"/>
              <a:t>, </a:t>
            </a:r>
            <a:r>
              <a:rPr lang="en-US" sz="1800" i="1" dirty="0"/>
              <a:t>S</a:t>
            </a:r>
            <a:r>
              <a:rPr lang="en-US" sz="1800" baseline="-25000" dirty="0"/>
              <a:t>3</a:t>
            </a:r>
            <a:r>
              <a:rPr lang="en-US" sz="1800" dirty="0"/>
              <a:t>, </a:t>
            </a:r>
            <a:r>
              <a:rPr lang="en-US" sz="1800" i="1" dirty="0"/>
              <a:t>S</a:t>
            </a:r>
            <a:r>
              <a:rPr lang="en-US" sz="1800" baseline="-25000" dirty="0"/>
              <a:t>1</a:t>
            </a:r>
            <a:r>
              <a:rPr lang="en-US" sz="1800" dirty="0"/>
              <a:t>, </a:t>
            </a:r>
            <a:r>
              <a:rPr lang="en-US" sz="1800" i="1" dirty="0"/>
              <a:t>S</a:t>
            </a:r>
            <a:r>
              <a:rPr lang="en-US" sz="1800" baseline="-25000" dirty="0"/>
              <a:t>2</a:t>
            </a:r>
            <a:r>
              <a:rPr lang="en-US" sz="1800" dirty="0"/>
              <a:t>, </a:t>
            </a:r>
            <a:r>
              <a:rPr lang="en-US" sz="1800" i="1" dirty="0"/>
              <a:t>S</a:t>
            </a:r>
            <a:r>
              <a:rPr lang="en-US" sz="1800" baseline="-25000" dirty="0"/>
              <a:t>3</a:t>
            </a:r>
            <a:r>
              <a:rPr lang="en-US" sz="1800" dirty="0"/>
              <a:t>, </a:t>
            </a:r>
            <a:r>
              <a:rPr lang="en-US" sz="1800" i="1" dirty="0"/>
              <a:t>S</a:t>
            </a:r>
            <a:r>
              <a:rPr lang="en-US" sz="1800" baseline="-25000" dirty="0"/>
              <a:t>3</a:t>
            </a:r>
            <a:r>
              <a:rPr lang="ro-RO" sz="1800" dirty="0"/>
              <a:t>?</a:t>
            </a:r>
          </a:p>
          <a:p>
            <a:pPr lvl="4">
              <a:lnSpc>
                <a:spcPct val="90000"/>
              </a:lnSpc>
              <a:buFontTx/>
              <a:buChar char="•"/>
              <a:defRPr/>
            </a:pPr>
            <a:r>
              <a:rPr lang="ro-RO" sz="1800" dirty="0"/>
              <a:t>P = </a:t>
            </a:r>
            <a:r>
              <a:rPr lang="en-US" sz="1800" i="1" dirty="0"/>
              <a:t>P</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1</a:t>
            </a:r>
            <a:r>
              <a:rPr lang="en-US" sz="1800" dirty="0"/>
              <a:t>|</a:t>
            </a:r>
            <a:r>
              <a:rPr lang="en-US" sz="1800" i="1" dirty="0"/>
              <a:t>S</a:t>
            </a:r>
            <a:r>
              <a:rPr lang="en-US" sz="1800" baseline="-25000" dirty="0"/>
              <a:t>3</a:t>
            </a:r>
            <a:r>
              <a:rPr lang="en-US" sz="1800" dirty="0"/>
              <a:t>] </a:t>
            </a:r>
            <a:r>
              <a:rPr lang="en-US" sz="1800" i="1" dirty="0"/>
              <a:t>P</a:t>
            </a:r>
            <a:r>
              <a:rPr lang="en-US" sz="1800" dirty="0"/>
              <a:t>[</a:t>
            </a:r>
            <a:r>
              <a:rPr lang="en-US" sz="1800" i="1" dirty="0"/>
              <a:t>S</a:t>
            </a:r>
            <a:r>
              <a:rPr lang="en-US" sz="1800" baseline="-25000" dirty="0"/>
              <a:t>2</a:t>
            </a:r>
            <a:r>
              <a:rPr lang="en-US" sz="1800" dirty="0"/>
              <a:t>|</a:t>
            </a:r>
            <a:r>
              <a:rPr lang="en-US" sz="1800" i="1" dirty="0"/>
              <a:t>S</a:t>
            </a:r>
            <a:r>
              <a:rPr lang="en-US" sz="1800" baseline="-25000" dirty="0"/>
              <a:t>1</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2</a:t>
            </a:r>
            <a:r>
              <a:rPr lang="en-US" sz="1800" dirty="0"/>
              <a:t>] </a:t>
            </a:r>
            <a:r>
              <a:rPr lang="en-US" sz="1800" i="1" dirty="0"/>
              <a:t>P</a:t>
            </a:r>
            <a:r>
              <a:rPr lang="en-US" sz="1800" dirty="0"/>
              <a:t>[</a:t>
            </a:r>
            <a:r>
              <a:rPr lang="en-US" sz="1800" i="1" dirty="0"/>
              <a:t>S</a:t>
            </a:r>
            <a:r>
              <a:rPr lang="en-US" sz="1800" baseline="-25000" dirty="0"/>
              <a:t>3</a:t>
            </a:r>
            <a:r>
              <a:rPr lang="en-US" sz="1800" dirty="0"/>
              <a:t>|</a:t>
            </a:r>
            <a:r>
              <a:rPr lang="en-US" sz="1800" i="1" dirty="0"/>
              <a:t>S</a:t>
            </a:r>
            <a:r>
              <a:rPr lang="en-US" sz="1800" baseline="-25000" dirty="0"/>
              <a:t>3</a:t>
            </a:r>
            <a:r>
              <a:rPr lang="en-US" sz="1800" dirty="0"/>
              <a:t>]</a:t>
            </a:r>
            <a:endParaRPr lang="ro-RO" sz="1800" dirty="0"/>
          </a:p>
          <a:p>
            <a:pPr lvl="4">
              <a:lnSpc>
                <a:spcPct val="90000"/>
              </a:lnSpc>
              <a:buFontTx/>
              <a:buChar char="•"/>
              <a:defRPr/>
            </a:pPr>
            <a:r>
              <a:rPr lang="ro-RO" sz="1800" dirty="0"/>
              <a:t>P</a:t>
            </a:r>
            <a:r>
              <a:rPr lang="en-US" sz="1800" dirty="0"/>
              <a:t> = 0.1  ·    0.1   ·    0.1   ·    0.2   ·   0.25   ·    0.1    ·  0.1</a:t>
            </a:r>
            <a:endParaRPr lang="ro-RO" sz="1800" dirty="0"/>
          </a:p>
          <a:p>
            <a:pPr lvl="4">
              <a:lnSpc>
                <a:spcPct val="90000"/>
              </a:lnSpc>
              <a:buFontTx/>
              <a:buChar char="•"/>
              <a:defRPr/>
            </a:pPr>
            <a:r>
              <a:rPr lang="ro-RO" sz="1800" dirty="0"/>
              <a:t>P = </a:t>
            </a:r>
            <a:r>
              <a:rPr lang="en-US" sz="1800" dirty="0"/>
              <a:t>5.0x10</a:t>
            </a:r>
            <a:r>
              <a:rPr lang="en-US" sz="1800" baseline="30000" dirty="0"/>
              <a:t>-7</a:t>
            </a:r>
            <a:endParaRPr lang="en-US" sz="1800" dirty="0"/>
          </a:p>
          <a:p>
            <a:pPr lvl="4">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sp>
        <p:nvSpPr>
          <p:cNvPr id="28676" name="Oval 4">
            <a:extLst>
              <a:ext uri="{FF2B5EF4-FFF2-40B4-BE49-F238E27FC236}">
                <a16:creationId xmlns:a16="http://schemas.microsoft.com/office/drawing/2014/main" id="{42C38AC3-4B3C-4464-AA01-71D508E66855}"/>
              </a:ext>
            </a:extLst>
          </p:cNvPr>
          <p:cNvSpPr>
            <a:spLocks noChangeArrowheads="1"/>
          </p:cNvSpPr>
          <p:nvPr/>
        </p:nvSpPr>
        <p:spPr bwMode="auto">
          <a:xfrm>
            <a:off x="5654675" y="1042988"/>
            <a:ext cx="677863"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77" name="Oval 5">
            <a:extLst>
              <a:ext uri="{FF2B5EF4-FFF2-40B4-BE49-F238E27FC236}">
                <a16:creationId xmlns:a16="http://schemas.microsoft.com/office/drawing/2014/main" id="{7C042979-E3F1-4AAD-8780-CD8BA7549385}"/>
              </a:ext>
            </a:extLst>
          </p:cNvPr>
          <p:cNvSpPr>
            <a:spLocks noChangeArrowheads="1"/>
          </p:cNvSpPr>
          <p:nvPr/>
        </p:nvSpPr>
        <p:spPr bwMode="auto">
          <a:xfrm>
            <a:off x="8124825" y="1039813"/>
            <a:ext cx="677863"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78" name="Freeform 6">
            <a:extLst>
              <a:ext uri="{FF2B5EF4-FFF2-40B4-BE49-F238E27FC236}">
                <a16:creationId xmlns:a16="http://schemas.microsoft.com/office/drawing/2014/main" id="{579D4182-9577-4097-817F-7B2AACB8AFC9}"/>
              </a:ext>
            </a:extLst>
          </p:cNvPr>
          <p:cNvSpPr>
            <a:spLocks/>
          </p:cNvSpPr>
          <p:nvPr/>
        </p:nvSpPr>
        <p:spPr bwMode="auto">
          <a:xfrm>
            <a:off x="6286500" y="1009650"/>
            <a:ext cx="1879600" cy="2270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79" name="Text Box 7">
            <a:extLst>
              <a:ext uri="{FF2B5EF4-FFF2-40B4-BE49-F238E27FC236}">
                <a16:creationId xmlns:a16="http://schemas.microsoft.com/office/drawing/2014/main" id="{B07C5258-6AA0-4E7A-B762-4591BBE599F4}"/>
              </a:ext>
            </a:extLst>
          </p:cNvPr>
          <p:cNvSpPr txBox="1">
            <a:spLocks noChangeArrowheads="1"/>
          </p:cNvSpPr>
          <p:nvPr/>
        </p:nvSpPr>
        <p:spPr bwMode="auto">
          <a:xfrm>
            <a:off x="5251450" y="1158875"/>
            <a:ext cx="4556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1</a:t>
            </a:r>
            <a:endParaRPr lang="en-US" altLang="en-US" sz="1800"/>
          </a:p>
        </p:txBody>
      </p:sp>
      <p:sp>
        <p:nvSpPr>
          <p:cNvPr id="28680" name="Text Box 8">
            <a:extLst>
              <a:ext uri="{FF2B5EF4-FFF2-40B4-BE49-F238E27FC236}">
                <a16:creationId xmlns:a16="http://schemas.microsoft.com/office/drawing/2014/main" id="{F2573A32-4B81-4016-83C7-D7965817650E}"/>
              </a:ext>
            </a:extLst>
          </p:cNvPr>
          <p:cNvSpPr txBox="1">
            <a:spLocks noChangeArrowheads="1"/>
          </p:cNvSpPr>
          <p:nvPr/>
        </p:nvSpPr>
        <p:spPr bwMode="auto">
          <a:xfrm>
            <a:off x="8796338" y="1135063"/>
            <a:ext cx="455612"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2</a:t>
            </a:r>
            <a:endParaRPr lang="en-US" altLang="en-US" sz="1800"/>
          </a:p>
        </p:txBody>
      </p:sp>
      <p:sp>
        <p:nvSpPr>
          <p:cNvPr id="28681" name="Text Box 9">
            <a:extLst>
              <a:ext uri="{FF2B5EF4-FFF2-40B4-BE49-F238E27FC236}">
                <a16:creationId xmlns:a16="http://schemas.microsoft.com/office/drawing/2014/main" id="{3FEB36F1-0E3A-48F8-9CA6-BB0CFEE2D4B2}"/>
              </a:ext>
            </a:extLst>
          </p:cNvPr>
          <p:cNvSpPr txBox="1">
            <a:spLocks noChangeArrowheads="1"/>
          </p:cNvSpPr>
          <p:nvPr/>
        </p:nvSpPr>
        <p:spPr bwMode="auto">
          <a:xfrm>
            <a:off x="6865938" y="657225"/>
            <a:ext cx="7175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0.25</a:t>
            </a:r>
          </a:p>
        </p:txBody>
      </p:sp>
      <p:sp>
        <p:nvSpPr>
          <p:cNvPr id="28682" name="Freeform 10">
            <a:extLst>
              <a:ext uri="{FF2B5EF4-FFF2-40B4-BE49-F238E27FC236}">
                <a16:creationId xmlns:a16="http://schemas.microsoft.com/office/drawing/2014/main" id="{E7D0336B-7E0B-4BF2-8B72-3E541728E8C8}"/>
              </a:ext>
            </a:extLst>
          </p:cNvPr>
          <p:cNvSpPr>
            <a:spLocks/>
          </p:cNvSpPr>
          <p:nvPr/>
        </p:nvSpPr>
        <p:spPr bwMode="auto">
          <a:xfrm flipH="1" flipV="1">
            <a:off x="6296025" y="1520825"/>
            <a:ext cx="1879600" cy="2524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83" name="Text Box 11">
            <a:extLst>
              <a:ext uri="{FF2B5EF4-FFF2-40B4-BE49-F238E27FC236}">
                <a16:creationId xmlns:a16="http://schemas.microsoft.com/office/drawing/2014/main" id="{439A5851-DD0C-4964-AB6A-1F93DF20FCAA}"/>
              </a:ext>
            </a:extLst>
          </p:cNvPr>
          <p:cNvSpPr txBox="1">
            <a:spLocks noChangeArrowheads="1"/>
          </p:cNvSpPr>
          <p:nvPr/>
        </p:nvSpPr>
        <p:spPr bwMode="auto">
          <a:xfrm>
            <a:off x="6948488" y="1398588"/>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0.4</a:t>
            </a:r>
          </a:p>
        </p:txBody>
      </p:sp>
      <p:sp>
        <p:nvSpPr>
          <p:cNvPr id="28684" name="Freeform 12">
            <a:extLst>
              <a:ext uri="{FF2B5EF4-FFF2-40B4-BE49-F238E27FC236}">
                <a16:creationId xmlns:a16="http://schemas.microsoft.com/office/drawing/2014/main" id="{3CDBC6D4-1110-4F83-9B7A-FBCC8C20A1DF}"/>
              </a:ext>
            </a:extLst>
          </p:cNvPr>
          <p:cNvSpPr>
            <a:spLocks/>
          </p:cNvSpPr>
          <p:nvPr/>
        </p:nvSpPr>
        <p:spPr bwMode="auto">
          <a:xfrm flipV="1">
            <a:off x="5689600" y="317500"/>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85" name="Freeform 13">
            <a:extLst>
              <a:ext uri="{FF2B5EF4-FFF2-40B4-BE49-F238E27FC236}">
                <a16:creationId xmlns:a16="http://schemas.microsoft.com/office/drawing/2014/main" id="{A7880B13-A8A6-41D0-A151-1DD09B43B3B6}"/>
              </a:ext>
            </a:extLst>
          </p:cNvPr>
          <p:cNvSpPr>
            <a:spLocks/>
          </p:cNvSpPr>
          <p:nvPr/>
        </p:nvSpPr>
        <p:spPr bwMode="auto">
          <a:xfrm flipV="1">
            <a:off x="8151813" y="327025"/>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86" name="Text Box 14">
            <a:extLst>
              <a:ext uri="{FF2B5EF4-FFF2-40B4-BE49-F238E27FC236}">
                <a16:creationId xmlns:a16="http://schemas.microsoft.com/office/drawing/2014/main" id="{EEC716FF-000A-43E8-8A10-76E9C14A9EDA}"/>
              </a:ext>
            </a:extLst>
          </p:cNvPr>
          <p:cNvSpPr txBox="1">
            <a:spLocks noChangeArrowheads="1"/>
          </p:cNvSpPr>
          <p:nvPr/>
        </p:nvSpPr>
        <p:spPr bwMode="auto">
          <a:xfrm>
            <a:off x="5735638" y="-23813"/>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0.7</a:t>
            </a:r>
          </a:p>
        </p:txBody>
      </p:sp>
      <p:sp>
        <p:nvSpPr>
          <p:cNvPr id="28687" name="Text Box 15">
            <a:extLst>
              <a:ext uri="{FF2B5EF4-FFF2-40B4-BE49-F238E27FC236}">
                <a16:creationId xmlns:a16="http://schemas.microsoft.com/office/drawing/2014/main" id="{56AE0E48-DA4E-496C-848E-8116087496E2}"/>
              </a:ext>
            </a:extLst>
          </p:cNvPr>
          <p:cNvSpPr txBox="1">
            <a:spLocks noChangeArrowheads="1"/>
          </p:cNvSpPr>
          <p:nvPr/>
        </p:nvSpPr>
        <p:spPr bwMode="auto">
          <a:xfrm>
            <a:off x="8196263" y="-285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0.5</a:t>
            </a:r>
          </a:p>
        </p:txBody>
      </p:sp>
      <p:sp>
        <p:nvSpPr>
          <p:cNvPr id="28688" name="Oval 16">
            <a:extLst>
              <a:ext uri="{FF2B5EF4-FFF2-40B4-BE49-F238E27FC236}">
                <a16:creationId xmlns:a16="http://schemas.microsoft.com/office/drawing/2014/main" id="{EA218554-7CBF-40C7-9D8A-58D40A2EA4B6}"/>
              </a:ext>
            </a:extLst>
          </p:cNvPr>
          <p:cNvSpPr>
            <a:spLocks noChangeArrowheads="1"/>
          </p:cNvSpPr>
          <p:nvPr/>
        </p:nvSpPr>
        <p:spPr bwMode="auto">
          <a:xfrm>
            <a:off x="6891338" y="2944813"/>
            <a:ext cx="677862" cy="6651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28689" name="Freeform 17">
            <a:extLst>
              <a:ext uri="{FF2B5EF4-FFF2-40B4-BE49-F238E27FC236}">
                <a16:creationId xmlns:a16="http://schemas.microsoft.com/office/drawing/2014/main" id="{98DADA72-47B8-488B-8CF8-559328AA120E}"/>
              </a:ext>
            </a:extLst>
          </p:cNvPr>
          <p:cNvSpPr>
            <a:spLocks/>
          </p:cNvSpPr>
          <p:nvPr/>
        </p:nvSpPr>
        <p:spPr bwMode="auto">
          <a:xfrm>
            <a:off x="6937375" y="3600450"/>
            <a:ext cx="631825" cy="7302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28690" name="Freeform 18">
            <a:extLst>
              <a:ext uri="{FF2B5EF4-FFF2-40B4-BE49-F238E27FC236}">
                <a16:creationId xmlns:a16="http://schemas.microsoft.com/office/drawing/2014/main" id="{18241FE9-E4C5-422D-AFA4-0358F00496B7}"/>
              </a:ext>
            </a:extLst>
          </p:cNvPr>
          <p:cNvSpPr>
            <a:spLocks/>
          </p:cNvSpPr>
          <p:nvPr/>
        </p:nvSpPr>
        <p:spPr bwMode="auto">
          <a:xfrm>
            <a:off x="7542213" y="1703388"/>
            <a:ext cx="912812" cy="1419225"/>
          </a:xfrm>
          <a:custGeom>
            <a:avLst/>
            <a:gdLst>
              <a:gd name="T0" fmla="*/ 2147483646 w 600"/>
              <a:gd name="T1" fmla="*/ 0 h 920"/>
              <a:gd name="T2" fmla="*/ 2147483646 w 600"/>
              <a:gd name="T3" fmla="*/ 2147483646 h 920"/>
              <a:gd name="T4" fmla="*/ 2147483646 w 600"/>
              <a:gd name="T5" fmla="*/ 2147483646 h 920"/>
              <a:gd name="T6" fmla="*/ 2147483646 w 600"/>
              <a:gd name="T7" fmla="*/ 2147483646 h 920"/>
              <a:gd name="T8" fmla="*/ 2147483646 w 600"/>
              <a:gd name="T9" fmla="*/ 2147483646 h 920"/>
              <a:gd name="T10" fmla="*/ 0 w 600"/>
              <a:gd name="T11" fmla="*/ 2147483646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1" name="Freeform 19">
            <a:extLst>
              <a:ext uri="{FF2B5EF4-FFF2-40B4-BE49-F238E27FC236}">
                <a16:creationId xmlns:a16="http://schemas.microsoft.com/office/drawing/2014/main" id="{74877A56-9721-49F1-8137-EB720502DD89}"/>
              </a:ext>
            </a:extLst>
          </p:cNvPr>
          <p:cNvSpPr>
            <a:spLocks/>
          </p:cNvSpPr>
          <p:nvPr/>
        </p:nvSpPr>
        <p:spPr bwMode="auto">
          <a:xfrm rot="-3176353">
            <a:off x="6868319" y="2050257"/>
            <a:ext cx="1644650" cy="277812"/>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2" name="Freeform 20">
            <a:extLst>
              <a:ext uri="{FF2B5EF4-FFF2-40B4-BE49-F238E27FC236}">
                <a16:creationId xmlns:a16="http://schemas.microsoft.com/office/drawing/2014/main" id="{EB39C4AB-7CDA-4405-AB0F-897F32C22425}"/>
              </a:ext>
            </a:extLst>
          </p:cNvPr>
          <p:cNvSpPr>
            <a:spLocks/>
          </p:cNvSpPr>
          <p:nvPr/>
        </p:nvSpPr>
        <p:spPr bwMode="auto">
          <a:xfrm flipH="1">
            <a:off x="6035675" y="1690688"/>
            <a:ext cx="912813" cy="1446212"/>
          </a:xfrm>
          <a:custGeom>
            <a:avLst/>
            <a:gdLst>
              <a:gd name="T0" fmla="*/ 2147483646 w 600"/>
              <a:gd name="T1" fmla="*/ 0 h 920"/>
              <a:gd name="T2" fmla="*/ 2147483646 w 600"/>
              <a:gd name="T3" fmla="*/ 2147483646 h 920"/>
              <a:gd name="T4" fmla="*/ 2147483646 w 600"/>
              <a:gd name="T5" fmla="*/ 2147483646 h 920"/>
              <a:gd name="T6" fmla="*/ 2147483646 w 600"/>
              <a:gd name="T7" fmla="*/ 2147483646 h 920"/>
              <a:gd name="T8" fmla="*/ 2147483646 w 600"/>
              <a:gd name="T9" fmla="*/ 2147483646 h 920"/>
              <a:gd name="T10" fmla="*/ 0 w 600"/>
              <a:gd name="T11" fmla="*/ 2147483646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3" name="Freeform 21">
            <a:extLst>
              <a:ext uri="{FF2B5EF4-FFF2-40B4-BE49-F238E27FC236}">
                <a16:creationId xmlns:a16="http://schemas.microsoft.com/office/drawing/2014/main" id="{D7FCCBA5-8BCB-433C-9D1F-F2FC9BF4F4CB}"/>
              </a:ext>
            </a:extLst>
          </p:cNvPr>
          <p:cNvSpPr>
            <a:spLocks/>
          </p:cNvSpPr>
          <p:nvPr/>
        </p:nvSpPr>
        <p:spPr bwMode="auto">
          <a:xfrm rot="3176353" flipH="1">
            <a:off x="5977732" y="2064543"/>
            <a:ext cx="1644650" cy="277813"/>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28694" name="Text Box 37">
            <a:extLst>
              <a:ext uri="{FF2B5EF4-FFF2-40B4-BE49-F238E27FC236}">
                <a16:creationId xmlns:a16="http://schemas.microsoft.com/office/drawing/2014/main" id="{A704F5F3-6DC5-48B0-8D1A-99ECA269B1C7}"/>
              </a:ext>
            </a:extLst>
          </p:cNvPr>
          <p:cNvSpPr txBox="1">
            <a:spLocks noChangeArrowheads="1"/>
          </p:cNvSpPr>
          <p:nvPr/>
        </p:nvSpPr>
        <p:spPr bwMode="auto">
          <a:xfrm>
            <a:off x="7526338" y="3257550"/>
            <a:ext cx="4556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S</a:t>
            </a:r>
            <a:r>
              <a:rPr lang="en-US" altLang="en-US" sz="1800" baseline="-25000"/>
              <a:t>3</a:t>
            </a:r>
            <a:endParaRPr lang="en-US" altLang="en-US" sz="1800"/>
          </a:p>
        </p:txBody>
      </p:sp>
      <p:sp>
        <p:nvSpPr>
          <p:cNvPr id="28695" name="Text Box 38">
            <a:extLst>
              <a:ext uri="{FF2B5EF4-FFF2-40B4-BE49-F238E27FC236}">
                <a16:creationId xmlns:a16="http://schemas.microsoft.com/office/drawing/2014/main" id="{BAC39AB0-C509-450C-973E-6BC85BD59220}"/>
              </a:ext>
            </a:extLst>
          </p:cNvPr>
          <p:cNvSpPr txBox="1">
            <a:spLocks noChangeArrowheads="1"/>
          </p:cNvSpPr>
          <p:nvPr/>
        </p:nvSpPr>
        <p:spPr bwMode="auto">
          <a:xfrm>
            <a:off x="6367463" y="20097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0.2</a:t>
            </a:r>
          </a:p>
        </p:txBody>
      </p:sp>
      <p:sp>
        <p:nvSpPr>
          <p:cNvPr id="28696" name="Text Box 39">
            <a:extLst>
              <a:ext uri="{FF2B5EF4-FFF2-40B4-BE49-F238E27FC236}">
                <a16:creationId xmlns:a16="http://schemas.microsoft.com/office/drawing/2014/main" id="{C0F87CF6-C408-45B8-8DE7-A6116831C8B3}"/>
              </a:ext>
            </a:extLst>
          </p:cNvPr>
          <p:cNvSpPr txBox="1">
            <a:spLocks noChangeArrowheads="1"/>
          </p:cNvSpPr>
          <p:nvPr/>
        </p:nvSpPr>
        <p:spPr bwMode="auto">
          <a:xfrm>
            <a:off x="5611813" y="2420938"/>
            <a:ext cx="7175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0.05</a:t>
            </a:r>
          </a:p>
        </p:txBody>
      </p:sp>
      <p:sp>
        <p:nvSpPr>
          <p:cNvPr id="28697" name="Text Box 40">
            <a:extLst>
              <a:ext uri="{FF2B5EF4-FFF2-40B4-BE49-F238E27FC236}">
                <a16:creationId xmlns:a16="http://schemas.microsoft.com/office/drawing/2014/main" id="{0268C087-000D-429A-ACF1-081BA3200F9D}"/>
              </a:ext>
            </a:extLst>
          </p:cNvPr>
          <p:cNvSpPr txBox="1">
            <a:spLocks noChangeArrowheads="1"/>
          </p:cNvSpPr>
          <p:nvPr/>
        </p:nvSpPr>
        <p:spPr bwMode="auto">
          <a:xfrm>
            <a:off x="7523163" y="2009775"/>
            <a:ext cx="5651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0.7</a:t>
            </a:r>
          </a:p>
        </p:txBody>
      </p:sp>
      <p:sp>
        <p:nvSpPr>
          <p:cNvPr id="28698" name="Text Box 41">
            <a:extLst>
              <a:ext uri="{FF2B5EF4-FFF2-40B4-BE49-F238E27FC236}">
                <a16:creationId xmlns:a16="http://schemas.microsoft.com/office/drawing/2014/main" id="{7B17872D-3937-40F8-B2B5-DB95B13F8132}"/>
              </a:ext>
            </a:extLst>
          </p:cNvPr>
          <p:cNvSpPr txBox="1">
            <a:spLocks noChangeArrowheads="1"/>
          </p:cNvSpPr>
          <p:nvPr/>
        </p:nvSpPr>
        <p:spPr bwMode="auto">
          <a:xfrm>
            <a:off x="8185150" y="2430463"/>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0.1</a:t>
            </a:r>
          </a:p>
        </p:txBody>
      </p:sp>
      <p:sp>
        <p:nvSpPr>
          <p:cNvPr id="28699" name="Text Box 42">
            <a:extLst>
              <a:ext uri="{FF2B5EF4-FFF2-40B4-BE49-F238E27FC236}">
                <a16:creationId xmlns:a16="http://schemas.microsoft.com/office/drawing/2014/main" id="{C5C57829-DBA6-4FEF-9CA2-81746F6BA0A2}"/>
              </a:ext>
            </a:extLst>
          </p:cNvPr>
          <p:cNvSpPr txBox="1">
            <a:spLocks noChangeArrowheads="1"/>
          </p:cNvSpPr>
          <p:nvPr/>
        </p:nvSpPr>
        <p:spPr bwMode="auto">
          <a:xfrm>
            <a:off x="6965950" y="4376738"/>
            <a:ext cx="5651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800"/>
              <a:t>0.1</a:t>
            </a:r>
          </a:p>
        </p:txBody>
      </p:sp>
      <p:graphicFrame>
        <p:nvGraphicFramePr>
          <p:cNvPr id="56" name="Table 55">
            <a:extLst>
              <a:ext uri="{FF2B5EF4-FFF2-40B4-BE49-F238E27FC236}">
                <a16:creationId xmlns:a16="http://schemas.microsoft.com/office/drawing/2014/main" id="{6844B7B9-EA2F-45A7-BB18-1924304463CA}"/>
              </a:ext>
            </a:extLst>
          </p:cNvPr>
          <p:cNvGraphicFramePr>
            <a:graphicFrameLocks noGrp="1"/>
          </p:cNvGraphicFramePr>
          <p:nvPr/>
        </p:nvGraphicFramePr>
        <p:xfrm>
          <a:off x="287338" y="2708275"/>
          <a:ext cx="1979611" cy="1439864"/>
        </p:xfrm>
        <a:graphic>
          <a:graphicData uri="http://schemas.openxmlformats.org/drawingml/2006/table">
            <a:tbl>
              <a:tblPr firstRow="1" bandRow="1">
                <a:tableStyleId>{5C22544A-7EE6-4342-B048-85BDC9FD1C3A}</a:tableStyleId>
              </a:tblPr>
              <a:tblGrid>
                <a:gridCol w="339362">
                  <a:extLst>
                    <a:ext uri="{9D8B030D-6E8A-4147-A177-3AD203B41FA5}">
                      <a16:colId xmlns:a16="http://schemas.microsoft.com/office/drawing/2014/main" val="20000"/>
                    </a:ext>
                  </a:extLst>
                </a:gridCol>
                <a:gridCol w="565603">
                  <a:extLst>
                    <a:ext uri="{9D8B030D-6E8A-4147-A177-3AD203B41FA5}">
                      <a16:colId xmlns:a16="http://schemas.microsoft.com/office/drawing/2014/main" val="20001"/>
                    </a:ext>
                  </a:extLst>
                </a:gridCol>
                <a:gridCol w="565603">
                  <a:extLst>
                    <a:ext uri="{9D8B030D-6E8A-4147-A177-3AD203B41FA5}">
                      <a16:colId xmlns:a16="http://schemas.microsoft.com/office/drawing/2014/main" val="20002"/>
                    </a:ext>
                  </a:extLst>
                </a:gridCol>
                <a:gridCol w="509043">
                  <a:extLst>
                    <a:ext uri="{9D8B030D-6E8A-4147-A177-3AD203B41FA5}">
                      <a16:colId xmlns:a16="http://schemas.microsoft.com/office/drawing/2014/main" val="20003"/>
                    </a:ext>
                  </a:extLst>
                </a:gridCol>
              </a:tblGrid>
              <a:tr h="359966">
                <a:tc>
                  <a:txBody>
                    <a:bodyPr/>
                    <a:lstStyle/>
                    <a:p>
                      <a:endParaRPr lang="en-US" sz="1600" dirty="0"/>
                    </a:p>
                  </a:txBody>
                  <a:tcPr marL="91435" marR="91435" marT="45711" marB="45711"/>
                </a:tc>
                <a:tc>
                  <a:txBody>
                    <a:bodyPr/>
                    <a:lstStyle/>
                    <a:p>
                      <a:r>
                        <a:rPr lang="ro-RO" sz="1600" dirty="0"/>
                        <a:t>S</a:t>
                      </a:r>
                      <a:endParaRPr lang="en-US" sz="1600" dirty="0"/>
                    </a:p>
                  </a:txBody>
                  <a:tcPr marL="91435" marR="91435" marT="45711" marB="45711"/>
                </a:tc>
                <a:tc>
                  <a:txBody>
                    <a:bodyPr/>
                    <a:lstStyle/>
                    <a:p>
                      <a:r>
                        <a:rPr lang="ro-RO" sz="1600" dirty="0"/>
                        <a:t>N</a:t>
                      </a:r>
                      <a:endParaRPr lang="en-US" sz="1600" dirty="0"/>
                    </a:p>
                  </a:txBody>
                  <a:tcPr marL="91435" marR="91435" marT="45711" marB="45711"/>
                </a:tc>
                <a:tc>
                  <a:txBody>
                    <a:bodyPr/>
                    <a:lstStyle/>
                    <a:p>
                      <a:r>
                        <a:rPr lang="ro-RO" sz="1600" dirty="0"/>
                        <a:t>P</a:t>
                      </a:r>
                      <a:endParaRPr lang="en-US" sz="1600" dirty="0"/>
                    </a:p>
                  </a:txBody>
                  <a:tcPr marL="91435" marR="91435" marT="45711" marB="45711"/>
                </a:tc>
                <a:extLst>
                  <a:ext uri="{0D108BD9-81ED-4DB2-BD59-A6C34878D82A}">
                    <a16:rowId xmlns:a16="http://schemas.microsoft.com/office/drawing/2014/main" val="10000"/>
                  </a:ext>
                </a:extLst>
              </a:tr>
              <a:tr h="359966">
                <a:tc>
                  <a:txBody>
                    <a:bodyPr/>
                    <a:lstStyle/>
                    <a:p>
                      <a:r>
                        <a:rPr lang="ro-RO" sz="1600" dirty="0"/>
                        <a:t>S</a:t>
                      </a:r>
                      <a:endParaRPr lang="en-US" sz="1600" dirty="0"/>
                    </a:p>
                  </a:txBody>
                  <a:tcPr marL="91435" marR="91435" marT="45711" marB="45711"/>
                </a:tc>
                <a:tc rowSpan="3" gridSpan="3">
                  <a:txBody>
                    <a:bodyPr/>
                    <a:lstStyle/>
                    <a:p>
                      <a:endParaRPr lang="en-US" sz="1600" dirty="0"/>
                    </a:p>
                  </a:txBody>
                  <a:tcPr marL="91435" marR="91435" marT="45711" marB="45711"/>
                </a:tc>
                <a:tc rowSpan="3" hMerge="1">
                  <a:txBody>
                    <a:bodyPr/>
                    <a:lstStyle/>
                    <a:p>
                      <a:endParaRPr lang="en-US" dirty="0"/>
                    </a:p>
                  </a:txBody>
                  <a:tcPr/>
                </a:tc>
                <a:tc rowSpan="3" hMerge="1">
                  <a:txBody>
                    <a:bodyPr/>
                    <a:lstStyle/>
                    <a:p>
                      <a:endParaRPr lang="en-US"/>
                    </a:p>
                  </a:txBody>
                  <a:tcPr/>
                </a:tc>
                <a:extLst>
                  <a:ext uri="{0D108BD9-81ED-4DB2-BD59-A6C34878D82A}">
                    <a16:rowId xmlns:a16="http://schemas.microsoft.com/office/drawing/2014/main" val="10001"/>
                  </a:ext>
                </a:extLst>
              </a:tr>
              <a:tr h="359966">
                <a:tc>
                  <a:txBody>
                    <a:bodyPr/>
                    <a:lstStyle/>
                    <a:p>
                      <a:r>
                        <a:rPr lang="ro-RO" sz="1600" dirty="0"/>
                        <a:t>N</a:t>
                      </a:r>
                      <a:endParaRPr lang="en-US" sz="1600" dirty="0"/>
                    </a:p>
                  </a:txBody>
                  <a:tcPr marL="91435" marR="91435" marT="45711" marB="45711"/>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10002"/>
                  </a:ext>
                </a:extLst>
              </a:tr>
              <a:tr h="359966">
                <a:tc>
                  <a:txBody>
                    <a:bodyPr/>
                    <a:lstStyle/>
                    <a:p>
                      <a:r>
                        <a:rPr lang="ro-RO" sz="1600" dirty="0"/>
                        <a:t>P</a:t>
                      </a:r>
                      <a:endParaRPr lang="en-US" sz="1600" dirty="0"/>
                    </a:p>
                  </a:txBody>
                  <a:tcPr marL="91435" marR="91435" marT="45711" marB="45711"/>
                </a:tc>
                <a:tc gridSpan="3" vMerge="1">
                  <a:txBody>
                    <a:bodyPr/>
                    <a:lstStyle/>
                    <a:p>
                      <a:endParaRPr lang="en-US"/>
                    </a:p>
                  </a:txBody>
                  <a:tcPr/>
                </a:tc>
                <a:tc hMerge="1" vMerge="1">
                  <a:txBody>
                    <a:bodyPr/>
                    <a:lstStyle/>
                    <a:p>
                      <a:endParaRPr lang="en-US"/>
                    </a:p>
                  </a:txBody>
                  <a:tcPr/>
                </a:tc>
                <a:tc hMerge="1" vMerge="1">
                  <a:txBody>
                    <a:bodyPr/>
                    <a:lstStyle/>
                    <a:p>
                      <a:endParaRPr lang="en-US" dirty="0"/>
                    </a:p>
                  </a:txBody>
                  <a:tcPr/>
                </a:tc>
                <a:extLst>
                  <a:ext uri="{0D108BD9-81ED-4DB2-BD59-A6C34878D82A}">
                    <a16:rowId xmlns:a16="http://schemas.microsoft.com/office/drawing/2014/main" val="10003"/>
                  </a:ext>
                </a:extLst>
              </a:tr>
            </a:tbl>
          </a:graphicData>
        </a:graphic>
      </p:graphicFrame>
      <p:graphicFrame>
        <p:nvGraphicFramePr>
          <p:cNvPr id="28719" name="Object 2">
            <a:extLst>
              <a:ext uri="{FF2B5EF4-FFF2-40B4-BE49-F238E27FC236}">
                <a16:creationId xmlns:a16="http://schemas.microsoft.com/office/drawing/2014/main" id="{4D471BE8-8CD3-4649-8882-21A9F6D82CE2}"/>
              </a:ext>
            </a:extLst>
          </p:cNvPr>
          <p:cNvGraphicFramePr>
            <a:graphicFrameLocks noChangeAspect="1"/>
          </p:cNvGraphicFramePr>
          <p:nvPr/>
        </p:nvGraphicFramePr>
        <p:xfrm>
          <a:off x="827088" y="3136900"/>
          <a:ext cx="1223962" cy="1012825"/>
        </p:xfrm>
        <a:graphic>
          <a:graphicData uri="http://schemas.openxmlformats.org/presentationml/2006/ole">
            <mc:AlternateContent xmlns:mc="http://schemas.openxmlformats.org/markup-compatibility/2006">
              <mc:Choice xmlns:v="urn:schemas-microsoft-com:vml" Requires="v">
                <p:oleObj spid="_x0000_s2053" name="Equation" r:id="rId3" imgW="876300" imgH="673100" progId="Equation.3">
                  <p:embed/>
                </p:oleObj>
              </mc:Choice>
              <mc:Fallback>
                <p:oleObj name="Equation" r:id="rId3" imgW="876300" imgH="673100" progId="Equation.3">
                  <p:embed/>
                  <p:pic>
                    <p:nvPicPr>
                      <p:cNvPr id="28719" name="Object 2">
                        <a:extLst>
                          <a:ext uri="{FF2B5EF4-FFF2-40B4-BE49-F238E27FC236}">
                            <a16:creationId xmlns:a16="http://schemas.microsoft.com/office/drawing/2014/main" id="{4D471BE8-8CD3-4649-8882-21A9F6D82C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136900"/>
                        <a:ext cx="1223962"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8720" name="Picture 64" descr="vremea Cluj-Napoca: Innorat">
            <a:extLst>
              <a:ext uri="{FF2B5EF4-FFF2-40B4-BE49-F238E27FC236}">
                <a16:creationId xmlns:a16="http://schemas.microsoft.com/office/drawing/2014/main" id="{1E977542-6F5C-401D-991C-F0E14A2DD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5325" y="1222375"/>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1" name="Picture 66" descr="vremea Cluj-Napoca: Senin">
            <a:extLst>
              <a:ext uri="{FF2B5EF4-FFF2-40B4-BE49-F238E27FC236}">
                <a16:creationId xmlns:a16="http://schemas.microsoft.com/office/drawing/2014/main" id="{EAA2A92A-F432-49B5-B651-E81FD81C93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9925" y="3067050"/>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22" name="Picture 70" descr="vremea Timişoara: Ploaie torentiala">
            <a:extLst>
              <a:ext uri="{FF2B5EF4-FFF2-40B4-BE49-F238E27FC236}">
                <a16:creationId xmlns:a16="http://schemas.microsoft.com/office/drawing/2014/main" id="{CFBA13FC-1E46-4647-AFE3-2118E8F09F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5963" y="1222375"/>
            <a:ext cx="3619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AC026D7-2927-4B45-88A5-D2C69F57F1DF}"/>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99CCA9DE-0AB2-44CC-A709-BE5B7599B4C9}"/>
              </a:ext>
            </a:extLst>
          </p:cNvPr>
          <p:cNvSpPr>
            <a:spLocks noGrp="1"/>
          </p:cNvSpPr>
          <p:nvPr>
            <p:ph idx="1"/>
          </p:nvPr>
        </p:nvSpPr>
        <p:spPr/>
        <p:txBody>
          <a:bodyPr>
            <a:normAutofit fontScale="47500" lnSpcReduction="20000"/>
          </a:bodyPr>
          <a:lstStyle/>
          <a:p>
            <a:pPr>
              <a:defRPr/>
            </a:pPr>
            <a:r>
              <a:rPr lang="ro-RO" dirty="0"/>
              <a:t>Ideea de bază</a:t>
            </a:r>
          </a:p>
          <a:p>
            <a:pPr lvl="1">
              <a:defRPr/>
            </a:pPr>
            <a:r>
              <a:rPr lang="ro-RO" dirty="0"/>
              <a:t>Similar unui automat finit, dar cu</a:t>
            </a:r>
            <a:r>
              <a:rPr lang="ro-RO" dirty="0">
                <a:sym typeface="Wingdings" pitchFamily="2" charset="2"/>
              </a:rPr>
              <a:t> tranziţie probabilistică de la o stare la alta</a:t>
            </a:r>
          </a:p>
          <a:p>
            <a:pPr lvl="1">
              <a:defRPr/>
            </a:pPr>
            <a:r>
              <a:rPr lang="ro-RO" dirty="0">
                <a:sym typeface="Wingdings" pitchFamily="2" charset="2"/>
              </a:rPr>
              <a:t>La fiecare moment de timp se realizează o tranziţie dintr-o stare în altă stare</a:t>
            </a:r>
          </a:p>
          <a:p>
            <a:pPr lvl="2">
              <a:defRPr/>
            </a:pPr>
            <a:r>
              <a:rPr lang="ro-RO" dirty="0">
                <a:sym typeface="Wingdings" pitchFamily="2" charset="2"/>
              </a:rPr>
              <a:t>La orice moment de timp, un eveniment se poate afla în mai multe stări (cu o anumită probabilitate)</a:t>
            </a:r>
          </a:p>
          <a:p>
            <a:pPr>
              <a:defRPr/>
            </a:pPr>
            <a:endParaRPr lang="ro-RO" dirty="0"/>
          </a:p>
          <a:p>
            <a:pPr>
              <a:defRPr/>
            </a:pPr>
            <a:r>
              <a:rPr lang="ro-RO" dirty="0"/>
              <a:t>Elemente</a:t>
            </a:r>
          </a:p>
          <a:p>
            <a:pPr lvl="1">
              <a:defRPr/>
            </a:pPr>
            <a:r>
              <a:rPr lang="ro-RO" dirty="0"/>
              <a:t>Ceas </a:t>
            </a:r>
            <a:r>
              <a:rPr lang="ro-RO" dirty="0">
                <a:sym typeface="Wingdings" pitchFamily="2" charset="2"/>
              </a:rPr>
              <a:t> cuantifică momentele de timp (discret)</a:t>
            </a:r>
          </a:p>
          <a:p>
            <a:pPr lvl="2">
              <a:defRPr/>
            </a:pPr>
            <a:r>
              <a:rPr lang="en-US" i="1" dirty="0"/>
              <a:t>t</a:t>
            </a:r>
            <a:r>
              <a:rPr lang="en-US" dirty="0"/>
              <a:t> = {1, 2, 3, … </a:t>
            </a:r>
            <a:r>
              <a:rPr lang="en-US" i="1" dirty="0"/>
              <a:t>T</a:t>
            </a:r>
            <a:r>
              <a:rPr lang="en-US" dirty="0"/>
              <a:t>}</a:t>
            </a:r>
            <a:endParaRPr lang="ro-RO" dirty="0"/>
          </a:p>
          <a:p>
            <a:pPr lvl="1">
              <a:defRPr/>
            </a:pPr>
            <a:r>
              <a:rPr lang="ro-RO" dirty="0"/>
              <a:t>N stări </a:t>
            </a:r>
          </a:p>
          <a:p>
            <a:pPr lvl="2">
              <a:defRPr/>
            </a:pPr>
            <a:r>
              <a:rPr lang="ro-RO" dirty="0"/>
              <a:t>Q = </a:t>
            </a:r>
            <a:r>
              <a:rPr lang="en-GB" dirty="0"/>
              <a:t>{</a:t>
            </a:r>
            <a:r>
              <a:rPr lang="ro-RO" dirty="0"/>
              <a:t>S1, S2, ..., SN</a:t>
            </a:r>
            <a:r>
              <a:rPr lang="en-GB" dirty="0"/>
              <a:t>}</a:t>
            </a:r>
            <a:endParaRPr lang="ro-RO" dirty="0"/>
          </a:p>
          <a:p>
            <a:pPr lvl="1">
              <a:defRPr/>
            </a:pPr>
            <a:r>
              <a:rPr lang="ro-RO" dirty="0">
                <a:solidFill>
                  <a:srgbClr val="0000FF"/>
                </a:solidFill>
              </a:rPr>
              <a:t>M evenimente</a:t>
            </a:r>
          </a:p>
          <a:p>
            <a:pPr lvl="2">
              <a:defRPr/>
            </a:pPr>
            <a:r>
              <a:rPr lang="ro-RO" dirty="0">
                <a:solidFill>
                  <a:srgbClr val="0000FF"/>
                </a:solidFill>
              </a:rPr>
              <a:t>E = </a:t>
            </a:r>
            <a:r>
              <a:rPr lang="en-GB" dirty="0">
                <a:solidFill>
                  <a:srgbClr val="0000FF"/>
                </a:solidFill>
              </a:rPr>
              <a:t>{</a:t>
            </a:r>
            <a:r>
              <a:rPr lang="ro-RO" dirty="0">
                <a:solidFill>
                  <a:srgbClr val="0000FF"/>
                </a:solidFill>
              </a:rPr>
              <a:t>e1, e2, ..., eM</a:t>
            </a:r>
            <a:r>
              <a:rPr lang="en-GB" dirty="0">
                <a:solidFill>
                  <a:srgbClr val="0000FF"/>
                </a:solidFill>
              </a:rPr>
              <a:t>}</a:t>
            </a:r>
            <a:endParaRPr lang="ro-RO" dirty="0">
              <a:solidFill>
                <a:srgbClr val="0000FF"/>
              </a:solidFill>
            </a:endParaRPr>
          </a:p>
          <a:p>
            <a:pPr lvl="1">
              <a:defRPr/>
            </a:pPr>
            <a:r>
              <a:rPr lang="ro-RO" dirty="0"/>
              <a:t>Probabilităţi iniţiale</a:t>
            </a:r>
          </a:p>
          <a:p>
            <a:pPr lvl="2">
              <a:defRPr/>
            </a:pPr>
            <a:r>
              <a:rPr lang="el-GR" dirty="0">
                <a:latin typeface="Times New Roman" pitchFamily="18" charset="0"/>
                <a:cs typeface="Times New Roman" pitchFamily="18" charset="0"/>
              </a:rPr>
              <a:t>Π</a:t>
            </a:r>
            <a:r>
              <a:rPr lang="ro-RO" dirty="0">
                <a:latin typeface="Times New Roman" pitchFamily="18" charset="0"/>
                <a:cs typeface="Times New Roman" pitchFamily="18" charset="0"/>
              </a:rPr>
              <a:t>j = </a:t>
            </a:r>
            <a:r>
              <a:rPr lang="ro-RO" dirty="0"/>
              <a:t>P(S1=Sj), </a:t>
            </a:r>
            <a:r>
              <a:rPr lang="en-US" dirty="0"/>
              <a:t>1 </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endParaRPr lang="ro-RO" i="1" dirty="0">
              <a:sym typeface="Symbol" pitchFamily="18" charset="2"/>
            </a:endParaRPr>
          </a:p>
          <a:p>
            <a:pPr lvl="1">
              <a:defRPr/>
            </a:pPr>
            <a:r>
              <a:rPr lang="ro-RO" dirty="0">
                <a:sym typeface="Symbol" pitchFamily="18" charset="2"/>
              </a:rPr>
              <a:t>Probabilităţi de tranziţie dintr-o stare Si (de la momentul t-1) într-o stare Sj (de la momentul t)</a:t>
            </a:r>
          </a:p>
          <a:p>
            <a:pPr lvl="2">
              <a:defRPr/>
            </a:pPr>
            <a:r>
              <a:rPr lang="en-US" i="1" dirty="0" err="1"/>
              <a:t>a</a:t>
            </a:r>
            <a:r>
              <a:rPr lang="en-US" i="1" baseline="-25000" dirty="0" err="1"/>
              <a:t>ij</a:t>
            </a:r>
            <a:r>
              <a:rPr lang="en-US" dirty="0"/>
              <a:t> = </a:t>
            </a:r>
            <a:r>
              <a:rPr lang="en-US" i="1" dirty="0"/>
              <a:t>P</a:t>
            </a:r>
            <a:r>
              <a:rPr lang="en-US" dirty="0"/>
              <a:t>[</a:t>
            </a:r>
            <a:r>
              <a:rPr lang="en-US" i="1" dirty="0"/>
              <a:t>q</a:t>
            </a:r>
            <a:r>
              <a:rPr lang="en-US" i="1" baseline="-25000" dirty="0"/>
              <a:t>t</a:t>
            </a:r>
            <a:r>
              <a:rPr lang="en-US" dirty="0"/>
              <a:t> = </a:t>
            </a:r>
            <a:r>
              <a:rPr lang="ro-RO" dirty="0"/>
              <a:t>S</a:t>
            </a:r>
            <a:r>
              <a:rPr lang="en-US" i="1" dirty="0"/>
              <a:t>j</a:t>
            </a:r>
            <a:r>
              <a:rPr lang="en-US" dirty="0"/>
              <a:t> | </a:t>
            </a:r>
            <a:r>
              <a:rPr lang="en-US" i="1" dirty="0"/>
              <a:t>q</a:t>
            </a:r>
            <a:r>
              <a:rPr lang="en-US" i="1" baseline="-25000" dirty="0"/>
              <a:t>t-</a:t>
            </a:r>
            <a:r>
              <a:rPr lang="en-US" baseline="-25000" dirty="0"/>
              <a:t>1</a:t>
            </a:r>
            <a:r>
              <a:rPr lang="en-US" dirty="0"/>
              <a:t> = </a:t>
            </a:r>
            <a:r>
              <a:rPr lang="ro-RO" dirty="0"/>
              <a:t>S</a:t>
            </a:r>
            <a:r>
              <a:rPr lang="en-US" i="1" dirty="0" err="1"/>
              <a:t>i</a:t>
            </a:r>
            <a:r>
              <a:rPr lang="en-US" dirty="0"/>
              <a:t>]		1 </a:t>
            </a:r>
            <a:r>
              <a:rPr lang="en-US" dirty="0">
                <a:sym typeface="Symbol" pitchFamily="18" charset="2"/>
              </a:rPr>
              <a:t>  </a:t>
            </a:r>
            <a:r>
              <a:rPr lang="en-US" i="1" dirty="0" err="1">
                <a:sym typeface="Symbol" pitchFamily="18" charset="2"/>
              </a:rPr>
              <a:t>i</a:t>
            </a:r>
            <a:r>
              <a:rPr lang="en-US" dirty="0">
                <a:sym typeface="Symbol" pitchFamily="18" charset="2"/>
              </a:rPr>
              <a:t>, </a:t>
            </a:r>
            <a:r>
              <a:rPr lang="en-US" i="1" dirty="0">
                <a:sym typeface="Symbol" pitchFamily="18" charset="2"/>
              </a:rPr>
              <a:t>j</a:t>
            </a:r>
            <a:r>
              <a:rPr lang="en-US" dirty="0">
                <a:sym typeface="Symbol" pitchFamily="18" charset="2"/>
              </a:rPr>
              <a:t>   </a:t>
            </a:r>
            <a:r>
              <a:rPr lang="en-US" i="1" dirty="0">
                <a:sym typeface="Symbol" pitchFamily="18" charset="2"/>
              </a:rPr>
              <a:t>N</a:t>
            </a:r>
            <a:endParaRPr lang="ro-RO" i="1" dirty="0">
              <a:sym typeface="Symbol" pitchFamily="18" charset="2"/>
            </a:endParaRPr>
          </a:p>
          <a:p>
            <a:pPr lvl="2">
              <a:defRPr/>
            </a:pPr>
            <a:r>
              <a:rPr lang="ro-RO" dirty="0">
                <a:sym typeface="Symbol" pitchFamily="18" charset="2"/>
              </a:rPr>
              <a:t>Obs.: suma probabilităţilor care iasă dintr-o stare = 1</a:t>
            </a:r>
          </a:p>
          <a:p>
            <a:pPr lvl="1">
              <a:defRPr/>
            </a:pPr>
            <a:r>
              <a:rPr lang="ro-RO" dirty="0">
                <a:solidFill>
                  <a:srgbClr val="0000FF"/>
                </a:solidFill>
                <a:sym typeface="Symbol" pitchFamily="18" charset="2"/>
              </a:rPr>
              <a:t>Probabilităţi ale observaţiilor </a:t>
            </a:r>
          </a:p>
          <a:p>
            <a:pPr lvl="2">
              <a:defRPr/>
            </a:pPr>
            <a:r>
              <a:rPr lang="en-US" i="1" dirty="0" err="1">
                <a:solidFill>
                  <a:srgbClr val="0000FF"/>
                </a:solidFill>
                <a:sym typeface="Symbol" pitchFamily="18" charset="2"/>
              </a:rPr>
              <a:t>b</a:t>
            </a:r>
            <a:r>
              <a:rPr lang="en-US" i="1" baseline="-25000" dirty="0" err="1">
                <a:solidFill>
                  <a:srgbClr val="0000FF"/>
                </a:solidFill>
                <a:sym typeface="Symbol" pitchFamily="18" charset="2"/>
              </a:rPr>
              <a:t>j</a:t>
            </a:r>
            <a:r>
              <a:rPr lang="en-US" dirty="0">
                <a:solidFill>
                  <a:srgbClr val="0000FF"/>
                </a:solidFill>
                <a:sym typeface="Symbol" pitchFamily="18" charset="2"/>
              </a:rPr>
              <a:t>(</a:t>
            </a:r>
            <a:r>
              <a:rPr lang="en-US" i="1" dirty="0">
                <a:solidFill>
                  <a:srgbClr val="0000FF"/>
                </a:solidFill>
                <a:sym typeface="Symbol" pitchFamily="18" charset="2"/>
              </a:rPr>
              <a:t>k</a:t>
            </a:r>
            <a:r>
              <a:rPr lang="en-US" dirty="0">
                <a:solidFill>
                  <a:srgbClr val="0000FF"/>
                </a:solidFill>
                <a:sym typeface="Symbol" pitchFamily="18" charset="2"/>
              </a:rPr>
              <a:t>)=</a:t>
            </a:r>
            <a:r>
              <a:rPr lang="en-US" i="1" dirty="0">
                <a:solidFill>
                  <a:srgbClr val="0000FF"/>
                </a:solidFill>
                <a:sym typeface="Symbol" pitchFamily="18" charset="2"/>
              </a:rPr>
              <a:t>P</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i="1" baseline="-25000" dirty="0">
                <a:solidFill>
                  <a:srgbClr val="0000FF"/>
                </a:solidFill>
                <a:sym typeface="Symbol" pitchFamily="18" charset="2"/>
              </a:rPr>
              <a:t> </a:t>
            </a:r>
            <a:r>
              <a:rPr lang="en-US" dirty="0">
                <a:solidFill>
                  <a:srgbClr val="0000FF"/>
                </a:solidFill>
                <a:sym typeface="Symbol" pitchFamily="18" charset="2"/>
              </a:rPr>
              <a:t>= </a:t>
            </a:r>
            <a:r>
              <a:rPr lang="en-US" i="1" dirty="0" err="1">
                <a:solidFill>
                  <a:srgbClr val="0000FF"/>
                </a:solidFill>
                <a:sym typeface="Symbol" pitchFamily="18" charset="2"/>
              </a:rPr>
              <a:t>e</a:t>
            </a:r>
            <a:r>
              <a:rPr lang="en-US" i="1" baseline="-25000" dirty="0" err="1">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q</a:t>
            </a:r>
            <a:r>
              <a:rPr lang="en-US" i="1" baseline="-25000" dirty="0">
                <a:solidFill>
                  <a:srgbClr val="0000FF"/>
                </a:solidFill>
                <a:sym typeface="Symbol" pitchFamily="18" charset="2"/>
              </a:rPr>
              <a:t>t </a:t>
            </a:r>
            <a:r>
              <a:rPr lang="en-US" dirty="0">
                <a:solidFill>
                  <a:srgbClr val="0000FF"/>
                </a:solidFill>
                <a:sym typeface="Symbol" pitchFamily="18" charset="2"/>
              </a:rPr>
              <a:t>= </a:t>
            </a:r>
            <a:r>
              <a:rPr lang="ro-RO" dirty="0">
                <a:solidFill>
                  <a:srgbClr val="0000FF"/>
                </a:solidFill>
                <a:sym typeface="Symbol" pitchFamily="18" charset="2"/>
              </a:rPr>
              <a:t>S</a:t>
            </a:r>
            <a:r>
              <a:rPr lang="en-US" i="1" dirty="0">
                <a:solidFill>
                  <a:srgbClr val="0000FF"/>
                </a:solidFill>
                <a:sym typeface="Symbol" pitchFamily="18" charset="2"/>
              </a:rPr>
              <a:t>j</a:t>
            </a:r>
            <a:r>
              <a:rPr lang="en-US" dirty="0">
                <a:solidFill>
                  <a:srgbClr val="0000FF"/>
                </a:solidFill>
                <a:sym typeface="Symbol" pitchFamily="18" charset="2"/>
              </a:rPr>
              <a:t>]	1  </a:t>
            </a:r>
            <a:r>
              <a:rPr lang="en-US" i="1" dirty="0">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M</a:t>
            </a:r>
            <a:endParaRPr lang="ro-RO" i="1" dirty="0">
              <a:solidFill>
                <a:srgbClr val="0000FF"/>
              </a:solidFill>
              <a:sym typeface="Symbol" pitchFamily="18" charset="2"/>
            </a:endParaRPr>
          </a:p>
          <a:p>
            <a:pPr lvl="2">
              <a:defRPr/>
            </a:pPr>
            <a:r>
              <a:rPr lang="en-US" i="1" dirty="0" err="1">
                <a:solidFill>
                  <a:srgbClr val="0000FF"/>
                </a:solidFill>
                <a:sym typeface="Symbol" pitchFamily="18" charset="2"/>
              </a:rPr>
              <a:t>b</a:t>
            </a:r>
            <a:r>
              <a:rPr lang="en-US" i="1" baseline="-25000" dirty="0" err="1">
                <a:solidFill>
                  <a:srgbClr val="0000FF"/>
                </a:solidFill>
                <a:sym typeface="Symbol" pitchFamily="18" charset="2"/>
              </a:rPr>
              <a:t>j</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dirty="0">
                <a:solidFill>
                  <a:srgbClr val="0000FF"/>
                </a:solidFill>
                <a:sym typeface="Symbol" pitchFamily="18" charset="2"/>
              </a:rPr>
              <a:t>)=</a:t>
            </a:r>
            <a:r>
              <a:rPr lang="en-US" i="1" dirty="0">
                <a:solidFill>
                  <a:srgbClr val="0000FF"/>
                </a:solidFill>
                <a:sym typeface="Symbol" pitchFamily="18" charset="2"/>
              </a:rPr>
              <a:t>P</a:t>
            </a:r>
            <a:r>
              <a:rPr lang="en-US" dirty="0">
                <a:solidFill>
                  <a:srgbClr val="0000FF"/>
                </a:solidFill>
                <a:sym typeface="Symbol" pitchFamily="18" charset="2"/>
              </a:rPr>
              <a:t>[</a:t>
            </a:r>
            <a:r>
              <a:rPr lang="en-US" b="1" dirty="0" err="1">
                <a:solidFill>
                  <a:srgbClr val="0000FF"/>
                </a:solidFill>
                <a:sym typeface="Symbol" pitchFamily="18" charset="2"/>
              </a:rPr>
              <a:t>o</a:t>
            </a:r>
            <a:r>
              <a:rPr lang="en-US" i="1" baseline="-25000" dirty="0" err="1">
                <a:solidFill>
                  <a:srgbClr val="0000FF"/>
                </a:solidFill>
                <a:sym typeface="Symbol" pitchFamily="18" charset="2"/>
              </a:rPr>
              <a:t>t</a:t>
            </a:r>
            <a:r>
              <a:rPr lang="en-US" i="1" baseline="-25000" dirty="0">
                <a:solidFill>
                  <a:srgbClr val="0000FF"/>
                </a:solidFill>
                <a:sym typeface="Symbol" pitchFamily="18" charset="2"/>
              </a:rPr>
              <a:t> </a:t>
            </a:r>
            <a:r>
              <a:rPr lang="en-US" dirty="0">
                <a:solidFill>
                  <a:srgbClr val="0000FF"/>
                </a:solidFill>
                <a:sym typeface="Symbol" pitchFamily="18" charset="2"/>
              </a:rPr>
              <a:t>= </a:t>
            </a:r>
            <a:r>
              <a:rPr lang="en-US" i="1" dirty="0" err="1">
                <a:solidFill>
                  <a:srgbClr val="0000FF"/>
                </a:solidFill>
                <a:sym typeface="Symbol" pitchFamily="18" charset="2"/>
              </a:rPr>
              <a:t>e</a:t>
            </a:r>
            <a:r>
              <a:rPr lang="en-US" i="1" baseline="-25000" dirty="0" err="1">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q</a:t>
            </a:r>
            <a:r>
              <a:rPr lang="en-US" i="1" baseline="-25000" dirty="0">
                <a:solidFill>
                  <a:srgbClr val="0000FF"/>
                </a:solidFill>
                <a:sym typeface="Symbol" pitchFamily="18" charset="2"/>
              </a:rPr>
              <a:t>t </a:t>
            </a:r>
            <a:r>
              <a:rPr lang="en-US" dirty="0">
                <a:solidFill>
                  <a:srgbClr val="0000FF"/>
                </a:solidFill>
                <a:sym typeface="Symbol" pitchFamily="18" charset="2"/>
              </a:rPr>
              <a:t>= </a:t>
            </a:r>
            <a:r>
              <a:rPr lang="en-US" i="1" dirty="0">
                <a:solidFill>
                  <a:srgbClr val="0000FF"/>
                </a:solidFill>
                <a:sym typeface="Symbol" pitchFamily="18" charset="2"/>
              </a:rPr>
              <a:t>j</a:t>
            </a:r>
            <a:r>
              <a:rPr lang="en-US" dirty="0">
                <a:solidFill>
                  <a:srgbClr val="0000FF"/>
                </a:solidFill>
                <a:sym typeface="Symbol" pitchFamily="18" charset="2"/>
              </a:rPr>
              <a:t>]</a:t>
            </a:r>
            <a:r>
              <a:rPr lang="ro-RO" dirty="0">
                <a:solidFill>
                  <a:srgbClr val="0000FF"/>
                </a:solidFill>
                <a:sym typeface="Symbol" pitchFamily="18" charset="2"/>
              </a:rPr>
              <a:t>	</a:t>
            </a:r>
            <a:r>
              <a:rPr lang="en-US" dirty="0">
                <a:solidFill>
                  <a:srgbClr val="0000FF"/>
                </a:solidFill>
                <a:sym typeface="Symbol" pitchFamily="18" charset="2"/>
              </a:rPr>
              <a:t>1  </a:t>
            </a:r>
            <a:r>
              <a:rPr lang="en-US" i="1" dirty="0">
                <a:solidFill>
                  <a:srgbClr val="0000FF"/>
                </a:solidFill>
                <a:sym typeface="Symbol" pitchFamily="18" charset="2"/>
              </a:rPr>
              <a:t>k</a:t>
            </a:r>
            <a:r>
              <a:rPr lang="en-US" dirty="0">
                <a:solidFill>
                  <a:srgbClr val="0000FF"/>
                </a:solidFill>
                <a:sym typeface="Symbol" pitchFamily="18" charset="2"/>
              </a:rPr>
              <a:t>  </a:t>
            </a:r>
            <a:r>
              <a:rPr lang="en-US" i="1" dirty="0">
                <a:solidFill>
                  <a:srgbClr val="0000FF"/>
                </a:solidFill>
                <a:sym typeface="Symbol" pitchFamily="18" charset="2"/>
              </a:rPr>
              <a:t>M</a:t>
            </a:r>
            <a:endParaRPr lang="ro-RO" i="1" dirty="0">
              <a:solidFill>
                <a:srgbClr val="0000FF"/>
              </a:solidFill>
              <a:sym typeface="Symbol" pitchFamily="18" charset="2"/>
            </a:endParaRPr>
          </a:p>
          <a:p>
            <a:pPr>
              <a:defRPr/>
            </a:pPr>
            <a:endParaRPr lang="ro-RO" dirty="0">
              <a:sym typeface="Symbol" pitchFamily="18" charset="2"/>
            </a:endParaRPr>
          </a:p>
          <a:p>
            <a:pPr>
              <a:defRPr/>
            </a:pPr>
            <a:r>
              <a:rPr lang="ro-RO" dirty="0">
                <a:sym typeface="Symbol" pitchFamily="18" charset="2"/>
              </a:rPr>
              <a:t>Model Markov ascuns = (</a:t>
            </a:r>
            <a:r>
              <a:rPr lang="el-GR" dirty="0">
                <a:latin typeface="Times New Roman" pitchFamily="18" charset="0"/>
                <a:cs typeface="Times New Roman" pitchFamily="18" charset="0"/>
                <a:sym typeface="Symbol" pitchFamily="18" charset="2"/>
              </a:rPr>
              <a:t>π</a:t>
            </a:r>
            <a:r>
              <a:rPr lang="ro-RO" dirty="0">
                <a:latin typeface="Times New Roman" pitchFamily="18" charset="0"/>
                <a:cs typeface="Times New Roman" pitchFamily="18" charset="0"/>
                <a:sym typeface="Symbol" pitchFamily="18" charset="2"/>
              </a:rPr>
              <a:t>, A, B</a:t>
            </a:r>
            <a:r>
              <a:rPr lang="ro-RO" dirty="0">
                <a:sym typeface="Symbol" pitchFamily="18" charset="2"/>
              </a:rPr>
              <a:t>), unde</a:t>
            </a:r>
          </a:p>
          <a:p>
            <a:pPr lvl="1">
              <a:defRPr/>
            </a:pPr>
            <a:r>
              <a:rPr lang="el-GR" dirty="0">
                <a:latin typeface="Times New Roman" pitchFamily="18" charset="0"/>
                <a:cs typeface="Times New Roman" pitchFamily="18" charset="0"/>
                <a:sym typeface="Symbol" pitchFamily="18" charset="2"/>
              </a:rPr>
              <a:t>Π</a:t>
            </a:r>
            <a:r>
              <a:rPr lang="ro-RO" dirty="0">
                <a:latin typeface="Times New Roman" pitchFamily="18" charset="0"/>
                <a:cs typeface="Times New Roman" pitchFamily="18" charset="0"/>
                <a:sym typeface="Symbol" pitchFamily="18" charset="2"/>
              </a:rPr>
              <a:t> </a:t>
            </a:r>
            <a:r>
              <a:rPr lang="ro-RO" dirty="0">
                <a:latin typeface="Times New Roman" pitchFamily="18" charset="0"/>
                <a:cs typeface="Times New Roman" pitchFamily="18" charset="0"/>
                <a:sym typeface="Wingdings" pitchFamily="2" charset="2"/>
              </a:rPr>
              <a:t> </a:t>
            </a:r>
            <a:r>
              <a:rPr lang="ro-RO" dirty="0">
                <a:sym typeface="Wingdings" pitchFamily="2" charset="2"/>
              </a:rPr>
              <a:t>probabilităţile stărilor iniţiale</a:t>
            </a:r>
          </a:p>
          <a:p>
            <a:pPr lvl="1">
              <a:defRPr/>
            </a:pPr>
            <a:r>
              <a:rPr lang="ro-RO" dirty="0">
                <a:sym typeface="Wingdings" pitchFamily="2" charset="2"/>
              </a:rPr>
              <a:t>A – matricea probabilităţilor de tranziţie de la o stare ascunsă la alta (NxN)</a:t>
            </a:r>
          </a:p>
          <a:p>
            <a:pPr lvl="1">
              <a:defRPr/>
            </a:pPr>
            <a:r>
              <a:rPr lang="ro-RO" dirty="0">
                <a:sym typeface="Wingdings" pitchFamily="2" charset="2"/>
              </a:rPr>
              <a:t>B – matricea probabilităţilor de tranziţie de la o stare ascunsă la o observaţie (NxM)</a:t>
            </a:r>
            <a:endParaRPr lang="ro-RO" dirty="0">
              <a:sym typeface="Symbol" pitchFamily="18" charset="2"/>
            </a:endParaRPr>
          </a:p>
          <a:p>
            <a:pPr lvl="3">
              <a:defRPr/>
            </a:pPr>
            <a:endParaRPr lang="ro-RO" sz="1800" dirty="0"/>
          </a:p>
          <a:p>
            <a:pPr>
              <a:defRPr/>
            </a:pPr>
            <a:endParaRPr lang="en-US" dirty="0"/>
          </a:p>
        </p:txBody>
      </p:sp>
      <p:graphicFrame>
        <p:nvGraphicFramePr>
          <p:cNvPr id="29700" name="Object 2">
            <a:extLst>
              <a:ext uri="{FF2B5EF4-FFF2-40B4-BE49-F238E27FC236}">
                <a16:creationId xmlns:a16="http://schemas.microsoft.com/office/drawing/2014/main" id="{272679F4-DC7B-46BA-B486-35EECBB33264}"/>
              </a:ext>
            </a:extLst>
          </p:cNvPr>
          <p:cNvGraphicFramePr>
            <a:graphicFrameLocks noChangeAspect="1"/>
          </p:cNvGraphicFramePr>
          <p:nvPr/>
        </p:nvGraphicFramePr>
        <p:xfrm>
          <a:off x="3681413" y="3429000"/>
          <a:ext cx="566737" cy="431800"/>
        </p:xfrm>
        <a:graphic>
          <a:graphicData uri="http://schemas.openxmlformats.org/presentationml/2006/ole">
            <mc:AlternateContent xmlns:mc="http://schemas.openxmlformats.org/markup-compatibility/2006">
              <mc:Choice xmlns:v="urn:schemas-microsoft-com:vml" Requires="v">
                <p:oleObj spid="_x0000_s3077" name="Equation" r:id="rId3" imgW="583947" imgH="444307" progId="Equation.3">
                  <p:embed/>
                </p:oleObj>
              </mc:Choice>
              <mc:Fallback>
                <p:oleObj name="Equation" r:id="rId3" imgW="583947" imgH="444307" progId="Equation.3">
                  <p:embed/>
                  <p:pic>
                    <p:nvPicPr>
                      <p:cNvPr id="29700" name="Object 2">
                        <a:extLst>
                          <a:ext uri="{FF2B5EF4-FFF2-40B4-BE49-F238E27FC236}">
                            <a16:creationId xmlns:a16="http://schemas.microsoft.com/office/drawing/2014/main" id="{272679F4-DC7B-46BA-B486-35EECBB332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413" y="3429000"/>
                        <a:ext cx="566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9701" name="Picture 2">
            <a:extLst>
              <a:ext uri="{FF2B5EF4-FFF2-40B4-BE49-F238E27FC236}">
                <a16:creationId xmlns:a16="http://schemas.microsoft.com/office/drawing/2014/main" id="{B60D6572-11A8-4DAA-A999-463A2B6B8E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713" y="0"/>
            <a:ext cx="2808287"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F70BE49-6426-4641-A6BD-A06FE34E0E16}"/>
              </a:ext>
            </a:extLst>
          </p:cNvPr>
          <p:cNvSpPr>
            <a:spLocks noGrp="1" noChangeArrowheads="1"/>
          </p:cNvSpPr>
          <p:nvPr>
            <p:ph type="title"/>
          </p:nvPr>
        </p:nvSpPr>
        <p:spPr/>
        <p:txBody>
          <a:bodyPr/>
          <a:lstStyle/>
          <a:p>
            <a:r>
              <a:rPr lang="ro-RO" altLang="en-US"/>
              <a:t>Model Markov ascuns</a:t>
            </a:r>
            <a:endParaRPr lang="en-US" altLang="en-US"/>
          </a:p>
        </p:txBody>
      </p:sp>
      <p:sp>
        <p:nvSpPr>
          <p:cNvPr id="30723" name="Content Placeholder 2">
            <a:extLst>
              <a:ext uri="{FF2B5EF4-FFF2-40B4-BE49-F238E27FC236}">
                <a16:creationId xmlns:a16="http://schemas.microsoft.com/office/drawing/2014/main" id="{624C6DD0-11B8-4650-A5BD-11B3C0E6F5EC}"/>
              </a:ext>
            </a:extLst>
          </p:cNvPr>
          <p:cNvSpPr>
            <a:spLocks noGrp="1" noChangeArrowheads="1"/>
          </p:cNvSpPr>
          <p:nvPr>
            <p:ph idx="1"/>
          </p:nvPr>
        </p:nvSpPr>
        <p:spPr/>
        <p:txBody>
          <a:bodyPr/>
          <a:lstStyle/>
          <a:p>
            <a:r>
              <a:rPr lang="ro-RO" altLang="en-US"/>
              <a:t>Cazuri particulare</a:t>
            </a:r>
          </a:p>
          <a:p>
            <a:pPr lvl="1"/>
            <a:r>
              <a:rPr lang="ro-RO" altLang="en-US"/>
              <a:t>Ergodice (complet conectate)</a:t>
            </a:r>
          </a:p>
          <a:p>
            <a:pPr lvl="1"/>
            <a:endParaRPr lang="ro-RO" altLang="en-US"/>
          </a:p>
          <a:p>
            <a:pPr lvl="1"/>
            <a:endParaRPr lang="ro-RO" altLang="en-US"/>
          </a:p>
          <a:p>
            <a:pPr lvl="1"/>
            <a:endParaRPr lang="ro-RO" altLang="en-US"/>
          </a:p>
          <a:p>
            <a:pPr lvl="1"/>
            <a:endParaRPr lang="ro-RO" altLang="en-US"/>
          </a:p>
          <a:p>
            <a:pPr lvl="1"/>
            <a:r>
              <a:rPr lang="ro-RO" altLang="en-US"/>
              <a:t>Bakis (stânga-dreapta)</a:t>
            </a:r>
          </a:p>
          <a:p>
            <a:pPr lvl="1"/>
            <a:endParaRPr lang="ro-RO" altLang="en-US"/>
          </a:p>
          <a:p>
            <a:pPr lvl="1"/>
            <a:endParaRPr lang="ro-RO" altLang="en-US"/>
          </a:p>
          <a:p>
            <a:endParaRPr lang="en-US" altLang="en-US"/>
          </a:p>
        </p:txBody>
      </p:sp>
      <p:grpSp>
        <p:nvGrpSpPr>
          <p:cNvPr id="30724" name="Group 109">
            <a:extLst>
              <a:ext uri="{FF2B5EF4-FFF2-40B4-BE49-F238E27FC236}">
                <a16:creationId xmlns:a16="http://schemas.microsoft.com/office/drawing/2014/main" id="{8633EF0F-6FC5-4BEC-8683-1307D5534012}"/>
              </a:ext>
            </a:extLst>
          </p:cNvPr>
          <p:cNvGrpSpPr>
            <a:grpSpLocks/>
          </p:cNvGrpSpPr>
          <p:nvPr/>
        </p:nvGrpSpPr>
        <p:grpSpPr bwMode="auto">
          <a:xfrm>
            <a:off x="5953125" y="1243013"/>
            <a:ext cx="3011488" cy="2941637"/>
            <a:chOff x="644" y="630"/>
            <a:chExt cx="1897" cy="1853"/>
          </a:xfrm>
        </p:grpSpPr>
        <p:sp>
          <p:nvSpPr>
            <p:cNvPr id="30755" name="Oval 83">
              <a:extLst>
                <a:ext uri="{FF2B5EF4-FFF2-40B4-BE49-F238E27FC236}">
                  <a16:creationId xmlns:a16="http://schemas.microsoft.com/office/drawing/2014/main" id="{8D817011-9D5F-48E5-BE8C-21227BD6E7E7}"/>
                </a:ext>
              </a:extLst>
            </p:cNvPr>
            <p:cNvSpPr>
              <a:spLocks noChangeAspect="1" noChangeArrowheads="1"/>
            </p:cNvSpPr>
            <p:nvPr/>
          </p:nvSpPr>
          <p:spPr bwMode="auto">
            <a:xfrm>
              <a:off x="1332" y="1065"/>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6" name="Oval 84">
              <a:extLst>
                <a:ext uri="{FF2B5EF4-FFF2-40B4-BE49-F238E27FC236}">
                  <a16:creationId xmlns:a16="http://schemas.microsoft.com/office/drawing/2014/main" id="{1C2D58F0-158B-4F0E-A579-6DB20C9501C4}"/>
                </a:ext>
              </a:extLst>
            </p:cNvPr>
            <p:cNvSpPr>
              <a:spLocks noChangeAspect="1" noChangeArrowheads="1"/>
            </p:cNvSpPr>
            <p:nvPr/>
          </p:nvSpPr>
          <p:spPr bwMode="auto">
            <a:xfrm>
              <a:off x="2265" y="1064"/>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7" name="Freeform 85">
              <a:extLst>
                <a:ext uri="{FF2B5EF4-FFF2-40B4-BE49-F238E27FC236}">
                  <a16:creationId xmlns:a16="http://schemas.microsoft.com/office/drawing/2014/main" id="{8445F5C8-260E-43F6-83A1-A027DA4991E5}"/>
                </a:ext>
              </a:extLst>
            </p:cNvPr>
            <p:cNvSpPr>
              <a:spLocks noChangeAspect="1"/>
            </p:cNvSpPr>
            <p:nvPr/>
          </p:nvSpPr>
          <p:spPr bwMode="auto">
            <a:xfrm>
              <a:off x="1571" y="1052"/>
              <a:ext cx="710" cy="86"/>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58" name="Text Box 86">
              <a:extLst>
                <a:ext uri="{FF2B5EF4-FFF2-40B4-BE49-F238E27FC236}">
                  <a16:creationId xmlns:a16="http://schemas.microsoft.com/office/drawing/2014/main" id="{73827D58-DE4B-49B0-9560-A47908CAB622}"/>
                </a:ext>
              </a:extLst>
            </p:cNvPr>
            <p:cNvSpPr txBox="1">
              <a:spLocks noChangeAspect="1" noChangeArrowheads="1"/>
            </p:cNvSpPr>
            <p:nvPr/>
          </p:nvSpPr>
          <p:spPr bwMode="auto">
            <a:xfrm>
              <a:off x="1823" y="880"/>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59" name="Freeform 87">
              <a:extLst>
                <a:ext uri="{FF2B5EF4-FFF2-40B4-BE49-F238E27FC236}">
                  <a16:creationId xmlns:a16="http://schemas.microsoft.com/office/drawing/2014/main" id="{E1C20F88-D8ED-4112-AA7E-C699CD996D61}"/>
                </a:ext>
              </a:extLst>
            </p:cNvPr>
            <p:cNvSpPr>
              <a:spLocks noChangeAspect="1"/>
            </p:cNvSpPr>
            <p:nvPr/>
          </p:nvSpPr>
          <p:spPr bwMode="auto">
            <a:xfrm flipH="1" flipV="1">
              <a:off x="1575" y="1245"/>
              <a:ext cx="710" cy="96"/>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0" name="Text Box 88">
              <a:extLst>
                <a:ext uri="{FF2B5EF4-FFF2-40B4-BE49-F238E27FC236}">
                  <a16:creationId xmlns:a16="http://schemas.microsoft.com/office/drawing/2014/main" id="{2BB003E1-A55C-45E1-8505-8AB8CED80612}"/>
                </a:ext>
              </a:extLst>
            </p:cNvPr>
            <p:cNvSpPr txBox="1">
              <a:spLocks noChangeAspect="1" noChangeArrowheads="1"/>
            </p:cNvSpPr>
            <p:nvPr/>
          </p:nvSpPr>
          <p:spPr bwMode="auto">
            <a:xfrm>
              <a:off x="1821" y="1161"/>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61" name="Freeform 89">
              <a:extLst>
                <a:ext uri="{FF2B5EF4-FFF2-40B4-BE49-F238E27FC236}">
                  <a16:creationId xmlns:a16="http://schemas.microsoft.com/office/drawing/2014/main" id="{7414A4A3-F418-4A50-B0D4-998C8A2AE762}"/>
                </a:ext>
              </a:extLst>
            </p:cNvPr>
            <p:cNvSpPr>
              <a:spLocks noChangeAspect="1"/>
            </p:cNvSpPr>
            <p:nvPr/>
          </p:nvSpPr>
          <p:spPr bwMode="auto">
            <a:xfrm flipV="1">
              <a:off x="1345" y="791"/>
              <a:ext cx="239"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2" name="Freeform 90">
              <a:extLst>
                <a:ext uri="{FF2B5EF4-FFF2-40B4-BE49-F238E27FC236}">
                  <a16:creationId xmlns:a16="http://schemas.microsoft.com/office/drawing/2014/main" id="{6FA97F4D-E25C-42F8-9498-1B58C390A09F}"/>
                </a:ext>
              </a:extLst>
            </p:cNvPr>
            <p:cNvSpPr>
              <a:spLocks noChangeAspect="1"/>
            </p:cNvSpPr>
            <p:nvPr/>
          </p:nvSpPr>
          <p:spPr bwMode="auto">
            <a:xfrm flipV="1">
              <a:off x="2276" y="794"/>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3" name="Text Box 91">
              <a:extLst>
                <a:ext uri="{FF2B5EF4-FFF2-40B4-BE49-F238E27FC236}">
                  <a16:creationId xmlns:a16="http://schemas.microsoft.com/office/drawing/2014/main" id="{D9229965-4511-4402-B392-05B9692178B3}"/>
                </a:ext>
              </a:extLst>
            </p:cNvPr>
            <p:cNvSpPr txBox="1">
              <a:spLocks noChangeAspect="1" noChangeArrowheads="1"/>
            </p:cNvSpPr>
            <p:nvPr/>
          </p:nvSpPr>
          <p:spPr bwMode="auto">
            <a:xfrm>
              <a:off x="1326" y="632"/>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64" name="Text Box 92">
              <a:extLst>
                <a:ext uri="{FF2B5EF4-FFF2-40B4-BE49-F238E27FC236}">
                  <a16:creationId xmlns:a16="http://schemas.microsoft.com/office/drawing/2014/main" id="{D4025A6C-C249-4391-8A4F-E0963C62684D}"/>
                </a:ext>
              </a:extLst>
            </p:cNvPr>
            <p:cNvSpPr txBox="1">
              <a:spLocks noChangeAspect="1" noChangeArrowheads="1"/>
            </p:cNvSpPr>
            <p:nvPr/>
          </p:nvSpPr>
          <p:spPr bwMode="auto">
            <a:xfrm>
              <a:off x="2265" y="630"/>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0.2</a:t>
              </a:r>
            </a:p>
          </p:txBody>
        </p:sp>
        <p:sp>
          <p:nvSpPr>
            <p:cNvPr id="30765" name="Oval 93">
              <a:extLst>
                <a:ext uri="{FF2B5EF4-FFF2-40B4-BE49-F238E27FC236}">
                  <a16:creationId xmlns:a16="http://schemas.microsoft.com/office/drawing/2014/main" id="{24813768-15D9-4D92-A0CA-C04655071F55}"/>
                </a:ext>
              </a:extLst>
            </p:cNvPr>
            <p:cNvSpPr>
              <a:spLocks noChangeAspect="1" noChangeArrowheads="1"/>
            </p:cNvSpPr>
            <p:nvPr/>
          </p:nvSpPr>
          <p:spPr bwMode="auto">
            <a:xfrm>
              <a:off x="1799" y="1783"/>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66" name="Freeform 94">
              <a:extLst>
                <a:ext uri="{FF2B5EF4-FFF2-40B4-BE49-F238E27FC236}">
                  <a16:creationId xmlns:a16="http://schemas.microsoft.com/office/drawing/2014/main" id="{ECF0F771-BC8F-452A-9146-FA2D248B861A}"/>
                </a:ext>
              </a:extLst>
            </p:cNvPr>
            <p:cNvSpPr>
              <a:spLocks noChangeAspect="1"/>
            </p:cNvSpPr>
            <p:nvPr/>
          </p:nvSpPr>
          <p:spPr bwMode="auto">
            <a:xfrm>
              <a:off x="1817" y="2031"/>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67" name="Freeform 95">
              <a:extLst>
                <a:ext uri="{FF2B5EF4-FFF2-40B4-BE49-F238E27FC236}">
                  <a16:creationId xmlns:a16="http://schemas.microsoft.com/office/drawing/2014/main" id="{F75A2D6C-1503-4A26-B84F-E4FCACB4EC4F}"/>
                </a:ext>
              </a:extLst>
            </p:cNvPr>
            <p:cNvSpPr>
              <a:spLocks noChangeAspect="1"/>
            </p:cNvSpPr>
            <p:nvPr/>
          </p:nvSpPr>
          <p:spPr bwMode="auto">
            <a:xfrm>
              <a:off x="2045" y="1314"/>
              <a:ext cx="345" cy="536"/>
            </a:xfrm>
            <a:custGeom>
              <a:avLst/>
              <a:gdLst>
                <a:gd name="T0" fmla="*/ 1 w 600"/>
                <a:gd name="T1" fmla="*/ 0 h 920"/>
                <a:gd name="T2" fmla="*/ 1 w 600"/>
                <a:gd name="T3" fmla="*/ 1 h 920"/>
                <a:gd name="T4" fmla="*/ 1 w 600"/>
                <a:gd name="T5" fmla="*/ 1 h 920"/>
                <a:gd name="T6" fmla="*/ 1 w 600"/>
                <a:gd name="T7" fmla="*/ 1 h 920"/>
                <a:gd name="T8" fmla="*/ 1 w 600"/>
                <a:gd name="T9" fmla="*/ 1 h 920"/>
                <a:gd name="T10" fmla="*/ 0 w 600"/>
                <a:gd name="T11" fmla="*/ 1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8" name="Freeform 96">
              <a:extLst>
                <a:ext uri="{FF2B5EF4-FFF2-40B4-BE49-F238E27FC236}">
                  <a16:creationId xmlns:a16="http://schemas.microsoft.com/office/drawing/2014/main" id="{DFA3DA97-44E7-4A53-9A4D-B47507AC0AD8}"/>
                </a:ext>
              </a:extLst>
            </p:cNvPr>
            <p:cNvSpPr>
              <a:spLocks noChangeAspect="1"/>
            </p:cNvSpPr>
            <p:nvPr/>
          </p:nvSpPr>
          <p:spPr bwMode="auto">
            <a:xfrm rot="-3176353">
              <a:off x="1790" y="1446"/>
              <a:ext cx="622" cy="104"/>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69" name="Freeform 97">
              <a:extLst>
                <a:ext uri="{FF2B5EF4-FFF2-40B4-BE49-F238E27FC236}">
                  <a16:creationId xmlns:a16="http://schemas.microsoft.com/office/drawing/2014/main" id="{A8D27E27-C1B6-4FF4-A192-3D25838D53B0}"/>
                </a:ext>
              </a:extLst>
            </p:cNvPr>
            <p:cNvSpPr>
              <a:spLocks noChangeAspect="1"/>
            </p:cNvSpPr>
            <p:nvPr/>
          </p:nvSpPr>
          <p:spPr bwMode="auto">
            <a:xfrm flipH="1">
              <a:off x="1476" y="1309"/>
              <a:ext cx="345" cy="547"/>
            </a:xfrm>
            <a:custGeom>
              <a:avLst/>
              <a:gdLst>
                <a:gd name="T0" fmla="*/ 1 w 600"/>
                <a:gd name="T1" fmla="*/ 0 h 920"/>
                <a:gd name="T2" fmla="*/ 1 w 600"/>
                <a:gd name="T3" fmla="*/ 1 h 920"/>
                <a:gd name="T4" fmla="*/ 1 w 600"/>
                <a:gd name="T5" fmla="*/ 1 h 920"/>
                <a:gd name="T6" fmla="*/ 1 w 600"/>
                <a:gd name="T7" fmla="*/ 1 h 920"/>
                <a:gd name="T8" fmla="*/ 1 w 600"/>
                <a:gd name="T9" fmla="*/ 1 h 920"/>
                <a:gd name="T10" fmla="*/ 0 w 600"/>
                <a:gd name="T11" fmla="*/ 1 h 920"/>
                <a:gd name="T12" fmla="*/ 0 60000 65536"/>
                <a:gd name="T13" fmla="*/ 0 60000 65536"/>
                <a:gd name="T14" fmla="*/ 0 60000 65536"/>
                <a:gd name="T15" fmla="*/ 0 60000 65536"/>
                <a:gd name="T16" fmla="*/ 0 60000 65536"/>
                <a:gd name="T17" fmla="*/ 0 60000 65536"/>
                <a:gd name="T18" fmla="*/ 0 w 600"/>
                <a:gd name="T19" fmla="*/ 0 h 920"/>
                <a:gd name="T20" fmla="*/ 600 w 600"/>
                <a:gd name="T21" fmla="*/ 920 h 920"/>
              </a:gdLst>
              <a:ahLst/>
              <a:cxnLst>
                <a:cxn ang="T12">
                  <a:pos x="T0" y="T1"/>
                </a:cxn>
                <a:cxn ang="T13">
                  <a:pos x="T2" y="T3"/>
                </a:cxn>
                <a:cxn ang="T14">
                  <a:pos x="T4" y="T5"/>
                </a:cxn>
                <a:cxn ang="T15">
                  <a:pos x="T6" y="T7"/>
                </a:cxn>
                <a:cxn ang="T16">
                  <a:pos x="T8" y="T9"/>
                </a:cxn>
                <a:cxn ang="T17">
                  <a:pos x="T10" y="T11"/>
                </a:cxn>
              </a:cxnLst>
              <a:rect l="T18" t="T19" r="T20" b="T21"/>
              <a:pathLst>
                <a:path w="600" h="920">
                  <a:moveTo>
                    <a:pt x="592" y="0"/>
                  </a:moveTo>
                  <a:cubicBezTo>
                    <a:pt x="592" y="35"/>
                    <a:pt x="600" y="136"/>
                    <a:pt x="586" y="208"/>
                  </a:cubicBezTo>
                  <a:cubicBezTo>
                    <a:pt x="572" y="280"/>
                    <a:pt x="538" y="367"/>
                    <a:pt x="509" y="432"/>
                  </a:cubicBezTo>
                  <a:cubicBezTo>
                    <a:pt x="481" y="497"/>
                    <a:pt x="461" y="536"/>
                    <a:pt x="416" y="597"/>
                  </a:cubicBezTo>
                  <a:cubicBezTo>
                    <a:pt x="372" y="658"/>
                    <a:pt x="311" y="744"/>
                    <a:pt x="242" y="798"/>
                  </a:cubicBezTo>
                  <a:cubicBezTo>
                    <a:pt x="173" y="852"/>
                    <a:pt x="50" y="895"/>
                    <a:pt x="0" y="920"/>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0" name="Freeform 98">
              <a:extLst>
                <a:ext uri="{FF2B5EF4-FFF2-40B4-BE49-F238E27FC236}">
                  <a16:creationId xmlns:a16="http://schemas.microsoft.com/office/drawing/2014/main" id="{7270A8FD-AEBF-42DC-B9FF-8DD9AA6883F0}"/>
                </a:ext>
              </a:extLst>
            </p:cNvPr>
            <p:cNvSpPr>
              <a:spLocks noChangeAspect="1"/>
            </p:cNvSpPr>
            <p:nvPr/>
          </p:nvSpPr>
          <p:spPr bwMode="auto">
            <a:xfrm rot="3176353" flipH="1">
              <a:off x="1454" y="1451"/>
              <a:ext cx="621" cy="105"/>
            </a:xfrm>
            <a:custGeom>
              <a:avLst/>
              <a:gdLst>
                <a:gd name="T0" fmla="*/ 0 w 1184"/>
                <a:gd name="T1" fmla="*/ 0 h 373"/>
                <a:gd name="T2" fmla="*/ 1 w 1184"/>
                <a:gd name="T3" fmla="*/ 0 h 373"/>
                <a:gd name="T4" fmla="*/ 1 w 1184"/>
                <a:gd name="T5" fmla="*/ 0 h 373"/>
                <a:gd name="T6" fmla="*/ 1 w 1184"/>
                <a:gd name="T7" fmla="*/ 0 h 373"/>
                <a:gd name="T8" fmla="*/ 1 w 1184"/>
                <a:gd name="T9" fmla="*/ 0 h 373"/>
                <a:gd name="T10" fmla="*/ 1 w 1184"/>
                <a:gd name="T11" fmla="*/ 0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0771" name="Text Box 99">
              <a:extLst>
                <a:ext uri="{FF2B5EF4-FFF2-40B4-BE49-F238E27FC236}">
                  <a16:creationId xmlns:a16="http://schemas.microsoft.com/office/drawing/2014/main" id="{31F953DA-7A73-49A8-AF7E-33A12851BF01}"/>
                </a:ext>
              </a:extLst>
            </p:cNvPr>
            <p:cNvSpPr txBox="1">
              <a:spLocks noChangeAspect="1" noChangeArrowheads="1"/>
            </p:cNvSpPr>
            <p:nvPr/>
          </p:nvSpPr>
          <p:spPr bwMode="auto">
            <a:xfrm>
              <a:off x="1602" y="146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72" name="Text Box 100">
              <a:extLst>
                <a:ext uri="{FF2B5EF4-FFF2-40B4-BE49-F238E27FC236}">
                  <a16:creationId xmlns:a16="http://schemas.microsoft.com/office/drawing/2014/main" id="{0EDE6B79-530D-46EA-95E2-18A82DAB6EC7}"/>
                </a:ext>
              </a:extLst>
            </p:cNvPr>
            <p:cNvSpPr txBox="1">
              <a:spLocks noChangeAspect="1" noChangeArrowheads="1"/>
            </p:cNvSpPr>
            <p:nvPr/>
          </p:nvSpPr>
          <p:spPr bwMode="auto">
            <a:xfrm>
              <a:off x="1364" y="1619"/>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73" name="Text Box 101">
              <a:extLst>
                <a:ext uri="{FF2B5EF4-FFF2-40B4-BE49-F238E27FC236}">
                  <a16:creationId xmlns:a16="http://schemas.microsoft.com/office/drawing/2014/main" id="{3989CC93-CCC7-4E76-8E49-40A4D2F89D63}"/>
                </a:ext>
              </a:extLst>
            </p:cNvPr>
            <p:cNvSpPr txBox="1">
              <a:spLocks noChangeAspect="1" noChangeArrowheads="1"/>
            </p:cNvSpPr>
            <p:nvPr/>
          </p:nvSpPr>
          <p:spPr bwMode="auto">
            <a:xfrm>
              <a:off x="2011" y="146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74" name="Text Box 102">
              <a:extLst>
                <a:ext uri="{FF2B5EF4-FFF2-40B4-BE49-F238E27FC236}">
                  <a16:creationId xmlns:a16="http://schemas.microsoft.com/office/drawing/2014/main" id="{E4AF6276-86E3-4BB0-9BDC-0227CFC8B442}"/>
                </a:ext>
              </a:extLst>
            </p:cNvPr>
            <p:cNvSpPr txBox="1">
              <a:spLocks noChangeAspect="1" noChangeArrowheads="1"/>
            </p:cNvSpPr>
            <p:nvPr/>
          </p:nvSpPr>
          <p:spPr bwMode="auto">
            <a:xfrm>
              <a:off x="2253" y="1623"/>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0.5</a:t>
              </a:r>
            </a:p>
          </p:txBody>
        </p:sp>
        <p:sp>
          <p:nvSpPr>
            <p:cNvPr id="30775" name="Text Box 103">
              <a:extLst>
                <a:ext uri="{FF2B5EF4-FFF2-40B4-BE49-F238E27FC236}">
                  <a16:creationId xmlns:a16="http://schemas.microsoft.com/office/drawing/2014/main" id="{4F25FDF9-7318-4862-98DB-C8BF9468ADF4}"/>
                </a:ext>
              </a:extLst>
            </p:cNvPr>
            <p:cNvSpPr txBox="1">
              <a:spLocks noChangeAspect="1" noChangeArrowheads="1"/>
            </p:cNvSpPr>
            <p:nvPr/>
          </p:nvSpPr>
          <p:spPr bwMode="auto">
            <a:xfrm>
              <a:off x="1801" y="228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76" name="Text Box 104">
              <a:extLst>
                <a:ext uri="{FF2B5EF4-FFF2-40B4-BE49-F238E27FC236}">
                  <a16:creationId xmlns:a16="http://schemas.microsoft.com/office/drawing/2014/main" id="{2BD792D8-9185-4F1C-A778-564657F84264}"/>
                </a:ext>
              </a:extLst>
            </p:cNvPr>
            <p:cNvSpPr txBox="1">
              <a:spLocks noChangeAspect="1" noChangeArrowheads="1"/>
            </p:cNvSpPr>
            <p:nvPr/>
          </p:nvSpPr>
          <p:spPr bwMode="auto">
            <a:xfrm>
              <a:off x="1337" y="1095"/>
              <a:ext cx="28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1</a:t>
              </a:r>
            </a:p>
          </p:txBody>
        </p:sp>
        <p:sp>
          <p:nvSpPr>
            <p:cNvPr id="30777" name="Text Box 105">
              <a:extLst>
                <a:ext uri="{FF2B5EF4-FFF2-40B4-BE49-F238E27FC236}">
                  <a16:creationId xmlns:a16="http://schemas.microsoft.com/office/drawing/2014/main" id="{586AAA39-A0EA-40D9-A4CC-C400817D2699}"/>
                </a:ext>
              </a:extLst>
            </p:cNvPr>
            <p:cNvSpPr txBox="1">
              <a:spLocks noChangeAspect="1" noChangeArrowheads="1"/>
            </p:cNvSpPr>
            <p:nvPr/>
          </p:nvSpPr>
          <p:spPr bwMode="auto">
            <a:xfrm>
              <a:off x="2283" y="1090"/>
              <a:ext cx="23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2</a:t>
              </a:r>
            </a:p>
          </p:txBody>
        </p:sp>
        <p:sp>
          <p:nvSpPr>
            <p:cNvPr id="30778" name="Text Box 106">
              <a:extLst>
                <a:ext uri="{FF2B5EF4-FFF2-40B4-BE49-F238E27FC236}">
                  <a16:creationId xmlns:a16="http://schemas.microsoft.com/office/drawing/2014/main" id="{4269149A-EA3E-4036-95F2-939A85047682}"/>
                </a:ext>
              </a:extLst>
            </p:cNvPr>
            <p:cNvSpPr txBox="1">
              <a:spLocks noChangeAspect="1" noChangeArrowheads="1"/>
            </p:cNvSpPr>
            <p:nvPr/>
          </p:nvSpPr>
          <p:spPr bwMode="auto">
            <a:xfrm>
              <a:off x="1798" y="1807"/>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3</a:t>
              </a:r>
            </a:p>
          </p:txBody>
        </p:sp>
        <p:sp>
          <p:nvSpPr>
            <p:cNvPr id="30779" name="Text Box 107">
              <a:extLst>
                <a:ext uri="{FF2B5EF4-FFF2-40B4-BE49-F238E27FC236}">
                  <a16:creationId xmlns:a16="http://schemas.microsoft.com/office/drawing/2014/main" id="{B935FCA5-C51E-478C-9789-745DA0E3295D}"/>
                </a:ext>
              </a:extLst>
            </p:cNvPr>
            <p:cNvSpPr txBox="1">
              <a:spLocks noChangeAspect="1" noChangeArrowheads="1"/>
            </p:cNvSpPr>
            <p:nvPr/>
          </p:nvSpPr>
          <p:spPr bwMode="auto">
            <a:xfrm>
              <a:off x="709" y="1256"/>
              <a:ext cx="708" cy="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1</a:t>
              </a:r>
              <a:r>
                <a:rPr lang="en-US" altLang="en-US" sz="1600">
                  <a:sym typeface="Symbol" panose="05050102010706020507" pitchFamily="18" charset="2"/>
                </a:rPr>
                <a:t> = 0.4</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2</a:t>
              </a:r>
              <a:r>
                <a:rPr lang="en-US" altLang="en-US" sz="1600" baseline="-25000">
                  <a:sym typeface="Symbol" panose="05050102010706020507" pitchFamily="18" charset="2"/>
                </a:rPr>
                <a:t> </a:t>
              </a:r>
              <a:r>
                <a:rPr lang="en-US" altLang="en-US" sz="1600">
                  <a:sym typeface="Symbol" panose="05050102010706020507" pitchFamily="18" charset="2"/>
                </a:rPr>
                <a:t>= 0.2</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3</a:t>
              </a:r>
              <a:r>
                <a:rPr lang="en-US" altLang="en-US" sz="1600">
                  <a:sym typeface="Symbol" panose="05050102010706020507" pitchFamily="18" charset="2"/>
                </a:rPr>
                <a:t> = 0.4</a:t>
              </a:r>
            </a:p>
          </p:txBody>
        </p:sp>
        <p:sp>
          <p:nvSpPr>
            <p:cNvPr id="30780" name="AutoShape 108">
              <a:extLst>
                <a:ext uri="{FF2B5EF4-FFF2-40B4-BE49-F238E27FC236}">
                  <a16:creationId xmlns:a16="http://schemas.microsoft.com/office/drawing/2014/main" id="{0AEC70E1-E86A-49F8-8F4A-9A523B10BE21}"/>
                </a:ext>
              </a:extLst>
            </p:cNvPr>
            <p:cNvSpPr>
              <a:spLocks noChangeAspect="1" noChangeArrowheads="1"/>
            </p:cNvSpPr>
            <p:nvPr/>
          </p:nvSpPr>
          <p:spPr bwMode="auto">
            <a:xfrm>
              <a:off x="644" y="1314"/>
              <a:ext cx="648" cy="374"/>
            </a:xfrm>
            <a:prstGeom prst="bracketPair">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grpSp>
      <p:sp>
        <p:nvSpPr>
          <p:cNvPr id="30725" name="Oval 111">
            <a:extLst>
              <a:ext uri="{FF2B5EF4-FFF2-40B4-BE49-F238E27FC236}">
                <a16:creationId xmlns:a16="http://schemas.microsoft.com/office/drawing/2014/main" id="{0732E559-F8A5-44B3-987E-CF865C637A0E}"/>
              </a:ext>
            </a:extLst>
          </p:cNvPr>
          <p:cNvSpPr>
            <a:spLocks noChangeAspect="1" noChangeArrowheads="1"/>
          </p:cNvSpPr>
          <p:nvPr/>
        </p:nvSpPr>
        <p:spPr bwMode="auto">
          <a:xfrm>
            <a:off x="4799013" y="5376863"/>
            <a:ext cx="406400" cy="398462"/>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26" name="Oval 112">
            <a:extLst>
              <a:ext uri="{FF2B5EF4-FFF2-40B4-BE49-F238E27FC236}">
                <a16:creationId xmlns:a16="http://schemas.microsoft.com/office/drawing/2014/main" id="{BD7CC6AD-502F-4DF1-AC63-0B7F89C9AE95}"/>
              </a:ext>
            </a:extLst>
          </p:cNvPr>
          <p:cNvSpPr>
            <a:spLocks noChangeAspect="1" noChangeArrowheads="1"/>
          </p:cNvSpPr>
          <p:nvPr/>
        </p:nvSpPr>
        <p:spPr bwMode="auto">
          <a:xfrm>
            <a:off x="6008688" y="5375275"/>
            <a:ext cx="406400" cy="39846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27" name="Text Box 113">
            <a:extLst>
              <a:ext uri="{FF2B5EF4-FFF2-40B4-BE49-F238E27FC236}">
                <a16:creationId xmlns:a16="http://schemas.microsoft.com/office/drawing/2014/main" id="{2299C9FD-EE52-417C-9781-7AA8B38528CF}"/>
              </a:ext>
            </a:extLst>
          </p:cNvPr>
          <p:cNvSpPr txBox="1">
            <a:spLocks noChangeAspect="1" noChangeArrowheads="1"/>
          </p:cNvSpPr>
          <p:nvPr/>
        </p:nvSpPr>
        <p:spPr bwMode="auto">
          <a:xfrm>
            <a:off x="5349875" y="5254625"/>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0.3</a:t>
            </a:r>
          </a:p>
        </p:txBody>
      </p:sp>
      <p:sp>
        <p:nvSpPr>
          <p:cNvPr id="30728" name="Freeform 114">
            <a:extLst>
              <a:ext uri="{FF2B5EF4-FFF2-40B4-BE49-F238E27FC236}">
                <a16:creationId xmlns:a16="http://schemas.microsoft.com/office/drawing/2014/main" id="{652E8D6E-FE6C-47F5-AD85-91D87F4F81CB}"/>
              </a:ext>
            </a:extLst>
          </p:cNvPr>
          <p:cNvSpPr>
            <a:spLocks noChangeAspect="1"/>
          </p:cNvSpPr>
          <p:nvPr/>
        </p:nvSpPr>
        <p:spPr bwMode="auto">
          <a:xfrm flipV="1">
            <a:off x="4819650" y="4941888"/>
            <a:ext cx="379413" cy="4381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29" name="Freeform 115">
            <a:extLst>
              <a:ext uri="{FF2B5EF4-FFF2-40B4-BE49-F238E27FC236}">
                <a16:creationId xmlns:a16="http://schemas.microsoft.com/office/drawing/2014/main" id="{64819C8E-9070-4DD3-805D-31D38B9405EA}"/>
              </a:ext>
            </a:extLst>
          </p:cNvPr>
          <p:cNvSpPr>
            <a:spLocks noChangeAspect="1"/>
          </p:cNvSpPr>
          <p:nvPr/>
        </p:nvSpPr>
        <p:spPr bwMode="auto">
          <a:xfrm flipV="1">
            <a:off x="6026150" y="4946650"/>
            <a:ext cx="377825" cy="438150"/>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30" name="Text Box 116">
            <a:extLst>
              <a:ext uri="{FF2B5EF4-FFF2-40B4-BE49-F238E27FC236}">
                <a16:creationId xmlns:a16="http://schemas.microsoft.com/office/drawing/2014/main" id="{9EFF05A1-6377-493A-9E73-3E59FBC97CF0}"/>
              </a:ext>
            </a:extLst>
          </p:cNvPr>
          <p:cNvSpPr txBox="1">
            <a:spLocks noChangeAspect="1" noChangeArrowheads="1"/>
          </p:cNvSpPr>
          <p:nvPr/>
        </p:nvSpPr>
        <p:spPr bwMode="auto">
          <a:xfrm>
            <a:off x="4789488" y="4689475"/>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0.6</a:t>
            </a:r>
          </a:p>
        </p:txBody>
      </p:sp>
      <p:sp>
        <p:nvSpPr>
          <p:cNvPr id="30731" name="Text Box 117">
            <a:extLst>
              <a:ext uri="{FF2B5EF4-FFF2-40B4-BE49-F238E27FC236}">
                <a16:creationId xmlns:a16="http://schemas.microsoft.com/office/drawing/2014/main" id="{7E90BBF8-2A6A-451F-8317-63265DF1E6A2}"/>
              </a:ext>
            </a:extLst>
          </p:cNvPr>
          <p:cNvSpPr txBox="1">
            <a:spLocks noChangeAspect="1" noChangeArrowheads="1"/>
          </p:cNvSpPr>
          <p:nvPr/>
        </p:nvSpPr>
        <p:spPr bwMode="auto">
          <a:xfrm>
            <a:off x="6008688" y="4686300"/>
            <a:ext cx="4381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0.4</a:t>
            </a:r>
          </a:p>
        </p:txBody>
      </p:sp>
      <p:sp>
        <p:nvSpPr>
          <p:cNvPr id="30732" name="Text Box 119">
            <a:extLst>
              <a:ext uri="{FF2B5EF4-FFF2-40B4-BE49-F238E27FC236}">
                <a16:creationId xmlns:a16="http://schemas.microsoft.com/office/drawing/2014/main" id="{8B95419E-AC7D-46E9-A5C9-4F43719BF02E}"/>
              </a:ext>
            </a:extLst>
          </p:cNvPr>
          <p:cNvSpPr txBox="1">
            <a:spLocks noChangeAspect="1" noChangeArrowheads="1"/>
          </p:cNvSpPr>
          <p:nvPr/>
        </p:nvSpPr>
        <p:spPr bwMode="auto">
          <a:xfrm>
            <a:off x="4806950" y="5424488"/>
            <a:ext cx="444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1</a:t>
            </a:r>
          </a:p>
        </p:txBody>
      </p:sp>
      <p:sp>
        <p:nvSpPr>
          <p:cNvPr id="30733" name="Text Box 120">
            <a:extLst>
              <a:ext uri="{FF2B5EF4-FFF2-40B4-BE49-F238E27FC236}">
                <a16:creationId xmlns:a16="http://schemas.microsoft.com/office/drawing/2014/main" id="{BA19C786-84C2-406C-AA66-40FEF8BCCBF6}"/>
              </a:ext>
            </a:extLst>
          </p:cNvPr>
          <p:cNvSpPr txBox="1">
            <a:spLocks noChangeAspect="1" noChangeArrowheads="1"/>
          </p:cNvSpPr>
          <p:nvPr/>
        </p:nvSpPr>
        <p:spPr bwMode="auto">
          <a:xfrm>
            <a:off x="6037263" y="5416550"/>
            <a:ext cx="366712"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2</a:t>
            </a:r>
          </a:p>
        </p:txBody>
      </p:sp>
      <p:sp>
        <p:nvSpPr>
          <p:cNvPr id="30734" name="Text Box 122">
            <a:extLst>
              <a:ext uri="{FF2B5EF4-FFF2-40B4-BE49-F238E27FC236}">
                <a16:creationId xmlns:a16="http://schemas.microsoft.com/office/drawing/2014/main" id="{7BF745D5-AFA0-47A5-8A65-378E96DDC960}"/>
              </a:ext>
            </a:extLst>
          </p:cNvPr>
          <p:cNvSpPr txBox="1">
            <a:spLocks noChangeAspect="1" noChangeArrowheads="1"/>
          </p:cNvSpPr>
          <p:nvPr/>
        </p:nvSpPr>
        <p:spPr bwMode="auto">
          <a:xfrm>
            <a:off x="3652838" y="4989513"/>
            <a:ext cx="1123950"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1</a:t>
            </a:r>
            <a:r>
              <a:rPr lang="en-US" altLang="en-US" sz="1600">
                <a:sym typeface="Symbol" panose="05050102010706020507" pitchFamily="18" charset="2"/>
              </a:rPr>
              <a:t> = 1.0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2</a:t>
            </a:r>
            <a:r>
              <a:rPr lang="en-US" altLang="en-US" sz="1600" baseline="-25000">
                <a:sym typeface="Symbol" panose="05050102010706020507" pitchFamily="18" charset="2"/>
              </a:rPr>
              <a:t> </a:t>
            </a:r>
            <a:r>
              <a:rPr lang="en-US" altLang="en-US" sz="1600">
                <a:sym typeface="Symbol" panose="05050102010706020507" pitchFamily="18" charset="2"/>
              </a:rPr>
              <a:t>= 0.0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3</a:t>
            </a:r>
            <a:r>
              <a:rPr lang="en-US" altLang="en-US" sz="1600">
                <a:sym typeface="Symbol" panose="05050102010706020507" pitchFamily="18" charset="2"/>
              </a:rPr>
              <a:t> = 0.0</a:t>
            </a:r>
          </a:p>
          <a:p>
            <a:pPr>
              <a:lnSpc>
                <a:spcPct val="90000"/>
              </a:lnSpc>
              <a:spcBef>
                <a:spcPct val="0"/>
              </a:spcBef>
              <a:buClrTx/>
              <a:buSzTx/>
              <a:buFontTx/>
              <a:buNone/>
            </a:pPr>
            <a:r>
              <a:rPr lang="en-US" altLang="en-US" sz="1600">
                <a:sym typeface="Symbol" panose="05050102010706020507" pitchFamily="18" charset="2"/>
              </a:rPr>
              <a:t></a:t>
            </a:r>
            <a:r>
              <a:rPr lang="en-US" altLang="en-US" sz="1600" b="1" baseline="-25000">
                <a:sym typeface="Symbol" panose="05050102010706020507" pitchFamily="18" charset="2"/>
              </a:rPr>
              <a:t>4</a:t>
            </a:r>
            <a:r>
              <a:rPr lang="en-US" altLang="en-US" sz="1600">
                <a:sym typeface="Symbol" panose="05050102010706020507" pitchFamily="18" charset="2"/>
              </a:rPr>
              <a:t> = 0.0</a:t>
            </a:r>
          </a:p>
          <a:p>
            <a:pPr>
              <a:lnSpc>
                <a:spcPct val="90000"/>
              </a:lnSpc>
              <a:spcBef>
                <a:spcPct val="0"/>
              </a:spcBef>
              <a:buClrTx/>
              <a:buSzTx/>
              <a:buFontTx/>
              <a:buNone/>
            </a:pPr>
            <a:endParaRPr lang="en-US" altLang="en-US" sz="1600">
              <a:sym typeface="Symbol" panose="05050102010706020507" pitchFamily="18" charset="2"/>
            </a:endParaRPr>
          </a:p>
        </p:txBody>
      </p:sp>
      <p:sp>
        <p:nvSpPr>
          <p:cNvPr id="30735" name="AutoShape 123">
            <a:extLst>
              <a:ext uri="{FF2B5EF4-FFF2-40B4-BE49-F238E27FC236}">
                <a16:creationId xmlns:a16="http://schemas.microsoft.com/office/drawing/2014/main" id="{91156561-A4B6-48DF-82BA-B4D014A5F53F}"/>
              </a:ext>
            </a:extLst>
          </p:cNvPr>
          <p:cNvSpPr>
            <a:spLocks noChangeAspect="1" noChangeArrowheads="1"/>
          </p:cNvSpPr>
          <p:nvPr/>
        </p:nvSpPr>
        <p:spPr bwMode="auto">
          <a:xfrm>
            <a:off x="3563938" y="5057775"/>
            <a:ext cx="1028700" cy="822325"/>
          </a:xfrm>
          <a:prstGeom prst="bracketPair">
            <a:avLst>
              <a:gd name="adj" fmla="val 16667"/>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36" name="Line 124">
            <a:extLst>
              <a:ext uri="{FF2B5EF4-FFF2-40B4-BE49-F238E27FC236}">
                <a16:creationId xmlns:a16="http://schemas.microsoft.com/office/drawing/2014/main" id="{E2AFA68E-8737-4C9E-80E9-0EB0C135D2AD}"/>
              </a:ext>
            </a:extLst>
          </p:cNvPr>
          <p:cNvSpPr>
            <a:spLocks noChangeShapeType="1"/>
          </p:cNvSpPr>
          <p:nvPr/>
        </p:nvSpPr>
        <p:spPr bwMode="auto">
          <a:xfrm>
            <a:off x="5199063" y="5586413"/>
            <a:ext cx="785812"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37" name="Line 125">
            <a:extLst>
              <a:ext uri="{FF2B5EF4-FFF2-40B4-BE49-F238E27FC236}">
                <a16:creationId xmlns:a16="http://schemas.microsoft.com/office/drawing/2014/main" id="{73B7D5E7-5613-4536-9BC0-3DBA54EF1B65}"/>
              </a:ext>
            </a:extLst>
          </p:cNvPr>
          <p:cNvSpPr>
            <a:spLocks noChangeShapeType="1"/>
          </p:cNvSpPr>
          <p:nvPr/>
        </p:nvSpPr>
        <p:spPr bwMode="auto">
          <a:xfrm>
            <a:off x="6443663" y="5581650"/>
            <a:ext cx="785812"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grpSp>
        <p:nvGrpSpPr>
          <p:cNvPr id="30738" name="Group 130">
            <a:extLst>
              <a:ext uri="{FF2B5EF4-FFF2-40B4-BE49-F238E27FC236}">
                <a16:creationId xmlns:a16="http://schemas.microsoft.com/office/drawing/2014/main" id="{659C27B2-1278-4C57-AAD5-D80CF6BE707D}"/>
              </a:ext>
            </a:extLst>
          </p:cNvPr>
          <p:cNvGrpSpPr>
            <a:grpSpLocks/>
          </p:cNvGrpSpPr>
          <p:nvPr/>
        </p:nvGrpSpPr>
        <p:grpSpPr bwMode="auto">
          <a:xfrm>
            <a:off x="7224713" y="4681538"/>
            <a:ext cx="473075" cy="1090612"/>
            <a:chOff x="2608" y="2796"/>
            <a:chExt cx="298" cy="687"/>
          </a:xfrm>
        </p:grpSpPr>
        <p:sp>
          <p:nvSpPr>
            <p:cNvPr id="30751" name="Oval 118">
              <a:extLst>
                <a:ext uri="{FF2B5EF4-FFF2-40B4-BE49-F238E27FC236}">
                  <a16:creationId xmlns:a16="http://schemas.microsoft.com/office/drawing/2014/main" id="{786A694C-6E42-4E82-97FD-E59FF8F6F441}"/>
                </a:ext>
              </a:extLst>
            </p:cNvPr>
            <p:cNvSpPr>
              <a:spLocks noChangeAspect="1" noChangeArrowheads="1"/>
            </p:cNvSpPr>
            <p:nvPr/>
          </p:nvSpPr>
          <p:spPr bwMode="auto">
            <a:xfrm>
              <a:off x="2618" y="3232"/>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52" name="Text Box 121">
              <a:extLst>
                <a:ext uri="{FF2B5EF4-FFF2-40B4-BE49-F238E27FC236}">
                  <a16:creationId xmlns:a16="http://schemas.microsoft.com/office/drawing/2014/main" id="{F5B50CDA-4713-4CC3-BFD3-6F4C1DCB5F2F}"/>
                </a:ext>
              </a:extLst>
            </p:cNvPr>
            <p:cNvSpPr txBox="1">
              <a:spLocks noChangeAspect="1" noChangeArrowheads="1"/>
            </p:cNvSpPr>
            <p:nvPr/>
          </p:nvSpPr>
          <p:spPr bwMode="auto">
            <a:xfrm>
              <a:off x="2608" y="3265"/>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3</a:t>
              </a:r>
            </a:p>
          </p:txBody>
        </p:sp>
        <p:sp>
          <p:nvSpPr>
            <p:cNvPr id="30753" name="Freeform 126">
              <a:extLst>
                <a:ext uri="{FF2B5EF4-FFF2-40B4-BE49-F238E27FC236}">
                  <a16:creationId xmlns:a16="http://schemas.microsoft.com/office/drawing/2014/main" id="{91213DED-134B-45AF-BB9F-8FEBFAD521A5}"/>
                </a:ext>
              </a:extLst>
            </p:cNvPr>
            <p:cNvSpPr>
              <a:spLocks noChangeAspect="1"/>
            </p:cNvSpPr>
            <p:nvPr/>
          </p:nvSpPr>
          <p:spPr bwMode="auto">
            <a:xfrm flipV="1">
              <a:off x="2631" y="2960"/>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54" name="Text Box 127">
              <a:extLst>
                <a:ext uri="{FF2B5EF4-FFF2-40B4-BE49-F238E27FC236}">
                  <a16:creationId xmlns:a16="http://schemas.microsoft.com/office/drawing/2014/main" id="{7862C7F7-AC0F-4629-83BC-8FF4B90B5780}"/>
                </a:ext>
              </a:extLst>
            </p:cNvPr>
            <p:cNvSpPr txBox="1">
              <a:spLocks noChangeAspect="1" noChangeArrowheads="1"/>
            </p:cNvSpPr>
            <p:nvPr/>
          </p:nvSpPr>
          <p:spPr bwMode="auto">
            <a:xfrm>
              <a:off x="2620" y="279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grpSp>
      <p:sp>
        <p:nvSpPr>
          <p:cNvPr id="30739" name="Text Box 128">
            <a:extLst>
              <a:ext uri="{FF2B5EF4-FFF2-40B4-BE49-F238E27FC236}">
                <a16:creationId xmlns:a16="http://schemas.microsoft.com/office/drawing/2014/main" id="{6EDE8A97-409B-4224-8B54-13B30C08123D}"/>
              </a:ext>
            </a:extLst>
          </p:cNvPr>
          <p:cNvSpPr txBox="1">
            <a:spLocks noChangeAspect="1" noChangeArrowheads="1"/>
          </p:cNvSpPr>
          <p:nvPr/>
        </p:nvSpPr>
        <p:spPr bwMode="auto">
          <a:xfrm>
            <a:off x="6573838" y="5249863"/>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0.4</a:t>
            </a:r>
          </a:p>
        </p:txBody>
      </p:sp>
      <p:sp>
        <p:nvSpPr>
          <p:cNvPr id="30740" name="Freeform 129">
            <a:extLst>
              <a:ext uri="{FF2B5EF4-FFF2-40B4-BE49-F238E27FC236}">
                <a16:creationId xmlns:a16="http://schemas.microsoft.com/office/drawing/2014/main" id="{9A272A1A-47BF-40E3-A0E5-AE13CE60E0BC}"/>
              </a:ext>
            </a:extLst>
          </p:cNvPr>
          <p:cNvSpPr>
            <a:spLocks noChangeAspect="1"/>
          </p:cNvSpPr>
          <p:nvPr/>
        </p:nvSpPr>
        <p:spPr bwMode="auto">
          <a:xfrm>
            <a:off x="5041900" y="5715000"/>
            <a:ext cx="2257425" cy="357188"/>
          </a:xfrm>
          <a:custGeom>
            <a:avLst/>
            <a:gdLst>
              <a:gd name="T0" fmla="*/ 2147483646 w 1422"/>
              <a:gd name="T1" fmla="*/ 0 h 225"/>
              <a:gd name="T2" fmla="*/ 2147483646 w 1422"/>
              <a:gd name="T3" fmla="*/ 2147483646 h 225"/>
              <a:gd name="T4" fmla="*/ 2147483646 w 1422"/>
              <a:gd name="T5" fmla="*/ 2147483646 h 225"/>
              <a:gd name="T6" fmla="*/ 2147483646 w 1422"/>
              <a:gd name="T7" fmla="*/ 2147483646 h 225"/>
              <a:gd name="T8" fmla="*/ 0 w 1422"/>
              <a:gd name="T9" fmla="*/ 2147483646 h 225"/>
              <a:gd name="T10" fmla="*/ 0 60000 65536"/>
              <a:gd name="T11" fmla="*/ 0 60000 65536"/>
              <a:gd name="T12" fmla="*/ 0 60000 65536"/>
              <a:gd name="T13" fmla="*/ 0 60000 65536"/>
              <a:gd name="T14" fmla="*/ 0 60000 65536"/>
              <a:gd name="T15" fmla="*/ 0 w 1422"/>
              <a:gd name="T16" fmla="*/ 0 h 225"/>
              <a:gd name="T17" fmla="*/ 1422 w 1422"/>
              <a:gd name="T18" fmla="*/ 225 h 225"/>
            </a:gdLst>
            <a:ahLst/>
            <a:cxnLst>
              <a:cxn ang="T10">
                <a:pos x="T0" y="T1"/>
              </a:cxn>
              <a:cxn ang="T11">
                <a:pos x="T2" y="T3"/>
              </a:cxn>
              <a:cxn ang="T12">
                <a:pos x="T4" y="T5"/>
              </a:cxn>
              <a:cxn ang="T13">
                <a:pos x="T6" y="T7"/>
              </a:cxn>
              <a:cxn ang="T14">
                <a:pos x="T8" y="T9"/>
              </a:cxn>
            </a:cxnLst>
            <a:rect l="T15" t="T16" r="T17" b="T18"/>
            <a:pathLst>
              <a:path w="1422" h="225">
                <a:moveTo>
                  <a:pt x="1422" y="0"/>
                </a:moveTo>
                <a:cubicBezTo>
                  <a:pt x="1350" y="28"/>
                  <a:pt x="1110" y="134"/>
                  <a:pt x="990" y="171"/>
                </a:cubicBezTo>
                <a:cubicBezTo>
                  <a:pt x="870" y="208"/>
                  <a:pt x="804" y="225"/>
                  <a:pt x="702" y="225"/>
                </a:cubicBezTo>
                <a:cubicBezTo>
                  <a:pt x="600" y="225"/>
                  <a:pt x="495" y="201"/>
                  <a:pt x="378" y="171"/>
                </a:cubicBezTo>
                <a:cubicBezTo>
                  <a:pt x="261" y="141"/>
                  <a:pt x="79" y="71"/>
                  <a:pt x="0" y="45"/>
                </a:cubicBezTo>
              </a:path>
            </a:pathLst>
          </a:custGeom>
          <a:noFill/>
          <a:ln w="22225">
            <a:solidFill>
              <a:schemeClr val="tx1"/>
            </a:solidFill>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grpSp>
        <p:nvGrpSpPr>
          <p:cNvPr id="30741" name="Group 131">
            <a:extLst>
              <a:ext uri="{FF2B5EF4-FFF2-40B4-BE49-F238E27FC236}">
                <a16:creationId xmlns:a16="http://schemas.microsoft.com/office/drawing/2014/main" id="{379A4165-2698-4178-9D77-F926E7DA7EDF}"/>
              </a:ext>
            </a:extLst>
          </p:cNvPr>
          <p:cNvGrpSpPr>
            <a:grpSpLocks/>
          </p:cNvGrpSpPr>
          <p:nvPr/>
        </p:nvGrpSpPr>
        <p:grpSpPr bwMode="auto">
          <a:xfrm>
            <a:off x="8420100" y="4662488"/>
            <a:ext cx="473075" cy="1090612"/>
            <a:chOff x="2608" y="2796"/>
            <a:chExt cx="298" cy="687"/>
          </a:xfrm>
        </p:grpSpPr>
        <p:sp>
          <p:nvSpPr>
            <p:cNvPr id="30747" name="Oval 132">
              <a:extLst>
                <a:ext uri="{FF2B5EF4-FFF2-40B4-BE49-F238E27FC236}">
                  <a16:creationId xmlns:a16="http://schemas.microsoft.com/office/drawing/2014/main" id="{D86439DA-184B-4B74-99CD-F3CB25C78668}"/>
                </a:ext>
              </a:extLst>
            </p:cNvPr>
            <p:cNvSpPr>
              <a:spLocks noChangeAspect="1" noChangeArrowheads="1"/>
            </p:cNvSpPr>
            <p:nvPr/>
          </p:nvSpPr>
          <p:spPr bwMode="auto">
            <a:xfrm>
              <a:off x="2618" y="3232"/>
              <a:ext cx="256" cy="251"/>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0748" name="Text Box 133">
              <a:extLst>
                <a:ext uri="{FF2B5EF4-FFF2-40B4-BE49-F238E27FC236}">
                  <a16:creationId xmlns:a16="http://schemas.microsoft.com/office/drawing/2014/main" id="{468CAAD6-19C1-49AD-A207-9B1BD3C62E91}"/>
                </a:ext>
              </a:extLst>
            </p:cNvPr>
            <p:cNvSpPr txBox="1">
              <a:spLocks noChangeAspect="1" noChangeArrowheads="1"/>
            </p:cNvSpPr>
            <p:nvPr/>
          </p:nvSpPr>
          <p:spPr bwMode="auto">
            <a:xfrm>
              <a:off x="2608" y="3265"/>
              <a:ext cx="29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600" b="1"/>
                <a:t>S</a:t>
              </a:r>
              <a:r>
                <a:rPr lang="en-US" altLang="en-US" sz="1600" b="1" baseline="-25000"/>
                <a:t>4</a:t>
              </a:r>
            </a:p>
          </p:txBody>
        </p:sp>
        <p:sp>
          <p:nvSpPr>
            <p:cNvPr id="30749" name="Freeform 134">
              <a:extLst>
                <a:ext uri="{FF2B5EF4-FFF2-40B4-BE49-F238E27FC236}">
                  <a16:creationId xmlns:a16="http://schemas.microsoft.com/office/drawing/2014/main" id="{D0AE58B6-7D0A-4848-9B19-CB4E7500BE35}"/>
                </a:ext>
              </a:extLst>
            </p:cNvPr>
            <p:cNvSpPr>
              <a:spLocks noChangeAspect="1"/>
            </p:cNvSpPr>
            <p:nvPr/>
          </p:nvSpPr>
          <p:spPr bwMode="auto">
            <a:xfrm flipV="1">
              <a:off x="2631" y="2960"/>
              <a:ext cx="238" cy="276"/>
            </a:xfrm>
            <a:custGeom>
              <a:avLst/>
              <a:gdLst>
                <a:gd name="T0" fmla="*/ 1 w 398"/>
                <a:gd name="T1" fmla="*/ 0 h 460"/>
                <a:gd name="T2" fmla="*/ 1 w 398"/>
                <a:gd name="T3" fmla="*/ 1 h 460"/>
                <a:gd name="T4" fmla="*/ 1 w 398"/>
                <a:gd name="T5" fmla="*/ 1 h 460"/>
                <a:gd name="T6" fmla="*/ 1 w 398"/>
                <a:gd name="T7" fmla="*/ 1 h 460"/>
                <a:gd name="T8" fmla="*/ 1 w 398"/>
                <a:gd name="T9" fmla="*/ 1 h 460"/>
                <a:gd name="T10" fmla="*/ 1 w 398"/>
                <a:gd name="T11" fmla="*/ 1 h 460"/>
                <a:gd name="T12" fmla="*/ 1 w 398"/>
                <a:gd name="T13" fmla="*/ 1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50" name="Text Box 135">
              <a:extLst>
                <a:ext uri="{FF2B5EF4-FFF2-40B4-BE49-F238E27FC236}">
                  <a16:creationId xmlns:a16="http://schemas.microsoft.com/office/drawing/2014/main" id="{8425C8EB-26E5-4D09-8A6B-A12DB5676B40}"/>
                </a:ext>
              </a:extLst>
            </p:cNvPr>
            <p:cNvSpPr txBox="1">
              <a:spLocks noChangeAspect="1" noChangeArrowheads="1"/>
            </p:cNvSpPr>
            <p:nvPr/>
          </p:nvSpPr>
          <p:spPr bwMode="auto">
            <a:xfrm>
              <a:off x="2620" y="2796"/>
              <a:ext cx="27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1.0</a:t>
              </a:r>
            </a:p>
          </p:txBody>
        </p:sp>
      </p:grpSp>
      <p:sp>
        <p:nvSpPr>
          <p:cNvPr id="30742" name="Line 136">
            <a:extLst>
              <a:ext uri="{FF2B5EF4-FFF2-40B4-BE49-F238E27FC236}">
                <a16:creationId xmlns:a16="http://schemas.microsoft.com/office/drawing/2014/main" id="{D607C007-4DE9-4E0B-AD24-F64556907DA6}"/>
              </a:ext>
            </a:extLst>
          </p:cNvPr>
          <p:cNvSpPr>
            <a:spLocks noChangeShapeType="1"/>
          </p:cNvSpPr>
          <p:nvPr/>
        </p:nvSpPr>
        <p:spPr bwMode="auto">
          <a:xfrm>
            <a:off x="7667625" y="5576888"/>
            <a:ext cx="785813"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30743" name="Freeform 137">
            <a:extLst>
              <a:ext uri="{FF2B5EF4-FFF2-40B4-BE49-F238E27FC236}">
                <a16:creationId xmlns:a16="http://schemas.microsoft.com/office/drawing/2014/main" id="{FB16CC79-45CE-4DEA-9533-67042C0B83F8}"/>
              </a:ext>
            </a:extLst>
          </p:cNvPr>
          <p:cNvSpPr>
            <a:spLocks noChangeAspect="1"/>
          </p:cNvSpPr>
          <p:nvPr/>
        </p:nvSpPr>
        <p:spPr bwMode="auto">
          <a:xfrm>
            <a:off x="6251575" y="5695950"/>
            <a:ext cx="2257425" cy="357188"/>
          </a:xfrm>
          <a:custGeom>
            <a:avLst/>
            <a:gdLst>
              <a:gd name="T0" fmla="*/ 2147483646 w 1422"/>
              <a:gd name="T1" fmla="*/ 0 h 225"/>
              <a:gd name="T2" fmla="*/ 2147483646 w 1422"/>
              <a:gd name="T3" fmla="*/ 2147483646 h 225"/>
              <a:gd name="T4" fmla="*/ 2147483646 w 1422"/>
              <a:gd name="T5" fmla="*/ 2147483646 h 225"/>
              <a:gd name="T6" fmla="*/ 2147483646 w 1422"/>
              <a:gd name="T7" fmla="*/ 2147483646 h 225"/>
              <a:gd name="T8" fmla="*/ 0 w 1422"/>
              <a:gd name="T9" fmla="*/ 2147483646 h 225"/>
              <a:gd name="T10" fmla="*/ 0 60000 65536"/>
              <a:gd name="T11" fmla="*/ 0 60000 65536"/>
              <a:gd name="T12" fmla="*/ 0 60000 65536"/>
              <a:gd name="T13" fmla="*/ 0 60000 65536"/>
              <a:gd name="T14" fmla="*/ 0 60000 65536"/>
              <a:gd name="T15" fmla="*/ 0 w 1422"/>
              <a:gd name="T16" fmla="*/ 0 h 225"/>
              <a:gd name="T17" fmla="*/ 1422 w 1422"/>
              <a:gd name="T18" fmla="*/ 225 h 225"/>
            </a:gdLst>
            <a:ahLst/>
            <a:cxnLst>
              <a:cxn ang="T10">
                <a:pos x="T0" y="T1"/>
              </a:cxn>
              <a:cxn ang="T11">
                <a:pos x="T2" y="T3"/>
              </a:cxn>
              <a:cxn ang="T12">
                <a:pos x="T4" y="T5"/>
              </a:cxn>
              <a:cxn ang="T13">
                <a:pos x="T6" y="T7"/>
              </a:cxn>
              <a:cxn ang="T14">
                <a:pos x="T8" y="T9"/>
              </a:cxn>
            </a:cxnLst>
            <a:rect l="T15" t="T16" r="T17" b="T18"/>
            <a:pathLst>
              <a:path w="1422" h="225">
                <a:moveTo>
                  <a:pt x="1422" y="0"/>
                </a:moveTo>
                <a:cubicBezTo>
                  <a:pt x="1350" y="28"/>
                  <a:pt x="1110" y="134"/>
                  <a:pt x="990" y="171"/>
                </a:cubicBezTo>
                <a:cubicBezTo>
                  <a:pt x="870" y="208"/>
                  <a:pt x="804" y="225"/>
                  <a:pt x="702" y="225"/>
                </a:cubicBezTo>
                <a:cubicBezTo>
                  <a:pt x="600" y="225"/>
                  <a:pt x="495" y="201"/>
                  <a:pt x="378" y="171"/>
                </a:cubicBezTo>
                <a:cubicBezTo>
                  <a:pt x="261" y="141"/>
                  <a:pt x="79" y="71"/>
                  <a:pt x="0" y="45"/>
                </a:cubicBezTo>
              </a:path>
            </a:pathLst>
          </a:custGeom>
          <a:noFill/>
          <a:ln w="22225">
            <a:solidFill>
              <a:schemeClr val="tx1"/>
            </a:solidFill>
            <a:round/>
            <a:headEnd type="stealth" w="med" len="lg"/>
            <a:tailEnd type="none"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0744" name="Text Box 138">
            <a:extLst>
              <a:ext uri="{FF2B5EF4-FFF2-40B4-BE49-F238E27FC236}">
                <a16:creationId xmlns:a16="http://schemas.microsoft.com/office/drawing/2014/main" id="{BBD2D064-70FC-40E9-B729-CFB295F212D2}"/>
              </a:ext>
            </a:extLst>
          </p:cNvPr>
          <p:cNvSpPr txBox="1">
            <a:spLocks noChangeAspect="1" noChangeArrowheads="1"/>
          </p:cNvSpPr>
          <p:nvPr/>
        </p:nvSpPr>
        <p:spPr bwMode="auto">
          <a:xfrm>
            <a:off x="7769225" y="5230813"/>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0.9</a:t>
            </a:r>
          </a:p>
        </p:txBody>
      </p:sp>
      <p:sp>
        <p:nvSpPr>
          <p:cNvPr id="30745" name="Text Box 139">
            <a:extLst>
              <a:ext uri="{FF2B5EF4-FFF2-40B4-BE49-F238E27FC236}">
                <a16:creationId xmlns:a16="http://schemas.microsoft.com/office/drawing/2014/main" id="{27F3F1AC-E9DF-4F1F-BA2B-A993E5966245}"/>
              </a:ext>
            </a:extLst>
          </p:cNvPr>
          <p:cNvSpPr txBox="1">
            <a:spLocks noChangeAspect="1" noChangeArrowheads="1"/>
          </p:cNvSpPr>
          <p:nvPr/>
        </p:nvSpPr>
        <p:spPr bwMode="auto">
          <a:xfrm>
            <a:off x="5341938" y="5970588"/>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0.1</a:t>
            </a:r>
          </a:p>
        </p:txBody>
      </p:sp>
      <p:sp>
        <p:nvSpPr>
          <p:cNvPr id="30746" name="Text Box 140">
            <a:extLst>
              <a:ext uri="{FF2B5EF4-FFF2-40B4-BE49-F238E27FC236}">
                <a16:creationId xmlns:a16="http://schemas.microsoft.com/office/drawing/2014/main" id="{75E6DCA9-6466-4C6E-A26D-8327E930FCA3}"/>
              </a:ext>
            </a:extLst>
          </p:cNvPr>
          <p:cNvSpPr txBox="1">
            <a:spLocks noChangeAspect="1" noChangeArrowheads="1"/>
          </p:cNvSpPr>
          <p:nvPr/>
        </p:nvSpPr>
        <p:spPr bwMode="auto">
          <a:xfrm>
            <a:off x="6789738" y="5995988"/>
            <a:ext cx="4381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600"/>
              <a:t>0.2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F4EDDF0-C8FB-4184-A75F-6E8DDA5971E0}"/>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CC82BECF-3F44-4147-AD35-F096F8BDA337}"/>
              </a:ext>
            </a:extLst>
          </p:cNvPr>
          <p:cNvSpPr>
            <a:spLocks noGrp="1"/>
          </p:cNvSpPr>
          <p:nvPr>
            <p:ph idx="1"/>
          </p:nvPr>
        </p:nvSpPr>
        <p:spPr>
          <a:xfrm>
            <a:off x="457200" y="1600200"/>
            <a:ext cx="5533777" cy="5069160"/>
          </a:xfrm>
        </p:spPr>
        <p:txBody>
          <a:bodyPr>
            <a:normAutofit fontScale="62500" lnSpcReduction="20000"/>
          </a:bodyPr>
          <a:lstStyle/>
          <a:p>
            <a:pPr>
              <a:defRPr/>
            </a:pPr>
            <a:r>
              <a:rPr lang="ro-RO" dirty="0"/>
              <a:t>Exemple</a:t>
            </a:r>
            <a:endParaRPr lang="en-GB" dirty="0"/>
          </a:p>
          <a:p>
            <a:pPr lvl="1">
              <a:defRPr/>
            </a:pPr>
            <a:r>
              <a:rPr lang="ro-RO" dirty="0"/>
              <a:t>Previziunea vremii</a:t>
            </a:r>
            <a:endParaRPr lang="en-GB" dirty="0"/>
          </a:p>
          <a:p>
            <a:pPr lvl="2">
              <a:defRPr/>
            </a:pPr>
            <a:endParaRPr lang="en-GB" dirty="0"/>
          </a:p>
          <a:p>
            <a:pPr lvl="2">
              <a:defRPr/>
            </a:pP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 unei</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mare: </a:t>
            </a:r>
            <a:r>
              <a:rPr lang="el-GR" sz="1800" dirty="0">
                <a:latin typeface="Times New Roman" pitchFamily="18" charset="0"/>
                <a:cs typeface="Times New Roman" pitchFamily="18" charset="0"/>
                <a:sym typeface="Symbol" pitchFamily="18" charset="2"/>
              </a:rPr>
              <a:t>π</a:t>
            </a:r>
            <a:r>
              <a:rPr lang="ro-RO" sz="1800" baseline="-25000" dirty="0">
                <a:sym typeface="Wingdings" pitchFamily="2" charset="2"/>
              </a:rPr>
              <a:t>Ma</a:t>
            </a:r>
            <a:r>
              <a:rPr lang="ro-RO" sz="1800" dirty="0">
                <a:sym typeface="Wingdings" pitchFamily="2" charset="2"/>
              </a:rPr>
              <a:t> = 0.4</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medie: </a:t>
            </a:r>
            <a:r>
              <a:rPr lang="el-GR" sz="1800" dirty="0">
                <a:latin typeface="Times New Roman" pitchFamily="18" charset="0"/>
                <a:cs typeface="Times New Roman" pitchFamily="18" charset="0"/>
                <a:sym typeface="Symbol" pitchFamily="18" charset="2"/>
              </a:rPr>
              <a:t>π </a:t>
            </a:r>
            <a:r>
              <a:rPr lang="ro-RO" sz="1800" baseline="-25000" dirty="0">
                <a:sym typeface="Wingdings" pitchFamily="2" charset="2"/>
              </a:rPr>
              <a:t>Me</a:t>
            </a:r>
            <a:r>
              <a:rPr lang="ro-RO" sz="1800" dirty="0">
                <a:sym typeface="Wingdings" pitchFamily="2" charset="2"/>
              </a:rPr>
              <a:t>= 0.2</a:t>
            </a:r>
          </a:p>
          <a:p>
            <a:pPr lvl="4">
              <a:defRPr/>
            </a:pPr>
            <a:r>
              <a:rPr lang="ro-RO" sz="1800" dirty="0">
                <a:sym typeface="Wingdings" pitchFamily="2" charset="2"/>
              </a:rPr>
              <a:t>p</a:t>
            </a:r>
            <a:r>
              <a:rPr lang="en-GB" sz="1800" dirty="0" err="1">
                <a:sym typeface="Wingdings" pitchFamily="2" charset="2"/>
              </a:rPr>
              <a:t>resiun</a:t>
            </a:r>
            <a:r>
              <a:rPr lang="ro-RO" sz="1800" dirty="0">
                <a:sym typeface="Wingdings" pitchFamily="2" charset="2"/>
              </a:rPr>
              <a:t>i</a:t>
            </a:r>
            <a:r>
              <a:rPr lang="en-GB" sz="1800" dirty="0">
                <a:sym typeface="Wingdings" pitchFamily="2" charset="2"/>
              </a:rPr>
              <a:t> </a:t>
            </a:r>
            <a:r>
              <a:rPr lang="en-GB" sz="1800" dirty="0" err="1">
                <a:sym typeface="Wingdings" pitchFamily="2" charset="2"/>
              </a:rPr>
              <a:t>atmosferic</a:t>
            </a:r>
            <a:r>
              <a:rPr lang="ro-RO" sz="1800" dirty="0">
                <a:sym typeface="Wingdings" pitchFamily="2" charset="2"/>
              </a:rPr>
              <a:t>e mică: </a:t>
            </a:r>
            <a:r>
              <a:rPr lang="el-GR" sz="1800" dirty="0">
                <a:latin typeface="Times New Roman" pitchFamily="18" charset="0"/>
                <a:cs typeface="Times New Roman" pitchFamily="18" charset="0"/>
                <a:sym typeface="Symbol" pitchFamily="18" charset="2"/>
              </a:rPr>
              <a:t>π </a:t>
            </a:r>
            <a:r>
              <a:rPr lang="ro-RO" sz="1800" baseline="-25000" dirty="0">
                <a:sym typeface="Wingdings" pitchFamily="2" charset="2"/>
              </a:rPr>
              <a:t>Mi</a:t>
            </a:r>
            <a:r>
              <a:rPr lang="ro-RO" sz="1800" dirty="0">
                <a:sym typeface="Wingdings" pitchFamily="2" charset="2"/>
              </a:rPr>
              <a:t> = 0.3</a:t>
            </a:r>
          </a:p>
          <a:p>
            <a:pPr lvl="4">
              <a:defRPr/>
            </a:pPr>
            <a:r>
              <a:rPr lang="ro-RO" sz="1800" dirty="0">
                <a:sym typeface="Wingdings" pitchFamily="2" charset="2"/>
              </a:rPr>
              <a:t>presiuni atmosferice mare după presiune atmosferică medie: P(Ma</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Me,Ma</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presiuni atmosferice mare după presiune atmosferică mică: P(Ma</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Mi,Ma</a:t>
            </a:r>
            <a:r>
              <a:rPr lang="en-GB" sz="1800" dirty="0">
                <a:sym typeface="Wingdings" pitchFamily="2" charset="2"/>
              </a:rPr>
              <a:t> </a:t>
            </a:r>
            <a:r>
              <a:rPr lang="ro-RO" sz="1800" dirty="0">
                <a:sym typeface="Wingdings" pitchFamily="2" charset="2"/>
              </a:rPr>
              <a:t>=0.1</a:t>
            </a:r>
            <a:endParaRPr lang="en-GB" sz="1800" dirty="0">
              <a:sym typeface="Wingdings" pitchFamily="2" charset="2"/>
            </a:endParaRPr>
          </a:p>
          <a:p>
            <a:pPr lvl="4">
              <a:defRPr/>
            </a:pPr>
            <a:r>
              <a:rPr lang="ro-RO" sz="1800" dirty="0">
                <a:sym typeface="Wingdings" pitchFamily="2" charset="2"/>
              </a:rPr>
              <a:t>presiuni atmosferice medie după presiune atmosferică mare: P(Me</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Ma,Me</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presiuni atmosferice medie după presiune atmosferică mică: P(Me</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Mi,Me</a:t>
            </a:r>
            <a:r>
              <a:rPr lang="en-GB" sz="1800" dirty="0">
                <a:sym typeface="Wingdings" pitchFamily="2" charset="2"/>
              </a:rPr>
              <a:t> </a:t>
            </a:r>
            <a:r>
              <a:rPr lang="ro-RO" sz="1800" dirty="0">
                <a:sym typeface="Wingdings" pitchFamily="2" charset="2"/>
              </a:rPr>
              <a:t>=0.6</a:t>
            </a:r>
          </a:p>
          <a:p>
            <a:pPr lvl="4">
              <a:defRPr/>
            </a:pPr>
            <a:r>
              <a:rPr lang="ro-RO" sz="1800" dirty="0">
                <a:sym typeface="Wingdings" pitchFamily="2" charset="2"/>
              </a:rPr>
              <a:t>presiuni atmosferice mică după presiune atmosferică mare: P(Mi</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Ma,Mi</a:t>
            </a:r>
            <a:r>
              <a:rPr lang="en-GB" sz="1800" dirty="0">
                <a:sym typeface="Wingdings" pitchFamily="2" charset="2"/>
              </a:rPr>
              <a:t> </a:t>
            </a:r>
            <a:r>
              <a:rPr lang="ro-RO" sz="1800" dirty="0">
                <a:sym typeface="Wingdings" pitchFamily="2" charset="2"/>
              </a:rPr>
              <a:t>=0.1</a:t>
            </a:r>
            <a:endParaRPr lang="en-GB" sz="1800" dirty="0">
              <a:sym typeface="Wingdings" pitchFamily="2" charset="2"/>
            </a:endParaRPr>
          </a:p>
          <a:p>
            <a:pPr lvl="4">
              <a:defRPr/>
            </a:pPr>
            <a:r>
              <a:rPr lang="ro-RO" sz="1800" dirty="0">
                <a:sym typeface="Wingdings" pitchFamily="2" charset="2"/>
              </a:rPr>
              <a:t>presiuni atmosferice mică după presiune atmosferică medie: P(Mi</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Me,Mi</a:t>
            </a:r>
            <a:r>
              <a:rPr lang="en-GB" sz="1800" dirty="0">
                <a:sym typeface="Wingdings" pitchFamily="2" charset="2"/>
              </a:rPr>
              <a:t> </a:t>
            </a:r>
            <a:r>
              <a:rPr lang="ro-RO" sz="1800" dirty="0">
                <a:sym typeface="Wingdings" pitchFamily="2" charset="2"/>
              </a:rPr>
              <a:t>=0.5</a:t>
            </a:r>
          </a:p>
          <a:p>
            <a:pPr lvl="4">
              <a:defRPr/>
            </a:pPr>
            <a:r>
              <a:rPr lang="ro-RO" sz="1800" dirty="0">
                <a:sym typeface="Wingdings" pitchFamily="2" charset="2"/>
              </a:rPr>
              <a:t>presiuni atmosferice mare după presiune atmosferică mare: P(Ma</a:t>
            </a:r>
            <a:r>
              <a:rPr lang="en-GB" sz="1800" dirty="0">
                <a:sym typeface="Wingdings" pitchFamily="2" charset="2"/>
              </a:rPr>
              <a:t>|</a:t>
            </a:r>
            <a:r>
              <a:rPr lang="ro-RO" sz="1800" dirty="0">
                <a:sym typeface="Wingdings" pitchFamily="2" charset="2"/>
              </a:rPr>
              <a:t>Ma)</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Ma,Ma</a:t>
            </a:r>
            <a:r>
              <a:rPr lang="en-GB" sz="1800" dirty="0">
                <a:sym typeface="Wingdings" pitchFamily="2" charset="2"/>
              </a:rPr>
              <a:t> </a:t>
            </a:r>
            <a:r>
              <a:rPr lang="ro-RO" sz="1800" dirty="0">
                <a:sym typeface="Wingdings" pitchFamily="2" charset="2"/>
              </a:rPr>
              <a:t>=0.6</a:t>
            </a:r>
          </a:p>
          <a:p>
            <a:pPr lvl="4">
              <a:defRPr/>
            </a:pPr>
            <a:r>
              <a:rPr lang="ro-RO" sz="1800" dirty="0">
                <a:sym typeface="Wingdings" pitchFamily="2" charset="2"/>
              </a:rPr>
              <a:t>presiuni atmosferice medie după presiune </a:t>
            </a:r>
            <a:r>
              <a:rPr lang="ro-RO" sz="1800" dirty="0"/>
              <a:t>0.1</a:t>
            </a:r>
            <a:endParaRPr lang="en-US" sz="1800" dirty="0"/>
          </a:p>
          <a:p>
            <a:pPr lvl="4">
              <a:defRPr/>
            </a:pPr>
            <a:r>
              <a:rPr lang="ro-RO" sz="1800" dirty="0">
                <a:sym typeface="Wingdings" pitchFamily="2" charset="2"/>
              </a:rPr>
              <a:t>atmosferică medie: P(Me</a:t>
            </a:r>
            <a:r>
              <a:rPr lang="en-GB" sz="1800" dirty="0">
                <a:sym typeface="Wingdings" pitchFamily="2" charset="2"/>
              </a:rPr>
              <a:t>|</a:t>
            </a:r>
            <a:r>
              <a:rPr lang="ro-RO" sz="1800" dirty="0">
                <a:sym typeface="Wingdings" pitchFamily="2" charset="2"/>
              </a:rPr>
              <a:t>Me)</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Me,Me</a:t>
            </a:r>
            <a:r>
              <a:rPr lang="en-GB" sz="1800" dirty="0">
                <a:sym typeface="Wingdings" pitchFamily="2" charset="2"/>
              </a:rPr>
              <a:t> </a:t>
            </a:r>
            <a:r>
              <a:rPr lang="ro-RO" sz="1800" dirty="0">
                <a:sym typeface="Wingdings" pitchFamily="2" charset="2"/>
              </a:rPr>
              <a:t>=0.2</a:t>
            </a:r>
            <a:endParaRPr lang="en-GB" sz="1800" dirty="0">
              <a:sym typeface="Wingdings" pitchFamily="2" charset="2"/>
            </a:endParaRPr>
          </a:p>
          <a:p>
            <a:pPr lvl="4">
              <a:defRPr/>
            </a:pPr>
            <a:r>
              <a:rPr lang="ro-RO" sz="1800" dirty="0">
                <a:sym typeface="Wingdings" pitchFamily="2" charset="2"/>
              </a:rPr>
              <a:t>presiuni atmosferice mică după presiune atmosferică mică: P(Mi</a:t>
            </a:r>
            <a:r>
              <a:rPr lang="en-GB" sz="1800" dirty="0">
                <a:sym typeface="Wingdings" pitchFamily="2" charset="2"/>
              </a:rPr>
              <a:t>|</a:t>
            </a:r>
            <a:r>
              <a:rPr lang="ro-RO" sz="1800" dirty="0">
                <a:sym typeface="Wingdings" pitchFamily="2" charset="2"/>
              </a:rPr>
              <a:t>Mi)</a:t>
            </a:r>
            <a:r>
              <a:rPr lang="en-GB" sz="1800" dirty="0">
                <a:sym typeface="Wingdings" pitchFamily="2" charset="2"/>
              </a:rPr>
              <a:t> =</a:t>
            </a:r>
            <a:r>
              <a:rPr lang="ro-RO" sz="1800" dirty="0">
                <a:sym typeface="Wingdings" pitchFamily="2" charset="2"/>
              </a:rPr>
              <a:t> a</a:t>
            </a:r>
            <a:r>
              <a:rPr lang="ro-RO" sz="1800" baseline="-25000" dirty="0">
                <a:sym typeface="Wingdings" pitchFamily="2" charset="2"/>
              </a:rPr>
              <a:t>Mi,Mi</a:t>
            </a:r>
            <a:r>
              <a:rPr lang="en-GB" sz="1800" dirty="0">
                <a:sym typeface="Wingdings" pitchFamily="2" charset="2"/>
              </a:rPr>
              <a:t> </a:t>
            </a:r>
            <a:r>
              <a:rPr lang="ro-RO" sz="1800" dirty="0">
                <a:sym typeface="Wingdings" pitchFamily="2" charset="2"/>
              </a:rPr>
              <a:t>=0.3</a:t>
            </a:r>
            <a:endParaRPr lang="en-GB" sz="1800" dirty="0">
              <a:sym typeface="Wingdings" pitchFamily="2" charset="2"/>
            </a:endParaRPr>
          </a:p>
          <a:p>
            <a:pPr lvl="4">
              <a:defRPr/>
            </a:pPr>
            <a:endParaRPr lang="en-GB" sz="1800" dirty="0">
              <a:sym typeface="Wingdings" pitchFamily="2" charset="2"/>
            </a:endParaRPr>
          </a:p>
          <a:p>
            <a:pPr lvl="4">
              <a:defRPr/>
            </a:pPr>
            <a:endParaRPr lang="en-GB"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aphicFrame>
        <p:nvGraphicFramePr>
          <p:cNvPr id="63" name="Table 62">
            <a:extLst>
              <a:ext uri="{FF2B5EF4-FFF2-40B4-BE49-F238E27FC236}">
                <a16:creationId xmlns:a16="http://schemas.microsoft.com/office/drawing/2014/main" id="{9F5760F6-096F-4A81-8417-35A0D28B0EA2}"/>
              </a:ext>
            </a:extLst>
          </p:cNvPr>
          <p:cNvGraphicFramePr>
            <a:graphicFrameLocks noGrp="1"/>
          </p:cNvGraphicFramePr>
          <p:nvPr/>
        </p:nvGraphicFramePr>
        <p:xfrm>
          <a:off x="468313" y="39338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1000" dirty="0"/>
                        <a:t>a</a:t>
                      </a:r>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DC9500AD-6607-4947-8BD9-4A475E2383C6}"/>
              </a:ext>
            </a:extLst>
          </p:cNvPr>
          <p:cNvGraphicFramePr>
            <a:graphicFrameLocks noGrp="1"/>
          </p:cNvGraphicFramePr>
          <p:nvPr/>
        </p:nvGraphicFramePr>
        <p:xfrm>
          <a:off x="468313" y="2708275"/>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grpSp>
        <p:nvGrpSpPr>
          <p:cNvPr id="4" name="Group 3">
            <a:extLst>
              <a:ext uri="{FF2B5EF4-FFF2-40B4-BE49-F238E27FC236}">
                <a16:creationId xmlns:a16="http://schemas.microsoft.com/office/drawing/2014/main" id="{B81C2B14-3FFB-4C93-B745-F3E15EFCDB1F}"/>
              </a:ext>
            </a:extLst>
          </p:cNvPr>
          <p:cNvGrpSpPr/>
          <p:nvPr/>
        </p:nvGrpSpPr>
        <p:grpSpPr>
          <a:xfrm>
            <a:off x="5112568" y="1556481"/>
            <a:ext cx="3923928" cy="2303587"/>
            <a:chOff x="3159125" y="3789363"/>
            <a:chExt cx="5834063" cy="3168650"/>
          </a:xfrm>
        </p:grpSpPr>
        <p:sp>
          <p:nvSpPr>
            <p:cNvPr id="31748" name="Oval 4">
              <a:extLst>
                <a:ext uri="{FF2B5EF4-FFF2-40B4-BE49-F238E27FC236}">
                  <a16:creationId xmlns:a16="http://schemas.microsoft.com/office/drawing/2014/main" id="{58171664-6068-4C16-800F-FF7DCF81C2BB}"/>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49" name="Oval 5">
              <a:extLst>
                <a:ext uri="{FF2B5EF4-FFF2-40B4-BE49-F238E27FC236}">
                  <a16:creationId xmlns:a16="http://schemas.microsoft.com/office/drawing/2014/main" id="{648C0DA5-22C7-499B-B884-27708AF98ECF}"/>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50" name="Freeform 6">
              <a:extLst>
                <a:ext uri="{FF2B5EF4-FFF2-40B4-BE49-F238E27FC236}">
                  <a16:creationId xmlns:a16="http://schemas.microsoft.com/office/drawing/2014/main" id="{97418032-6C2D-4716-ABBB-B20AC79B4211}"/>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51" name="Text Box 7">
              <a:extLst>
                <a:ext uri="{FF2B5EF4-FFF2-40B4-BE49-F238E27FC236}">
                  <a16:creationId xmlns:a16="http://schemas.microsoft.com/office/drawing/2014/main" id="{4C60129E-8D83-4490-989B-D356C6C85936}"/>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31752" name="Text Box 8">
              <a:extLst>
                <a:ext uri="{FF2B5EF4-FFF2-40B4-BE49-F238E27FC236}">
                  <a16:creationId xmlns:a16="http://schemas.microsoft.com/office/drawing/2014/main" id="{32B4B18D-1005-41E2-BEDF-2537A176ECB2}"/>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31753" name="Text Box 9">
              <a:extLst>
                <a:ext uri="{FF2B5EF4-FFF2-40B4-BE49-F238E27FC236}">
                  <a16:creationId xmlns:a16="http://schemas.microsoft.com/office/drawing/2014/main" id="{ED1ECA20-903D-44AA-B1BE-DA7B6926E013}"/>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54" name="Freeform 10">
              <a:extLst>
                <a:ext uri="{FF2B5EF4-FFF2-40B4-BE49-F238E27FC236}">
                  <a16:creationId xmlns:a16="http://schemas.microsoft.com/office/drawing/2014/main" id="{FE3B0C8B-6B21-4483-B5BD-19D2360AFC6D}"/>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55" name="Text Box 11">
              <a:extLst>
                <a:ext uri="{FF2B5EF4-FFF2-40B4-BE49-F238E27FC236}">
                  <a16:creationId xmlns:a16="http://schemas.microsoft.com/office/drawing/2014/main" id="{5EC4B8DA-B0E2-4045-AA4C-63377A53DCF8}"/>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56" name="Freeform 12">
              <a:extLst>
                <a:ext uri="{FF2B5EF4-FFF2-40B4-BE49-F238E27FC236}">
                  <a16:creationId xmlns:a16="http://schemas.microsoft.com/office/drawing/2014/main" id="{E8CCF905-F30C-4E37-ABD5-51C4C6471E15}"/>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57" name="Freeform 13">
              <a:extLst>
                <a:ext uri="{FF2B5EF4-FFF2-40B4-BE49-F238E27FC236}">
                  <a16:creationId xmlns:a16="http://schemas.microsoft.com/office/drawing/2014/main" id="{B4B7155F-AF9B-49E2-BD62-C360779F7329}"/>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58" name="Text Box 14">
              <a:extLst>
                <a:ext uri="{FF2B5EF4-FFF2-40B4-BE49-F238E27FC236}">
                  <a16:creationId xmlns:a16="http://schemas.microsoft.com/office/drawing/2014/main" id="{FF8196B6-DF39-46AB-9A14-5C563709FF92}"/>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31759" name="Text Box 15">
              <a:extLst>
                <a:ext uri="{FF2B5EF4-FFF2-40B4-BE49-F238E27FC236}">
                  <a16:creationId xmlns:a16="http://schemas.microsoft.com/office/drawing/2014/main" id="{83D46DD8-8B54-448E-980E-217004CDA963}"/>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31760" name="Oval 16">
              <a:extLst>
                <a:ext uri="{FF2B5EF4-FFF2-40B4-BE49-F238E27FC236}">
                  <a16:creationId xmlns:a16="http://schemas.microsoft.com/office/drawing/2014/main" id="{22ADFC50-EFCC-450C-86E5-AD552B82539E}"/>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31761" name="Freeform 17">
              <a:extLst>
                <a:ext uri="{FF2B5EF4-FFF2-40B4-BE49-F238E27FC236}">
                  <a16:creationId xmlns:a16="http://schemas.microsoft.com/office/drawing/2014/main" id="{9E43B5F0-8719-459D-9F02-3D190F68A3D2}"/>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31762" name="Freeform 19">
              <a:extLst>
                <a:ext uri="{FF2B5EF4-FFF2-40B4-BE49-F238E27FC236}">
                  <a16:creationId xmlns:a16="http://schemas.microsoft.com/office/drawing/2014/main" id="{353D623C-16DA-412F-9020-8E13DD2B766A}"/>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63" name="Freeform 21">
              <a:extLst>
                <a:ext uri="{FF2B5EF4-FFF2-40B4-BE49-F238E27FC236}">
                  <a16:creationId xmlns:a16="http://schemas.microsoft.com/office/drawing/2014/main" id="{84A99688-8A34-4504-A101-CD53AADC21C3}"/>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764" name="Text Box 37">
              <a:extLst>
                <a:ext uri="{FF2B5EF4-FFF2-40B4-BE49-F238E27FC236}">
                  <a16:creationId xmlns:a16="http://schemas.microsoft.com/office/drawing/2014/main" id="{37191D11-19DD-4C97-86EE-A927E1A2F216}"/>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31765" name="Text Box 38">
              <a:extLst>
                <a:ext uri="{FF2B5EF4-FFF2-40B4-BE49-F238E27FC236}">
                  <a16:creationId xmlns:a16="http://schemas.microsoft.com/office/drawing/2014/main" id="{5658EDD4-5F73-4777-87A4-E34C3FDBC5C2}"/>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66" name="Text Box 39">
              <a:extLst>
                <a:ext uri="{FF2B5EF4-FFF2-40B4-BE49-F238E27FC236}">
                  <a16:creationId xmlns:a16="http://schemas.microsoft.com/office/drawing/2014/main" id="{AD8FAF48-12F3-4E19-B357-DF6C9A5CE50B}"/>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67" name="Text Box 40">
              <a:extLst>
                <a:ext uri="{FF2B5EF4-FFF2-40B4-BE49-F238E27FC236}">
                  <a16:creationId xmlns:a16="http://schemas.microsoft.com/office/drawing/2014/main" id="{9A9D435D-3EA7-4748-981C-96C15B50D819}"/>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dirty="0"/>
                <a:t>0.</a:t>
              </a:r>
              <a:r>
                <a:rPr lang="ro-RO" altLang="en-US" sz="1100" dirty="0"/>
                <a:t>5</a:t>
              </a:r>
              <a:endParaRPr lang="en-US" altLang="en-US" sz="1100" dirty="0"/>
            </a:p>
          </p:txBody>
        </p:sp>
        <p:sp>
          <p:nvSpPr>
            <p:cNvPr id="31768" name="Text Box 41">
              <a:extLst>
                <a:ext uri="{FF2B5EF4-FFF2-40B4-BE49-F238E27FC236}">
                  <a16:creationId xmlns:a16="http://schemas.microsoft.com/office/drawing/2014/main" id="{60C8C6A2-9ACA-4363-A0FF-0BE657447367}"/>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1769" name="Text Box 42">
              <a:extLst>
                <a:ext uri="{FF2B5EF4-FFF2-40B4-BE49-F238E27FC236}">
                  <a16:creationId xmlns:a16="http://schemas.microsoft.com/office/drawing/2014/main" id="{BE746BF5-AD81-4B2B-9CBA-B5AD270D9BF5}"/>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31770" name="Group 35">
              <a:extLst>
                <a:ext uri="{FF2B5EF4-FFF2-40B4-BE49-F238E27FC236}">
                  <a16:creationId xmlns:a16="http://schemas.microsoft.com/office/drawing/2014/main" id="{F82AF24C-F5BC-401C-8EF4-E4270518ADD2}"/>
                </a:ext>
              </a:extLst>
            </p:cNvPr>
            <p:cNvGrpSpPr>
              <a:grpSpLocks/>
            </p:cNvGrpSpPr>
            <p:nvPr/>
          </p:nvGrpSpPr>
          <p:grpSpPr bwMode="auto">
            <a:xfrm>
              <a:off x="3159125" y="3824288"/>
              <a:ext cx="361950" cy="1154112"/>
              <a:chOff x="5220072" y="188640"/>
              <a:chExt cx="361950" cy="1154039"/>
            </a:xfrm>
          </p:grpSpPr>
          <p:pic>
            <p:nvPicPr>
              <p:cNvPr id="31846" name="Picture 64" descr="vremea Cluj-Napoca: Innorat">
                <a:extLst>
                  <a:ext uri="{FF2B5EF4-FFF2-40B4-BE49-F238E27FC236}">
                    <a16:creationId xmlns:a16="http://schemas.microsoft.com/office/drawing/2014/main" id="{EA1FB553-2013-43B8-A675-93700A8F9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7" name="Picture 66" descr="vremea Cluj-Napoca: Senin">
                <a:extLst>
                  <a:ext uri="{FF2B5EF4-FFF2-40B4-BE49-F238E27FC236}">
                    <a16:creationId xmlns:a16="http://schemas.microsoft.com/office/drawing/2014/main" id="{FB305F87-867E-4F0C-BC4E-CC6745752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8" name="Picture 70" descr="vremea Timişoara: Ploaie torentiala">
                <a:extLst>
                  <a:ext uri="{FF2B5EF4-FFF2-40B4-BE49-F238E27FC236}">
                    <a16:creationId xmlns:a16="http://schemas.microsoft.com/office/drawing/2014/main" id="{9F4C9657-8BE2-4CDE-8DFD-533D592A7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1771" name="Text Box 7">
              <a:extLst>
                <a:ext uri="{FF2B5EF4-FFF2-40B4-BE49-F238E27FC236}">
                  <a16:creationId xmlns:a16="http://schemas.microsoft.com/office/drawing/2014/main" id="{1B7FD333-A48D-4AE4-8BBE-DE475D96131E}"/>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31772" name="Text Box 7">
              <a:extLst>
                <a:ext uri="{FF2B5EF4-FFF2-40B4-BE49-F238E27FC236}">
                  <a16:creationId xmlns:a16="http://schemas.microsoft.com/office/drawing/2014/main" id="{67E23457-A8D0-4248-8B34-279091C25CE3}"/>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31773" name="Text Box 7">
              <a:extLst>
                <a:ext uri="{FF2B5EF4-FFF2-40B4-BE49-F238E27FC236}">
                  <a16:creationId xmlns:a16="http://schemas.microsoft.com/office/drawing/2014/main" id="{E2498CD7-374F-4F33-95BC-E997DBE00BDA}"/>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31774" name="Straight Arrow Connector 37">
              <a:extLst>
                <a:ext uri="{FF2B5EF4-FFF2-40B4-BE49-F238E27FC236}">
                  <a16:creationId xmlns:a16="http://schemas.microsoft.com/office/drawing/2014/main" id="{10912465-623E-4820-BF95-F19E344DC4B2}"/>
                </a:ext>
              </a:extLst>
            </p:cNvPr>
            <p:cNvCxnSpPr>
              <a:cxnSpLocks noChangeShapeType="1"/>
              <a:stCxn id="31748"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75" name="Straight Arrow Connector 40">
              <a:extLst>
                <a:ext uri="{FF2B5EF4-FFF2-40B4-BE49-F238E27FC236}">
                  <a16:creationId xmlns:a16="http://schemas.microsoft.com/office/drawing/2014/main" id="{C9A63F89-87A6-4524-9211-8D17F312C6B7}"/>
                </a:ext>
              </a:extLst>
            </p:cNvPr>
            <p:cNvCxnSpPr>
              <a:cxnSpLocks noChangeShapeType="1"/>
              <a:stCxn id="31748"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76" name="Straight Arrow Connector 42">
              <a:extLst>
                <a:ext uri="{FF2B5EF4-FFF2-40B4-BE49-F238E27FC236}">
                  <a16:creationId xmlns:a16="http://schemas.microsoft.com/office/drawing/2014/main" id="{FDD2DB49-6BF5-4B27-A33C-053DD5706647}"/>
                </a:ext>
              </a:extLst>
            </p:cNvPr>
            <p:cNvCxnSpPr>
              <a:cxnSpLocks noChangeShapeType="1"/>
              <a:stCxn id="31748"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77" name="Text Box 39">
              <a:extLst>
                <a:ext uri="{FF2B5EF4-FFF2-40B4-BE49-F238E27FC236}">
                  <a16:creationId xmlns:a16="http://schemas.microsoft.com/office/drawing/2014/main" id="{5FFD8B9F-9E8D-49C0-8894-A08C4E5FA394}"/>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78" name="Text Box 39">
              <a:extLst>
                <a:ext uri="{FF2B5EF4-FFF2-40B4-BE49-F238E27FC236}">
                  <a16:creationId xmlns:a16="http://schemas.microsoft.com/office/drawing/2014/main" id="{6993477B-38D7-413C-949E-827B2A487C1E}"/>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31779" name="Text Box 39">
              <a:extLst>
                <a:ext uri="{FF2B5EF4-FFF2-40B4-BE49-F238E27FC236}">
                  <a16:creationId xmlns:a16="http://schemas.microsoft.com/office/drawing/2014/main" id="{9E6E3B02-0FC3-4538-9A61-65B0B8D35525}"/>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31780" name="Group 46">
              <a:extLst>
                <a:ext uri="{FF2B5EF4-FFF2-40B4-BE49-F238E27FC236}">
                  <a16:creationId xmlns:a16="http://schemas.microsoft.com/office/drawing/2014/main" id="{B01475FF-20D2-4543-866B-2DE12DD1FAE8}"/>
                </a:ext>
              </a:extLst>
            </p:cNvPr>
            <p:cNvGrpSpPr>
              <a:grpSpLocks/>
            </p:cNvGrpSpPr>
            <p:nvPr/>
          </p:nvGrpSpPr>
          <p:grpSpPr bwMode="auto">
            <a:xfrm>
              <a:off x="8631238" y="3895725"/>
              <a:ext cx="361950" cy="1154113"/>
              <a:chOff x="5220072" y="188640"/>
              <a:chExt cx="361950" cy="1154039"/>
            </a:xfrm>
          </p:grpSpPr>
          <p:pic>
            <p:nvPicPr>
              <p:cNvPr id="31843" name="Picture 64" descr="vremea Cluj-Napoca: Innorat">
                <a:extLst>
                  <a:ext uri="{FF2B5EF4-FFF2-40B4-BE49-F238E27FC236}">
                    <a16:creationId xmlns:a16="http://schemas.microsoft.com/office/drawing/2014/main" id="{0FA2B17D-9C15-47B3-A812-6E4F01B16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4" name="Picture 66" descr="vremea Cluj-Napoca: Senin">
                <a:extLst>
                  <a:ext uri="{FF2B5EF4-FFF2-40B4-BE49-F238E27FC236}">
                    <a16:creationId xmlns:a16="http://schemas.microsoft.com/office/drawing/2014/main" id="{163E55EB-7B90-49AE-B2BD-BEDFD4EDC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5" name="Picture 70" descr="vremea Timişoara: Ploaie torentiala">
                <a:extLst>
                  <a:ext uri="{FF2B5EF4-FFF2-40B4-BE49-F238E27FC236}">
                    <a16:creationId xmlns:a16="http://schemas.microsoft.com/office/drawing/2014/main" id="{2A9CF72A-7F3E-42BF-8AFF-6C1CE1563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1781" name="Straight Arrow Connector 51">
              <a:extLst>
                <a:ext uri="{FF2B5EF4-FFF2-40B4-BE49-F238E27FC236}">
                  <a16:creationId xmlns:a16="http://schemas.microsoft.com/office/drawing/2014/main" id="{65B768D3-5814-4AFA-9AFA-8CF738BEEA71}"/>
                </a:ext>
              </a:extLst>
            </p:cNvPr>
            <p:cNvCxnSpPr>
              <a:cxnSpLocks noChangeShapeType="1"/>
              <a:stCxn id="31749"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2" name="Straight Arrow Connector 53">
              <a:extLst>
                <a:ext uri="{FF2B5EF4-FFF2-40B4-BE49-F238E27FC236}">
                  <a16:creationId xmlns:a16="http://schemas.microsoft.com/office/drawing/2014/main" id="{3811157D-DE54-4A7C-93BB-136EA307103B}"/>
                </a:ext>
              </a:extLst>
            </p:cNvPr>
            <p:cNvCxnSpPr>
              <a:cxnSpLocks noChangeShapeType="1"/>
              <a:stCxn id="31749"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3" name="Straight Arrow Connector 56">
              <a:extLst>
                <a:ext uri="{FF2B5EF4-FFF2-40B4-BE49-F238E27FC236}">
                  <a16:creationId xmlns:a16="http://schemas.microsoft.com/office/drawing/2014/main" id="{A4F6DB19-C2D6-4863-B6E2-9410CEE9815D}"/>
                </a:ext>
              </a:extLst>
            </p:cNvPr>
            <p:cNvCxnSpPr>
              <a:cxnSpLocks noChangeShapeType="1"/>
              <a:stCxn id="31749"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84" name="Text Box 39">
              <a:extLst>
                <a:ext uri="{FF2B5EF4-FFF2-40B4-BE49-F238E27FC236}">
                  <a16:creationId xmlns:a16="http://schemas.microsoft.com/office/drawing/2014/main" id="{861DD0F8-783D-4A6D-9C1F-2826714742DF}"/>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85" name="Text Box 39">
              <a:extLst>
                <a:ext uri="{FF2B5EF4-FFF2-40B4-BE49-F238E27FC236}">
                  <a16:creationId xmlns:a16="http://schemas.microsoft.com/office/drawing/2014/main" id="{2C39C211-3CC8-44F9-A529-4EB426E926EA}"/>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786" name="Text Box 39">
              <a:extLst>
                <a:ext uri="{FF2B5EF4-FFF2-40B4-BE49-F238E27FC236}">
                  <a16:creationId xmlns:a16="http://schemas.microsoft.com/office/drawing/2014/main" id="{8E66DA1B-D864-4276-BB5C-829578334902}"/>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31787" name="Group 64">
              <a:extLst>
                <a:ext uri="{FF2B5EF4-FFF2-40B4-BE49-F238E27FC236}">
                  <a16:creationId xmlns:a16="http://schemas.microsoft.com/office/drawing/2014/main" id="{C9C66DA1-CF4B-4F5F-B058-096B6857576A}"/>
                </a:ext>
              </a:extLst>
            </p:cNvPr>
            <p:cNvGrpSpPr>
              <a:grpSpLocks/>
            </p:cNvGrpSpPr>
            <p:nvPr/>
          </p:nvGrpSpPr>
          <p:grpSpPr bwMode="auto">
            <a:xfrm>
              <a:off x="4814888" y="5768975"/>
              <a:ext cx="361950" cy="1154113"/>
              <a:chOff x="5220072" y="188640"/>
              <a:chExt cx="361950" cy="1154039"/>
            </a:xfrm>
          </p:grpSpPr>
          <p:pic>
            <p:nvPicPr>
              <p:cNvPr id="31840" name="Picture 64" descr="vremea Cluj-Napoca: Innorat">
                <a:extLst>
                  <a:ext uri="{FF2B5EF4-FFF2-40B4-BE49-F238E27FC236}">
                    <a16:creationId xmlns:a16="http://schemas.microsoft.com/office/drawing/2014/main" id="{2A1DC1CA-A4B3-4485-A1E5-8798C0951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1" name="Picture 66" descr="vremea Cluj-Napoca: Senin">
                <a:extLst>
                  <a:ext uri="{FF2B5EF4-FFF2-40B4-BE49-F238E27FC236}">
                    <a16:creationId xmlns:a16="http://schemas.microsoft.com/office/drawing/2014/main" id="{AEB38E68-9194-4EEA-8861-B516CC4EF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842" name="Picture 70" descr="vremea Timişoara: Ploaie torentiala">
                <a:extLst>
                  <a:ext uri="{FF2B5EF4-FFF2-40B4-BE49-F238E27FC236}">
                    <a16:creationId xmlns:a16="http://schemas.microsoft.com/office/drawing/2014/main" id="{E0BE1834-1CFC-4AC2-BC5F-6D02AEED0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1788" name="Straight Arrow Connector 69">
              <a:extLst>
                <a:ext uri="{FF2B5EF4-FFF2-40B4-BE49-F238E27FC236}">
                  <a16:creationId xmlns:a16="http://schemas.microsoft.com/office/drawing/2014/main" id="{B8ED1174-DB87-4E72-8947-291C83AF311A}"/>
                </a:ext>
              </a:extLst>
            </p:cNvPr>
            <p:cNvCxnSpPr>
              <a:cxnSpLocks noChangeShapeType="1"/>
              <a:stCxn id="31760"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89" name="Straight Arrow Connector 72">
              <a:extLst>
                <a:ext uri="{FF2B5EF4-FFF2-40B4-BE49-F238E27FC236}">
                  <a16:creationId xmlns:a16="http://schemas.microsoft.com/office/drawing/2014/main" id="{3A7CCA73-2246-47A6-A3C8-5B7F047D6FB6}"/>
                </a:ext>
              </a:extLst>
            </p:cNvPr>
            <p:cNvCxnSpPr>
              <a:cxnSpLocks noChangeShapeType="1"/>
              <a:stCxn id="31773"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1790" name="Straight Arrow Connector 74">
              <a:extLst>
                <a:ext uri="{FF2B5EF4-FFF2-40B4-BE49-F238E27FC236}">
                  <a16:creationId xmlns:a16="http://schemas.microsoft.com/office/drawing/2014/main" id="{43C73171-A621-4140-941F-C12D01B85D19}"/>
                </a:ext>
              </a:extLst>
            </p:cNvPr>
            <p:cNvCxnSpPr>
              <a:cxnSpLocks noChangeShapeType="1"/>
              <a:stCxn id="31773"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31791" name="Text Box 39">
              <a:extLst>
                <a:ext uri="{FF2B5EF4-FFF2-40B4-BE49-F238E27FC236}">
                  <a16:creationId xmlns:a16="http://schemas.microsoft.com/office/drawing/2014/main" id="{50BB7AD4-C528-4CA7-94A1-43182F1F4380}"/>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31792" name="Text Box 39">
              <a:extLst>
                <a:ext uri="{FF2B5EF4-FFF2-40B4-BE49-F238E27FC236}">
                  <a16:creationId xmlns:a16="http://schemas.microsoft.com/office/drawing/2014/main" id="{01CC19C7-4B0B-4096-ADEC-D887821DE38D}"/>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31793" name="Text Box 39">
              <a:extLst>
                <a:ext uri="{FF2B5EF4-FFF2-40B4-BE49-F238E27FC236}">
                  <a16:creationId xmlns:a16="http://schemas.microsoft.com/office/drawing/2014/main" id="{CF682ADA-2764-4B5A-B841-A911E18161CE}"/>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31838" name="Freeform 19">
              <a:extLst>
                <a:ext uri="{FF2B5EF4-FFF2-40B4-BE49-F238E27FC236}">
                  <a16:creationId xmlns:a16="http://schemas.microsoft.com/office/drawing/2014/main" id="{F265C1D5-2C43-45B7-926C-7B1C6DE9F417}"/>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31839" name="Freeform 21">
              <a:extLst>
                <a:ext uri="{FF2B5EF4-FFF2-40B4-BE49-F238E27FC236}">
                  <a16:creationId xmlns:a16="http://schemas.microsoft.com/office/drawing/2014/main" id="{C320E71F-2502-463E-934E-4C9D4F8845CC}"/>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graphicFrame>
        <p:nvGraphicFramePr>
          <p:cNvPr id="67" name="Table 66">
            <a:extLst>
              <a:ext uri="{FF2B5EF4-FFF2-40B4-BE49-F238E27FC236}">
                <a16:creationId xmlns:a16="http://schemas.microsoft.com/office/drawing/2014/main" id="{AFB3F8BB-2042-4741-B64E-EB03E2F476B2}"/>
              </a:ext>
            </a:extLst>
          </p:cNvPr>
          <p:cNvGraphicFramePr>
            <a:graphicFrameLocks noGrp="1"/>
          </p:cNvGraphicFramePr>
          <p:nvPr/>
        </p:nvGraphicFramePr>
        <p:xfrm>
          <a:off x="468313" y="52292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900" dirty="0"/>
                        <a:t>b</a:t>
                      </a:r>
                      <a:endParaRPr lang="en-US" sz="900" dirty="0"/>
                    </a:p>
                  </a:txBody>
                  <a:tcPr marL="91417" marR="91417" marT="45736" marB="45736"/>
                </a:tc>
                <a:tc>
                  <a:txBody>
                    <a:bodyPr/>
                    <a:lstStyle/>
                    <a:p>
                      <a:r>
                        <a:rPr lang="ro-RO" sz="900" dirty="0"/>
                        <a:t>S</a:t>
                      </a:r>
                      <a:endParaRPr lang="en-US" sz="900" dirty="0"/>
                    </a:p>
                  </a:txBody>
                  <a:tcPr marL="91417" marR="91417" marT="45736" marB="45736"/>
                </a:tc>
                <a:tc>
                  <a:txBody>
                    <a:bodyPr/>
                    <a:lstStyle/>
                    <a:p>
                      <a:r>
                        <a:rPr lang="ro-RO" sz="900" dirty="0"/>
                        <a:t>N</a:t>
                      </a:r>
                      <a:endParaRPr lang="en-US" sz="900" dirty="0"/>
                    </a:p>
                  </a:txBody>
                  <a:tcPr marL="91417" marR="91417" marT="45736" marB="45736"/>
                </a:tc>
                <a:tc>
                  <a:txBody>
                    <a:bodyPr/>
                    <a:lstStyle/>
                    <a:p>
                      <a:r>
                        <a:rPr lang="ro-RO" sz="900" dirty="0"/>
                        <a:t>P</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0.8</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0.4</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0.6</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D8ACB370-9F71-4F53-85D5-F7B13B4F96D8}"/>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C3672AFA-C633-41E5-ABE3-8688B2AF3C2A}"/>
              </a:ext>
            </a:extLst>
          </p:cNvPr>
          <p:cNvSpPr>
            <a:spLocks noGrp="1"/>
          </p:cNvSpPr>
          <p:nvPr>
            <p:ph idx="1"/>
          </p:nvPr>
        </p:nvSpPr>
        <p:spPr/>
        <p:txBody>
          <a:bodyPr>
            <a:normAutofit fontScale="85000" lnSpcReduction="10000"/>
          </a:bodyPr>
          <a:lstStyle/>
          <a:p>
            <a:pPr>
              <a:defRPr/>
            </a:pPr>
            <a:r>
              <a:rPr lang="ro-RO" dirty="0"/>
              <a:t>Exemple</a:t>
            </a:r>
            <a:endParaRPr lang="en-GB" dirty="0"/>
          </a:p>
          <a:p>
            <a:pPr lvl="1">
              <a:defRPr/>
            </a:pPr>
            <a:r>
              <a:rPr lang="ro-RO" dirty="0"/>
              <a:t>Previziunea vremii</a:t>
            </a:r>
            <a:endParaRPr lang="en-GB" dirty="0"/>
          </a:p>
          <a:p>
            <a:pPr lvl="2">
              <a:defRPr/>
            </a:pPr>
            <a:r>
              <a:rPr lang="en-GB" dirty="0" err="1"/>
              <a:t>Intr</a:t>
            </a:r>
            <a:r>
              <a:rPr lang="ro-RO" dirty="0"/>
              <a:t>ări:</a:t>
            </a:r>
          </a:p>
          <a:p>
            <a:pPr lvl="3">
              <a:defRPr/>
            </a:pPr>
            <a:r>
              <a:rPr lang="ro-RO" sz="1800" dirty="0"/>
              <a:t>Starea </a:t>
            </a:r>
            <a:r>
              <a:rPr lang="en-GB" sz="1800" dirty="0"/>
              <a:t>S1 </a:t>
            </a:r>
            <a:r>
              <a:rPr lang="en-GB" sz="1800" dirty="0">
                <a:sym typeface="Wingdings" pitchFamily="2" charset="2"/>
              </a:rPr>
              <a:t> </a:t>
            </a:r>
            <a:r>
              <a:rPr lang="ro-RO" sz="1800" dirty="0">
                <a:sym typeface="Wingdings" pitchFamily="2" charset="2"/>
              </a:rPr>
              <a:t>evenimentul  “afară plouă (P)”</a:t>
            </a:r>
            <a:endParaRPr lang="en-GB" sz="1800" dirty="0">
              <a:sym typeface="Wingdings" pitchFamily="2" charset="2"/>
            </a:endParaRPr>
          </a:p>
          <a:p>
            <a:pPr lvl="3">
              <a:defRPr/>
            </a:pPr>
            <a:r>
              <a:rPr lang="ro-RO" sz="1800" dirty="0">
                <a:sym typeface="Wingdings" pitchFamily="2" charset="2"/>
              </a:rPr>
              <a:t>Starea </a:t>
            </a:r>
            <a:r>
              <a:rPr lang="en-GB" sz="1800" dirty="0">
                <a:sym typeface="Wingdings" pitchFamily="2" charset="2"/>
              </a:rPr>
              <a:t>S2  </a:t>
            </a:r>
            <a:r>
              <a:rPr lang="ro-RO" sz="1800" dirty="0">
                <a:sym typeface="Wingdings" pitchFamily="2" charset="2"/>
              </a:rPr>
              <a:t>evenimentul “afară sunt nori (N)”</a:t>
            </a:r>
          </a:p>
          <a:p>
            <a:pPr lvl="3">
              <a:defRPr/>
            </a:pPr>
            <a:r>
              <a:rPr lang="ro-RO" sz="1800" dirty="0">
                <a:sym typeface="Wingdings" pitchFamily="2" charset="2"/>
              </a:rPr>
              <a:t>Starea S3  evenimnetul “afară este soare (S)” </a:t>
            </a:r>
          </a:p>
          <a:p>
            <a:pPr lvl="3">
              <a:defRPr/>
            </a:pPr>
            <a:r>
              <a:rPr lang="ro-RO" sz="1800" dirty="0">
                <a:sym typeface="Wingdings" pitchFamily="2" charset="2"/>
              </a:rPr>
              <a:t>Probabilitatea apariţiei:</a:t>
            </a:r>
          </a:p>
          <a:p>
            <a:pPr lvl="4">
              <a:defRPr/>
            </a:pPr>
            <a:r>
              <a:rPr lang="ro-RO" sz="1800" dirty="0">
                <a:sym typeface="Wingdings" pitchFamily="2" charset="2"/>
              </a:rPr>
              <a:t>Ploii şi a unei presiuni atmosferice mare P(P</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Ma,P</a:t>
            </a:r>
            <a:r>
              <a:rPr lang="ro-RO" sz="1800" dirty="0">
                <a:sym typeface="Wingdings" pitchFamily="2" charset="2"/>
              </a:rPr>
              <a:t>=0.1</a:t>
            </a:r>
          </a:p>
          <a:p>
            <a:pPr lvl="4">
              <a:defRPr/>
            </a:pPr>
            <a:r>
              <a:rPr lang="ro-RO" sz="1800" dirty="0">
                <a:sym typeface="Wingdings" pitchFamily="2" charset="2"/>
              </a:rPr>
              <a:t>Ploii şi a unei presiuni atmosferice medie P(P</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Me,P</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Ploii şi a unei presiuni atmosferice mică P(P</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Mi,P</a:t>
            </a:r>
            <a:r>
              <a:rPr lang="ro-RO" sz="1800" dirty="0">
                <a:sym typeface="Wingdings" pitchFamily="2" charset="2"/>
              </a:rPr>
              <a:t>=0.6</a:t>
            </a:r>
            <a:endParaRPr lang="en-GB" sz="1800" dirty="0">
              <a:sym typeface="Wingdings" pitchFamily="2" charset="2"/>
            </a:endParaRPr>
          </a:p>
          <a:p>
            <a:pPr lvl="4">
              <a:defRPr/>
            </a:pPr>
            <a:r>
              <a:rPr lang="ro-RO" sz="1800" dirty="0">
                <a:sym typeface="Wingdings" pitchFamily="2" charset="2"/>
              </a:rPr>
              <a:t>Norilor şi a unei presiuni atmosferice mare P(N</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Ma,N</a:t>
            </a:r>
            <a:r>
              <a:rPr lang="ro-RO" sz="1800" dirty="0">
                <a:sym typeface="Wingdings" pitchFamily="2" charset="2"/>
              </a:rPr>
              <a:t>=0.2</a:t>
            </a:r>
          </a:p>
          <a:p>
            <a:pPr lvl="4">
              <a:defRPr/>
            </a:pPr>
            <a:r>
              <a:rPr lang="ro-RO" sz="1800" dirty="0">
                <a:sym typeface="Wingdings" pitchFamily="2" charset="2"/>
              </a:rPr>
              <a:t>Norilor şi a unei presiuni atmosferice medie P(N</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Me,N</a:t>
            </a:r>
            <a:r>
              <a:rPr lang="ro-RO" sz="1800" dirty="0">
                <a:sym typeface="Wingdings" pitchFamily="2" charset="2"/>
              </a:rPr>
              <a:t>=0.4</a:t>
            </a:r>
            <a:endParaRPr lang="en-GB" sz="1800" dirty="0">
              <a:sym typeface="Wingdings" pitchFamily="2" charset="2"/>
            </a:endParaRPr>
          </a:p>
          <a:p>
            <a:pPr lvl="4">
              <a:defRPr/>
            </a:pPr>
            <a:r>
              <a:rPr lang="ro-RO" sz="1800" dirty="0">
                <a:sym typeface="Wingdings" pitchFamily="2" charset="2"/>
              </a:rPr>
              <a:t>Norilor şi a unei presiuni atmosferice mică P(N</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Mi,N</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Soarelui şi a unei presiuni atmosferice mare PS</a:t>
            </a:r>
            <a:r>
              <a:rPr lang="en-GB" sz="1800" dirty="0">
                <a:sym typeface="Wingdings" pitchFamily="2" charset="2"/>
              </a:rPr>
              <a:t>|Ma)</a:t>
            </a:r>
            <a:r>
              <a:rPr lang="ro-RO" sz="1800" dirty="0">
                <a:sym typeface="Wingdings" pitchFamily="2" charset="2"/>
              </a:rPr>
              <a:t>=b</a:t>
            </a:r>
            <a:r>
              <a:rPr lang="ro-RO" sz="1800" baseline="-25000" dirty="0">
                <a:sym typeface="Wingdings" pitchFamily="2" charset="2"/>
              </a:rPr>
              <a:t>Ma,S</a:t>
            </a:r>
            <a:r>
              <a:rPr lang="ro-RO" sz="1800" dirty="0">
                <a:sym typeface="Wingdings" pitchFamily="2" charset="2"/>
              </a:rPr>
              <a:t>=0.8</a:t>
            </a:r>
          </a:p>
          <a:p>
            <a:pPr lvl="4">
              <a:defRPr/>
            </a:pPr>
            <a:r>
              <a:rPr lang="ro-RO" sz="1800" dirty="0">
                <a:sym typeface="Wingdings" pitchFamily="2" charset="2"/>
              </a:rPr>
              <a:t>Soarelui şi a unei presiuni atmosferice medie P(S</a:t>
            </a:r>
            <a:r>
              <a:rPr lang="en-GB" sz="1800" dirty="0">
                <a:sym typeface="Wingdings" pitchFamily="2" charset="2"/>
              </a:rPr>
              <a:t>|M</a:t>
            </a:r>
            <a:r>
              <a:rPr lang="ro-RO" sz="1800" dirty="0">
                <a:sym typeface="Wingdings" pitchFamily="2" charset="2"/>
              </a:rPr>
              <a:t>e</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Me,S</a:t>
            </a:r>
            <a:r>
              <a:rPr lang="ro-RO" sz="1800" dirty="0">
                <a:sym typeface="Wingdings" pitchFamily="2" charset="2"/>
              </a:rPr>
              <a:t>=0.3</a:t>
            </a:r>
            <a:endParaRPr lang="en-GB" sz="1800" dirty="0">
              <a:sym typeface="Wingdings" pitchFamily="2" charset="2"/>
            </a:endParaRPr>
          </a:p>
          <a:p>
            <a:pPr lvl="4">
              <a:defRPr/>
            </a:pPr>
            <a:r>
              <a:rPr lang="ro-RO" sz="1800" dirty="0">
                <a:sym typeface="Wingdings" pitchFamily="2" charset="2"/>
              </a:rPr>
              <a:t>Soarelui şi a unei presiuni atmosferice mică P(S</a:t>
            </a:r>
            <a:r>
              <a:rPr lang="en-GB" sz="1800" dirty="0">
                <a:sym typeface="Wingdings" pitchFamily="2" charset="2"/>
              </a:rPr>
              <a:t>|M</a:t>
            </a:r>
            <a:r>
              <a:rPr lang="ro-RO" sz="1800" dirty="0">
                <a:sym typeface="Wingdings" pitchFamily="2" charset="2"/>
              </a:rPr>
              <a:t>i</a:t>
            </a:r>
            <a:r>
              <a:rPr lang="en-GB" sz="1800" dirty="0">
                <a:sym typeface="Wingdings" pitchFamily="2" charset="2"/>
              </a:rPr>
              <a:t>)</a:t>
            </a:r>
            <a:r>
              <a:rPr lang="ro-RO" sz="1800" dirty="0">
                <a:sym typeface="Wingdings" pitchFamily="2" charset="2"/>
              </a:rPr>
              <a:t>=b</a:t>
            </a:r>
            <a:r>
              <a:rPr lang="ro-RO" sz="1800" baseline="-25000" dirty="0">
                <a:sym typeface="Wingdings" pitchFamily="2" charset="2"/>
              </a:rPr>
              <a:t>Mi,S</a:t>
            </a:r>
            <a:r>
              <a:rPr lang="ro-RO" sz="1800" dirty="0">
                <a:sym typeface="Wingdings" pitchFamily="2" charset="2"/>
              </a:rPr>
              <a:t>=0.1</a:t>
            </a:r>
            <a:endParaRPr lang="en-GB" sz="1800" dirty="0">
              <a:sym typeface="Wingdings" pitchFamily="2" charset="2"/>
            </a:endParaRPr>
          </a:p>
          <a:p>
            <a:pPr lvl="4">
              <a:defRPr/>
            </a:pPr>
            <a:endParaRPr lang="en-GB"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aphicFrame>
        <p:nvGraphicFramePr>
          <p:cNvPr id="63" name="Table 62">
            <a:extLst>
              <a:ext uri="{FF2B5EF4-FFF2-40B4-BE49-F238E27FC236}">
                <a16:creationId xmlns:a16="http://schemas.microsoft.com/office/drawing/2014/main" id="{9DF3D95B-43FC-439F-872A-D2DB2CEE2077}"/>
              </a:ext>
            </a:extLst>
          </p:cNvPr>
          <p:cNvGraphicFramePr>
            <a:graphicFrameLocks noGrp="1"/>
          </p:cNvGraphicFramePr>
          <p:nvPr/>
        </p:nvGraphicFramePr>
        <p:xfrm>
          <a:off x="468313" y="39338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1000" dirty="0"/>
                        <a:t>a</a:t>
                      </a:r>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2F884F02-FC71-4A7C-A1FC-076254FD8846}"/>
              </a:ext>
            </a:extLst>
          </p:cNvPr>
          <p:cNvGraphicFramePr>
            <a:graphicFrameLocks noGrp="1"/>
          </p:cNvGraphicFramePr>
          <p:nvPr/>
        </p:nvGraphicFramePr>
        <p:xfrm>
          <a:off x="468313" y="2708275"/>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graphicFrame>
        <p:nvGraphicFramePr>
          <p:cNvPr id="65" name="Table 64">
            <a:extLst>
              <a:ext uri="{FF2B5EF4-FFF2-40B4-BE49-F238E27FC236}">
                <a16:creationId xmlns:a16="http://schemas.microsoft.com/office/drawing/2014/main" id="{075D9DE3-B325-4A82-9D4B-3035602430CC}"/>
              </a:ext>
            </a:extLst>
          </p:cNvPr>
          <p:cNvGraphicFramePr>
            <a:graphicFrameLocks noGrp="1"/>
          </p:cNvGraphicFramePr>
          <p:nvPr/>
        </p:nvGraphicFramePr>
        <p:xfrm>
          <a:off x="468313" y="5229225"/>
          <a:ext cx="1655762"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3">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900" dirty="0"/>
                        <a:t>b</a:t>
                      </a:r>
                      <a:endParaRPr lang="en-US" sz="900" dirty="0"/>
                    </a:p>
                  </a:txBody>
                  <a:tcPr marL="91417" marR="91417" marT="45736" marB="45736"/>
                </a:tc>
                <a:tc>
                  <a:txBody>
                    <a:bodyPr/>
                    <a:lstStyle/>
                    <a:p>
                      <a:r>
                        <a:rPr lang="ro-RO" sz="900" dirty="0"/>
                        <a:t>S</a:t>
                      </a:r>
                      <a:endParaRPr lang="en-US" sz="900" dirty="0"/>
                    </a:p>
                  </a:txBody>
                  <a:tcPr marL="91417" marR="91417" marT="45736" marB="45736"/>
                </a:tc>
                <a:tc>
                  <a:txBody>
                    <a:bodyPr/>
                    <a:lstStyle/>
                    <a:p>
                      <a:r>
                        <a:rPr lang="ro-RO" sz="900" dirty="0"/>
                        <a:t>N</a:t>
                      </a:r>
                      <a:endParaRPr lang="en-US" sz="900" dirty="0"/>
                    </a:p>
                  </a:txBody>
                  <a:tcPr marL="91417" marR="91417" marT="45736" marB="45736"/>
                </a:tc>
                <a:tc>
                  <a:txBody>
                    <a:bodyPr/>
                    <a:lstStyle/>
                    <a:p>
                      <a:r>
                        <a:rPr lang="ro-RO" sz="900" dirty="0"/>
                        <a:t>P</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0.8</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0.4</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0.6</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pSp>
        <p:nvGrpSpPr>
          <p:cNvPr id="66" name="Group 65">
            <a:extLst>
              <a:ext uri="{FF2B5EF4-FFF2-40B4-BE49-F238E27FC236}">
                <a16:creationId xmlns:a16="http://schemas.microsoft.com/office/drawing/2014/main" id="{F02CBECF-8338-48F1-9992-6B24988F721C}"/>
              </a:ext>
            </a:extLst>
          </p:cNvPr>
          <p:cNvGrpSpPr/>
          <p:nvPr/>
        </p:nvGrpSpPr>
        <p:grpSpPr>
          <a:xfrm>
            <a:off x="5112568" y="548680"/>
            <a:ext cx="3923928" cy="2303587"/>
            <a:chOff x="3159125" y="3789363"/>
            <a:chExt cx="5834063" cy="3168650"/>
          </a:xfrm>
        </p:grpSpPr>
        <p:sp>
          <p:nvSpPr>
            <p:cNvPr id="67" name="Oval 4">
              <a:extLst>
                <a:ext uri="{FF2B5EF4-FFF2-40B4-BE49-F238E27FC236}">
                  <a16:creationId xmlns:a16="http://schemas.microsoft.com/office/drawing/2014/main" id="{A312D90A-3820-44FF-B74C-6E94B0270BA9}"/>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68" name="Oval 5">
              <a:extLst>
                <a:ext uri="{FF2B5EF4-FFF2-40B4-BE49-F238E27FC236}">
                  <a16:creationId xmlns:a16="http://schemas.microsoft.com/office/drawing/2014/main" id="{F1E50180-B8AD-4A33-A635-0349DB9FBDEC}"/>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69" name="Freeform 6">
              <a:extLst>
                <a:ext uri="{FF2B5EF4-FFF2-40B4-BE49-F238E27FC236}">
                  <a16:creationId xmlns:a16="http://schemas.microsoft.com/office/drawing/2014/main" id="{B16BDDAA-69CB-47BA-970E-349090A78A44}"/>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0" name="Text Box 7">
              <a:extLst>
                <a:ext uri="{FF2B5EF4-FFF2-40B4-BE49-F238E27FC236}">
                  <a16:creationId xmlns:a16="http://schemas.microsoft.com/office/drawing/2014/main" id="{D86F4464-8A69-4962-8EDB-4F55075AB03C}"/>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71" name="Text Box 8">
              <a:extLst>
                <a:ext uri="{FF2B5EF4-FFF2-40B4-BE49-F238E27FC236}">
                  <a16:creationId xmlns:a16="http://schemas.microsoft.com/office/drawing/2014/main" id="{29448379-DFB6-4D79-9012-A356B6799353}"/>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72" name="Text Box 9">
              <a:extLst>
                <a:ext uri="{FF2B5EF4-FFF2-40B4-BE49-F238E27FC236}">
                  <a16:creationId xmlns:a16="http://schemas.microsoft.com/office/drawing/2014/main" id="{4EB30DD7-AF10-47E1-9BEF-E11BBF7625E7}"/>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73" name="Freeform 10">
              <a:extLst>
                <a:ext uri="{FF2B5EF4-FFF2-40B4-BE49-F238E27FC236}">
                  <a16:creationId xmlns:a16="http://schemas.microsoft.com/office/drawing/2014/main" id="{A479C51C-0AEF-4677-84D8-B6CEAD9A0CA9}"/>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4" name="Text Box 11">
              <a:extLst>
                <a:ext uri="{FF2B5EF4-FFF2-40B4-BE49-F238E27FC236}">
                  <a16:creationId xmlns:a16="http://schemas.microsoft.com/office/drawing/2014/main" id="{4218071B-B2CE-4B78-8ABA-E28BEFA1CD52}"/>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75" name="Freeform 12">
              <a:extLst>
                <a:ext uri="{FF2B5EF4-FFF2-40B4-BE49-F238E27FC236}">
                  <a16:creationId xmlns:a16="http://schemas.microsoft.com/office/drawing/2014/main" id="{8921E392-5CE0-4A62-80D8-D89DA80B1339}"/>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6" name="Freeform 13">
              <a:extLst>
                <a:ext uri="{FF2B5EF4-FFF2-40B4-BE49-F238E27FC236}">
                  <a16:creationId xmlns:a16="http://schemas.microsoft.com/office/drawing/2014/main" id="{82299324-286D-4837-A059-FD5B665072CB}"/>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7" name="Text Box 14">
              <a:extLst>
                <a:ext uri="{FF2B5EF4-FFF2-40B4-BE49-F238E27FC236}">
                  <a16:creationId xmlns:a16="http://schemas.microsoft.com/office/drawing/2014/main" id="{D27E4E5B-8F83-42A8-AE3E-015EE9F6E42C}"/>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78" name="Text Box 15">
              <a:extLst>
                <a:ext uri="{FF2B5EF4-FFF2-40B4-BE49-F238E27FC236}">
                  <a16:creationId xmlns:a16="http://schemas.microsoft.com/office/drawing/2014/main" id="{80C38D72-0032-4A14-A50A-B76C5AE1B542}"/>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79" name="Oval 16">
              <a:extLst>
                <a:ext uri="{FF2B5EF4-FFF2-40B4-BE49-F238E27FC236}">
                  <a16:creationId xmlns:a16="http://schemas.microsoft.com/office/drawing/2014/main" id="{7BCC1070-97D7-4578-8824-F34AB78B0355}"/>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80" name="Freeform 17">
              <a:extLst>
                <a:ext uri="{FF2B5EF4-FFF2-40B4-BE49-F238E27FC236}">
                  <a16:creationId xmlns:a16="http://schemas.microsoft.com/office/drawing/2014/main" id="{9C33C496-68A1-471D-99E8-6D5261FA4B08}"/>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81" name="Freeform 19">
              <a:extLst>
                <a:ext uri="{FF2B5EF4-FFF2-40B4-BE49-F238E27FC236}">
                  <a16:creationId xmlns:a16="http://schemas.microsoft.com/office/drawing/2014/main" id="{68EB6E42-742B-40E2-A938-D2E91118C378}"/>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 name="Freeform 21">
              <a:extLst>
                <a:ext uri="{FF2B5EF4-FFF2-40B4-BE49-F238E27FC236}">
                  <a16:creationId xmlns:a16="http://schemas.microsoft.com/office/drawing/2014/main" id="{59DA34E8-355C-4E32-BEF7-634D540122FB}"/>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3" name="Text Box 37">
              <a:extLst>
                <a:ext uri="{FF2B5EF4-FFF2-40B4-BE49-F238E27FC236}">
                  <a16:creationId xmlns:a16="http://schemas.microsoft.com/office/drawing/2014/main" id="{817C6706-F5C4-4851-82AC-1B43914DA221}"/>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84" name="Text Box 38">
              <a:extLst>
                <a:ext uri="{FF2B5EF4-FFF2-40B4-BE49-F238E27FC236}">
                  <a16:creationId xmlns:a16="http://schemas.microsoft.com/office/drawing/2014/main" id="{0729CCCA-8A73-4992-9767-D88A9B3E74B4}"/>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85" name="Text Box 39">
              <a:extLst>
                <a:ext uri="{FF2B5EF4-FFF2-40B4-BE49-F238E27FC236}">
                  <a16:creationId xmlns:a16="http://schemas.microsoft.com/office/drawing/2014/main" id="{E859C8BA-4398-44D7-9F02-4CBE5D35D004}"/>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86" name="Text Box 40">
              <a:extLst>
                <a:ext uri="{FF2B5EF4-FFF2-40B4-BE49-F238E27FC236}">
                  <a16:creationId xmlns:a16="http://schemas.microsoft.com/office/drawing/2014/main" id="{BD32E4BE-490D-48F6-AD1C-56FF9463D582}"/>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dirty="0"/>
                <a:t>0.</a:t>
              </a:r>
              <a:r>
                <a:rPr lang="ro-RO" altLang="en-US" sz="1100" dirty="0"/>
                <a:t>5</a:t>
              </a:r>
              <a:endParaRPr lang="en-US" altLang="en-US" sz="1100" dirty="0"/>
            </a:p>
          </p:txBody>
        </p:sp>
        <p:sp>
          <p:nvSpPr>
            <p:cNvPr id="87" name="Text Box 41">
              <a:extLst>
                <a:ext uri="{FF2B5EF4-FFF2-40B4-BE49-F238E27FC236}">
                  <a16:creationId xmlns:a16="http://schemas.microsoft.com/office/drawing/2014/main" id="{AAD51D7E-C013-4974-A8DA-BFB9A7FAD246}"/>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88" name="Text Box 42">
              <a:extLst>
                <a:ext uri="{FF2B5EF4-FFF2-40B4-BE49-F238E27FC236}">
                  <a16:creationId xmlns:a16="http://schemas.microsoft.com/office/drawing/2014/main" id="{22856AEB-89E3-4473-B01B-6BE7AAC13594}"/>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89" name="Group 35">
              <a:extLst>
                <a:ext uri="{FF2B5EF4-FFF2-40B4-BE49-F238E27FC236}">
                  <a16:creationId xmlns:a16="http://schemas.microsoft.com/office/drawing/2014/main" id="{81E44F7F-29C3-46C0-ACAD-BB1FABD57315}"/>
                </a:ext>
              </a:extLst>
            </p:cNvPr>
            <p:cNvGrpSpPr>
              <a:grpSpLocks/>
            </p:cNvGrpSpPr>
            <p:nvPr/>
          </p:nvGrpSpPr>
          <p:grpSpPr bwMode="auto">
            <a:xfrm>
              <a:off x="3159125" y="3824288"/>
              <a:ext cx="361950" cy="1154112"/>
              <a:chOff x="5220072" y="188640"/>
              <a:chExt cx="361950" cy="1154039"/>
            </a:xfrm>
          </p:grpSpPr>
          <p:pic>
            <p:nvPicPr>
              <p:cNvPr id="121" name="Picture 64" descr="vremea Cluj-Napoca: Innorat">
                <a:extLst>
                  <a:ext uri="{FF2B5EF4-FFF2-40B4-BE49-F238E27FC236}">
                    <a16:creationId xmlns:a16="http://schemas.microsoft.com/office/drawing/2014/main" id="{A8446E55-89E7-4637-BCB3-CD5EC7258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66" descr="vremea Cluj-Napoca: Senin">
                <a:extLst>
                  <a:ext uri="{FF2B5EF4-FFF2-40B4-BE49-F238E27FC236}">
                    <a16:creationId xmlns:a16="http://schemas.microsoft.com/office/drawing/2014/main" id="{6A57800F-4F2E-4BEE-A7E4-5436D0825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70" descr="vremea Timişoara: Ploaie torentiala">
                <a:extLst>
                  <a:ext uri="{FF2B5EF4-FFF2-40B4-BE49-F238E27FC236}">
                    <a16:creationId xmlns:a16="http://schemas.microsoft.com/office/drawing/2014/main" id="{AA89E400-AB72-474E-AEBB-DDE17D6D7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0" name="Text Box 7">
              <a:extLst>
                <a:ext uri="{FF2B5EF4-FFF2-40B4-BE49-F238E27FC236}">
                  <a16:creationId xmlns:a16="http://schemas.microsoft.com/office/drawing/2014/main" id="{6278D9BA-9D20-44D5-B86B-E8A59FE7CA32}"/>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91" name="Text Box 7">
              <a:extLst>
                <a:ext uri="{FF2B5EF4-FFF2-40B4-BE49-F238E27FC236}">
                  <a16:creationId xmlns:a16="http://schemas.microsoft.com/office/drawing/2014/main" id="{376D7562-60D6-4302-991F-586C9602689A}"/>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92" name="Text Box 7">
              <a:extLst>
                <a:ext uri="{FF2B5EF4-FFF2-40B4-BE49-F238E27FC236}">
                  <a16:creationId xmlns:a16="http://schemas.microsoft.com/office/drawing/2014/main" id="{B7EE1F34-3D1F-46DB-A091-9A8D148A048C}"/>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93" name="Straight Arrow Connector 37">
              <a:extLst>
                <a:ext uri="{FF2B5EF4-FFF2-40B4-BE49-F238E27FC236}">
                  <a16:creationId xmlns:a16="http://schemas.microsoft.com/office/drawing/2014/main" id="{1C4CDE4D-6351-46F1-BA8E-1E94720D23E8}"/>
                </a:ext>
              </a:extLst>
            </p:cNvPr>
            <p:cNvCxnSpPr>
              <a:cxnSpLocks noChangeShapeType="1"/>
              <a:stCxn id="67"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 name="Straight Arrow Connector 40">
              <a:extLst>
                <a:ext uri="{FF2B5EF4-FFF2-40B4-BE49-F238E27FC236}">
                  <a16:creationId xmlns:a16="http://schemas.microsoft.com/office/drawing/2014/main" id="{412F60E5-B65B-4D07-80BF-32C0A3963F1C}"/>
                </a:ext>
              </a:extLst>
            </p:cNvPr>
            <p:cNvCxnSpPr>
              <a:cxnSpLocks noChangeShapeType="1"/>
              <a:stCxn id="67"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5" name="Straight Arrow Connector 42">
              <a:extLst>
                <a:ext uri="{FF2B5EF4-FFF2-40B4-BE49-F238E27FC236}">
                  <a16:creationId xmlns:a16="http://schemas.microsoft.com/office/drawing/2014/main" id="{E7E14538-CAF2-485F-BF9D-37E024345193}"/>
                </a:ext>
              </a:extLst>
            </p:cNvPr>
            <p:cNvCxnSpPr>
              <a:cxnSpLocks noChangeShapeType="1"/>
              <a:stCxn id="67"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6" name="Text Box 39">
              <a:extLst>
                <a:ext uri="{FF2B5EF4-FFF2-40B4-BE49-F238E27FC236}">
                  <a16:creationId xmlns:a16="http://schemas.microsoft.com/office/drawing/2014/main" id="{2D6C250B-AC6D-4095-99DC-70B8E043657F}"/>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97" name="Text Box 39">
              <a:extLst>
                <a:ext uri="{FF2B5EF4-FFF2-40B4-BE49-F238E27FC236}">
                  <a16:creationId xmlns:a16="http://schemas.microsoft.com/office/drawing/2014/main" id="{9CBF6A43-A6DD-44EB-90A8-41AB5C1A7641}"/>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98" name="Text Box 39">
              <a:extLst>
                <a:ext uri="{FF2B5EF4-FFF2-40B4-BE49-F238E27FC236}">
                  <a16:creationId xmlns:a16="http://schemas.microsoft.com/office/drawing/2014/main" id="{7438CA8D-62FB-4633-BB28-EFEEFA087871}"/>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99" name="Group 46">
              <a:extLst>
                <a:ext uri="{FF2B5EF4-FFF2-40B4-BE49-F238E27FC236}">
                  <a16:creationId xmlns:a16="http://schemas.microsoft.com/office/drawing/2014/main" id="{E3F32EB1-93A5-4F94-A36A-EEE29FB8E9E4}"/>
                </a:ext>
              </a:extLst>
            </p:cNvPr>
            <p:cNvGrpSpPr>
              <a:grpSpLocks/>
            </p:cNvGrpSpPr>
            <p:nvPr/>
          </p:nvGrpSpPr>
          <p:grpSpPr bwMode="auto">
            <a:xfrm>
              <a:off x="8631238" y="3895725"/>
              <a:ext cx="361950" cy="1154113"/>
              <a:chOff x="5220072" y="188640"/>
              <a:chExt cx="361950" cy="1154039"/>
            </a:xfrm>
          </p:grpSpPr>
          <p:pic>
            <p:nvPicPr>
              <p:cNvPr id="118" name="Picture 64" descr="vremea Cluj-Napoca: Innorat">
                <a:extLst>
                  <a:ext uri="{FF2B5EF4-FFF2-40B4-BE49-F238E27FC236}">
                    <a16:creationId xmlns:a16="http://schemas.microsoft.com/office/drawing/2014/main" id="{BCCC75CE-F32A-4B7D-8508-93B7B8D2F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66" descr="vremea Cluj-Napoca: Senin">
                <a:extLst>
                  <a:ext uri="{FF2B5EF4-FFF2-40B4-BE49-F238E27FC236}">
                    <a16:creationId xmlns:a16="http://schemas.microsoft.com/office/drawing/2014/main" id="{2A1F8FC0-6984-42E4-BE7D-68C617C6B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70" descr="vremea Timişoara: Ploaie torentiala">
                <a:extLst>
                  <a:ext uri="{FF2B5EF4-FFF2-40B4-BE49-F238E27FC236}">
                    <a16:creationId xmlns:a16="http://schemas.microsoft.com/office/drawing/2014/main" id="{11C73E77-94BE-4D2F-A95B-6B8656752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0" name="Straight Arrow Connector 51">
              <a:extLst>
                <a:ext uri="{FF2B5EF4-FFF2-40B4-BE49-F238E27FC236}">
                  <a16:creationId xmlns:a16="http://schemas.microsoft.com/office/drawing/2014/main" id="{892C76EA-D668-475F-B733-D89F3165AB5C}"/>
                </a:ext>
              </a:extLst>
            </p:cNvPr>
            <p:cNvCxnSpPr>
              <a:cxnSpLocks noChangeShapeType="1"/>
              <a:stCxn id="68"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1" name="Straight Arrow Connector 53">
              <a:extLst>
                <a:ext uri="{FF2B5EF4-FFF2-40B4-BE49-F238E27FC236}">
                  <a16:creationId xmlns:a16="http://schemas.microsoft.com/office/drawing/2014/main" id="{15EE1263-9384-4B5D-A85D-C20D9E1B7207}"/>
                </a:ext>
              </a:extLst>
            </p:cNvPr>
            <p:cNvCxnSpPr>
              <a:cxnSpLocks noChangeShapeType="1"/>
              <a:stCxn id="68"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2" name="Straight Arrow Connector 56">
              <a:extLst>
                <a:ext uri="{FF2B5EF4-FFF2-40B4-BE49-F238E27FC236}">
                  <a16:creationId xmlns:a16="http://schemas.microsoft.com/office/drawing/2014/main" id="{839B0BA5-EA74-4D25-81DB-A3A3AC696AD2}"/>
                </a:ext>
              </a:extLst>
            </p:cNvPr>
            <p:cNvCxnSpPr>
              <a:cxnSpLocks noChangeShapeType="1"/>
              <a:stCxn id="68"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03" name="Text Box 39">
              <a:extLst>
                <a:ext uri="{FF2B5EF4-FFF2-40B4-BE49-F238E27FC236}">
                  <a16:creationId xmlns:a16="http://schemas.microsoft.com/office/drawing/2014/main" id="{D6F21375-75E1-40C4-BF38-1543CD20C2A1}"/>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04" name="Text Box 39">
              <a:extLst>
                <a:ext uri="{FF2B5EF4-FFF2-40B4-BE49-F238E27FC236}">
                  <a16:creationId xmlns:a16="http://schemas.microsoft.com/office/drawing/2014/main" id="{C8A93687-AAC9-4405-A6D0-619FEBFA3C9A}"/>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05" name="Text Box 39">
              <a:extLst>
                <a:ext uri="{FF2B5EF4-FFF2-40B4-BE49-F238E27FC236}">
                  <a16:creationId xmlns:a16="http://schemas.microsoft.com/office/drawing/2014/main" id="{30CE1349-B3DC-47B9-8280-2B61B5B9E042}"/>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106" name="Group 64">
              <a:extLst>
                <a:ext uri="{FF2B5EF4-FFF2-40B4-BE49-F238E27FC236}">
                  <a16:creationId xmlns:a16="http://schemas.microsoft.com/office/drawing/2014/main" id="{8B3809F9-98A6-4C83-A6A2-2ED10ACAD58F}"/>
                </a:ext>
              </a:extLst>
            </p:cNvPr>
            <p:cNvGrpSpPr>
              <a:grpSpLocks/>
            </p:cNvGrpSpPr>
            <p:nvPr/>
          </p:nvGrpSpPr>
          <p:grpSpPr bwMode="auto">
            <a:xfrm>
              <a:off x="4814888" y="5768975"/>
              <a:ext cx="361950" cy="1154113"/>
              <a:chOff x="5220072" y="188640"/>
              <a:chExt cx="361950" cy="1154039"/>
            </a:xfrm>
          </p:grpSpPr>
          <p:pic>
            <p:nvPicPr>
              <p:cNvPr id="115" name="Picture 64" descr="vremea Cluj-Napoca: Innorat">
                <a:extLst>
                  <a:ext uri="{FF2B5EF4-FFF2-40B4-BE49-F238E27FC236}">
                    <a16:creationId xmlns:a16="http://schemas.microsoft.com/office/drawing/2014/main" id="{F7E9F26B-E36C-4FB6-A40E-112B37E8C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66" descr="vremea Cluj-Napoca: Senin">
                <a:extLst>
                  <a:ext uri="{FF2B5EF4-FFF2-40B4-BE49-F238E27FC236}">
                    <a16:creationId xmlns:a16="http://schemas.microsoft.com/office/drawing/2014/main" id="{94C0F0B3-5C5D-4BAC-83E2-19807FAF1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70" descr="vremea Timişoara: Ploaie torentiala">
                <a:extLst>
                  <a:ext uri="{FF2B5EF4-FFF2-40B4-BE49-F238E27FC236}">
                    <a16:creationId xmlns:a16="http://schemas.microsoft.com/office/drawing/2014/main" id="{7531A1A0-6BF1-4610-B067-7B1F2351D3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7" name="Straight Arrow Connector 69">
              <a:extLst>
                <a:ext uri="{FF2B5EF4-FFF2-40B4-BE49-F238E27FC236}">
                  <a16:creationId xmlns:a16="http://schemas.microsoft.com/office/drawing/2014/main" id="{90135D1E-AB15-441C-B55E-A633769B3569}"/>
                </a:ext>
              </a:extLst>
            </p:cNvPr>
            <p:cNvCxnSpPr>
              <a:cxnSpLocks noChangeShapeType="1"/>
              <a:stCxn id="79"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8" name="Straight Arrow Connector 72">
              <a:extLst>
                <a:ext uri="{FF2B5EF4-FFF2-40B4-BE49-F238E27FC236}">
                  <a16:creationId xmlns:a16="http://schemas.microsoft.com/office/drawing/2014/main" id="{4C3B5FE9-7EB7-430E-9357-8850F8A111A6}"/>
                </a:ext>
              </a:extLst>
            </p:cNvPr>
            <p:cNvCxnSpPr>
              <a:cxnSpLocks noChangeShapeType="1"/>
              <a:stCxn id="92"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9" name="Straight Arrow Connector 74">
              <a:extLst>
                <a:ext uri="{FF2B5EF4-FFF2-40B4-BE49-F238E27FC236}">
                  <a16:creationId xmlns:a16="http://schemas.microsoft.com/office/drawing/2014/main" id="{19A2273E-C977-45E0-90A2-CAFB9D687536}"/>
                </a:ext>
              </a:extLst>
            </p:cNvPr>
            <p:cNvCxnSpPr>
              <a:cxnSpLocks noChangeShapeType="1"/>
              <a:stCxn id="92"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10" name="Text Box 39">
              <a:extLst>
                <a:ext uri="{FF2B5EF4-FFF2-40B4-BE49-F238E27FC236}">
                  <a16:creationId xmlns:a16="http://schemas.microsoft.com/office/drawing/2014/main" id="{F5662716-AD73-4436-A550-87B516EE7538}"/>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111" name="Text Box 39">
              <a:extLst>
                <a:ext uri="{FF2B5EF4-FFF2-40B4-BE49-F238E27FC236}">
                  <a16:creationId xmlns:a16="http://schemas.microsoft.com/office/drawing/2014/main" id="{847D1FFD-E664-45CE-A2B7-76EF981E810F}"/>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112" name="Text Box 39">
              <a:extLst>
                <a:ext uri="{FF2B5EF4-FFF2-40B4-BE49-F238E27FC236}">
                  <a16:creationId xmlns:a16="http://schemas.microsoft.com/office/drawing/2014/main" id="{A4696C8C-E4E9-4E6B-827B-D26826621CE3}"/>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13" name="Freeform 19">
              <a:extLst>
                <a:ext uri="{FF2B5EF4-FFF2-40B4-BE49-F238E27FC236}">
                  <a16:creationId xmlns:a16="http://schemas.microsoft.com/office/drawing/2014/main" id="{561C2E13-845A-4625-9A45-964285E7DE7E}"/>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4" name="Freeform 21">
              <a:extLst>
                <a:ext uri="{FF2B5EF4-FFF2-40B4-BE49-F238E27FC236}">
                  <a16:creationId xmlns:a16="http://schemas.microsoft.com/office/drawing/2014/main" id="{DD993BF0-865C-4851-819C-BE1DA83BB853}"/>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06F2FE6-C9D3-4282-85D7-896BB57B8DD9}"/>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GB" altLang="en-US"/>
          </a:p>
        </p:txBody>
      </p:sp>
      <p:sp>
        <p:nvSpPr>
          <p:cNvPr id="3" name="Content Placeholder 2">
            <a:extLst>
              <a:ext uri="{FF2B5EF4-FFF2-40B4-BE49-F238E27FC236}">
                <a16:creationId xmlns:a16="http://schemas.microsoft.com/office/drawing/2014/main" id="{11C5E05F-1A14-4A44-8153-65E5FF88FE33}"/>
              </a:ext>
            </a:extLst>
          </p:cNvPr>
          <p:cNvSpPr>
            <a:spLocks noGrp="1"/>
          </p:cNvSpPr>
          <p:nvPr>
            <p:ph idx="1"/>
          </p:nvPr>
        </p:nvSpPr>
        <p:spPr/>
        <p:txBody>
          <a:bodyPr>
            <a:normAutofit fontScale="92500" lnSpcReduction="20000"/>
          </a:bodyPr>
          <a:lstStyle/>
          <a:p>
            <a:pPr>
              <a:defRPr/>
            </a:pPr>
            <a:r>
              <a:rPr lang="ro-RO" dirty="0"/>
              <a:t>Termenul </a:t>
            </a:r>
            <a:r>
              <a:rPr lang="ro-RO" i="1" dirty="0"/>
              <a:t>Affective computing</a:t>
            </a:r>
            <a:r>
              <a:rPr lang="ro-RO" dirty="0"/>
              <a:t> </a:t>
            </a:r>
          </a:p>
          <a:p>
            <a:pPr lvl="1">
              <a:defRPr/>
            </a:pPr>
            <a:r>
              <a:rPr lang="ro-RO" dirty="0"/>
              <a:t>Introdus de </a:t>
            </a:r>
            <a:r>
              <a:rPr lang="en-GB" dirty="0"/>
              <a:t>Roz Picard </a:t>
            </a:r>
            <a:r>
              <a:rPr lang="ro-RO" dirty="0"/>
              <a:t>în 1995 (a se vedea </a:t>
            </a:r>
            <a:r>
              <a:rPr lang="en-GB" dirty="0"/>
              <a:t>“</a:t>
            </a:r>
            <a:r>
              <a:rPr lang="en-GB" i="1" dirty="0"/>
              <a:t>Affective Computing</a:t>
            </a:r>
            <a:r>
              <a:rPr lang="en-GB" dirty="0"/>
              <a:t>”</a:t>
            </a:r>
            <a:r>
              <a:rPr lang="ro-RO" dirty="0"/>
              <a:t>, 1997)</a:t>
            </a:r>
          </a:p>
          <a:p>
            <a:pPr lvl="1">
              <a:defRPr/>
            </a:pPr>
            <a:r>
              <a:rPr lang="ro-RO" dirty="0"/>
              <a:t>Definiție: </a:t>
            </a:r>
            <a:r>
              <a:rPr lang="en-GB" dirty="0"/>
              <a:t>“</a:t>
            </a:r>
            <a:r>
              <a:rPr lang="en-GB" i="1" dirty="0"/>
              <a:t>computing that relates to, arises from, and deliberately influences emotion</a:t>
            </a:r>
            <a:r>
              <a:rPr lang="en-GB" dirty="0"/>
              <a:t>”</a:t>
            </a:r>
            <a:endParaRPr lang="ro-RO" dirty="0"/>
          </a:p>
          <a:p>
            <a:pPr lvl="2">
              <a:defRPr/>
            </a:pPr>
            <a:endParaRPr lang="ro-RO" dirty="0"/>
          </a:p>
          <a:p>
            <a:pPr>
              <a:defRPr/>
            </a:pPr>
            <a:r>
              <a:rPr lang="ro-RO" dirty="0"/>
              <a:t>Azi – o comunitate</a:t>
            </a:r>
          </a:p>
          <a:p>
            <a:pPr lvl="1">
              <a:defRPr/>
            </a:pPr>
            <a:r>
              <a:rPr lang="ro-RO" dirty="0"/>
              <a:t>Societate profesională (</a:t>
            </a:r>
            <a:r>
              <a:rPr lang="en-GB" dirty="0"/>
              <a:t>Association for the Advancement of Affective Computing</a:t>
            </a:r>
            <a:r>
              <a:rPr lang="ro-RO" dirty="0"/>
              <a:t>)</a:t>
            </a:r>
          </a:p>
          <a:p>
            <a:pPr lvl="1">
              <a:defRPr/>
            </a:pPr>
            <a:r>
              <a:rPr lang="ro-RO" dirty="0"/>
              <a:t>Conferință internațională (ACII)</a:t>
            </a:r>
          </a:p>
          <a:p>
            <a:pPr lvl="1">
              <a:defRPr/>
            </a:pPr>
            <a:r>
              <a:rPr lang="ro-RO" dirty="0"/>
              <a:t>Revistă (IEEE Transactions on Affective Computing)</a:t>
            </a:r>
          </a:p>
          <a:p>
            <a:pPr>
              <a:defRPr/>
            </a:pPr>
            <a:endParaRPr lang="ro-RO" dirty="0">
              <a:hlinkClick r:id="rId2"/>
            </a:endParaRPr>
          </a:p>
          <a:p>
            <a:pPr>
              <a:defRPr/>
            </a:pPr>
            <a:r>
              <a:rPr lang="ro-RO" dirty="0"/>
              <a:t>Mai multe povești: </a:t>
            </a:r>
            <a:endParaRPr lang="ro-RO" dirty="0">
              <a:hlinkClick r:id="rId2"/>
            </a:endParaRPr>
          </a:p>
          <a:p>
            <a:pPr lvl="1">
              <a:defRPr/>
            </a:pPr>
            <a:r>
              <a:rPr lang="en-GB" dirty="0">
                <a:hlinkClick r:id="rId2"/>
              </a:rPr>
              <a:t>https://cs.uwaterloo.ca/~jhoey/teaching/cs886-affect/schedule.html</a:t>
            </a:r>
            <a:endParaRPr lang="ro-RO" dirty="0"/>
          </a:p>
          <a:p>
            <a:pPr>
              <a:defRPr/>
            </a:pP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BEAE576-C305-4A5D-85DC-253FB85FB88D}"/>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A00F1ED4-CA14-4070-943B-A9EA14B09726}"/>
              </a:ext>
            </a:extLst>
          </p:cNvPr>
          <p:cNvSpPr>
            <a:spLocks noGrp="1"/>
          </p:cNvSpPr>
          <p:nvPr>
            <p:ph idx="1"/>
          </p:nvPr>
        </p:nvSpPr>
        <p:spPr>
          <a:xfrm>
            <a:off x="1266291" y="2406801"/>
            <a:ext cx="7692554" cy="4305278"/>
          </a:xfrm>
        </p:spPr>
        <p:txBody>
          <a:bodyPr>
            <a:normAutofit fontScale="77500" lnSpcReduction="20000"/>
          </a:bodyPr>
          <a:lstStyle/>
          <a:p>
            <a:pPr>
              <a:defRPr/>
            </a:pPr>
            <a:r>
              <a:rPr lang="ro-RO" dirty="0"/>
              <a:t>Exemple</a:t>
            </a:r>
            <a:endParaRPr lang="en-GB" dirty="0"/>
          </a:p>
          <a:p>
            <a:pPr lvl="1">
              <a:defRPr/>
            </a:pPr>
            <a:r>
              <a:rPr lang="ro-RO" dirty="0"/>
              <a:t>Previziunea vremii</a:t>
            </a:r>
            <a:endParaRPr lang="en-GB" dirty="0">
              <a:sym typeface="Wingdings" pitchFamily="2" charset="2"/>
            </a:endParaRPr>
          </a:p>
          <a:p>
            <a:pPr lvl="2">
              <a:defRPr/>
            </a:pPr>
            <a:r>
              <a:rPr lang="ro-RO" dirty="0">
                <a:sym typeface="Wingdings" pitchFamily="2" charset="2"/>
              </a:rPr>
              <a:t>Ieşiri:</a:t>
            </a:r>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 fiind date modelul HMM (</a:t>
            </a:r>
            <a:r>
              <a:rPr lang="el-GR" sz="1800" dirty="0">
                <a:latin typeface="Times New Roman" pitchFamily="18" charset="0"/>
                <a:cs typeface="Times New Roman" pitchFamily="18" charset="0"/>
                <a:sym typeface="Symbol" pitchFamily="18" charset="2"/>
              </a:rPr>
              <a:t>π</a:t>
            </a:r>
            <a:r>
              <a:rPr lang="ro-RO" sz="1800" dirty="0">
                <a:latin typeface="Times New Roman" pitchFamily="18" charset="0"/>
                <a:cs typeface="Times New Roman" pitchFamily="18" charset="0"/>
                <a:sym typeface="Symbol" pitchFamily="18" charset="2"/>
              </a:rPr>
              <a:t>, A, B</a:t>
            </a:r>
            <a:r>
              <a:rPr lang="ro-RO" sz="1800" dirty="0">
                <a:sym typeface="Wingdings" pitchFamily="2" charset="2"/>
              </a:rPr>
              <a:t>) şi o secvenţă de stări ascunse (seq=MaMeMeMiMi Ma Ma)?</a:t>
            </a:r>
          </a:p>
          <a:p>
            <a:pPr lvl="4">
              <a:defRPr/>
            </a:pPr>
            <a:r>
              <a:rPr lang="ro-RO" sz="1800" i="1" dirty="0"/>
              <a:t>P = </a:t>
            </a:r>
            <a:r>
              <a:rPr lang="en-US" sz="1800" i="1" dirty="0"/>
              <a:t>P</a:t>
            </a:r>
            <a:r>
              <a:rPr lang="en-US" sz="1800" dirty="0"/>
              <a:t>[</a:t>
            </a:r>
            <a:r>
              <a:rPr lang="ro-RO" sz="1800" i="1" dirty="0"/>
              <a:t>P</a:t>
            </a:r>
            <a:r>
              <a:rPr lang="en-US" sz="1800" dirty="0"/>
              <a:t>|</a:t>
            </a:r>
            <a:r>
              <a:rPr lang="ro-RO" sz="1800" i="1" dirty="0"/>
              <a:t>Ma</a:t>
            </a:r>
            <a:r>
              <a:rPr lang="en-US" sz="1800" dirty="0"/>
              <a:t>] </a:t>
            </a:r>
            <a:r>
              <a:rPr lang="en-US" sz="1800" i="1" dirty="0"/>
              <a:t>P</a:t>
            </a:r>
            <a:r>
              <a:rPr lang="en-US" sz="1800" dirty="0"/>
              <a:t>[</a:t>
            </a:r>
            <a:r>
              <a:rPr lang="ro-RO" sz="1800" i="1" dirty="0"/>
              <a:t>P</a:t>
            </a:r>
            <a:r>
              <a:rPr lang="en-US" sz="1800" dirty="0"/>
              <a:t>|</a:t>
            </a:r>
            <a:r>
              <a:rPr lang="ro-RO" sz="1800" i="1" dirty="0"/>
              <a:t>Me</a:t>
            </a:r>
            <a:r>
              <a:rPr lang="en-US" sz="1800" dirty="0"/>
              <a:t>] </a:t>
            </a:r>
            <a:r>
              <a:rPr lang="en-US" sz="1800" i="1" dirty="0"/>
              <a:t>P</a:t>
            </a:r>
            <a:r>
              <a:rPr lang="en-US" sz="1800" dirty="0"/>
              <a:t>[</a:t>
            </a:r>
            <a:r>
              <a:rPr lang="ro-RO" sz="1800" i="1" dirty="0"/>
              <a:t>P</a:t>
            </a:r>
            <a:r>
              <a:rPr lang="en-US" sz="1800" dirty="0"/>
              <a:t>|</a:t>
            </a:r>
            <a:r>
              <a:rPr lang="ro-RO" sz="1800" i="1" dirty="0"/>
              <a:t>Me</a:t>
            </a:r>
            <a:r>
              <a:rPr lang="en-US" sz="1800" dirty="0"/>
              <a:t>] </a:t>
            </a:r>
            <a:r>
              <a:rPr lang="en-US" sz="1800" i="1" dirty="0"/>
              <a:t>P</a:t>
            </a:r>
            <a:r>
              <a:rPr lang="en-US" sz="1800" dirty="0"/>
              <a:t>[</a:t>
            </a:r>
            <a:r>
              <a:rPr lang="ro-RO" sz="1800" i="1" dirty="0"/>
              <a:t>N</a:t>
            </a:r>
            <a:r>
              <a:rPr lang="en-US" sz="1800" dirty="0"/>
              <a:t>|</a:t>
            </a:r>
            <a:r>
              <a:rPr lang="ro-RO" sz="1800" i="1" dirty="0"/>
              <a:t>Mi</a:t>
            </a:r>
            <a:r>
              <a:rPr lang="en-US" sz="1800" dirty="0"/>
              <a:t>] </a:t>
            </a:r>
            <a:r>
              <a:rPr lang="en-US" sz="1800" i="1" dirty="0"/>
              <a:t>P</a:t>
            </a:r>
            <a:r>
              <a:rPr lang="en-US" sz="1800" dirty="0"/>
              <a:t>[</a:t>
            </a:r>
            <a:r>
              <a:rPr lang="en-US" sz="1800" i="1" dirty="0"/>
              <a:t>S</a:t>
            </a:r>
            <a:r>
              <a:rPr lang="en-US" sz="1800" dirty="0"/>
              <a:t>|</a:t>
            </a:r>
            <a:r>
              <a:rPr lang="ro-RO" sz="1800" i="1" dirty="0"/>
              <a:t>Mi</a:t>
            </a:r>
            <a:r>
              <a:rPr lang="en-US" sz="1800" dirty="0"/>
              <a:t>] </a:t>
            </a:r>
            <a:r>
              <a:rPr lang="en-US" sz="1800" i="1" dirty="0"/>
              <a:t>P</a:t>
            </a:r>
            <a:r>
              <a:rPr lang="en-US" sz="1800" dirty="0"/>
              <a:t>[</a:t>
            </a:r>
            <a:r>
              <a:rPr lang="ro-RO" sz="1800" i="1" dirty="0"/>
              <a:t>N</a:t>
            </a:r>
            <a:r>
              <a:rPr lang="en-US" sz="1800" dirty="0"/>
              <a:t>|</a:t>
            </a:r>
            <a:r>
              <a:rPr lang="ro-RO" sz="1800" i="1" dirty="0"/>
              <a:t>Ma</a:t>
            </a:r>
            <a:r>
              <a:rPr lang="en-US" sz="1800" dirty="0"/>
              <a:t>] </a:t>
            </a:r>
            <a:r>
              <a:rPr lang="en-US" sz="1800" i="1" dirty="0"/>
              <a:t>P</a:t>
            </a:r>
            <a:r>
              <a:rPr lang="en-US" sz="1800" dirty="0"/>
              <a:t>[</a:t>
            </a:r>
            <a:r>
              <a:rPr lang="ro-RO" sz="1800" i="1" dirty="0"/>
              <a:t>P</a:t>
            </a:r>
            <a:r>
              <a:rPr lang="en-US" sz="1800" dirty="0"/>
              <a:t>|</a:t>
            </a:r>
            <a:r>
              <a:rPr lang="ro-RO" sz="1800" i="1" dirty="0"/>
              <a:t>Ma</a:t>
            </a:r>
            <a:r>
              <a:rPr lang="en-US" sz="1800" dirty="0"/>
              <a:t>]</a:t>
            </a:r>
            <a:endParaRPr lang="ro-RO" sz="1800" dirty="0"/>
          </a:p>
          <a:p>
            <a:pPr lvl="4">
              <a:lnSpc>
                <a:spcPct val="90000"/>
              </a:lnSpc>
              <a:defRPr/>
            </a:pPr>
            <a:r>
              <a:rPr lang="ro-RO" sz="1800" dirty="0">
                <a:sym typeface="Wingdings" pitchFamily="2" charset="2"/>
              </a:rPr>
              <a:t>P =</a:t>
            </a:r>
            <a:r>
              <a:rPr lang="en-US" sz="1800" i="1" dirty="0"/>
              <a:t> </a:t>
            </a:r>
            <a:r>
              <a:rPr lang="ro-RO" sz="1800" i="1" dirty="0"/>
              <a:t>b</a:t>
            </a:r>
            <a:r>
              <a:rPr lang="ro-RO" sz="1800" i="1" baseline="-25000" dirty="0"/>
              <a:t>Ma,P</a:t>
            </a:r>
            <a:r>
              <a:rPr lang="ro-RO" sz="1800" i="1" dirty="0"/>
              <a:t>b</a:t>
            </a:r>
            <a:r>
              <a:rPr lang="ro-RO" sz="1800" i="1" baseline="-25000" dirty="0"/>
              <a:t>Me,P</a:t>
            </a:r>
            <a:r>
              <a:rPr lang="en-US" sz="1800" dirty="0"/>
              <a:t> </a:t>
            </a:r>
            <a:r>
              <a:rPr lang="ro-RO" sz="1800" i="1" dirty="0"/>
              <a:t>b</a:t>
            </a:r>
            <a:r>
              <a:rPr lang="ro-RO" sz="1800" i="1" baseline="-25000" dirty="0"/>
              <a:t>Me,P</a:t>
            </a:r>
            <a:r>
              <a:rPr lang="ro-RO" sz="1800" i="1" dirty="0"/>
              <a:t>b</a:t>
            </a:r>
            <a:r>
              <a:rPr lang="ro-RO" sz="1800" i="1" baseline="-25000" dirty="0"/>
              <a:t>Mi,N</a:t>
            </a:r>
            <a:r>
              <a:rPr lang="ro-RO" sz="1800" i="1" dirty="0"/>
              <a:t>b</a:t>
            </a:r>
            <a:r>
              <a:rPr lang="ro-RO" sz="1800" i="1" baseline="-25000" dirty="0"/>
              <a:t>Mi,S</a:t>
            </a:r>
            <a:r>
              <a:rPr lang="en-US" sz="1800" dirty="0"/>
              <a:t> </a:t>
            </a:r>
            <a:r>
              <a:rPr lang="ro-RO" sz="1800" i="1" dirty="0"/>
              <a:t>b</a:t>
            </a:r>
            <a:r>
              <a:rPr lang="ro-RO" sz="1800" i="1" baseline="-25000" dirty="0"/>
              <a:t>Ma,N</a:t>
            </a:r>
            <a:r>
              <a:rPr lang="ro-RO" sz="1800" dirty="0"/>
              <a:t> </a:t>
            </a:r>
            <a:r>
              <a:rPr lang="ro-RO" sz="1800" i="1" dirty="0"/>
              <a:t>b</a:t>
            </a:r>
            <a:r>
              <a:rPr lang="ro-RO" sz="1800" i="1" baseline="-25000" dirty="0"/>
              <a:t>Ma,P</a:t>
            </a:r>
            <a:endParaRPr lang="ro-RO" sz="1800" dirty="0"/>
          </a:p>
          <a:p>
            <a:pPr lvl="4">
              <a:lnSpc>
                <a:spcPct val="90000"/>
              </a:lnSpc>
              <a:defRPr/>
            </a:pPr>
            <a:r>
              <a:rPr lang="ro-RO" sz="1800" dirty="0"/>
              <a:t>P = 0.1*0.3*0.3*0.3*0.1*0.2*0.1</a:t>
            </a:r>
            <a:endParaRPr lang="en-US" sz="1800" dirty="0"/>
          </a:p>
          <a:p>
            <a:pPr lvl="3">
              <a:defRPr/>
            </a:pPr>
            <a:r>
              <a:rPr lang="en-GB" sz="1800" dirty="0">
                <a:sym typeface="Wingdings" pitchFamily="2" charset="2"/>
              </a:rPr>
              <a:t>Care </a:t>
            </a:r>
            <a:r>
              <a:rPr lang="en-GB" sz="1800" dirty="0" err="1">
                <a:sym typeface="Wingdings" pitchFamily="2" charset="2"/>
              </a:rPr>
              <a:t>este</a:t>
            </a:r>
            <a:r>
              <a:rPr lang="en-GB" sz="1800" dirty="0">
                <a:sym typeface="Wingdings" pitchFamily="2" charset="2"/>
              </a:rPr>
              <a:t> </a:t>
            </a:r>
            <a:r>
              <a:rPr lang="en-GB" sz="1800" dirty="0" err="1">
                <a:sym typeface="Wingdings" pitchFamily="2" charset="2"/>
              </a:rPr>
              <a:t>probabilitatea</a:t>
            </a:r>
            <a:r>
              <a:rPr lang="ro-RO" sz="1800" dirty="0">
                <a:sym typeface="Wingdings" pitchFamily="2" charset="2"/>
              </a:rPr>
              <a:t> generării unei secvenţe de evenimente P P P N S N P şi a unei secvenţe de stări ascunse (seq=Ma Me Me Mi Mi Ma Ma) fiind dat modelul HMM </a:t>
            </a:r>
            <a:r>
              <a:rPr lang="ro-RO" sz="1800" dirty="0">
                <a:sym typeface="Symbol" pitchFamily="18" charset="2"/>
              </a:rPr>
              <a:t>(</a:t>
            </a:r>
            <a:r>
              <a:rPr lang="el-GR" sz="1800" dirty="0">
                <a:latin typeface="Times New Roman" pitchFamily="18" charset="0"/>
                <a:cs typeface="Times New Roman" pitchFamily="18" charset="0"/>
                <a:sym typeface="Symbol" pitchFamily="18" charset="2"/>
              </a:rPr>
              <a:t>π</a:t>
            </a:r>
            <a:r>
              <a:rPr lang="ro-RO" sz="1800" dirty="0">
                <a:latin typeface="Times New Roman" pitchFamily="18" charset="0"/>
                <a:cs typeface="Times New Roman" pitchFamily="18" charset="0"/>
                <a:sym typeface="Symbol" pitchFamily="18" charset="2"/>
              </a:rPr>
              <a:t>, A, B</a:t>
            </a:r>
            <a:r>
              <a:rPr lang="ro-RO" sz="1800" dirty="0">
                <a:sym typeface="Symbol" pitchFamily="18" charset="2"/>
              </a:rPr>
              <a:t>)</a:t>
            </a:r>
            <a:r>
              <a:rPr lang="ro-RO" sz="1800" dirty="0">
                <a:sym typeface="Wingdings" pitchFamily="2" charset="2"/>
              </a:rPr>
              <a:t>?</a:t>
            </a:r>
          </a:p>
          <a:p>
            <a:pPr lvl="4">
              <a:defRPr/>
            </a:pPr>
            <a:r>
              <a:rPr lang="ro-RO" sz="1800" i="1" dirty="0"/>
              <a:t>P=P</a:t>
            </a:r>
            <a:r>
              <a:rPr lang="ro-RO" sz="1800" i="1" baseline="-25000" dirty="0"/>
              <a:t>start</a:t>
            </a:r>
            <a:r>
              <a:rPr lang="en-GB" sz="1800" dirty="0"/>
              <a:t>[</a:t>
            </a:r>
            <a:r>
              <a:rPr lang="en-GB" sz="1800" i="1" dirty="0"/>
              <a:t>Ma</a:t>
            </a:r>
            <a:r>
              <a:rPr lang="en-GB" sz="1800" dirty="0"/>
              <a:t>]</a:t>
            </a:r>
            <a:r>
              <a:rPr lang="en-US" sz="1800" i="1" dirty="0"/>
              <a:t>P</a:t>
            </a:r>
            <a:r>
              <a:rPr lang="en-US" sz="1800" dirty="0"/>
              <a:t>[</a:t>
            </a:r>
            <a:r>
              <a:rPr lang="ro-RO" sz="1800" i="1" dirty="0"/>
              <a:t>P</a:t>
            </a:r>
            <a:r>
              <a:rPr lang="en-US" sz="1800" dirty="0"/>
              <a:t>|</a:t>
            </a:r>
            <a:r>
              <a:rPr lang="ro-RO" sz="1800" i="1" dirty="0"/>
              <a:t>Ma</a:t>
            </a:r>
            <a:r>
              <a:rPr lang="en-US" sz="1800" dirty="0"/>
              <a:t>]*</a:t>
            </a:r>
            <a:r>
              <a:rPr lang="en-US" sz="1800" i="1" dirty="0"/>
              <a:t>P</a:t>
            </a:r>
            <a:r>
              <a:rPr lang="en-US" sz="1800" dirty="0"/>
              <a:t>[</a:t>
            </a:r>
            <a:r>
              <a:rPr lang="en-US" sz="1800" dirty="0" err="1"/>
              <a:t>Me|Ma</a:t>
            </a:r>
            <a:r>
              <a:rPr lang="en-US" sz="1800" dirty="0"/>
              <a:t>]</a:t>
            </a:r>
            <a:r>
              <a:rPr lang="en-US" sz="1800" i="1" dirty="0"/>
              <a:t>P</a:t>
            </a:r>
            <a:r>
              <a:rPr lang="en-US" sz="1800" dirty="0"/>
              <a:t>[</a:t>
            </a:r>
            <a:r>
              <a:rPr lang="ro-RO" sz="1800" i="1" dirty="0"/>
              <a:t>P</a:t>
            </a:r>
            <a:r>
              <a:rPr lang="en-US" sz="1800" dirty="0"/>
              <a:t>|</a:t>
            </a:r>
            <a:r>
              <a:rPr lang="ro-RO" sz="1800" i="1" dirty="0"/>
              <a:t>Me</a:t>
            </a:r>
            <a:r>
              <a:rPr lang="en-US" sz="1800" dirty="0"/>
              <a:t>]*</a:t>
            </a:r>
            <a:r>
              <a:rPr lang="en-US" sz="1800" i="1" dirty="0"/>
              <a:t>P</a:t>
            </a:r>
            <a:r>
              <a:rPr lang="en-US" sz="1800" dirty="0"/>
              <a:t>[</a:t>
            </a:r>
            <a:r>
              <a:rPr lang="en-US" sz="1800" dirty="0" err="1"/>
              <a:t>Me|Me</a:t>
            </a:r>
            <a:r>
              <a:rPr lang="en-US" sz="1800" dirty="0"/>
              <a:t>]</a:t>
            </a:r>
            <a:r>
              <a:rPr lang="en-US" sz="1800" i="1" dirty="0"/>
              <a:t>P</a:t>
            </a:r>
            <a:r>
              <a:rPr lang="en-US" sz="1800" dirty="0"/>
              <a:t>[</a:t>
            </a:r>
            <a:r>
              <a:rPr lang="ro-RO" sz="1800" i="1" dirty="0"/>
              <a:t>P</a:t>
            </a:r>
            <a:r>
              <a:rPr lang="en-US" sz="1800" dirty="0"/>
              <a:t>|</a:t>
            </a:r>
            <a:r>
              <a:rPr lang="ro-RO" sz="1800" i="1" dirty="0"/>
              <a:t>Me</a:t>
            </a:r>
            <a:r>
              <a:rPr lang="en-US" sz="1800" dirty="0"/>
              <a:t>]*</a:t>
            </a:r>
            <a:r>
              <a:rPr lang="en-US" sz="1800" i="1" dirty="0"/>
              <a:t>P</a:t>
            </a:r>
            <a:r>
              <a:rPr lang="en-US" sz="1800" dirty="0"/>
              <a:t>[</a:t>
            </a:r>
            <a:r>
              <a:rPr lang="en-US" sz="1800" dirty="0" err="1"/>
              <a:t>Mi|Me</a:t>
            </a:r>
            <a:r>
              <a:rPr lang="en-US" sz="1800" dirty="0"/>
              <a:t>]</a:t>
            </a:r>
            <a:r>
              <a:rPr lang="en-US" sz="1800" i="1" dirty="0"/>
              <a:t>P</a:t>
            </a:r>
            <a:r>
              <a:rPr lang="en-US" sz="1800" dirty="0"/>
              <a:t>[</a:t>
            </a:r>
            <a:r>
              <a:rPr lang="ro-RO" sz="1800" i="1" dirty="0"/>
              <a:t>N</a:t>
            </a:r>
            <a:r>
              <a:rPr lang="en-US" sz="1800" dirty="0"/>
              <a:t>|</a:t>
            </a:r>
            <a:r>
              <a:rPr lang="ro-RO" sz="1800" i="1" dirty="0"/>
              <a:t>Mi</a:t>
            </a:r>
            <a:r>
              <a:rPr lang="en-US" sz="1800" dirty="0"/>
              <a:t>]*</a:t>
            </a:r>
            <a:r>
              <a:rPr lang="en-US" sz="1800" i="1" dirty="0"/>
              <a:t>P</a:t>
            </a:r>
            <a:r>
              <a:rPr lang="en-US" sz="1800" dirty="0"/>
              <a:t>[</a:t>
            </a:r>
            <a:r>
              <a:rPr lang="en-US" sz="1800" dirty="0" err="1"/>
              <a:t>Mi|Mi</a:t>
            </a:r>
            <a:r>
              <a:rPr lang="en-US" sz="1800" dirty="0"/>
              <a:t>]</a:t>
            </a:r>
            <a:r>
              <a:rPr lang="en-US" sz="1800" i="1" dirty="0"/>
              <a:t>P</a:t>
            </a:r>
            <a:r>
              <a:rPr lang="en-US" sz="1800" dirty="0"/>
              <a:t>[</a:t>
            </a:r>
            <a:r>
              <a:rPr lang="en-US" sz="1800" i="1" dirty="0"/>
              <a:t>S</a:t>
            </a:r>
            <a:r>
              <a:rPr lang="en-US" sz="1800" dirty="0"/>
              <a:t>|</a:t>
            </a:r>
            <a:r>
              <a:rPr lang="ro-RO" sz="1800" i="1" dirty="0"/>
              <a:t>Mi</a:t>
            </a:r>
            <a:r>
              <a:rPr lang="en-US" sz="1800" dirty="0"/>
              <a:t>]*</a:t>
            </a:r>
            <a:r>
              <a:rPr lang="en-US" sz="1800" i="1" dirty="0"/>
              <a:t>P</a:t>
            </a:r>
            <a:r>
              <a:rPr lang="en-US" sz="1800" dirty="0"/>
              <a:t>[</a:t>
            </a:r>
            <a:r>
              <a:rPr lang="en-US" sz="1800" dirty="0" err="1"/>
              <a:t>Ma|Mi</a:t>
            </a:r>
            <a:r>
              <a:rPr lang="en-US" sz="1800" dirty="0"/>
              <a:t>]</a:t>
            </a:r>
            <a:r>
              <a:rPr lang="en-US" sz="1800" i="1" dirty="0"/>
              <a:t>P</a:t>
            </a:r>
            <a:r>
              <a:rPr lang="en-US" sz="1800" dirty="0"/>
              <a:t>[</a:t>
            </a:r>
            <a:r>
              <a:rPr lang="ro-RO" sz="1800" i="1" dirty="0"/>
              <a:t>N</a:t>
            </a:r>
            <a:r>
              <a:rPr lang="en-US" sz="1800" dirty="0"/>
              <a:t>|</a:t>
            </a:r>
            <a:r>
              <a:rPr lang="ro-RO" sz="1800" i="1" dirty="0"/>
              <a:t>Ma</a:t>
            </a:r>
            <a:r>
              <a:rPr lang="en-US" sz="1800" dirty="0"/>
              <a:t>]*</a:t>
            </a:r>
            <a:r>
              <a:rPr lang="en-US" sz="1800" i="1" dirty="0"/>
              <a:t>P</a:t>
            </a:r>
            <a:r>
              <a:rPr lang="en-US" sz="1800" dirty="0"/>
              <a:t>[</a:t>
            </a:r>
            <a:r>
              <a:rPr lang="en-US" sz="1800" dirty="0" err="1"/>
              <a:t>Ma|Ma</a:t>
            </a:r>
            <a:r>
              <a:rPr lang="en-US" sz="1800" dirty="0"/>
              <a:t>] </a:t>
            </a:r>
            <a:r>
              <a:rPr lang="en-US" sz="1800" i="1" dirty="0"/>
              <a:t>P</a:t>
            </a:r>
            <a:r>
              <a:rPr lang="en-US" sz="1800" dirty="0"/>
              <a:t>[</a:t>
            </a:r>
            <a:r>
              <a:rPr lang="ro-RO" sz="1800" i="1" dirty="0"/>
              <a:t>P</a:t>
            </a:r>
            <a:r>
              <a:rPr lang="en-US" sz="1800" dirty="0"/>
              <a:t>|</a:t>
            </a:r>
            <a:r>
              <a:rPr lang="ro-RO" sz="1800" i="1" dirty="0"/>
              <a:t>Ma</a:t>
            </a:r>
            <a:r>
              <a:rPr lang="en-US" sz="1800" dirty="0"/>
              <a:t>]</a:t>
            </a:r>
            <a:endParaRPr lang="ro-RO" sz="1800" dirty="0"/>
          </a:p>
          <a:p>
            <a:pPr lvl="4">
              <a:lnSpc>
                <a:spcPct val="90000"/>
              </a:lnSpc>
              <a:defRPr/>
            </a:pPr>
            <a:r>
              <a:rPr lang="ro-RO" sz="1800" dirty="0">
                <a:sym typeface="Wingdings" pitchFamily="2" charset="2"/>
              </a:rPr>
              <a:t>P =</a:t>
            </a:r>
            <a:r>
              <a:rPr lang="el-GR" sz="1800" dirty="0">
                <a:latin typeface="Times New Roman" pitchFamily="18" charset="0"/>
                <a:cs typeface="Times New Roman" pitchFamily="18" charset="0"/>
                <a:sym typeface="Symbol" pitchFamily="18" charset="2"/>
              </a:rPr>
              <a:t> π</a:t>
            </a:r>
            <a:r>
              <a:rPr lang="en-GB" sz="1800" baseline="-25000" dirty="0" err="1">
                <a:latin typeface="Times New Roman" pitchFamily="18" charset="0"/>
                <a:cs typeface="Times New Roman" pitchFamily="18" charset="0"/>
                <a:sym typeface="Symbol" pitchFamily="18" charset="2"/>
              </a:rPr>
              <a:t>Ma</a:t>
            </a:r>
            <a:r>
              <a:rPr lang="en-GB" sz="1800" dirty="0" err="1">
                <a:latin typeface="Times New Roman" pitchFamily="18" charset="0"/>
                <a:cs typeface="Times New Roman" pitchFamily="18" charset="0"/>
                <a:sym typeface="Symbol" pitchFamily="18" charset="2"/>
              </a:rPr>
              <a:t>b</a:t>
            </a:r>
            <a:r>
              <a:rPr lang="ro-RO" sz="1800" baseline="-25000" dirty="0">
                <a:latin typeface="Times New Roman" pitchFamily="18" charset="0"/>
                <a:cs typeface="Times New Roman" pitchFamily="18" charset="0"/>
                <a:sym typeface="Symbol" pitchFamily="18" charset="2"/>
              </a:rPr>
              <a:t>M</a:t>
            </a:r>
            <a:r>
              <a:rPr lang="en-GB" sz="1800" baseline="-25000" dirty="0" err="1">
                <a:latin typeface="Times New Roman" pitchFamily="18" charset="0"/>
                <a:cs typeface="Times New Roman" pitchFamily="18" charset="0"/>
                <a:sym typeface="Symbol" pitchFamily="18" charset="2"/>
              </a:rPr>
              <a:t>a,P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Ma,Me</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Me,P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Me,Me</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Me,P</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Me,Mi</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Mi,N</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Mi,Mi</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Mi,S</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Mi,Ma</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Ma,N</a:t>
            </a:r>
            <a:r>
              <a:rPr lang="en-GB" sz="1800" dirty="0">
                <a:latin typeface="Times New Roman" pitchFamily="18" charset="0"/>
                <a:cs typeface="Times New Roman" pitchFamily="18" charset="0"/>
                <a:sym typeface="Symbol" pitchFamily="18" charset="2"/>
              </a:rPr>
              <a:t> </a:t>
            </a:r>
            <a:r>
              <a:rPr lang="en-GB" sz="1800" dirty="0" err="1">
                <a:latin typeface="Times New Roman" pitchFamily="18" charset="0"/>
                <a:cs typeface="Times New Roman" pitchFamily="18" charset="0"/>
                <a:sym typeface="Symbol" pitchFamily="18" charset="2"/>
              </a:rPr>
              <a:t>a</a:t>
            </a:r>
            <a:r>
              <a:rPr lang="en-GB" sz="1800" baseline="-25000" dirty="0" err="1">
                <a:latin typeface="Times New Roman" pitchFamily="18" charset="0"/>
                <a:cs typeface="Times New Roman" pitchFamily="18" charset="0"/>
                <a:sym typeface="Symbol" pitchFamily="18" charset="2"/>
              </a:rPr>
              <a:t>Ma,Ma</a:t>
            </a:r>
            <a:r>
              <a:rPr lang="en-GB" sz="1800" dirty="0" err="1">
                <a:latin typeface="Times New Roman" pitchFamily="18" charset="0"/>
                <a:cs typeface="Times New Roman" pitchFamily="18" charset="0"/>
                <a:sym typeface="Symbol" pitchFamily="18" charset="2"/>
              </a:rPr>
              <a:t>b</a:t>
            </a:r>
            <a:r>
              <a:rPr lang="en-GB" sz="1800" baseline="-25000" dirty="0" err="1">
                <a:latin typeface="Times New Roman" pitchFamily="18" charset="0"/>
                <a:cs typeface="Times New Roman" pitchFamily="18" charset="0"/>
                <a:sym typeface="Symbol" pitchFamily="18" charset="2"/>
              </a:rPr>
              <a:t>Ma,P</a:t>
            </a:r>
            <a:endParaRPr lang="en-GB" sz="1800" baseline="-25000" dirty="0">
              <a:latin typeface="Times New Roman" pitchFamily="18" charset="0"/>
              <a:cs typeface="Times New Roman" pitchFamily="18" charset="0"/>
              <a:sym typeface="Symbol" pitchFamily="18" charset="2"/>
            </a:endParaRPr>
          </a:p>
          <a:p>
            <a:pPr lvl="4">
              <a:lnSpc>
                <a:spcPct val="90000"/>
              </a:lnSpc>
              <a:defRPr/>
            </a:pPr>
            <a:r>
              <a:rPr lang="en-GB" sz="1800" dirty="0"/>
              <a:t>P = </a:t>
            </a:r>
            <a:r>
              <a:rPr lang="ro-RO" sz="1800" dirty="0"/>
              <a:t>0.4*0.1*0.3*0.3*0.2*0.3*0.5*0.3*0.3*0.1*0.1*0.2*0.6*0.1</a:t>
            </a:r>
            <a:endParaRPr lang="en-US" sz="1800" dirty="0"/>
          </a:p>
          <a:p>
            <a:pPr lvl="4">
              <a:defRPr/>
            </a:pPr>
            <a:endParaRPr lang="ro-RO" sz="1800" dirty="0">
              <a:sym typeface="Wingdings" pitchFamily="2" charset="2"/>
            </a:endParaRPr>
          </a:p>
          <a:p>
            <a:pPr lvl="4">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3">
              <a:defRPr/>
            </a:pPr>
            <a:endParaRPr lang="ro-RO" sz="1800" dirty="0">
              <a:sym typeface="Wingdings" pitchFamily="2" charset="2"/>
            </a:endParaRPr>
          </a:p>
          <a:p>
            <a:pPr lvl="2">
              <a:defRPr/>
            </a:pPr>
            <a:endParaRPr lang="en-US" dirty="0"/>
          </a:p>
        </p:txBody>
      </p:sp>
      <p:graphicFrame>
        <p:nvGraphicFramePr>
          <p:cNvPr id="62" name="Table 61">
            <a:extLst>
              <a:ext uri="{FF2B5EF4-FFF2-40B4-BE49-F238E27FC236}">
                <a16:creationId xmlns:a16="http://schemas.microsoft.com/office/drawing/2014/main" id="{762A1C11-D407-458E-B5D5-FE7FE2B43F3F}"/>
              </a:ext>
            </a:extLst>
          </p:cNvPr>
          <p:cNvGraphicFramePr>
            <a:graphicFrameLocks noGrp="1"/>
          </p:cNvGraphicFramePr>
          <p:nvPr/>
        </p:nvGraphicFramePr>
        <p:xfrm>
          <a:off x="323850" y="4508500"/>
          <a:ext cx="1655763"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4">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r>
                        <a:rPr lang="ro-RO" sz="900" dirty="0"/>
                        <a:t>b</a:t>
                      </a:r>
                      <a:endParaRPr lang="en-US" sz="900" dirty="0"/>
                    </a:p>
                  </a:txBody>
                  <a:tcPr marL="91417" marR="91417" marT="45736" marB="45736"/>
                </a:tc>
                <a:tc>
                  <a:txBody>
                    <a:bodyPr/>
                    <a:lstStyle/>
                    <a:p>
                      <a:r>
                        <a:rPr lang="ro-RO" sz="900" dirty="0"/>
                        <a:t>S</a:t>
                      </a:r>
                      <a:endParaRPr lang="en-US" sz="900" dirty="0"/>
                    </a:p>
                  </a:txBody>
                  <a:tcPr marL="91417" marR="91417" marT="45736" marB="45736"/>
                </a:tc>
                <a:tc>
                  <a:txBody>
                    <a:bodyPr/>
                    <a:lstStyle/>
                    <a:p>
                      <a:r>
                        <a:rPr lang="ro-RO" sz="900" dirty="0"/>
                        <a:t>N</a:t>
                      </a:r>
                      <a:endParaRPr lang="en-US" sz="900" dirty="0"/>
                    </a:p>
                  </a:txBody>
                  <a:tcPr marL="91417" marR="91417" marT="45736" marB="45736"/>
                </a:tc>
                <a:tc>
                  <a:txBody>
                    <a:bodyPr/>
                    <a:lstStyle/>
                    <a:p>
                      <a:r>
                        <a:rPr lang="ro-RO" sz="900" dirty="0"/>
                        <a:t>P</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0.8</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0.4</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0.6</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3" name="Table 62">
            <a:extLst>
              <a:ext uri="{FF2B5EF4-FFF2-40B4-BE49-F238E27FC236}">
                <a16:creationId xmlns:a16="http://schemas.microsoft.com/office/drawing/2014/main" id="{20C0C893-58F4-49D4-AC31-B98B0A107F1D}"/>
              </a:ext>
            </a:extLst>
          </p:cNvPr>
          <p:cNvGraphicFramePr>
            <a:graphicFrameLocks noGrp="1"/>
          </p:cNvGraphicFramePr>
          <p:nvPr/>
        </p:nvGraphicFramePr>
        <p:xfrm>
          <a:off x="323850" y="3141663"/>
          <a:ext cx="1655763" cy="1152524"/>
        </p:xfrm>
        <a:graphic>
          <a:graphicData uri="http://schemas.openxmlformats.org/drawingml/2006/table">
            <a:tbl>
              <a:tblPr firstRow="1" bandRow="1">
                <a:tableStyleId>{5C22544A-7EE6-4342-B048-85BDC9FD1C3A}</a:tableStyleId>
              </a:tblPr>
              <a:tblGrid>
                <a:gridCol w="431938">
                  <a:extLst>
                    <a:ext uri="{9D8B030D-6E8A-4147-A177-3AD203B41FA5}">
                      <a16:colId xmlns:a16="http://schemas.microsoft.com/office/drawing/2014/main" val="20000"/>
                    </a:ext>
                  </a:extLst>
                </a:gridCol>
                <a:gridCol w="408883">
                  <a:extLst>
                    <a:ext uri="{9D8B030D-6E8A-4147-A177-3AD203B41FA5}">
                      <a16:colId xmlns:a16="http://schemas.microsoft.com/office/drawing/2014/main" val="20001"/>
                    </a:ext>
                  </a:extLst>
                </a:gridCol>
                <a:gridCol w="383004">
                  <a:extLst>
                    <a:ext uri="{9D8B030D-6E8A-4147-A177-3AD203B41FA5}">
                      <a16:colId xmlns:a16="http://schemas.microsoft.com/office/drawing/2014/main" val="20002"/>
                    </a:ext>
                  </a:extLst>
                </a:gridCol>
                <a:gridCol w="431938">
                  <a:extLst>
                    <a:ext uri="{9D8B030D-6E8A-4147-A177-3AD203B41FA5}">
                      <a16:colId xmlns:a16="http://schemas.microsoft.com/office/drawing/2014/main" val="20003"/>
                    </a:ext>
                  </a:extLst>
                </a:gridCol>
              </a:tblGrid>
              <a:tr h="288131">
                <a:tc>
                  <a:txBody>
                    <a:bodyPr/>
                    <a:lstStyle/>
                    <a:p>
                      <a:endParaRPr lang="en-US" sz="1000" dirty="0"/>
                    </a:p>
                  </a:txBody>
                  <a:tcPr marL="91417" marR="91417" marT="45736" marB="45736"/>
                </a:tc>
                <a:tc>
                  <a:txBody>
                    <a:bodyPr/>
                    <a:lstStyle/>
                    <a:p>
                      <a:r>
                        <a:rPr lang="ro-RO" sz="900" dirty="0"/>
                        <a:t>Ma</a:t>
                      </a:r>
                      <a:endParaRPr lang="en-US" sz="900" dirty="0"/>
                    </a:p>
                  </a:txBody>
                  <a:tcPr marL="91417" marR="91417" marT="45736" marB="45736"/>
                </a:tc>
                <a:tc>
                  <a:txBody>
                    <a:bodyPr/>
                    <a:lstStyle/>
                    <a:p>
                      <a:r>
                        <a:rPr lang="ro-RO" sz="900" dirty="0"/>
                        <a:t>Me</a:t>
                      </a:r>
                      <a:endParaRPr lang="en-US" sz="900" dirty="0"/>
                    </a:p>
                  </a:txBody>
                  <a:tcPr marL="91417" marR="91417" marT="45736" marB="45736"/>
                </a:tc>
                <a:tc>
                  <a:txBody>
                    <a:bodyPr/>
                    <a:lstStyle/>
                    <a:p>
                      <a:r>
                        <a:rPr lang="ro-RO" sz="900" dirty="0"/>
                        <a:t>Mi</a:t>
                      </a:r>
                      <a:endParaRPr lang="en-US" sz="900" dirty="0"/>
                    </a:p>
                  </a:txBody>
                  <a:tcPr marL="91417" marR="9141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0.1</a:t>
                      </a:r>
                      <a:endParaRPr lang="en-US" sz="900" dirty="0"/>
                    </a:p>
                  </a:txBody>
                  <a:tcPr marL="91417" marR="9141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17" marR="91417" marT="45736" marB="45736"/>
                </a:tc>
                <a:tc>
                  <a:txBody>
                    <a:bodyPr/>
                    <a:lstStyle/>
                    <a:p>
                      <a:r>
                        <a:rPr lang="ro-RO" sz="900" dirty="0"/>
                        <a:t>0.3</a:t>
                      </a:r>
                      <a:endParaRPr lang="en-US" sz="900" dirty="0"/>
                    </a:p>
                  </a:txBody>
                  <a:tcPr marL="91417" marR="91417" marT="45736" marB="45736"/>
                </a:tc>
                <a:tc>
                  <a:txBody>
                    <a:bodyPr/>
                    <a:lstStyle/>
                    <a:p>
                      <a:r>
                        <a:rPr lang="ro-RO" sz="900" dirty="0"/>
                        <a:t>0.2</a:t>
                      </a:r>
                      <a:endParaRPr lang="en-US" sz="900" dirty="0"/>
                    </a:p>
                  </a:txBody>
                  <a:tcPr marL="91417" marR="91417" marT="45736" marB="45736"/>
                </a:tc>
                <a:tc>
                  <a:txBody>
                    <a:bodyPr/>
                    <a:lstStyle/>
                    <a:p>
                      <a:r>
                        <a:rPr lang="ro-RO" sz="900" dirty="0"/>
                        <a:t>0.5</a:t>
                      </a:r>
                      <a:endParaRPr lang="en-US" sz="900" dirty="0"/>
                    </a:p>
                  </a:txBody>
                  <a:tcPr marL="91417" marR="9141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17" marR="91417" marT="45736" marB="45736"/>
                </a:tc>
                <a:tc>
                  <a:txBody>
                    <a:bodyPr/>
                    <a:lstStyle/>
                    <a:p>
                      <a:r>
                        <a:rPr lang="ro-RO" sz="900" dirty="0"/>
                        <a:t>0.1</a:t>
                      </a:r>
                      <a:endParaRPr lang="en-US" sz="900" dirty="0"/>
                    </a:p>
                  </a:txBody>
                  <a:tcPr marL="91417" marR="91417" marT="45736" marB="45736"/>
                </a:tc>
                <a:tc>
                  <a:txBody>
                    <a:bodyPr/>
                    <a:lstStyle/>
                    <a:p>
                      <a:r>
                        <a:rPr lang="ro-RO" sz="900" dirty="0"/>
                        <a:t>0.6</a:t>
                      </a:r>
                      <a:endParaRPr lang="en-US" sz="900" dirty="0"/>
                    </a:p>
                  </a:txBody>
                  <a:tcPr marL="91417" marR="91417" marT="45736" marB="45736"/>
                </a:tc>
                <a:tc>
                  <a:txBody>
                    <a:bodyPr/>
                    <a:lstStyle/>
                    <a:p>
                      <a:r>
                        <a:rPr lang="ro-RO" sz="900" dirty="0"/>
                        <a:t>0.3</a:t>
                      </a:r>
                      <a:endParaRPr lang="en-US" sz="900" dirty="0"/>
                    </a:p>
                  </a:txBody>
                  <a:tcPr marL="91417" marR="91417" marT="45736" marB="45736"/>
                </a:tc>
                <a:extLst>
                  <a:ext uri="{0D108BD9-81ED-4DB2-BD59-A6C34878D82A}">
                    <a16:rowId xmlns:a16="http://schemas.microsoft.com/office/drawing/2014/main" val="10003"/>
                  </a:ext>
                </a:extLst>
              </a:tr>
            </a:tbl>
          </a:graphicData>
        </a:graphic>
      </p:graphicFrame>
      <p:graphicFrame>
        <p:nvGraphicFramePr>
          <p:cNvPr id="64" name="Table 63">
            <a:extLst>
              <a:ext uri="{FF2B5EF4-FFF2-40B4-BE49-F238E27FC236}">
                <a16:creationId xmlns:a16="http://schemas.microsoft.com/office/drawing/2014/main" id="{55D13E5A-7A51-44FC-B9FC-D2F0A310F9AD}"/>
              </a:ext>
            </a:extLst>
          </p:cNvPr>
          <p:cNvGraphicFramePr>
            <a:graphicFrameLocks noGrp="1"/>
          </p:cNvGraphicFramePr>
          <p:nvPr/>
        </p:nvGraphicFramePr>
        <p:xfrm>
          <a:off x="323850" y="1700213"/>
          <a:ext cx="841375" cy="1152524"/>
        </p:xfrm>
        <a:graphic>
          <a:graphicData uri="http://schemas.openxmlformats.org/drawingml/2006/table">
            <a:tbl>
              <a:tblPr firstRow="1" bandRow="1">
                <a:tableStyleId>{5C22544A-7EE6-4342-B048-85BDC9FD1C3A}</a:tableStyleId>
              </a:tblPr>
              <a:tblGrid>
                <a:gridCol w="432223">
                  <a:extLst>
                    <a:ext uri="{9D8B030D-6E8A-4147-A177-3AD203B41FA5}">
                      <a16:colId xmlns:a16="http://schemas.microsoft.com/office/drawing/2014/main" val="20000"/>
                    </a:ext>
                  </a:extLst>
                </a:gridCol>
                <a:gridCol w="409152">
                  <a:extLst>
                    <a:ext uri="{9D8B030D-6E8A-4147-A177-3AD203B41FA5}">
                      <a16:colId xmlns:a16="http://schemas.microsoft.com/office/drawing/2014/main" val="20001"/>
                    </a:ext>
                  </a:extLst>
                </a:gridCol>
              </a:tblGrid>
              <a:tr h="288131">
                <a:tc>
                  <a:txBody>
                    <a:bodyPr/>
                    <a:lstStyle/>
                    <a:p>
                      <a:r>
                        <a:rPr lang="el-GR" sz="1000" dirty="0">
                          <a:latin typeface="Times New Roman" pitchFamily="18" charset="0"/>
                          <a:cs typeface="Times New Roman" pitchFamily="18" charset="0"/>
                          <a:sym typeface="Symbol" pitchFamily="18" charset="2"/>
                        </a:rPr>
                        <a:t>π</a:t>
                      </a:r>
                      <a:endParaRPr lang="en-US" sz="1000" dirty="0"/>
                    </a:p>
                  </a:txBody>
                  <a:tcPr marL="91477" marR="91477" marT="45736" marB="45736"/>
                </a:tc>
                <a:tc>
                  <a:txBody>
                    <a:bodyPr/>
                    <a:lstStyle/>
                    <a:p>
                      <a:endParaRPr lang="en-US" sz="900" dirty="0"/>
                    </a:p>
                  </a:txBody>
                  <a:tcPr marL="91477" marR="91477" marT="45736" marB="45736"/>
                </a:tc>
                <a:extLst>
                  <a:ext uri="{0D108BD9-81ED-4DB2-BD59-A6C34878D82A}">
                    <a16:rowId xmlns:a16="http://schemas.microsoft.com/office/drawing/2014/main" val="10000"/>
                  </a:ext>
                </a:extLst>
              </a:tr>
              <a:tr h="288131">
                <a:tc>
                  <a:txBody>
                    <a:bodyPr/>
                    <a:lstStyle/>
                    <a:p>
                      <a:r>
                        <a:rPr lang="ro-RO" sz="900" dirty="0"/>
                        <a:t>Ma</a:t>
                      </a:r>
                      <a:endParaRPr lang="en-US" sz="900" dirty="0"/>
                    </a:p>
                  </a:txBody>
                  <a:tcPr marL="91477" marR="91477" marT="45736" marB="45736"/>
                </a:tc>
                <a:tc>
                  <a:txBody>
                    <a:bodyPr/>
                    <a:lstStyle/>
                    <a:p>
                      <a:r>
                        <a:rPr lang="ro-RO" sz="900" dirty="0"/>
                        <a:t>0.4</a:t>
                      </a:r>
                      <a:endParaRPr lang="en-US" sz="900" dirty="0"/>
                    </a:p>
                  </a:txBody>
                  <a:tcPr marL="91477" marR="91477" marT="45736" marB="45736"/>
                </a:tc>
                <a:extLst>
                  <a:ext uri="{0D108BD9-81ED-4DB2-BD59-A6C34878D82A}">
                    <a16:rowId xmlns:a16="http://schemas.microsoft.com/office/drawing/2014/main" val="10001"/>
                  </a:ext>
                </a:extLst>
              </a:tr>
              <a:tr h="288131">
                <a:tc>
                  <a:txBody>
                    <a:bodyPr/>
                    <a:lstStyle/>
                    <a:p>
                      <a:r>
                        <a:rPr lang="ro-RO" sz="900" dirty="0"/>
                        <a:t>Me</a:t>
                      </a:r>
                      <a:endParaRPr lang="en-US" sz="900" dirty="0"/>
                    </a:p>
                  </a:txBody>
                  <a:tcPr marL="91477" marR="91477" marT="45736" marB="45736"/>
                </a:tc>
                <a:tc>
                  <a:txBody>
                    <a:bodyPr/>
                    <a:lstStyle/>
                    <a:p>
                      <a:r>
                        <a:rPr lang="ro-RO" sz="900" dirty="0"/>
                        <a:t>0.2</a:t>
                      </a:r>
                      <a:endParaRPr lang="en-US" sz="900" dirty="0"/>
                    </a:p>
                  </a:txBody>
                  <a:tcPr marL="91477" marR="91477" marT="45736" marB="45736"/>
                </a:tc>
                <a:extLst>
                  <a:ext uri="{0D108BD9-81ED-4DB2-BD59-A6C34878D82A}">
                    <a16:rowId xmlns:a16="http://schemas.microsoft.com/office/drawing/2014/main" val="10002"/>
                  </a:ext>
                </a:extLst>
              </a:tr>
              <a:tr h="288131">
                <a:tc>
                  <a:txBody>
                    <a:bodyPr/>
                    <a:lstStyle/>
                    <a:p>
                      <a:r>
                        <a:rPr lang="ro-RO" sz="900" dirty="0"/>
                        <a:t>Mi</a:t>
                      </a:r>
                      <a:endParaRPr lang="en-US" sz="900" dirty="0"/>
                    </a:p>
                  </a:txBody>
                  <a:tcPr marL="91477" marR="91477" marT="45736" marB="45736"/>
                </a:tc>
                <a:tc>
                  <a:txBody>
                    <a:bodyPr/>
                    <a:lstStyle/>
                    <a:p>
                      <a:r>
                        <a:rPr lang="ro-RO" sz="900" dirty="0"/>
                        <a:t>0.3</a:t>
                      </a:r>
                      <a:endParaRPr lang="en-US" sz="900" dirty="0"/>
                    </a:p>
                  </a:txBody>
                  <a:tcPr marL="91477" marR="91477" marT="45736" marB="45736"/>
                </a:tc>
                <a:extLst>
                  <a:ext uri="{0D108BD9-81ED-4DB2-BD59-A6C34878D82A}">
                    <a16:rowId xmlns:a16="http://schemas.microsoft.com/office/drawing/2014/main" val="10003"/>
                  </a:ext>
                </a:extLst>
              </a:tr>
            </a:tbl>
          </a:graphicData>
        </a:graphic>
      </p:graphicFrame>
      <p:grpSp>
        <p:nvGrpSpPr>
          <p:cNvPr id="65" name="Group 64">
            <a:extLst>
              <a:ext uri="{FF2B5EF4-FFF2-40B4-BE49-F238E27FC236}">
                <a16:creationId xmlns:a16="http://schemas.microsoft.com/office/drawing/2014/main" id="{B0B12E24-5556-4314-BF1B-47F36217BB2D}"/>
              </a:ext>
            </a:extLst>
          </p:cNvPr>
          <p:cNvGrpSpPr/>
          <p:nvPr/>
        </p:nvGrpSpPr>
        <p:grpSpPr>
          <a:xfrm>
            <a:off x="5112568" y="764704"/>
            <a:ext cx="3923928" cy="2303587"/>
            <a:chOff x="3159125" y="3789363"/>
            <a:chExt cx="5834063" cy="3168650"/>
          </a:xfrm>
        </p:grpSpPr>
        <p:sp>
          <p:nvSpPr>
            <p:cNvPr id="66" name="Oval 4">
              <a:extLst>
                <a:ext uri="{FF2B5EF4-FFF2-40B4-BE49-F238E27FC236}">
                  <a16:creationId xmlns:a16="http://schemas.microsoft.com/office/drawing/2014/main" id="{BE116156-8264-45B8-8BC0-EE8AEF260AA7}"/>
                </a:ext>
              </a:extLst>
            </p:cNvPr>
            <p:cNvSpPr>
              <a:spLocks noChangeArrowheads="1"/>
            </p:cNvSpPr>
            <p:nvPr/>
          </p:nvSpPr>
          <p:spPr bwMode="auto">
            <a:xfrm>
              <a:off x="4602163" y="4181475"/>
              <a:ext cx="357187"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67" name="Oval 5">
              <a:extLst>
                <a:ext uri="{FF2B5EF4-FFF2-40B4-BE49-F238E27FC236}">
                  <a16:creationId xmlns:a16="http://schemas.microsoft.com/office/drawing/2014/main" id="{07C24CEF-9B77-4294-AA79-10E5DF135408}"/>
                </a:ext>
              </a:extLst>
            </p:cNvPr>
            <p:cNvSpPr>
              <a:spLocks noChangeArrowheads="1"/>
            </p:cNvSpPr>
            <p:nvPr/>
          </p:nvSpPr>
          <p:spPr bwMode="auto">
            <a:xfrm>
              <a:off x="6975475" y="4178300"/>
              <a:ext cx="357188" cy="366713"/>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68" name="Freeform 6">
              <a:extLst>
                <a:ext uri="{FF2B5EF4-FFF2-40B4-BE49-F238E27FC236}">
                  <a16:creationId xmlns:a16="http://schemas.microsoft.com/office/drawing/2014/main" id="{E26ECEA5-4C60-4E1D-AA55-2CA29FE4F586}"/>
                </a:ext>
              </a:extLst>
            </p:cNvPr>
            <p:cNvSpPr>
              <a:spLocks/>
            </p:cNvSpPr>
            <p:nvPr/>
          </p:nvSpPr>
          <p:spPr bwMode="auto">
            <a:xfrm>
              <a:off x="4959350" y="3965575"/>
              <a:ext cx="2154238"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69" name="Text Box 7">
              <a:extLst>
                <a:ext uri="{FF2B5EF4-FFF2-40B4-BE49-F238E27FC236}">
                  <a16:creationId xmlns:a16="http://schemas.microsoft.com/office/drawing/2014/main" id="{E8307AFA-906B-4759-B40A-A77315817F44}"/>
                </a:ext>
              </a:extLst>
            </p:cNvPr>
            <p:cNvSpPr txBox="1">
              <a:spLocks noChangeArrowheads="1"/>
            </p:cNvSpPr>
            <p:nvPr/>
          </p:nvSpPr>
          <p:spPr bwMode="auto">
            <a:xfrm>
              <a:off x="4198938" y="4148138"/>
              <a:ext cx="3413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1</a:t>
              </a:r>
              <a:endParaRPr lang="en-US" altLang="en-US" sz="1100"/>
            </a:p>
          </p:txBody>
        </p:sp>
        <p:sp>
          <p:nvSpPr>
            <p:cNvPr id="70" name="Text Box 8">
              <a:extLst>
                <a:ext uri="{FF2B5EF4-FFF2-40B4-BE49-F238E27FC236}">
                  <a16:creationId xmlns:a16="http://schemas.microsoft.com/office/drawing/2014/main" id="{2C580D92-0E03-424B-A7F0-18C9A8545B46}"/>
                </a:ext>
              </a:extLst>
            </p:cNvPr>
            <p:cNvSpPr txBox="1">
              <a:spLocks noChangeArrowheads="1"/>
            </p:cNvSpPr>
            <p:nvPr/>
          </p:nvSpPr>
          <p:spPr bwMode="auto">
            <a:xfrm>
              <a:off x="7335838" y="4089400"/>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2</a:t>
              </a:r>
              <a:endParaRPr lang="en-US" altLang="en-US" sz="1100"/>
            </a:p>
          </p:txBody>
        </p:sp>
        <p:sp>
          <p:nvSpPr>
            <p:cNvPr id="71" name="Text Box 9">
              <a:extLst>
                <a:ext uri="{FF2B5EF4-FFF2-40B4-BE49-F238E27FC236}">
                  <a16:creationId xmlns:a16="http://schemas.microsoft.com/office/drawing/2014/main" id="{BABEFEF7-A1BE-4978-B53A-272E4E0174AE}"/>
                </a:ext>
              </a:extLst>
            </p:cNvPr>
            <p:cNvSpPr txBox="1">
              <a:spLocks noChangeArrowheads="1"/>
            </p:cNvSpPr>
            <p:nvPr/>
          </p:nvSpPr>
          <p:spPr bwMode="auto">
            <a:xfrm>
              <a:off x="5651500" y="4005263"/>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72" name="Freeform 10">
              <a:extLst>
                <a:ext uri="{FF2B5EF4-FFF2-40B4-BE49-F238E27FC236}">
                  <a16:creationId xmlns:a16="http://schemas.microsoft.com/office/drawing/2014/main" id="{1BB61782-080D-41CD-BABB-B2C4982C5E25}"/>
                </a:ext>
              </a:extLst>
            </p:cNvPr>
            <p:cNvSpPr>
              <a:spLocks/>
            </p:cNvSpPr>
            <p:nvPr/>
          </p:nvSpPr>
          <p:spPr bwMode="auto">
            <a:xfrm flipH="1" flipV="1">
              <a:off x="5032375" y="4400550"/>
              <a:ext cx="1871663" cy="260350"/>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73" name="Text Box 11">
              <a:extLst>
                <a:ext uri="{FF2B5EF4-FFF2-40B4-BE49-F238E27FC236}">
                  <a16:creationId xmlns:a16="http://schemas.microsoft.com/office/drawing/2014/main" id="{D339E0A7-2CD8-41F7-A41C-5F9125373059}"/>
                </a:ext>
              </a:extLst>
            </p:cNvPr>
            <p:cNvSpPr txBox="1">
              <a:spLocks noChangeArrowheads="1"/>
            </p:cNvSpPr>
            <p:nvPr/>
          </p:nvSpPr>
          <p:spPr bwMode="auto">
            <a:xfrm>
              <a:off x="5895975" y="4387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74" name="Freeform 12">
              <a:extLst>
                <a:ext uri="{FF2B5EF4-FFF2-40B4-BE49-F238E27FC236}">
                  <a16:creationId xmlns:a16="http://schemas.microsoft.com/office/drawing/2014/main" id="{BBA2BA74-54FE-4725-9E14-8FDB327A1D96}"/>
                </a:ext>
              </a:extLst>
            </p:cNvPr>
            <p:cNvSpPr>
              <a:spLocks/>
            </p:cNvSpPr>
            <p:nvPr/>
          </p:nvSpPr>
          <p:spPr bwMode="auto">
            <a:xfrm flipV="1">
              <a:off x="4672013"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5" name="Freeform 13">
              <a:extLst>
                <a:ext uri="{FF2B5EF4-FFF2-40B4-BE49-F238E27FC236}">
                  <a16:creationId xmlns:a16="http://schemas.microsoft.com/office/drawing/2014/main" id="{5A13CA70-2296-4A6B-B869-0C4584103FA3}"/>
                </a:ext>
              </a:extLst>
            </p:cNvPr>
            <p:cNvSpPr>
              <a:spLocks/>
            </p:cNvSpPr>
            <p:nvPr/>
          </p:nvSpPr>
          <p:spPr bwMode="auto">
            <a:xfrm flipV="1">
              <a:off x="7062788" y="3949700"/>
              <a:ext cx="184150" cy="261938"/>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76" name="Text Box 14">
              <a:extLst>
                <a:ext uri="{FF2B5EF4-FFF2-40B4-BE49-F238E27FC236}">
                  <a16:creationId xmlns:a16="http://schemas.microsoft.com/office/drawing/2014/main" id="{30E680E0-25C8-4C48-9219-21B605A95C5A}"/>
                </a:ext>
              </a:extLst>
            </p:cNvPr>
            <p:cNvSpPr txBox="1">
              <a:spLocks noChangeArrowheads="1"/>
            </p:cNvSpPr>
            <p:nvPr/>
          </p:nvSpPr>
          <p:spPr bwMode="auto">
            <a:xfrm>
              <a:off x="4716463" y="37893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0.7</a:t>
              </a:r>
            </a:p>
          </p:txBody>
        </p:sp>
        <p:sp>
          <p:nvSpPr>
            <p:cNvPr id="77" name="Text Box 15">
              <a:extLst>
                <a:ext uri="{FF2B5EF4-FFF2-40B4-BE49-F238E27FC236}">
                  <a16:creationId xmlns:a16="http://schemas.microsoft.com/office/drawing/2014/main" id="{113312BA-D34E-4A02-8690-70BA52BC8F8B}"/>
                </a:ext>
              </a:extLst>
            </p:cNvPr>
            <p:cNvSpPr txBox="1">
              <a:spLocks noChangeArrowheads="1"/>
            </p:cNvSpPr>
            <p:nvPr/>
          </p:nvSpPr>
          <p:spPr bwMode="auto">
            <a:xfrm>
              <a:off x="7164388" y="386080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0.5</a:t>
              </a:r>
            </a:p>
          </p:txBody>
        </p:sp>
        <p:sp>
          <p:nvSpPr>
            <p:cNvPr id="78" name="Oval 16">
              <a:extLst>
                <a:ext uri="{FF2B5EF4-FFF2-40B4-BE49-F238E27FC236}">
                  <a16:creationId xmlns:a16="http://schemas.microsoft.com/office/drawing/2014/main" id="{32910205-C7A2-47F9-98BE-AF4695A33C50}"/>
                </a:ext>
              </a:extLst>
            </p:cNvPr>
            <p:cNvSpPr>
              <a:spLocks noChangeArrowheads="1"/>
            </p:cNvSpPr>
            <p:nvPr/>
          </p:nvSpPr>
          <p:spPr bwMode="auto">
            <a:xfrm>
              <a:off x="5967413" y="5911850"/>
              <a:ext cx="417512" cy="368300"/>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100"/>
            </a:p>
          </p:txBody>
        </p:sp>
        <p:sp>
          <p:nvSpPr>
            <p:cNvPr id="79" name="Freeform 17">
              <a:extLst>
                <a:ext uri="{FF2B5EF4-FFF2-40B4-BE49-F238E27FC236}">
                  <a16:creationId xmlns:a16="http://schemas.microsoft.com/office/drawing/2014/main" id="{567EF425-73DD-405A-9CB8-B31B329FA0E9}"/>
                </a:ext>
              </a:extLst>
            </p:cNvPr>
            <p:cNvSpPr>
              <a:spLocks/>
            </p:cNvSpPr>
            <p:nvPr/>
          </p:nvSpPr>
          <p:spPr bwMode="auto">
            <a:xfrm>
              <a:off x="6111875" y="6272213"/>
              <a:ext cx="184150" cy="261937"/>
            </a:xfrm>
            <a:custGeom>
              <a:avLst/>
              <a:gdLst>
                <a:gd name="T0" fmla="*/ 2147483646 w 398"/>
                <a:gd name="T1" fmla="*/ 0 h 460"/>
                <a:gd name="T2" fmla="*/ 2147483646 w 398"/>
                <a:gd name="T3" fmla="*/ 2147483646 h 460"/>
                <a:gd name="T4" fmla="*/ 2147483646 w 398"/>
                <a:gd name="T5" fmla="*/ 2147483646 h 460"/>
                <a:gd name="T6" fmla="*/ 2147483646 w 398"/>
                <a:gd name="T7" fmla="*/ 2147483646 h 460"/>
                <a:gd name="T8" fmla="*/ 2147483646 w 398"/>
                <a:gd name="T9" fmla="*/ 2147483646 h 460"/>
                <a:gd name="T10" fmla="*/ 2147483646 w 398"/>
                <a:gd name="T11" fmla="*/ 2147483646 h 460"/>
                <a:gd name="T12" fmla="*/ 2147483646 w 398"/>
                <a:gd name="T13" fmla="*/ 2147483646 h 460"/>
                <a:gd name="T14" fmla="*/ 0 60000 65536"/>
                <a:gd name="T15" fmla="*/ 0 60000 65536"/>
                <a:gd name="T16" fmla="*/ 0 60000 65536"/>
                <a:gd name="T17" fmla="*/ 0 60000 65536"/>
                <a:gd name="T18" fmla="*/ 0 60000 65536"/>
                <a:gd name="T19" fmla="*/ 0 60000 65536"/>
                <a:gd name="T20" fmla="*/ 0 60000 65536"/>
                <a:gd name="T21" fmla="*/ 0 w 398"/>
                <a:gd name="T22" fmla="*/ 0 h 460"/>
                <a:gd name="T23" fmla="*/ 398 w 398"/>
                <a:gd name="T24" fmla="*/ 460 h 4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8" h="460">
                  <a:moveTo>
                    <a:pt x="248" y="0"/>
                  </a:moveTo>
                  <a:cubicBezTo>
                    <a:pt x="267" y="26"/>
                    <a:pt x="343" y="100"/>
                    <a:pt x="363" y="156"/>
                  </a:cubicBezTo>
                  <a:cubicBezTo>
                    <a:pt x="383" y="212"/>
                    <a:pt x="398" y="286"/>
                    <a:pt x="371" y="337"/>
                  </a:cubicBezTo>
                  <a:cubicBezTo>
                    <a:pt x="344" y="388"/>
                    <a:pt x="256" y="460"/>
                    <a:pt x="199" y="460"/>
                  </a:cubicBezTo>
                  <a:cubicBezTo>
                    <a:pt x="142" y="460"/>
                    <a:pt x="52" y="392"/>
                    <a:pt x="26" y="337"/>
                  </a:cubicBezTo>
                  <a:cubicBezTo>
                    <a:pt x="0" y="282"/>
                    <a:pt x="21" y="187"/>
                    <a:pt x="43" y="132"/>
                  </a:cubicBezTo>
                  <a:cubicBezTo>
                    <a:pt x="65" y="77"/>
                    <a:pt x="134" y="34"/>
                    <a:pt x="158" y="8"/>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80" name="Freeform 19">
              <a:extLst>
                <a:ext uri="{FF2B5EF4-FFF2-40B4-BE49-F238E27FC236}">
                  <a16:creationId xmlns:a16="http://schemas.microsoft.com/office/drawing/2014/main" id="{0F349435-F62E-426A-B246-36E384460892}"/>
                </a:ext>
              </a:extLst>
            </p:cNvPr>
            <p:cNvSpPr>
              <a:spLocks/>
            </p:cNvSpPr>
            <p:nvPr/>
          </p:nvSpPr>
          <p:spPr bwMode="auto">
            <a:xfrm rot="-3747564">
              <a:off x="5641182" y="5047456"/>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1" name="Freeform 21">
              <a:extLst>
                <a:ext uri="{FF2B5EF4-FFF2-40B4-BE49-F238E27FC236}">
                  <a16:creationId xmlns:a16="http://schemas.microsoft.com/office/drawing/2014/main" id="{058CDB40-D914-4D5D-91DD-ACF7F6036C70}"/>
                </a:ext>
              </a:extLst>
            </p:cNvPr>
            <p:cNvSpPr>
              <a:spLocks/>
            </p:cNvSpPr>
            <p:nvPr/>
          </p:nvSpPr>
          <p:spPr bwMode="auto">
            <a:xfrm rot="3176353" flipH="1">
              <a:off x="4925219" y="5061744"/>
              <a:ext cx="1644650" cy="261938"/>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82" name="Text Box 37">
              <a:extLst>
                <a:ext uri="{FF2B5EF4-FFF2-40B4-BE49-F238E27FC236}">
                  <a16:creationId xmlns:a16="http://schemas.microsoft.com/office/drawing/2014/main" id="{5051EA12-2F32-4751-B060-A8418715ECD5}"/>
                </a:ext>
              </a:extLst>
            </p:cNvPr>
            <p:cNvSpPr txBox="1">
              <a:spLocks noChangeArrowheads="1"/>
            </p:cNvSpPr>
            <p:nvPr/>
          </p:nvSpPr>
          <p:spPr bwMode="auto">
            <a:xfrm>
              <a:off x="6327775" y="6056313"/>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S</a:t>
              </a:r>
              <a:r>
                <a:rPr lang="en-US" altLang="en-US" sz="1100" baseline="-25000"/>
                <a:t>3</a:t>
              </a:r>
              <a:endParaRPr lang="en-US" altLang="en-US" sz="1100"/>
            </a:p>
          </p:txBody>
        </p:sp>
        <p:sp>
          <p:nvSpPr>
            <p:cNvPr id="83" name="Text Box 38">
              <a:extLst>
                <a:ext uri="{FF2B5EF4-FFF2-40B4-BE49-F238E27FC236}">
                  <a16:creationId xmlns:a16="http://schemas.microsoft.com/office/drawing/2014/main" id="{6059E1CB-D177-4E83-BB6C-D5B9188201D7}"/>
                </a:ext>
              </a:extLst>
            </p:cNvPr>
            <p:cNvSpPr txBox="1">
              <a:spLocks noChangeArrowheads="1"/>
            </p:cNvSpPr>
            <p:nvPr/>
          </p:nvSpPr>
          <p:spPr bwMode="auto">
            <a:xfrm>
              <a:off x="53149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84" name="Text Box 39">
              <a:extLst>
                <a:ext uri="{FF2B5EF4-FFF2-40B4-BE49-F238E27FC236}">
                  <a16:creationId xmlns:a16="http://schemas.microsoft.com/office/drawing/2014/main" id="{831991A8-E550-49F5-B0D6-4EB685414213}"/>
                </a:ext>
              </a:extLst>
            </p:cNvPr>
            <p:cNvSpPr txBox="1">
              <a:spLocks noChangeArrowheads="1"/>
            </p:cNvSpPr>
            <p:nvPr/>
          </p:nvSpPr>
          <p:spPr bwMode="auto">
            <a:xfrm>
              <a:off x="4672013" y="4976813"/>
              <a:ext cx="41433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85" name="Text Box 40">
              <a:extLst>
                <a:ext uri="{FF2B5EF4-FFF2-40B4-BE49-F238E27FC236}">
                  <a16:creationId xmlns:a16="http://schemas.microsoft.com/office/drawing/2014/main" id="{057CB754-83C9-4F87-8430-B56C0DCFAA95}"/>
                </a:ext>
              </a:extLst>
            </p:cNvPr>
            <p:cNvSpPr txBox="1">
              <a:spLocks noChangeArrowheads="1"/>
            </p:cNvSpPr>
            <p:nvPr/>
          </p:nvSpPr>
          <p:spPr bwMode="auto">
            <a:xfrm>
              <a:off x="6470650" y="4999038"/>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dirty="0"/>
                <a:t>0.</a:t>
              </a:r>
              <a:r>
                <a:rPr lang="ro-RO" altLang="en-US" sz="1100" dirty="0"/>
                <a:t>5</a:t>
              </a:r>
              <a:endParaRPr lang="en-US" altLang="en-US" sz="1100" dirty="0"/>
            </a:p>
          </p:txBody>
        </p:sp>
        <p:sp>
          <p:nvSpPr>
            <p:cNvPr id="86" name="Text Box 41">
              <a:extLst>
                <a:ext uri="{FF2B5EF4-FFF2-40B4-BE49-F238E27FC236}">
                  <a16:creationId xmlns:a16="http://schemas.microsoft.com/office/drawing/2014/main" id="{17AB4469-8C8B-4ADC-A7BC-23335CCE9986}"/>
                </a:ext>
              </a:extLst>
            </p:cNvPr>
            <p:cNvSpPr txBox="1">
              <a:spLocks noChangeArrowheads="1"/>
            </p:cNvSpPr>
            <p:nvPr/>
          </p:nvSpPr>
          <p:spPr bwMode="auto">
            <a:xfrm>
              <a:off x="6740525" y="5408613"/>
              <a:ext cx="4143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87" name="Text Box 42">
              <a:extLst>
                <a:ext uri="{FF2B5EF4-FFF2-40B4-BE49-F238E27FC236}">
                  <a16:creationId xmlns:a16="http://schemas.microsoft.com/office/drawing/2014/main" id="{EB778513-654D-4BC8-B727-A45E2B6F7505}"/>
                </a:ext>
              </a:extLst>
            </p:cNvPr>
            <p:cNvSpPr txBox="1">
              <a:spLocks noChangeArrowheads="1"/>
            </p:cNvSpPr>
            <p:nvPr/>
          </p:nvSpPr>
          <p:spPr bwMode="auto">
            <a:xfrm>
              <a:off x="5967413" y="6559550"/>
              <a:ext cx="4159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0.1</a:t>
              </a:r>
            </a:p>
          </p:txBody>
        </p:sp>
        <p:grpSp>
          <p:nvGrpSpPr>
            <p:cNvPr id="88" name="Group 35">
              <a:extLst>
                <a:ext uri="{FF2B5EF4-FFF2-40B4-BE49-F238E27FC236}">
                  <a16:creationId xmlns:a16="http://schemas.microsoft.com/office/drawing/2014/main" id="{DF8A31F1-E082-4C60-BED1-B9D02520CFEA}"/>
                </a:ext>
              </a:extLst>
            </p:cNvPr>
            <p:cNvGrpSpPr>
              <a:grpSpLocks/>
            </p:cNvGrpSpPr>
            <p:nvPr/>
          </p:nvGrpSpPr>
          <p:grpSpPr bwMode="auto">
            <a:xfrm>
              <a:off x="3159125" y="3824288"/>
              <a:ext cx="361950" cy="1154112"/>
              <a:chOff x="5220072" y="188640"/>
              <a:chExt cx="361950" cy="1154039"/>
            </a:xfrm>
          </p:grpSpPr>
          <p:pic>
            <p:nvPicPr>
              <p:cNvPr id="120" name="Picture 64" descr="vremea Cluj-Napoca: Innorat">
                <a:extLst>
                  <a:ext uri="{FF2B5EF4-FFF2-40B4-BE49-F238E27FC236}">
                    <a16:creationId xmlns:a16="http://schemas.microsoft.com/office/drawing/2014/main" id="{CF23B8D7-6188-474F-9112-A8A3ECA7C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66" descr="vremea Cluj-Napoca: Senin">
                <a:extLst>
                  <a:ext uri="{FF2B5EF4-FFF2-40B4-BE49-F238E27FC236}">
                    <a16:creationId xmlns:a16="http://schemas.microsoft.com/office/drawing/2014/main" id="{99689A8A-508C-4847-8409-E487115E8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70" descr="vremea Timişoara: Ploaie torentiala">
                <a:extLst>
                  <a:ext uri="{FF2B5EF4-FFF2-40B4-BE49-F238E27FC236}">
                    <a16:creationId xmlns:a16="http://schemas.microsoft.com/office/drawing/2014/main" id="{CC0099D1-39D1-45A4-B2C3-8E1F468616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9" name="Text Box 7">
              <a:extLst>
                <a:ext uri="{FF2B5EF4-FFF2-40B4-BE49-F238E27FC236}">
                  <a16:creationId xmlns:a16="http://schemas.microsoft.com/office/drawing/2014/main" id="{7A0678B6-69E8-4362-B653-91B73895F60A}"/>
                </a:ext>
              </a:extLst>
            </p:cNvPr>
            <p:cNvSpPr txBox="1">
              <a:spLocks noChangeArrowheads="1"/>
            </p:cNvSpPr>
            <p:nvPr/>
          </p:nvSpPr>
          <p:spPr bwMode="auto">
            <a:xfrm>
              <a:off x="4619625" y="4211638"/>
              <a:ext cx="4127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00FF"/>
                  </a:solidFill>
                </a:rPr>
                <a:t>Ma</a:t>
              </a:r>
              <a:endParaRPr lang="en-US" altLang="en-US" sz="1100" b="1">
                <a:solidFill>
                  <a:srgbClr val="0000FF"/>
                </a:solidFill>
              </a:endParaRPr>
            </a:p>
          </p:txBody>
        </p:sp>
        <p:sp>
          <p:nvSpPr>
            <p:cNvPr id="90" name="Text Box 7">
              <a:extLst>
                <a:ext uri="{FF2B5EF4-FFF2-40B4-BE49-F238E27FC236}">
                  <a16:creationId xmlns:a16="http://schemas.microsoft.com/office/drawing/2014/main" id="{7796E91D-A465-4E24-B6E1-A2817268BD5C}"/>
                </a:ext>
              </a:extLst>
            </p:cNvPr>
            <p:cNvSpPr txBox="1">
              <a:spLocks noChangeArrowheads="1"/>
            </p:cNvSpPr>
            <p:nvPr/>
          </p:nvSpPr>
          <p:spPr bwMode="auto">
            <a:xfrm>
              <a:off x="6950075" y="4211638"/>
              <a:ext cx="4111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00B050"/>
                  </a:solidFill>
                </a:rPr>
                <a:t>Me</a:t>
              </a:r>
              <a:endParaRPr lang="en-US" altLang="en-US" sz="1100" b="1">
                <a:solidFill>
                  <a:srgbClr val="00B050"/>
                </a:solidFill>
              </a:endParaRPr>
            </a:p>
          </p:txBody>
        </p:sp>
        <p:sp>
          <p:nvSpPr>
            <p:cNvPr id="91" name="Text Box 7">
              <a:extLst>
                <a:ext uri="{FF2B5EF4-FFF2-40B4-BE49-F238E27FC236}">
                  <a16:creationId xmlns:a16="http://schemas.microsoft.com/office/drawing/2014/main" id="{B0A80A9B-A385-4427-849B-0E92CE26C34A}"/>
                </a:ext>
              </a:extLst>
            </p:cNvPr>
            <p:cNvSpPr txBox="1">
              <a:spLocks noChangeArrowheads="1"/>
            </p:cNvSpPr>
            <p:nvPr/>
          </p:nvSpPr>
          <p:spPr bwMode="auto">
            <a:xfrm>
              <a:off x="6040438" y="5984875"/>
              <a:ext cx="365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ro-RO" altLang="en-US" sz="1100" b="1">
                  <a:solidFill>
                    <a:srgbClr val="FF0000"/>
                  </a:solidFill>
                </a:rPr>
                <a:t>Mi</a:t>
              </a:r>
              <a:endParaRPr lang="en-US" altLang="en-US" sz="1100" b="1">
                <a:solidFill>
                  <a:srgbClr val="FF0000"/>
                </a:solidFill>
              </a:endParaRPr>
            </a:p>
          </p:txBody>
        </p:sp>
        <p:cxnSp>
          <p:nvCxnSpPr>
            <p:cNvPr id="92" name="Straight Arrow Connector 37">
              <a:extLst>
                <a:ext uri="{FF2B5EF4-FFF2-40B4-BE49-F238E27FC236}">
                  <a16:creationId xmlns:a16="http://schemas.microsoft.com/office/drawing/2014/main" id="{62BE83CC-3C00-4548-9F9C-6D8237D52090}"/>
                </a:ext>
              </a:extLst>
            </p:cNvPr>
            <p:cNvCxnSpPr>
              <a:cxnSpLocks noChangeShapeType="1"/>
              <a:stCxn id="66" idx="2"/>
            </p:cNvCxnSpPr>
            <p:nvPr/>
          </p:nvCxnSpPr>
          <p:spPr bwMode="auto">
            <a:xfrm flipH="1" flipV="1">
              <a:off x="3519488" y="3968750"/>
              <a:ext cx="1082675" cy="395288"/>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3" name="Straight Arrow Connector 40">
              <a:extLst>
                <a:ext uri="{FF2B5EF4-FFF2-40B4-BE49-F238E27FC236}">
                  <a16:creationId xmlns:a16="http://schemas.microsoft.com/office/drawing/2014/main" id="{5EF018DE-36F3-4C2A-9313-356E47C1DBFE}"/>
                </a:ext>
              </a:extLst>
            </p:cNvPr>
            <p:cNvCxnSpPr>
              <a:cxnSpLocks noChangeShapeType="1"/>
              <a:stCxn id="66" idx="2"/>
            </p:cNvCxnSpPr>
            <p:nvPr/>
          </p:nvCxnSpPr>
          <p:spPr bwMode="auto">
            <a:xfrm flipH="1">
              <a:off x="3521075" y="4364038"/>
              <a:ext cx="1081088" cy="15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 name="Straight Arrow Connector 42">
              <a:extLst>
                <a:ext uri="{FF2B5EF4-FFF2-40B4-BE49-F238E27FC236}">
                  <a16:creationId xmlns:a16="http://schemas.microsoft.com/office/drawing/2014/main" id="{4929ABE4-7359-437D-A9A1-2751F216D0BF}"/>
                </a:ext>
              </a:extLst>
            </p:cNvPr>
            <p:cNvCxnSpPr>
              <a:cxnSpLocks noChangeShapeType="1"/>
              <a:stCxn id="66" idx="2"/>
            </p:cNvCxnSpPr>
            <p:nvPr/>
          </p:nvCxnSpPr>
          <p:spPr bwMode="auto">
            <a:xfrm flipH="1">
              <a:off x="3521075" y="4364038"/>
              <a:ext cx="1081088" cy="433387"/>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5" name="Text Box 39">
              <a:extLst>
                <a:ext uri="{FF2B5EF4-FFF2-40B4-BE49-F238E27FC236}">
                  <a16:creationId xmlns:a16="http://schemas.microsoft.com/office/drawing/2014/main" id="{F1B98A31-D7A9-4DE9-9941-0B76B90C6426}"/>
                </a:ext>
              </a:extLst>
            </p:cNvPr>
            <p:cNvSpPr txBox="1">
              <a:spLocks noChangeArrowheads="1"/>
            </p:cNvSpPr>
            <p:nvPr/>
          </p:nvSpPr>
          <p:spPr bwMode="auto">
            <a:xfrm>
              <a:off x="3662363" y="37909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96" name="Text Box 39">
              <a:extLst>
                <a:ext uri="{FF2B5EF4-FFF2-40B4-BE49-F238E27FC236}">
                  <a16:creationId xmlns:a16="http://schemas.microsoft.com/office/drawing/2014/main" id="{860CAC1F-0D70-4FA4-BFF3-BB337448434B}"/>
                </a:ext>
              </a:extLst>
            </p:cNvPr>
            <p:cNvSpPr txBox="1">
              <a:spLocks noChangeArrowheads="1"/>
            </p:cNvSpPr>
            <p:nvPr/>
          </p:nvSpPr>
          <p:spPr bwMode="auto">
            <a:xfrm>
              <a:off x="3519488" y="40957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8</a:t>
              </a:r>
              <a:endParaRPr lang="en-US" altLang="en-US" sz="1100"/>
            </a:p>
          </p:txBody>
        </p:sp>
        <p:sp>
          <p:nvSpPr>
            <p:cNvPr id="97" name="Text Box 39">
              <a:extLst>
                <a:ext uri="{FF2B5EF4-FFF2-40B4-BE49-F238E27FC236}">
                  <a16:creationId xmlns:a16="http://schemas.microsoft.com/office/drawing/2014/main" id="{4E811DF5-AE38-4F49-BD3B-D8CAAB5C1650}"/>
                </a:ext>
              </a:extLst>
            </p:cNvPr>
            <p:cNvSpPr txBox="1">
              <a:spLocks noChangeArrowheads="1"/>
            </p:cNvSpPr>
            <p:nvPr/>
          </p:nvSpPr>
          <p:spPr bwMode="auto">
            <a:xfrm>
              <a:off x="3806825"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2</a:t>
              </a:r>
              <a:endParaRPr lang="en-US" altLang="en-US" sz="1100"/>
            </a:p>
          </p:txBody>
        </p:sp>
        <p:grpSp>
          <p:nvGrpSpPr>
            <p:cNvPr id="98" name="Group 46">
              <a:extLst>
                <a:ext uri="{FF2B5EF4-FFF2-40B4-BE49-F238E27FC236}">
                  <a16:creationId xmlns:a16="http://schemas.microsoft.com/office/drawing/2014/main" id="{C30A9F83-4947-474F-8E7D-F862CCE690B6}"/>
                </a:ext>
              </a:extLst>
            </p:cNvPr>
            <p:cNvGrpSpPr>
              <a:grpSpLocks/>
            </p:cNvGrpSpPr>
            <p:nvPr/>
          </p:nvGrpSpPr>
          <p:grpSpPr bwMode="auto">
            <a:xfrm>
              <a:off x="8631238" y="3895725"/>
              <a:ext cx="361950" cy="1154113"/>
              <a:chOff x="5220072" y="188640"/>
              <a:chExt cx="361950" cy="1154039"/>
            </a:xfrm>
          </p:grpSpPr>
          <p:pic>
            <p:nvPicPr>
              <p:cNvPr id="117" name="Picture 64" descr="vremea Cluj-Napoca: Innorat">
                <a:extLst>
                  <a:ext uri="{FF2B5EF4-FFF2-40B4-BE49-F238E27FC236}">
                    <a16:creationId xmlns:a16="http://schemas.microsoft.com/office/drawing/2014/main" id="{F4AB9F44-35F7-48D9-AA91-D3E9EACFE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 name="Picture 66" descr="vremea Cluj-Napoca: Senin">
                <a:extLst>
                  <a:ext uri="{FF2B5EF4-FFF2-40B4-BE49-F238E27FC236}">
                    <a16:creationId xmlns:a16="http://schemas.microsoft.com/office/drawing/2014/main" id="{A3455636-6181-41E3-895C-A0B56761F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 name="Picture 70" descr="vremea Timişoara: Ploaie torentiala">
                <a:extLst>
                  <a:ext uri="{FF2B5EF4-FFF2-40B4-BE49-F238E27FC236}">
                    <a16:creationId xmlns:a16="http://schemas.microsoft.com/office/drawing/2014/main" id="{C5F56CC1-1A48-45C5-8B9E-9725104DB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9" name="Straight Arrow Connector 51">
              <a:extLst>
                <a:ext uri="{FF2B5EF4-FFF2-40B4-BE49-F238E27FC236}">
                  <a16:creationId xmlns:a16="http://schemas.microsoft.com/office/drawing/2014/main" id="{291A71F3-3AD9-4580-8283-26C9446B7831}"/>
                </a:ext>
              </a:extLst>
            </p:cNvPr>
            <p:cNvCxnSpPr>
              <a:cxnSpLocks noChangeShapeType="1"/>
              <a:stCxn id="67" idx="6"/>
            </p:cNvCxnSpPr>
            <p:nvPr/>
          </p:nvCxnSpPr>
          <p:spPr bwMode="auto">
            <a:xfrm flipV="1">
              <a:off x="7332663" y="4076700"/>
              <a:ext cx="1298575" cy="284163"/>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0" name="Straight Arrow Connector 53">
              <a:extLst>
                <a:ext uri="{FF2B5EF4-FFF2-40B4-BE49-F238E27FC236}">
                  <a16:creationId xmlns:a16="http://schemas.microsoft.com/office/drawing/2014/main" id="{C928B9F0-7E9D-4420-895F-3337F73014FF}"/>
                </a:ext>
              </a:extLst>
            </p:cNvPr>
            <p:cNvCxnSpPr>
              <a:cxnSpLocks noChangeShapeType="1"/>
              <a:stCxn id="67" idx="6"/>
            </p:cNvCxnSpPr>
            <p:nvPr/>
          </p:nvCxnSpPr>
          <p:spPr bwMode="auto">
            <a:xfrm>
              <a:off x="7332663" y="4360863"/>
              <a:ext cx="1298575" cy="762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1" name="Straight Arrow Connector 56">
              <a:extLst>
                <a:ext uri="{FF2B5EF4-FFF2-40B4-BE49-F238E27FC236}">
                  <a16:creationId xmlns:a16="http://schemas.microsoft.com/office/drawing/2014/main" id="{57E9120E-B81C-4E6A-8A3A-6E91ABEC7D7B}"/>
                </a:ext>
              </a:extLst>
            </p:cNvPr>
            <p:cNvCxnSpPr>
              <a:cxnSpLocks noChangeShapeType="1"/>
              <a:stCxn id="67" idx="6"/>
            </p:cNvCxnSpPr>
            <p:nvPr/>
          </p:nvCxnSpPr>
          <p:spPr bwMode="auto">
            <a:xfrm>
              <a:off x="7332663" y="4360863"/>
              <a:ext cx="1298575" cy="5080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02" name="Text Box 39">
              <a:extLst>
                <a:ext uri="{FF2B5EF4-FFF2-40B4-BE49-F238E27FC236}">
                  <a16:creationId xmlns:a16="http://schemas.microsoft.com/office/drawing/2014/main" id="{D61F5B4F-D5EC-4D30-AC4C-B7EF5D289A31}"/>
                </a:ext>
              </a:extLst>
            </p:cNvPr>
            <p:cNvSpPr txBox="1">
              <a:spLocks noChangeArrowheads="1"/>
            </p:cNvSpPr>
            <p:nvPr/>
          </p:nvSpPr>
          <p:spPr bwMode="auto">
            <a:xfrm>
              <a:off x="7840663" y="3967163"/>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03" name="Text Box 39">
              <a:extLst>
                <a:ext uri="{FF2B5EF4-FFF2-40B4-BE49-F238E27FC236}">
                  <a16:creationId xmlns:a16="http://schemas.microsoft.com/office/drawing/2014/main" id="{4A821C4C-2CE1-4CDB-8F6E-3359A07E8125}"/>
                </a:ext>
              </a:extLst>
            </p:cNvPr>
            <p:cNvSpPr txBox="1">
              <a:spLocks noChangeArrowheads="1"/>
            </p:cNvSpPr>
            <p:nvPr/>
          </p:nvSpPr>
          <p:spPr bwMode="auto">
            <a:xfrm>
              <a:off x="8056563" y="4211638"/>
              <a:ext cx="4143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04" name="Text Box 39">
              <a:extLst>
                <a:ext uri="{FF2B5EF4-FFF2-40B4-BE49-F238E27FC236}">
                  <a16:creationId xmlns:a16="http://schemas.microsoft.com/office/drawing/2014/main" id="{AAF73C48-20DD-460A-B34E-64E973A152CB}"/>
                </a:ext>
              </a:extLst>
            </p:cNvPr>
            <p:cNvSpPr txBox="1">
              <a:spLocks noChangeArrowheads="1"/>
            </p:cNvSpPr>
            <p:nvPr/>
          </p:nvSpPr>
          <p:spPr bwMode="auto">
            <a:xfrm>
              <a:off x="7767638" y="46164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4</a:t>
              </a:r>
              <a:endParaRPr lang="en-US" altLang="en-US" sz="1100"/>
            </a:p>
          </p:txBody>
        </p:sp>
        <p:grpSp>
          <p:nvGrpSpPr>
            <p:cNvPr id="105" name="Group 64">
              <a:extLst>
                <a:ext uri="{FF2B5EF4-FFF2-40B4-BE49-F238E27FC236}">
                  <a16:creationId xmlns:a16="http://schemas.microsoft.com/office/drawing/2014/main" id="{A984A9CC-8020-433D-9738-23916C42D244}"/>
                </a:ext>
              </a:extLst>
            </p:cNvPr>
            <p:cNvGrpSpPr>
              <a:grpSpLocks/>
            </p:cNvGrpSpPr>
            <p:nvPr/>
          </p:nvGrpSpPr>
          <p:grpSpPr bwMode="auto">
            <a:xfrm>
              <a:off x="4814888" y="5768975"/>
              <a:ext cx="361950" cy="1154113"/>
              <a:chOff x="5220072" y="188640"/>
              <a:chExt cx="361950" cy="1154039"/>
            </a:xfrm>
          </p:grpSpPr>
          <p:pic>
            <p:nvPicPr>
              <p:cNvPr id="114" name="Picture 64" descr="vremea Cluj-Napoca: Innorat">
                <a:extLst>
                  <a:ext uri="{FF2B5EF4-FFF2-40B4-BE49-F238E27FC236}">
                    <a16:creationId xmlns:a16="http://schemas.microsoft.com/office/drawing/2014/main" id="{47C34A83-6AB0-4328-A51C-3956A298D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980728"/>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66" descr="vremea Cluj-Napoca: Senin">
                <a:extLst>
                  <a:ext uri="{FF2B5EF4-FFF2-40B4-BE49-F238E27FC236}">
                    <a16:creationId xmlns:a16="http://schemas.microsoft.com/office/drawing/2014/main" id="{915EE9EE-67B3-4827-B561-CCDDAE9A0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4868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70" descr="vremea Timişoara: Ploaie torentiala">
                <a:extLst>
                  <a:ext uri="{FF2B5EF4-FFF2-40B4-BE49-F238E27FC236}">
                    <a16:creationId xmlns:a16="http://schemas.microsoft.com/office/drawing/2014/main" id="{5F9FA35F-917D-4B69-8304-B82275046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88640"/>
                <a:ext cx="361950" cy="36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06" name="Straight Arrow Connector 69">
              <a:extLst>
                <a:ext uri="{FF2B5EF4-FFF2-40B4-BE49-F238E27FC236}">
                  <a16:creationId xmlns:a16="http://schemas.microsoft.com/office/drawing/2014/main" id="{57222B6B-3894-4CF4-A626-F0476B8C9222}"/>
                </a:ext>
              </a:extLst>
            </p:cNvPr>
            <p:cNvCxnSpPr>
              <a:cxnSpLocks noChangeShapeType="1"/>
              <a:stCxn id="78" idx="2"/>
            </p:cNvCxnSpPr>
            <p:nvPr/>
          </p:nvCxnSpPr>
          <p:spPr bwMode="auto">
            <a:xfrm flipH="1" flipV="1">
              <a:off x="5233988" y="6067425"/>
              <a:ext cx="733425" cy="28575"/>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7" name="Straight Arrow Connector 72">
              <a:extLst>
                <a:ext uri="{FF2B5EF4-FFF2-40B4-BE49-F238E27FC236}">
                  <a16:creationId xmlns:a16="http://schemas.microsoft.com/office/drawing/2014/main" id="{6FD9C64E-716B-412F-892B-F043BE32E5A3}"/>
                </a:ext>
              </a:extLst>
            </p:cNvPr>
            <p:cNvCxnSpPr>
              <a:cxnSpLocks noChangeShapeType="1"/>
              <a:stCxn id="91" idx="1"/>
            </p:cNvCxnSpPr>
            <p:nvPr/>
          </p:nvCxnSpPr>
          <p:spPr bwMode="auto">
            <a:xfrm flipH="1">
              <a:off x="5249863" y="6107113"/>
              <a:ext cx="790575" cy="4191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108" name="Straight Arrow Connector 74">
              <a:extLst>
                <a:ext uri="{FF2B5EF4-FFF2-40B4-BE49-F238E27FC236}">
                  <a16:creationId xmlns:a16="http://schemas.microsoft.com/office/drawing/2014/main" id="{5FE12CDE-73DE-42B6-9476-81EAF59485A1}"/>
                </a:ext>
              </a:extLst>
            </p:cNvPr>
            <p:cNvCxnSpPr>
              <a:cxnSpLocks noChangeShapeType="1"/>
              <a:stCxn id="91" idx="1"/>
            </p:cNvCxnSpPr>
            <p:nvPr/>
          </p:nvCxnSpPr>
          <p:spPr bwMode="auto">
            <a:xfrm flipH="1">
              <a:off x="5249863" y="6107113"/>
              <a:ext cx="790575" cy="850900"/>
            </a:xfrm>
            <a:prstGeom prst="straightConnector1">
              <a:avLst/>
            </a:prstGeom>
            <a:noFill/>
            <a:ln w="9525"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109" name="Text Box 39">
              <a:extLst>
                <a:ext uri="{FF2B5EF4-FFF2-40B4-BE49-F238E27FC236}">
                  <a16:creationId xmlns:a16="http://schemas.microsoft.com/office/drawing/2014/main" id="{28DDB92C-5866-4B62-B65B-57308DB11981}"/>
                </a:ext>
              </a:extLst>
            </p:cNvPr>
            <p:cNvSpPr txBox="1">
              <a:spLocks noChangeArrowheads="1"/>
            </p:cNvSpPr>
            <p:nvPr/>
          </p:nvSpPr>
          <p:spPr bwMode="auto">
            <a:xfrm>
              <a:off x="5391150" y="5911850"/>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6</a:t>
              </a:r>
              <a:endParaRPr lang="en-US" altLang="en-US" sz="1100"/>
            </a:p>
          </p:txBody>
        </p:sp>
        <p:sp>
          <p:nvSpPr>
            <p:cNvPr id="110" name="Text Box 39">
              <a:extLst>
                <a:ext uri="{FF2B5EF4-FFF2-40B4-BE49-F238E27FC236}">
                  <a16:creationId xmlns:a16="http://schemas.microsoft.com/office/drawing/2014/main" id="{DCAFB017-6AC2-4B15-9599-9A14929231B2}"/>
                </a:ext>
              </a:extLst>
            </p:cNvPr>
            <p:cNvSpPr txBox="1">
              <a:spLocks noChangeArrowheads="1"/>
            </p:cNvSpPr>
            <p:nvPr/>
          </p:nvSpPr>
          <p:spPr bwMode="auto">
            <a:xfrm>
              <a:off x="5319713" y="6200775"/>
              <a:ext cx="415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1</a:t>
              </a:r>
              <a:endParaRPr lang="en-US" altLang="en-US" sz="1100"/>
            </a:p>
          </p:txBody>
        </p:sp>
        <p:sp>
          <p:nvSpPr>
            <p:cNvPr id="111" name="Text Box 39">
              <a:extLst>
                <a:ext uri="{FF2B5EF4-FFF2-40B4-BE49-F238E27FC236}">
                  <a16:creationId xmlns:a16="http://schemas.microsoft.com/office/drawing/2014/main" id="{D198EF6A-C08B-49ED-9B78-BFB808BD73CF}"/>
                </a:ext>
              </a:extLst>
            </p:cNvPr>
            <p:cNvSpPr txBox="1">
              <a:spLocks noChangeArrowheads="1"/>
            </p:cNvSpPr>
            <p:nvPr/>
          </p:nvSpPr>
          <p:spPr bwMode="auto">
            <a:xfrm>
              <a:off x="5464175" y="6559550"/>
              <a:ext cx="4143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type="none" w="med" len="lg"/>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nSpc>
                  <a:spcPct val="90000"/>
                </a:lnSpc>
                <a:spcBef>
                  <a:spcPct val="0"/>
                </a:spcBef>
                <a:buClrTx/>
                <a:buSzTx/>
                <a:buFontTx/>
                <a:buNone/>
              </a:pPr>
              <a:r>
                <a:rPr lang="en-US" altLang="en-US" sz="1100"/>
                <a:t>0.</a:t>
              </a:r>
              <a:r>
                <a:rPr lang="ro-RO" altLang="en-US" sz="1100"/>
                <a:t>3</a:t>
              </a:r>
              <a:endParaRPr lang="en-US" altLang="en-US" sz="1100"/>
            </a:p>
          </p:txBody>
        </p:sp>
        <p:sp>
          <p:nvSpPr>
            <p:cNvPr id="112" name="Freeform 19">
              <a:extLst>
                <a:ext uri="{FF2B5EF4-FFF2-40B4-BE49-F238E27FC236}">
                  <a16:creationId xmlns:a16="http://schemas.microsoft.com/office/drawing/2014/main" id="{978DEFB1-21B5-4DB2-9DF6-261789ECC1E6}"/>
                </a:ext>
              </a:extLst>
            </p:cNvPr>
            <p:cNvSpPr>
              <a:spLocks/>
            </p:cNvSpPr>
            <p:nvPr/>
          </p:nvSpPr>
          <p:spPr bwMode="auto">
            <a:xfrm rot="7041907">
              <a:off x="5999957" y="5203031"/>
              <a:ext cx="1644650"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3" name="Freeform 21">
              <a:extLst>
                <a:ext uri="{FF2B5EF4-FFF2-40B4-BE49-F238E27FC236}">
                  <a16:creationId xmlns:a16="http://schemas.microsoft.com/office/drawing/2014/main" id="{DD7353D0-562B-4086-A3B2-240E48461BBA}"/>
                </a:ext>
              </a:extLst>
            </p:cNvPr>
            <p:cNvSpPr>
              <a:spLocks/>
            </p:cNvSpPr>
            <p:nvPr/>
          </p:nvSpPr>
          <p:spPr bwMode="auto">
            <a:xfrm rot="13766433" flipH="1">
              <a:off x="4483100" y="5218113"/>
              <a:ext cx="1744663" cy="261937"/>
            </a:xfrm>
            <a:custGeom>
              <a:avLst/>
              <a:gdLst>
                <a:gd name="T0" fmla="*/ 0 w 1184"/>
                <a:gd name="T1" fmla="*/ 2147483646 h 373"/>
                <a:gd name="T2" fmla="*/ 2147483646 w 1184"/>
                <a:gd name="T3" fmla="*/ 2147483646 h 373"/>
                <a:gd name="T4" fmla="*/ 2147483646 w 1184"/>
                <a:gd name="T5" fmla="*/ 2147483646 h 373"/>
                <a:gd name="T6" fmla="*/ 2147483646 w 1184"/>
                <a:gd name="T7" fmla="*/ 2147483646 h 373"/>
                <a:gd name="T8" fmla="*/ 2147483646 w 1184"/>
                <a:gd name="T9" fmla="*/ 2147483646 h 373"/>
                <a:gd name="T10" fmla="*/ 2147483646 w 1184"/>
                <a:gd name="T11" fmla="*/ 2147483646 h 373"/>
                <a:gd name="T12" fmla="*/ 0 60000 65536"/>
                <a:gd name="T13" fmla="*/ 0 60000 65536"/>
                <a:gd name="T14" fmla="*/ 0 60000 65536"/>
                <a:gd name="T15" fmla="*/ 0 60000 65536"/>
                <a:gd name="T16" fmla="*/ 0 60000 65536"/>
                <a:gd name="T17" fmla="*/ 0 60000 65536"/>
                <a:gd name="T18" fmla="*/ 0 w 1184"/>
                <a:gd name="T19" fmla="*/ 0 h 373"/>
                <a:gd name="T20" fmla="*/ 1184 w 1184"/>
                <a:gd name="T21" fmla="*/ 373 h 373"/>
              </a:gdLst>
              <a:ahLst/>
              <a:cxnLst>
                <a:cxn ang="T12">
                  <a:pos x="T0" y="T1"/>
                </a:cxn>
                <a:cxn ang="T13">
                  <a:pos x="T2" y="T3"/>
                </a:cxn>
                <a:cxn ang="T14">
                  <a:pos x="T4" y="T5"/>
                </a:cxn>
                <a:cxn ang="T15">
                  <a:pos x="T6" y="T7"/>
                </a:cxn>
                <a:cxn ang="T16">
                  <a:pos x="T8" y="T9"/>
                </a:cxn>
                <a:cxn ang="T17">
                  <a:pos x="T10" y="T11"/>
                </a:cxn>
              </a:cxnLst>
              <a:rect l="T18" t="T19" r="T20" b="T21"/>
              <a:pathLst>
                <a:path w="1184" h="373">
                  <a:moveTo>
                    <a:pt x="0" y="373"/>
                  </a:moveTo>
                  <a:cubicBezTo>
                    <a:pt x="66" y="298"/>
                    <a:pt x="133" y="223"/>
                    <a:pt x="206" y="167"/>
                  </a:cubicBezTo>
                  <a:cubicBezTo>
                    <a:pt x="279" y="111"/>
                    <a:pt x="366" y="62"/>
                    <a:pt x="436" y="36"/>
                  </a:cubicBezTo>
                  <a:cubicBezTo>
                    <a:pt x="506" y="10"/>
                    <a:pt x="550" y="0"/>
                    <a:pt x="625" y="11"/>
                  </a:cubicBezTo>
                  <a:cubicBezTo>
                    <a:pt x="700" y="22"/>
                    <a:pt x="795" y="42"/>
                    <a:pt x="888" y="101"/>
                  </a:cubicBezTo>
                  <a:cubicBezTo>
                    <a:pt x="981" y="160"/>
                    <a:pt x="1082" y="262"/>
                    <a:pt x="1184" y="364"/>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14DA5C0-F282-4C08-9498-1BB749CA788E}"/>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54F6DE51-67D8-4C53-8120-FBBDCB476E18}"/>
              </a:ext>
            </a:extLst>
          </p:cNvPr>
          <p:cNvSpPr>
            <a:spLocks noGrp="1"/>
          </p:cNvSpPr>
          <p:nvPr>
            <p:ph idx="1"/>
          </p:nvPr>
        </p:nvSpPr>
        <p:spPr/>
        <p:txBody>
          <a:bodyPr>
            <a:normAutofit fontScale="85000" lnSpcReduction="20000"/>
          </a:bodyPr>
          <a:lstStyle/>
          <a:p>
            <a:pPr>
              <a:defRPr/>
            </a:pPr>
            <a:r>
              <a:rPr lang="ro-RO" dirty="0"/>
              <a:t>Dileme</a:t>
            </a:r>
          </a:p>
          <a:p>
            <a:pPr lvl="1">
              <a:defRPr/>
            </a:pPr>
            <a:r>
              <a:rPr lang="ro-RO" dirty="0"/>
              <a:t>C</a:t>
            </a:r>
            <a:r>
              <a:rPr lang="ro-RO" dirty="0">
                <a:sym typeface="Wingdings" pitchFamily="2" charset="2"/>
              </a:rPr>
              <a:t>are este probabilitatea producerii unei secvenţe de observaţii O?</a:t>
            </a:r>
          </a:p>
          <a:p>
            <a:pPr lvl="2">
              <a:defRPr/>
            </a:pPr>
            <a:r>
              <a:rPr lang="ro-RO" dirty="0">
                <a:sym typeface="Wingdings" pitchFamily="2" charset="2"/>
              </a:rPr>
              <a:t>Algoritmul foward-backward</a:t>
            </a:r>
          </a:p>
          <a:p>
            <a:pPr lvl="2">
              <a:defRPr/>
            </a:pPr>
            <a:r>
              <a:rPr lang="ro-RO" dirty="0">
                <a:sym typeface="Wingdings" pitchFamily="2" charset="2"/>
              </a:rPr>
              <a:t>Ex. care este probabilitatea ca săptămâna să fie S S N P S S S?</a:t>
            </a:r>
          </a:p>
          <a:p>
            <a:pPr lvl="1">
              <a:defRPr/>
            </a:pPr>
            <a:endParaRPr lang="ro-RO" dirty="0">
              <a:sym typeface="Wingdings" pitchFamily="2" charset="2"/>
            </a:endParaRPr>
          </a:p>
          <a:p>
            <a:pPr lvl="1">
              <a:defRPr/>
            </a:pPr>
            <a:r>
              <a:rPr lang="ro-RO" dirty="0">
                <a:sym typeface="Wingdings" pitchFamily="2" charset="2"/>
              </a:rPr>
              <a:t>Care este următoarea observaţie după o secvenţă de observaţii?</a:t>
            </a:r>
          </a:p>
          <a:p>
            <a:pPr lvl="2">
              <a:defRPr/>
            </a:pPr>
            <a:r>
              <a:rPr lang="ro-RO" dirty="0">
                <a:sym typeface="Wingdings" pitchFamily="2" charset="2"/>
              </a:rPr>
              <a:t>Calcul de probabilităţi condiţionate</a:t>
            </a:r>
          </a:p>
          <a:p>
            <a:pPr lvl="2">
              <a:defRPr/>
            </a:pPr>
            <a:r>
              <a:rPr lang="ro-RO" dirty="0">
                <a:sym typeface="Wingdings" pitchFamily="2" charset="2"/>
              </a:rPr>
              <a:t>Ex. Care este cea mai probabilă vreme pentru mâine ştiind că ultima săptămână a fost S S N P S S S?</a:t>
            </a:r>
          </a:p>
          <a:p>
            <a:pPr lvl="1">
              <a:defRPr/>
            </a:pPr>
            <a:endParaRPr lang="ro-RO" dirty="0">
              <a:sym typeface="Wingdings" pitchFamily="2" charset="2"/>
            </a:endParaRPr>
          </a:p>
          <a:p>
            <a:pPr lvl="1">
              <a:defRPr/>
            </a:pPr>
            <a:r>
              <a:rPr lang="ro-RO" dirty="0">
                <a:sym typeface="Wingdings" pitchFamily="2" charset="2"/>
              </a:rPr>
              <a:t>Care este cea mai probabilă explicaţie (secvenţă de stări ascunse) care a generat un set de observaţii?</a:t>
            </a:r>
          </a:p>
          <a:p>
            <a:pPr lvl="2">
              <a:defRPr/>
            </a:pPr>
            <a:r>
              <a:rPr lang="ro-RO" dirty="0">
                <a:sym typeface="Wingdings" pitchFamily="2" charset="2"/>
              </a:rPr>
              <a:t>Algoritmul Viterbi</a:t>
            </a:r>
          </a:p>
          <a:p>
            <a:pPr lvl="2">
              <a:defRPr/>
            </a:pPr>
            <a:r>
              <a:rPr lang="ro-RO" dirty="0">
                <a:sym typeface="Wingdings" pitchFamily="2" charset="2"/>
              </a:rPr>
              <a:t>Ex. Care este cea mai probabilă secvenţă de nivele ale presiunii (Mică, Medie, Mare) care au generat o săptămână cu S S N P S S S?</a:t>
            </a:r>
          </a:p>
          <a:p>
            <a:pPr lvl="1">
              <a:defRPr/>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ABF69D4-EF16-4629-B9A2-41751DF6B2F9}"/>
              </a:ext>
            </a:extLst>
          </p:cNvPr>
          <p:cNvSpPr>
            <a:spLocks noGrp="1" noChangeArrowheads="1"/>
          </p:cNvSpPr>
          <p:nvPr>
            <p:ph type="title"/>
          </p:nvPr>
        </p:nvSpPr>
        <p:spPr/>
        <p:txBody>
          <a:bodyPr/>
          <a:lstStyle/>
          <a:p>
            <a:r>
              <a:rPr lang="ro-RO" altLang="en-US"/>
              <a:t>Model Markov ascuns</a:t>
            </a:r>
            <a:endParaRPr lang="en-US" altLang="en-US"/>
          </a:p>
        </p:txBody>
      </p:sp>
      <p:sp>
        <p:nvSpPr>
          <p:cNvPr id="35843" name="Content Placeholder 2">
            <a:extLst>
              <a:ext uri="{FF2B5EF4-FFF2-40B4-BE49-F238E27FC236}">
                <a16:creationId xmlns:a16="http://schemas.microsoft.com/office/drawing/2014/main" id="{A0A7D2E9-EE8C-4799-8E70-5DDB104819C1}"/>
              </a:ext>
            </a:extLst>
          </p:cNvPr>
          <p:cNvSpPr>
            <a:spLocks noGrp="1" noChangeArrowheads="1"/>
          </p:cNvSpPr>
          <p:nvPr>
            <p:ph idx="1"/>
          </p:nvPr>
        </p:nvSpPr>
        <p:spPr/>
        <p:txBody>
          <a:bodyPr/>
          <a:lstStyle/>
          <a:p>
            <a:r>
              <a:rPr lang="ro-RO" altLang="en-US"/>
              <a:t>Exemple</a:t>
            </a:r>
          </a:p>
          <a:p>
            <a:pPr lvl="1"/>
            <a:r>
              <a:rPr lang="ro-RO" altLang="en-US"/>
              <a:t>Recunoaşterea vocii</a:t>
            </a:r>
          </a:p>
          <a:p>
            <a:pPr lvl="2"/>
            <a:r>
              <a:rPr lang="ro-RO" altLang="en-US"/>
              <a:t>Semnalul vocal este separat în fragmente de 10-msec</a:t>
            </a:r>
          </a:p>
          <a:p>
            <a:pPr lvl="3"/>
            <a:r>
              <a:rPr lang="ro-RO" altLang="en-US" sz="1800"/>
              <a:t>Cum?</a:t>
            </a:r>
            <a:r>
              <a:rPr lang="en-GB" altLang="en-US" sz="1800"/>
              <a:t> </a:t>
            </a:r>
            <a:r>
              <a:rPr lang="en-GB" altLang="en-US" sz="1800">
                <a:sym typeface="Wingdings" panose="05000000000000000000" pitchFamily="2" charset="2"/>
              </a:rPr>
              <a:t> </a:t>
            </a:r>
            <a:r>
              <a:rPr lang="ro-RO" altLang="en-US" sz="1800"/>
              <a:t>Quantificare vectorială</a:t>
            </a:r>
          </a:p>
          <a:p>
            <a:pPr lvl="2"/>
            <a:r>
              <a:rPr lang="en-GB" altLang="en-US"/>
              <a:t>g</a:t>
            </a:r>
            <a:r>
              <a:rPr lang="ro-RO" altLang="en-US"/>
              <a:t>enerându-se o mulţime O de observaţii (stări observabile)</a:t>
            </a:r>
            <a:r>
              <a:rPr lang="en-GB" altLang="en-US"/>
              <a:t>.</a:t>
            </a:r>
            <a:endParaRPr lang="ro-RO" altLang="en-US"/>
          </a:p>
          <a:p>
            <a:pPr lvl="2"/>
            <a:r>
              <a:rPr lang="ro-RO" altLang="en-US"/>
              <a:t>Pe baza HMM-urilor corespunzătoare fiecărui posibil cuvânt wi (fonem fi), se calculează probabilitatea Pi ca observaţiile O să fi fost generate de cuvântul wi (fonemul fi)</a:t>
            </a:r>
            <a:r>
              <a:rPr lang="en-GB" altLang="en-US"/>
              <a:t>.</a:t>
            </a:r>
            <a:endParaRPr lang="ro-RO" altLang="en-US"/>
          </a:p>
          <a:p>
            <a:pPr lvl="2"/>
            <a:r>
              <a:rPr lang="ro-RO" altLang="en-US"/>
              <a:t>Se alege cea mai mare probabilitate </a:t>
            </a:r>
            <a:r>
              <a:rPr lang="ro-RO" altLang="en-US">
                <a:sym typeface="Wingdings" panose="05000000000000000000" pitchFamily="2" charset="2"/>
              </a:rPr>
              <a:t> cuvântul rostit (fonemul rostit)</a:t>
            </a:r>
            <a:r>
              <a:rPr lang="en-GB" altLang="en-US">
                <a:sym typeface="Wingdings" panose="05000000000000000000" pitchFamily="2" charset="2"/>
              </a:rPr>
              <a:t>.</a:t>
            </a:r>
            <a:endParaRPr lang="ro-RO" altLang="en-US"/>
          </a:p>
          <a:p>
            <a:pPr lvl="2"/>
            <a:endParaRPr lang="ro-RO" altLang="en-US"/>
          </a:p>
          <a:p>
            <a:pPr lvl="2"/>
            <a:endParaRPr lang="en-US" altLang="en-US"/>
          </a:p>
        </p:txBody>
      </p:sp>
      <p:grpSp>
        <p:nvGrpSpPr>
          <p:cNvPr id="35844" name="Group 11">
            <a:extLst>
              <a:ext uri="{FF2B5EF4-FFF2-40B4-BE49-F238E27FC236}">
                <a16:creationId xmlns:a16="http://schemas.microsoft.com/office/drawing/2014/main" id="{8C96E6A7-6B86-4B5E-B7E4-8649E44A361C}"/>
              </a:ext>
            </a:extLst>
          </p:cNvPr>
          <p:cNvGrpSpPr>
            <a:grpSpLocks/>
          </p:cNvGrpSpPr>
          <p:nvPr/>
        </p:nvGrpSpPr>
        <p:grpSpPr bwMode="auto">
          <a:xfrm>
            <a:off x="619268" y="5284808"/>
            <a:ext cx="8243888" cy="2146300"/>
            <a:chOff x="288" y="795"/>
            <a:chExt cx="5193" cy="1248"/>
          </a:xfrm>
        </p:grpSpPr>
        <p:pic>
          <p:nvPicPr>
            <p:cNvPr id="35927" name="Picture 12" descr="markov_rules">
              <a:extLst>
                <a:ext uri="{FF2B5EF4-FFF2-40B4-BE49-F238E27FC236}">
                  <a16:creationId xmlns:a16="http://schemas.microsoft.com/office/drawing/2014/main" id="{EBAE8163-C9B0-409C-A345-78DC2F1CB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795"/>
              <a:ext cx="5191" cy="1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928" name="Picture 13" descr="markov_wav">
              <a:extLst>
                <a:ext uri="{FF2B5EF4-FFF2-40B4-BE49-F238E27FC236}">
                  <a16:creationId xmlns:a16="http://schemas.microsoft.com/office/drawing/2014/main" id="{E3F185D9-24E6-4ABF-9C1A-3CF956D56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967"/>
              <a:ext cx="5193" cy="8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5929" name="Picture 14" descr="markov_phn">
              <a:extLst>
                <a:ext uri="{FF2B5EF4-FFF2-40B4-BE49-F238E27FC236}">
                  <a16:creationId xmlns:a16="http://schemas.microsoft.com/office/drawing/2014/main" id="{2D4F305B-707C-4F01-AB65-C1FDBE4C8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1798"/>
              <a:ext cx="5193" cy="2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35845" name="Group 16">
            <a:extLst>
              <a:ext uri="{FF2B5EF4-FFF2-40B4-BE49-F238E27FC236}">
                <a16:creationId xmlns:a16="http://schemas.microsoft.com/office/drawing/2014/main" id="{34FFCAD4-02E3-4D16-9F00-486282B98890}"/>
              </a:ext>
            </a:extLst>
          </p:cNvPr>
          <p:cNvGrpSpPr>
            <a:grpSpLocks/>
          </p:cNvGrpSpPr>
          <p:nvPr/>
        </p:nvGrpSpPr>
        <p:grpSpPr bwMode="auto">
          <a:xfrm>
            <a:off x="716899" y="5206471"/>
            <a:ext cx="8153400" cy="1430337"/>
            <a:chOff x="330" y="3092"/>
            <a:chExt cx="5136" cy="601"/>
          </a:xfrm>
        </p:grpSpPr>
        <p:sp>
          <p:nvSpPr>
            <p:cNvPr id="35847" name="Line 17">
              <a:extLst>
                <a:ext uri="{FF2B5EF4-FFF2-40B4-BE49-F238E27FC236}">
                  <a16:creationId xmlns:a16="http://schemas.microsoft.com/office/drawing/2014/main" id="{2159ECCC-C80A-405A-8268-7FD85501D56C}"/>
                </a:ext>
              </a:extLst>
            </p:cNvPr>
            <p:cNvSpPr>
              <a:spLocks noChangeShapeType="1"/>
            </p:cNvSpPr>
            <p:nvPr/>
          </p:nvSpPr>
          <p:spPr bwMode="auto">
            <a:xfrm>
              <a:off x="5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8" name="Line 18">
              <a:extLst>
                <a:ext uri="{FF2B5EF4-FFF2-40B4-BE49-F238E27FC236}">
                  <a16:creationId xmlns:a16="http://schemas.microsoft.com/office/drawing/2014/main" id="{B72C200E-9033-43F6-9A88-0394D46D536F}"/>
                </a:ext>
              </a:extLst>
            </p:cNvPr>
            <p:cNvSpPr>
              <a:spLocks noChangeShapeType="1"/>
            </p:cNvSpPr>
            <p:nvPr/>
          </p:nvSpPr>
          <p:spPr bwMode="auto">
            <a:xfrm>
              <a:off x="3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49" name="Line 19">
              <a:extLst>
                <a:ext uri="{FF2B5EF4-FFF2-40B4-BE49-F238E27FC236}">
                  <a16:creationId xmlns:a16="http://schemas.microsoft.com/office/drawing/2014/main" id="{9EDEB410-CEDF-4266-A149-E99F27C815E3}"/>
                </a:ext>
              </a:extLst>
            </p:cNvPr>
            <p:cNvSpPr>
              <a:spLocks noChangeShapeType="1"/>
            </p:cNvSpPr>
            <p:nvPr/>
          </p:nvSpPr>
          <p:spPr bwMode="auto">
            <a:xfrm>
              <a:off x="3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0" name="Line 20">
              <a:extLst>
                <a:ext uri="{FF2B5EF4-FFF2-40B4-BE49-F238E27FC236}">
                  <a16:creationId xmlns:a16="http://schemas.microsoft.com/office/drawing/2014/main" id="{7FB008E5-2DE0-4175-8C6D-EDDC32AAC215}"/>
                </a:ext>
              </a:extLst>
            </p:cNvPr>
            <p:cNvSpPr>
              <a:spLocks noChangeShapeType="1"/>
            </p:cNvSpPr>
            <p:nvPr/>
          </p:nvSpPr>
          <p:spPr bwMode="auto">
            <a:xfrm>
              <a:off x="4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1" name="Line 21">
              <a:extLst>
                <a:ext uri="{FF2B5EF4-FFF2-40B4-BE49-F238E27FC236}">
                  <a16:creationId xmlns:a16="http://schemas.microsoft.com/office/drawing/2014/main" id="{0EE67676-9D89-4CB0-B738-B1533F2E3806}"/>
                </a:ext>
              </a:extLst>
            </p:cNvPr>
            <p:cNvSpPr>
              <a:spLocks noChangeShapeType="1"/>
            </p:cNvSpPr>
            <p:nvPr/>
          </p:nvSpPr>
          <p:spPr bwMode="auto">
            <a:xfrm>
              <a:off x="5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2" name="Line 22">
              <a:extLst>
                <a:ext uri="{FF2B5EF4-FFF2-40B4-BE49-F238E27FC236}">
                  <a16:creationId xmlns:a16="http://schemas.microsoft.com/office/drawing/2014/main" id="{4511808F-CC3E-44AA-9102-E27DD85FBC63}"/>
                </a:ext>
              </a:extLst>
            </p:cNvPr>
            <p:cNvSpPr>
              <a:spLocks noChangeShapeType="1"/>
            </p:cNvSpPr>
            <p:nvPr/>
          </p:nvSpPr>
          <p:spPr bwMode="auto">
            <a:xfrm>
              <a:off x="6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3" name="Line 23">
              <a:extLst>
                <a:ext uri="{FF2B5EF4-FFF2-40B4-BE49-F238E27FC236}">
                  <a16:creationId xmlns:a16="http://schemas.microsoft.com/office/drawing/2014/main" id="{A50BC74A-2601-461E-BB57-D1A7E15842E4}"/>
                </a:ext>
              </a:extLst>
            </p:cNvPr>
            <p:cNvSpPr>
              <a:spLocks noChangeShapeType="1"/>
            </p:cNvSpPr>
            <p:nvPr/>
          </p:nvSpPr>
          <p:spPr bwMode="auto">
            <a:xfrm>
              <a:off x="7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4" name="Line 24">
              <a:extLst>
                <a:ext uri="{FF2B5EF4-FFF2-40B4-BE49-F238E27FC236}">
                  <a16:creationId xmlns:a16="http://schemas.microsoft.com/office/drawing/2014/main" id="{28B20F60-B0B2-43BF-86BF-5D6FAC65CA54}"/>
                </a:ext>
              </a:extLst>
            </p:cNvPr>
            <p:cNvSpPr>
              <a:spLocks noChangeShapeType="1"/>
            </p:cNvSpPr>
            <p:nvPr/>
          </p:nvSpPr>
          <p:spPr bwMode="auto">
            <a:xfrm>
              <a:off x="7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5" name="Line 25">
              <a:extLst>
                <a:ext uri="{FF2B5EF4-FFF2-40B4-BE49-F238E27FC236}">
                  <a16:creationId xmlns:a16="http://schemas.microsoft.com/office/drawing/2014/main" id="{D21D5AB1-8C1B-4365-817F-1A742504FEC9}"/>
                </a:ext>
              </a:extLst>
            </p:cNvPr>
            <p:cNvSpPr>
              <a:spLocks noChangeShapeType="1"/>
            </p:cNvSpPr>
            <p:nvPr/>
          </p:nvSpPr>
          <p:spPr bwMode="auto">
            <a:xfrm>
              <a:off x="8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6" name="Line 26">
              <a:extLst>
                <a:ext uri="{FF2B5EF4-FFF2-40B4-BE49-F238E27FC236}">
                  <a16:creationId xmlns:a16="http://schemas.microsoft.com/office/drawing/2014/main" id="{667EFC27-C45F-486E-8144-613A05997983}"/>
                </a:ext>
              </a:extLst>
            </p:cNvPr>
            <p:cNvSpPr>
              <a:spLocks noChangeShapeType="1"/>
            </p:cNvSpPr>
            <p:nvPr/>
          </p:nvSpPr>
          <p:spPr bwMode="auto">
            <a:xfrm>
              <a:off x="9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7" name="Line 27">
              <a:extLst>
                <a:ext uri="{FF2B5EF4-FFF2-40B4-BE49-F238E27FC236}">
                  <a16:creationId xmlns:a16="http://schemas.microsoft.com/office/drawing/2014/main" id="{043C2FC1-C3FF-4F22-AB58-D76FA0BD1C6D}"/>
                </a:ext>
              </a:extLst>
            </p:cNvPr>
            <p:cNvSpPr>
              <a:spLocks noChangeShapeType="1"/>
            </p:cNvSpPr>
            <p:nvPr/>
          </p:nvSpPr>
          <p:spPr bwMode="auto">
            <a:xfrm>
              <a:off x="9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8" name="Line 28">
              <a:extLst>
                <a:ext uri="{FF2B5EF4-FFF2-40B4-BE49-F238E27FC236}">
                  <a16:creationId xmlns:a16="http://schemas.microsoft.com/office/drawing/2014/main" id="{64320D11-1C57-469C-9608-102C76074764}"/>
                </a:ext>
              </a:extLst>
            </p:cNvPr>
            <p:cNvSpPr>
              <a:spLocks noChangeShapeType="1"/>
            </p:cNvSpPr>
            <p:nvPr/>
          </p:nvSpPr>
          <p:spPr bwMode="auto">
            <a:xfrm>
              <a:off x="10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59" name="Line 29">
              <a:extLst>
                <a:ext uri="{FF2B5EF4-FFF2-40B4-BE49-F238E27FC236}">
                  <a16:creationId xmlns:a16="http://schemas.microsoft.com/office/drawing/2014/main" id="{91EF9205-DA9E-4B23-A3B8-9C70AA4E152E}"/>
                </a:ext>
              </a:extLst>
            </p:cNvPr>
            <p:cNvSpPr>
              <a:spLocks noChangeShapeType="1"/>
            </p:cNvSpPr>
            <p:nvPr/>
          </p:nvSpPr>
          <p:spPr bwMode="auto">
            <a:xfrm>
              <a:off x="11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0" name="Line 30">
              <a:extLst>
                <a:ext uri="{FF2B5EF4-FFF2-40B4-BE49-F238E27FC236}">
                  <a16:creationId xmlns:a16="http://schemas.microsoft.com/office/drawing/2014/main" id="{87FC83B6-9E30-412F-B43F-858463C275D9}"/>
                </a:ext>
              </a:extLst>
            </p:cNvPr>
            <p:cNvSpPr>
              <a:spLocks noChangeShapeType="1"/>
            </p:cNvSpPr>
            <p:nvPr/>
          </p:nvSpPr>
          <p:spPr bwMode="auto">
            <a:xfrm>
              <a:off x="11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1" name="Line 31">
              <a:extLst>
                <a:ext uri="{FF2B5EF4-FFF2-40B4-BE49-F238E27FC236}">
                  <a16:creationId xmlns:a16="http://schemas.microsoft.com/office/drawing/2014/main" id="{4D89D38F-BBB9-44E4-89C4-897C9818EED1}"/>
                </a:ext>
              </a:extLst>
            </p:cNvPr>
            <p:cNvSpPr>
              <a:spLocks noChangeShapeType="1"/>
            </p:cNvSpPr>
            <p:nvPr/>
          </p:nvSpPr>
          <p:spPr bwMode="auto">
            <a:xfrm>
              <a:off x="12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2" name="Line 32">
              <a:extLst>
                <a:ext uri="{FF2B5EF4-FFF2-40B4-BE49-F238E27FC236}">
                  <a16:creationId xmlns:a16="http://schemas.microsoft.com/office/drawing/2014/main" id="{A0CDBE70-1CCC-40E2-B6BB-03A1288669B7}"/>
                </a:ext>
              </a:extLst>
            </p:cNvPr>
            <p:cNvSpPr>
              <a:spLocks noChangeShapeType="1"/>
            </p:cNvSpPr>
            <p:nvPr/>
          </p:nvSpPr>
          <p:spPr bwMode="auto">
            <a:xfrm>
              <a:off x="13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3" name="Line 33">
              <a:extLst>
                <a:ext uri="{FF2B5EF4-FFF2-40B4-BE49-F238E27FC236}">
                  <a16:creationId xmlns:a16="http://schemas.microsoft.com/office/drawing/2014/main" id="{67BB7EF1-C5FF-4E34-9DD2-BCB9DEF87E33}"/>
                </a:ext>
              </a:extLst>
            </p:cNvPr>
            <p:cNvSpPr>
              <a:spLocks noChangeShapeType="1"/>
            </p:cNvSpPr>
            <p:nvPr/>
          </p:nvSpPr>
          <p:spPr bwMode="auto">
            <a:xfrm>
              <a:off x="13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4" name="Line 34">
              <a:extLst>
                <a:ext uri="{FF2B5EF4-FFF2-40B4-BE49-F238E27FC236}">
                  <a16:creationId xmlns:a16="http://schemas.microsoft.com/office/drawing/2014/main" id="{2326AB0D-8528-4030-AF83-2FA1DDD58D29}"/>
                </a:ext>
              </a:extLst>
            </p:cNvPr>
            <p:cNvSpPr>
              <a:spLocks noChangeShapeType="1"/>
            </p:cNvSpPr>
            <p:nvPr/>
          </p:nvSpPr>
          <p:spPr bwMode="auto">
            <a:xfrm>
              <a:off x="14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5" name="Line 35">
              <a:extLst>
                <a:ext uri="{FF2B5EF4-FFF2-40B4-BE49-F238E27FC236}">
                  <a16:creationId xmlns:a16="http://schemas.microsoft.com/office/drawing/2014/main" id="{90125BA2-71E0-4488-AC3B-49F70F7CEDA8}"/>
                </a:ext>
              </a:extLst>
            </p:cNvPr>
            <p:cNvSpPr>
              <a:spLocks noChangeShapeType="1"/>
            </p:cNvSpPr>
            <p:nvPr/>
          </p:nvSpPr>
          <p:spPr bwMode="auto">
            <a:xfrm>
              <a:off x="15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6" name="Line 36">
              <a:extLst>
                <a:ext uri="{FF2B5EF4-FFF2-40B4-BE49-F238E27FC236}">
                  <a16:creationId xmlns:a16="http://schemas.microsoft.com/office/drawing/2014/main" id="{406FA267-A6F3-445A-9A07-EBAB1DC7360C}"/>
                </a:ext>
              </a:extLst>
            </p:cNvPr>
            <p:cNvSpPr>
              <a:spLocks noChangeShapeType="1"/>
            </p:cNvSpPr>
            <p:nvPr/>
          </p:nvSpPr>
          <p:spPr bwMode="auto">
            <a:xfrm>
              <a:off x="15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7" name="Line 37">
              <a:extLst>
                <a:ext uri="{FF2B5EF4-FFF2-40B4-BE49-F238E27FC236}">
                  <a16:creationId xmlns:a16="http://schemas.microsoft.com/office/drawing/2014/main" id="{BB9FD2BE-A24C-43B4-955A-44F0C9F336A4}"/>
                </a:ext>
              </a:extLst>
            </p:cNvPr>
            <p:cNvSpPr>
              <a:spLocks noChangeShapeType="1"/>
            </p:cNvSpPr>
            <p:nvPr/>
          </p:nvSpPr>
          <p:spPr bwMode="auto">
            <a:xfrm>
              <a:off x="16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8" name="Line 38">
              <a:extLst>
                <a:ext uri="{FF2B5EF4-FFF2-40B4-BE49-F238E27FC236}">
                  <a16:creationId xmlns:a16="http://schemas.microsoft.com/office/drawing/2014/main" id="{A0B9733D-C6A1-45B2-BC38-9B493D5BDA78}"/>
                </a:ext>
              </a:extLst>
            </p:cNvPr>
            <p:cNvSpPr>
              <a:spLocks noChangeShapeType="1"/>
            </p:cNvSpPr>
            <p:nvPr/>
          </p:nvSpPr>
          <p:spPr bwMode="auto">
            <a:xfrm>
              <a:off x="16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69" name="Line 39">
              <a:extLst>
                <a:ext uri="{FF2B5EF4-FFF2-40B4-BE49-F238E27FC236}">
                  <a16:creationId xmlns:a16="http://schemas.microsoft.com/office/drawing/2014/main" id="{20ECC2D6-1B02-478D-95F0-BE3F9E1D1362}"/>
                </a:ext>
              </a:extLst>
            </p:cNvPr>
            <p:cNvSpPr>
              <a:spLocks noChangeShapeType="1"/>
            </p:cNvSpPr>
            <p:nvPr/>
          </p:nvSpPr>
          <p:spPr bwMode="auto">
            <a:xfrm>
              <a:off x="17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0" name="Line 40">
              <a:extLst>
                <a:ext uri="{FF2B5EF4-FFF2-40B4-BE49-F238E27FC236}">
                  <a16:creationId xmlns:a16="http://schemas.microsoft.com/office/drawing/2014/main" id="{A4474D9D-70C1-4FB5-8B12-0AEC6FBB53E0}"/>
                </a:ext>
              </a:extLst>
            </p:cNvPr>
            <p:cNvSpPr>
              <a:spLocks noChangeShapeType="1"/>
            </p:cNvSpPr>
            <p:nvPr/>
          </p:nvSpPr>
          <p:spPr bwMode="auto">
            <a:xfrm>
              <a:off x="18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1" name="Line 41">
              <a:extLst>
                <a:ext uri="{FF2B5EF4-FFF2-40B4-BE49-F238E27FC236}">
                  <a16:creationId xmlns:a16="http://schemas.microsoft.com/office/drawing/2014/main" id="{B92D7827-FFCA-4C94-B5BB-E1544FC35386}"/>
                </a:ext>
              </a:extLst>
            </p:cNvPr>
            <p:cNvSpPr>
              <a:spLocks noChangeShapeType="1"/>
            </p:cNvSpPr>
            <p:nvPr/>
          </p:nvSpPr>
          <p:spPr bwMode="auto">
            <a:xfrm>
              <a:off x="18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2" name="Line 42">
              <a:extLst>
                <a:ext uri="{FF2B5EF4-FFF2-40B4-BE49-F238E27FC236}">
                  <a16:creationId xmlns:a16="http://schemas.microsoft.com/office/drawing/2014/main" id="{9458BE29-DFC0-45AB-B256-01945C913ED5}"/>
                </a:ext>
              </a:extLst>
            </p:cNvPr>
            <p:cNvSpPr>
              <a:spLocks noChangeShapeType="1"/>
            </p:cNvSpPr>
            <p:nvPr/>
          </p:nvSpPr>
          <p:spPr bwMode="auto">
            <a:xfrm>
              <a:off x="19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3" name="Line 43">
              <a:extLst>
                <a:ext uri="{FF2B5EF4-FFF2-40B4-BE49-F238E27FC236}">
                  <a16:creationId xmlns:a16="http://schemas.microsoft.com/office/drawing/2014/main" id="{48B83C6A-076B-41A3-B501-C5C179871467}"/>
                </a:ext>
              </a:extLst>
            </p:cNvPr>
            <p:cNvSpPr>
              <a:spLocks noChangeShapeType="1"/>
            </p:cNvSpPr>
            <p:nvPr/>
          </p:nvSpPr>
          <p:spPr bwMode="auto">
            <a:xfrm>
              <a:off x="20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4" name="Line 44">
              <a:extLst>
                <a:ext uri="{FF2B5EF4-FFF2-40B4-BE49-F238E27FC236}">
                  <a16:creationId xmlns:a16="http://schemas.microsoft.com/office/drawing/2014/main" id="{3DB1984F-178D-4678-A81E-F76AC0B3954C}"/>
                </a:ext>
              </a:extLst>
            </p:cNvPr>
            <p:cNvSpPr>
              <a:spLocks noChangeShapeType="1"/>
            </p:cNvSpPr>
            <p:nvPr/>
          </p:nvSpPr>
          <p:spPr bwMode="auto">
            <a:xfrm>
              <a:off x="20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5" name="Line 45">
              <a:extLst>
                <a:ext uri="{FF2B5EF4-FFF2-40B4-BE49-F238E27FC236}">
                  <a16:creationId xmlns:a16="http://schemas.microsoft.com/office/drawing/2014/main" id="{B552AA4D-ADED-41BE-9E72-C600E2B6562E}"/>
                </a:ext>
              </a:extLst>
            </p:cNvPr>
            <p:cNvSpPr>
              <a:spLocks noChangeShapeType="1"/>
            </p:cNvSpPr>
            <p:nvPr/>
          </p:nvSpPr>
          <p:spPr bwMode="auto">
            <a:xfrm>
              <a:off x="21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6" name="Line 46">
              <a:extLst>
                <a:ext uri="{FF2B5EF4-FFF2-40B4-BE49-F238E27FC236}">
                  <a16:creationId xmlns:a16="http://schemas.microsoft.com/office/drawing/2014/main" id="{6DB6C259-E40C-49FC-B21E-61A6E7914335}"/>
                </a:ext>
              </a:extLst>
            </p:cNvPr>
            <p:cNvSpPr>
              <a:spLocks noChangeShapeType="1"/>
            </p:cNvSpPr>
            <p:nvPr/>
          </p:nvSpPr>
          <p:spPr bwMode="auto">
            <a:xfrm>
              <a:off x="22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7" name="Line 47">
              <a:extLst>
                <a:ext uri="{FF2B5EF4-FFF2-40B4-BE49-F238E27FC236}">
                  <a16:creationId xmlns:a16="http://schemas.microsoft.com/office/drawing/2014/main" id="{5D6FCA2C-B9AF-4AFB-9702-5F23068E620E}"/>
                </a:ext>
              </a:extLst>
            </p:cNvPr>
            <p:cNvSpPr>
              <a:spLocks noChangeShapeType="1"/>
            </p:cNvSpPr>
            <p:nvPr/>
          </p:nvSpPr>
          <p:spPr bwMode="auto">
            <a:xfrm>
              <a:off x="22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8" name="Line 48">
              <a:extLst>
                <a:ext uri="{FF2B5EF4-FFF2-40B4-BE49-F238E27FC236}">
                  <a16:creationId xmlns:a16="http://schemas.microsoft.com/office/drawing/2014/main" id="{793B40CF-4F7D-4CA8-9B0A-1C1ACBB89492}"/>
                </a:ext>
              </a:extLst>
            </p:cNvPr>
            <p:cNvSpPr>
              <a:spLocks noChangeShapeType="1"/>
            </p:cNvSpPr>
            <p:nvPr/>
          </p:nvSpPr>
          <p:spPr bwMode="auto">
            <a:xfrm>
              <a:off x="23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79" name="Line 49">
              <a:extLst>
                <a:ext uri="{FF2B5EF4-FFF2-40B4-BE49-F238E27FC236}">
                  <a16:creationId xmlns:a16="http://schemas.microsoft.com/office/drawing/2014/main" id="{387C97F7-0867-4F01-8C88-41D3F6FCF516}"/>
                </a:ext>
              </a:extLst>
            </p:cNvPr>
            <p:cNvSpPr>
              <a:spLocks noChangeShapeType="1"/>
            </p:cNvSpPr>
            <p:nvPr/>
          </p:nvSpPr>
          <p:spPr bwMode="auto">
            <a:xfrm>
              <a:off x="24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0" name="Line 50">
              <a:extLst>
                <a:ext uri="{FF2B5EF4-FFF2-40B4-BE49-F238E27FC236}">
                  <a16:creationId xmlns:a16="http://schemas.microsoft.com/office/drawing/2014/main" id="{49C9F3E3-16A8-40C5-8BC3-AD67AE1531C9}"/>
                </a:ext>
              </a:extLst>
            </p:cNvPr>
            <p:cNvSpPr>
              <a:spLocks noChangeShapeType="1"/>
            </p:cNvSpPr>
            <p:nvPr/>
          </p:nvSpPr>
          <p:spPr bwMode="auto">
            <a:xfrm>
              <a:off x="24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1" name="Line 51">
              <a:extLst>
                <a:ext uri="{FF2B5EF4-FFF2-40B4-BE49-F238E27FC236}">
                  <a16:creationId xmlns:a16="http://schemas.microsoft.com/office/drawing/2014/main" id="{C4BABBBB-C3C5-4312-AA73-146CA98FB254}"/>
                </a:ext>
              </a:extLst>
            </p:cNvPr>
            <p:cNvSpPr>
              <a:spLocks noChangeShapeType="1"/>
            </p:cNvSpPr>
            <p:nvPr/>
          </p:nvSpPr>
          <p:spPr bwMode="auto">
            <a:xfrm>
              <a:off x="25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2" name="Line 52">
              <a:extLst>
                <a:ext uri="{FF2B5EF4-FFF2-40B4-BE49-F238E27FC236}">
                  <a16:creationId xmlns:a16="http://schemas.microsoft.com/office/drawing/2014/main" id="{E1EBB06D-913C-444B-AFB1-4A5A73C41A2B}"/>
                </a:ext>
              </a:extLst>
            </p:cNvPr>
            <p:cNvSpPr>
              <a:spLocks noChangeShapeType="1"/>
            </p:cNvSpPr>
            <p:nvPr/>
          </p:nvSpPr>
          <p:spPr bwMode="auto">
            <a:xfrm>
              <a:off x="26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3" name="Line 53">
              <a:extLst>
                <a:ext uri="{FF2B5EF4-FFF2-40B4-BE49-F238E27FC236}">
                  <a16:creationId xmlns:a16="http://schemas.microsoft.com/office/drawing/2014/main" id="{B117C210-8C05-47B0-AE9F-74B01D1C1316}"/>
                </a:ext>
              </a:extLst>
            </p:cNvPr>
            <p:cNvSpPr>
              <a:spLocks noChangeShapeType="1"/>
            </p:cNvSpPr>
            <p:nvPr/>
          </p:nvSpPr>
          <p:spPr bwMode="auto">
            <a:xfrm>
              <a:off x="26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4" name="Line 54">
              <a:extLst>
                <a:ext uri="{FF2B5EF4-FFF2-40B4-BE49-F238E27FC236}">
                  <a16:creationId xmlns:a16="http://schemas.microsoft.com/office/drawing/2014/main" id="{71A103E4-B0ED-4444-9FCE-FB94ABBF8652}"/>
                </a:ext>
              </a:extLst>
            </p:cNvPr>
            <p:cNvSpPr>
              <a:spLocks noChangeShapeType="1"/>
            </p:cNvSpPr>
            <p:nvPr/>
          </p:nvSpPr>
          <p:spPr bwMode="auto">
            <a:xfrm>
              <a:off x="27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5" name="Line 55">
              <a:extLst>
                <a:ext uri="{FF2B5EF4-FFF2-40B4-BE49-F238E27FC236}">
                  <a16:creationId xmlns:a16="http://schemas.microsoft.com/office/drawing/2014/main" id="{06CD56A7-329B-4E1D-839D-ACEDD6BB3B89}"/>
                </a:ext>
              </a:extLst>
            </p:cNvPr>
            <p:cNvSpPr>
              <a:spLocks noChangeShapeType="1"/>
            </p:cNvSpPr>
            <p:nvPr/>
          </p:nvSpPr>
          <p:spPr bwMode="auto">
            <a:xfrm>
              <a:off x="28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6" name="Line 56">
              <a:extLst>
                <a:ext uri="{FF2B5EF4-FFF2-40B4-BE49-F238E27FC236}">
                  <a16:creationId xmlns:a16="http://schemas.microsoft.com/office/drawing/2014/main" id="{4FF98BA4-5504-43BC-8EE3-75C7ED6BE985}"/>
                </a:ext>
              </a:extLst>
            </p:cNvPr>
            <p:cNvSpPr>
              <a:spLocks noChangeShapeType="1"/>
            </p:cNvSpPr>
            <p:nvPr/>
          </p:nvSpPr>
          <p:spPr bwMode="auto">
            <a:xfrm>
              <a:off x="28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7" name="Line 57">
              <a:extLst>
                <a:ext uri="{FF2B5EF4-FFF2-40B4-BE49-F238E27FC236}">
                  <a16:creationId xmlns:a16="http://schemas.microsoft.com/office/drawing/2014/main" id="{7AA9C2E5-C543-4FB7-85CE-7114A12DF731}"/>
                </a:ext>
              </a:extLst>
            </p:cNvPr>
            <p:cNvSpPr>
              <a:spLocks noChangeShapeType="1"/>
            </p:cNvSpPr>
            <p:nvPr/>
          </p:nvSpPr>
          <p:spPr bwMode="auto">
            <a:xfrm>
              <a:off x="29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8" name="Line 58">
              <a:extLst>
                <a:ext uri="{FF2B5EF4-FFF2-40B4-BE49-F238E27FC236}">
                  <a16:creationId xmlns:a16="http://schemas.microsoft.com/office/drawing/2014/main" id="{D8C07ECE-6235-4F9C-8BF3-44F9CE631F8F}"/>
                </a:ext>
              </a:extLst>
            </p:cNvPr>
            <p:cNvSpPr>
              <a:spLocks noChangeShapeType="1"/>
            </p:cNvSpPr>
            <p:nvPr/>
          </p:nvSpPr>
          <p:spPr bwMode="auto">
            <a:xfrm>
              <a:off x="29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89" name="Line 59">
              <a:extLst>
                <a:ext uri="{FF2B5EF4-FFF2-40B4-BE49-F238E27FC236}">
                  <a16:creationId xmlns:a16="http://schemas.microsoft.com/office/drawing/2014/main" id="{91BD0404-B7A4-40D4-B099-86F2A7C1A888}"/>
                </a:ext>
              </a:extLst>
            </p:cNvPr>
            <p:cNvSpPr>
              <a:spLocks noChangeShapeType="1"/>
            </p:cNvSpPr>
            <p:nvPr/>
          </p:nvSpPr>
          <p:spPr bwMode="auto">
            <a:xfrm>
              <a:off x="30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0" name="Line 60">
              <a:extLst>
                <a:ext uri="{FF2B5EF4-FFF2-40B4-BE49-F238E27FC236}">
                  <a16:creationId xmlns:a16="http://schemas.microsoft.com/office/drawing/2014/main" id="{6A9DFA2F-6F95-4149-8013-5D79822C9DE0}"/>
                </a:ext>
              </a:extLst>
            </p:cNvPr>
            <p:cNvSpPr>
              <a:spLocks noChangeShapeType="1"/>
            </p:cNvSpPr>
            <p:nvPr/>
          </p:nvSpPr>
          <p:spPr bwMode="auto">
            <a:xfrm>
              <a:off x="31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1" name="Line 61">
              <a:extLst>
                <a:ext uri="{FF2B5EF4-FFF2-40B4-BE49-F238E27FC236}">
                  <a16:creationId xmlns:a16="http://schemas.microsoft.com/office/drawing/2014/main" id="{CEED5041-B6FD-40FF-A4F5-B1631F4768A5}"/>
                </a:ext>
              </a:extLst>
            </p:cNvPr>
            <p:cNvSpPr>
              <a:spLocks noChangeShapeType="1"/>
            </p:cNvSpPr>
            <p:nvPr/>
          </p:nvSpPr>
          <p:spPr bwMode="auto">
            <a:xfrm>
              <a:off x="31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2" name="Line 62">
              <a:extLst>
                <a:ext uri="{FF2B5EF4-FFF2-40B4-BE49-F238E27FC236}">
                  <a16:creationId xmlns:a16="http://schemas.microsoft.com/office/drawing/2014/main" id="{7C85B7D5-E7DA-41DB-9904-D5474470DDDB}"/>
                </a:ext>
              </a:extLst>
            </p:cNvPr>
            <p:cNvSpPr>
              <a:spLocks noChangeShapeType="1"/>
            </p:cNvSpPr>
            <p:nvPr/>
          </p:nvSpPr>
          <p:spPr bwMode="auto">
            <a:xfrm>
              <a:off x="32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3" name="Line 63">
              <a:extLst>
                <a:ext uri="{FF2B5EF4-FFF2-40B4-BE49-F238E27FC236}">
                  <a16:creationId xmlns:a16="http://schemas.microsoft.com/office/drawing/2014/main" id="{22E3B491-8674-446D-9A21-8A0907583193}"/>
                </a:ext>
              </a:extLst>
            </p:cNvPr>
            <p:cNvSpPr>
              <a:spLocks noChangeShapeType="1"/>
            </p:cNvSpPr>
            <p:nvPr/>
          </p:nvSpPr>
          <p:spPr bwMode="auto">
            <a:xfrm>
              <a:off x="33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4" name="Line 64">
              <a:extLst>
                <a:ext uri="{FF2B5EF4-FFF2-40B4-BE49-F238E27FC236}">
                  <a16:creationId xmlns:a16="http://schemas.microsoft.com/office/drawing/2014/main" id="{F03CAEEC-FBFA-49E6-B6A8-F0856C5AD241}"/>
                </a:ext>
              </a:extLst>
            </p:cNvPr>
            <p:cNvSpPr>
              <a:spLocks noChangeShapeType="1"/>
            </p:cNvSpPr>
            <p:nvPr/>
          </p:nvSpPr>
          <p:spPr bwMode="auto">
            <a:xfrm>
              <a:off x="33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5" name="Line 65">
              <a:extLst>
                <a:ext uri="{FF2B5EF4-FFF2-40B4-BE49-F238E27FC236}">
                  <a16:creationId xmlns:a16="http://schemas.microsoft.com/office/drawing/2014/main" id="{698FAEDC-ED1C-4737-80F8-42734CECB2A1}"/>
                </a:ext>
              </a:extLst>
            </p:cNvPr>
            <p:cNvSpPr>
              <a:spLocks noChangeShapeType="1"/>
            </p:cNvSpPr>
            <p:nvPr/>
          </p:nvSpPr>
          <p:spPr bwMode="auto">
            <a:xfrm>
              <a:off x="34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6" name="Line 66">
              <a:extLst>
                <a:ext uri="{FF2B5EF4-FFF2-40B4-BE49-F238E27FC236}">
                  <a16:creationId xmlns:a16="http://schemas.microsoft.com/office/drawing/2014/main" id="{C346F2C5-6FD6-42C2-8AB6-33EF7315F2B6}"/>
                </a:ext>
              </a:extLst>
            </p:cNvPr>
            <p:cNvSpPr>
              <a:spLocks noChangeShapeType="1"/>
            </p:cNvSpPr>
            <p:nvPr/>
          </p:nvSpPr>
          <p:spPr bwMode="auto">
            <a:xfrm>
              <a:off x="35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7" name="Line 67">
              <a:extLst>
                <a:ext uri="{FF2B5EF4-FFF2-40B4-BE49-F238E27FC236}">
                  <a16:creationId xmlns:a16="http://schemas.microsoft.com/office/drawing/2014/main" id="{15051EFB-B49A-4E50-9AC7-332242D8C2F2}"/>
                </a:ext>
              </a:extLst>
            </p:cNvPr>
            <p:cNvSpPr>
              <a:spLocks noChangeShapeType="1"/>
            </p:cNvSpPr>
            <p:nvPr/>
          </p:nvSpPr>
          <p:spPr bwMode="auto">
            <a:xfrm>
              <a:off x="35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8" name="Line 68">
              <a:extLst>
                <a:ext uri="{FF2B5EF4-FFF2-40B4-BE49-F238E27FC236}">
                  <a16:creationId xmlns:a16="http://schemas.microsoft.com/office/drawing/2014/main" id="{21E9DA13-BC9E-446B-A06F-B927B15162F2}"/>
                </a:ext>
              </a:extLst>
            </p:cNvPr>
            <p:cNvSpPr>
              <a:spLocks noChangeShapeType="1"/>
            </p:cNvSpPr>
            <p:nvPr/>
          </p:nvSpPr>
          <p:spPr bwMode="auto">
            <a:xfrm>
              <a:off x="36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899" name="Line 69">
              <a:extLst>
                <a:ext uri="{FF2B5EF4-FFF2-40B4-BE49-F238E27FC236}">
                  <a16:creationId xmlns:a16="http://schemas.microsoft.com/office/drawing/2014/main" id="{0EDBC6D2-3FB7-4581-9261-2702256BD419}"/>
                </a:ext>
              </a:extLst>
            </p:cNvPr>
            <p:cNvSpPr>
              <a:spLocks noChangeShapeType="1"/>
            </p:cNvSpPr>
            <p:nvPr/>
          </p:nvSpPr>
          <p:spPr bwMode="auto">
            <a:xfrm>
              <a:off x="37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0" name="Line 70">
              <a:extLst>
                <a:ext uri="{FF2B5EF4-FFF2-40B4-BE49-F238E27FC236}">
                  <a16:creationId xmlns:a16="http://schemas.microsoft.com/office/drawing/2014/main" id="{A1D9032B-13A3-40FE-9DDB-B69B352D8D8D}"/>
                </a:ext>
              </a:extLst>
            </p:cNvPr>
            <p:cNvSpPr>
              <a:spLocks noChangeShapeType="1"/>
            </p:cNvSpPr>
            <p:nvPr/>
          </p:nvSpPr>
          <p:spPr bwMode="auto">
            <a:xfrm>
              <a:off x="38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1" name="Line 71">
              <a:extLst>
                <a:ext uri="{FF2B5EF4-FFF2-40B4-BE49-F238E27FC236}">
                  <a16:creationId xmlns:a16="http://schemas.microsoft.com/office/drawing/2014/main" id="{56C1B683-40F2-4864-847A-924A83C60568}"/>
                </a:ext>
              </a:extLst>
            </p:cNvPr>
            <p:cNvSpPr>
              <a:spLocks noChangeShapeType="1"/>
            </p:cNvSpPr>
            <p:nvPr/>
          </p:nvSpPr>
          <p:spPr bwMode="auto">
            <a:xfrm>
              <a:off x="37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2" name="Line 72">
              <a:extLst>
                <a:ext uri="{FF2B5EF4-FFF2-40B4-BE49-F238E27FC236}">
                  <a16:creationId xmlns:a16="http://schemas.microsoft.com/office/drawing/2014/main" id="{CC3F68DE-6348-4C21-B90F-6DF706E73776}"/>
                </a:ext>
              </a:extLst>
            </p:cNvPr>
            <p:cNvSpPr>
              <a:spLocks noChangeShapeType="1"/>
            </p:cNvSpPr>
            <p:nvPr/>
          </p:nvSpPr>
          <p:spPr bwMode="auto">
            <a:xfrm>
              <a:off x="39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3" name="Line 73">
              <a:extLst>
                <a:ext uri="{FF2B5EF4-FFF2-40B4-BE49-F238E27FC236}">
                  <a16:creationId xmlns:a16="http://schemas.microsoft.com/office/drawing/2014/main" id="{73B64A11-E229-4CA6-8090-9BC735E9F267}"/>
                </a:ext>
              </a:extLst>
            </p:cNvPr>
            <p:cNvSpPr>
              <a:spLocks noChangeShapeType="1"/>
            </p:cNvSpPr>
            <p:nvPr/>
          </p:nvSpPr>
          <p:spPr bwMode="auto">
            <a:xfrm>
              <a:off x="39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4" name="Line 74">
              <a:extLst>
                <a:ext uri="{FF2B5EF4-FFF2-40B4-BE49-F238E27FC236}">
                  <a16:creationId xmlns:a16="http://schemas.microsoft.com/office/drawing/2014/main" id="{244E18ED-CE40-461B-8074-E64DE268D873}"/>
                </a:ext>
              </a:extLst>
            </p:cNvPr>
            <p:cNvSpPr>
              <a:spLocks noChangeShapeType="1"/>
            </p:cNvSpPr>
            <p:nvPr/>
          </p:nvSpPr>
          <p:spPr bwMode="auto">
            <a:xfrm>
              <a:off x="40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5" name="Line 75">
              <a:extLst>
                <a:ext uri="{FF2B5EF4-FFF2-40B4-BE49-F238E27FC236}">
                  <a16:creationId xmlns:a16="http://schemas.microsoft.com/office/drawing/2014/main" id="{1F074942-86C5-4801-A90C-5473CF00EA51}"/>
                </a:ext>
              </a:extLst>
            </p:cNvPr>
            <p:cNvSpPr>
              <a:spLocks noChangeShapeType="1"/>
            </p:cNvSpPr>
            <p:nvPr/>
          </p:nvSpPr>
          <p:spPr bwMode="auto">
            <a:xfrm>
              <a:off x="41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6" name="Line 76">
              <a:extLst>
                <a:ext uri="{FF2B5EF4-FFF2-40B4-BE49-F238E27FC236}">
                  <a16:creationId xmlns:a16="http://schemas.microsoft.com/office/drawing/2014/main" id="{6A9A577A-C521-491A-A953-6FF395B0958D}"/>
                </a:ext>
              </a:extLst>
            </p:cNvPr>
            <p:cNvSpPr>
              <a:spLocks noChangeShapeType="1"/>
            </p:cNvSpPr>
            <p:nvPr/>
          </p:nvSpPr>
          <p:spPr bwMode="auto">
            <a:xfrm>
              <a:off x="416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7" name="Line 77">
              <a:extLst>
                <a:ext uri="{FF2B5EF4-FFF2-40B4-BE49-F238E27FC236}">
                  <a16:creationId xmlns:a16="http://schemas.microsoft.com/office/drawing/2014/main" id="{8233F0B0-EB5C-4A64-BCBA-038696A05248}"/>
                </a:ext>
              </a:extLst>
            </p:cNvPr>
            <p:cNvSpPr>
              <a:spLocks noChangeShapeType="1"/>
            </p:cNvSpPr>
            <p:nvPr/>
          </p:nvSpPr>
          <p:spPr bwMode="auto">
            <a:xfrm>
              <a:off x="423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8" name="Line 78">
              <a:extLst>
                <a:ext uri="{FF2B5EF4-FFF2-40B4-BE49-F238E27FC236}">
                  <a16:creationId xmlns:a16="http://schemas.microsoft.com/office/drawing/2014/main" id="{4D217F3C-06C7-478A-B97C-C72FF735967F}"/>
                </a:ext>
              </a:extLst>
            </p:cNvPr>
            <p:cNvSpPr>
              <a:spLocks noChangeShapeType="1"/>
            </p:cNvSpPr>
            <p:nvPr/>
          </p:nvSpPr>
          <p:spPr bwMode="auto">
            <a:xfrm>
              <a:off x="429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09" name="Line 79">
              <a:extLst>
                <a:ext uri="{FF2B5EF4-FFF2-40B4-BE49-F238E27FC236}">
                  <a16:creationId xmlns:a16="http://schemas.microsoft.com/office/drawing/2014/main" id="{1E1770D5-E11E-4647-BB8B-FA5EAD76FE14}"/>
                </a:ext>
              </a:extLst>
            </p:cNvPr>
            <p:cNvSpPr>
              <a:spLocks noChangeShapeType="1"/>
            </p:cNvSpPr>
            <p:nvPr/>
          </p:nvSpPr>
          <p:spPr bwMode="auto">
            <a:xfrm>
              <a:off x="436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0" name="Line 80">
              <a:extLst>
                <a:ext uri="{FF2B5EF4-FFF2-40B4-BE49-F238E27FC236}">
                  <a16:creationId xmlns:a16="http://schemas.microsoft.com/office/drawing/2014/main" id="{9AD1CA3D-6989-45F2-9CB4-EAD143ABBD15}"/>
                </a:ext>
              </a:extLst>
            </p:cNvPr>
            <p:cNvSpPr>
              <a:spLocks noChangeShapeType="1"/>
            </p:cNvSpPr>
            <p:nvPr/>
          </p:nvSpPr>
          <p:spPr bwMode="auto">
            <a:xfrm>
              <a:off x="449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1" name="Line 81">
              <a:extLst>
                <a:ext uri="{FF2B5EF4-FFF2-40B4-BE49-F238E27FC236}">
                  <a16:creationId xmlns:a16="http://schemas.microsoft.com/office/drawing/2014/main" id="{C17F7A93-8DD7-45ED-9D69-11CA4C0BFDF9}"/>
                </a:ext>
              </a:extLst>
            </p:cNvPr>
            <p:cNvSpPr>
              <a:spLocks noChangeShapeType="1"/>
            </p:cNvSpPr>
            <p:nvPr/>
          </p:nvSpPr>
          <p:spPr bwMode="auto">
            <a:xfrm>
              <a:off x="442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2" name="Line 82">
              <a:extLst>
                <a:ext uri="{FF2B5EF4-FFF2-40B4-BE49-F238E27FC236}">
                  <a16:creationId xmlns:a16="http://schemas.microsoft.com/office/drawing/2014/main" id="{27D5A016-6CEF-4E06-80BF-6F35A8AC713B}"/>
                </a:ext>
              </a:extLst>
            </p:cNvPr>
            <p:cNvSpPr>
              <a:spLocks noChangeShapeType="1"/>
            </p:cNvSpPr>
            <p:nvPr/>
          </p:nvSpPr>
          <p:spPr bwMode="auto">
            <a:xfrm>
              <a:off x="455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3" name="Line 83">
              <a:extLst>
                <a:ext uri="{FF2B5EF4-FFF2-40B4-BE49-F238E27FC236}">
                  <a16:creationId xmlns:a16="http://schemas.microsoft.com/office/drawing/2014/main" id="{029FFD38-D32E-4178-B3DA-AB8B06BDBD9E}"/>
                </a:ext>
              </a:extLst>
            </p:cNvPr>
            <p:cNvSpPr>
              <a:spLocks noChangeShapeType="1"/>
            </p:cNvSpPr>
            <p:nvPr/>
          </p:nvSpPr>
          <p:spPr bwMode="auto">
            <a:xfrm>
              <a:off x="462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4" name="Line 84">
              <a:extLst>
                <a:ext uri="{FF2B5EF4-FFF2-40B4-BE49-F238E27FC236}">
                  <a16:creationId xmlns:a16="http://schemas.microsoft.com/office/drawing/2014/main" id="{ADF3C281-9455-4218-BD24-FA03239C7F74}"/>
                </a:ext>
              </a:extLst>
            </p:cNvPr>
            <p:cNvSpPr>
              <a:spLocks noChangeShapeType="1"/>
            </p:cNvSpPr>
            <p:nvPr/>
          </p:nvSpPr>
          <p:spPr bwMode="auto">
            <a:xfrm>
              <a:off x="468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5" name="Line 85">
              <a:extLst>
                <a:ext uri="{FF2B5EF4-FFF2-40B4-BE49-F238E27FC236}">
                  <a16:creationId xmlns:a16="http://schemas.microsoft.com/office/drawing/2014/main" id="{88218F6E-D792-41EC-BB34-6F4BBB1C973A}"/>
                </a:ext>
              </a:extLst>
            </p:cNvPr>
            <p:cNvSpPr>
              <a:spLocks noChangeShapeType="1"/>
            </p:cNvSpPr>
            <p:nvPr/>
          </p:nvSpPr>
          <p:spPr bwMode="auto">
            <a:xfrm>
              <a:off x="475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6" name="Line 86">
              <a:extLst>
                <a:ext uri="{FF2B5EF4-FFF2-40B4-BE49-F238E27FC236}">
                  <a16:creationId xmlns:a16="http://schemas.microsoft.com/office/drawing/2014/main" id="{3E6EDD8A-52D3-45AE-BA1D-85F3C5EF8BD9}"/>
                </a:ext>
              </a:extLst>
            </p:cNvPr>
            <p:cNvSpPr>
              <a:spLocks noChangeShapeType="1"/>
            </p:cNvSpPr>
            <p:nvPr/>
          </p:nvSpPr>
          <p:spPr bwMode="auto">
            <a:xfrm>
              <a:off x="481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7" name="Line 87">
              <a:extLst>
                <a:ext uri="{FF2B5EF4-FFF2-40B4-BE49-F238E27FC236}">
                  <a16:creationId xmlns:a16="http://schemas.microsoft.com/office/drawing/2014/main" id="{0AC7B1F0-57C5-4A54-9D8B-1A6C56A034E2}"/>
                </a:ext>
              </a:extLst>
            </p:cNvPr>
            <p:cNvSpPr>
              <a:spLocks noChangeShapeType="1"/>
            </p:cNvSpPr>
            <p:nvPr/>
          </p:nvSpPr>
          <p:spPr bwMode="auto">
            <a:xfrm>
              <a:off x="488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8" name="Line 88">
              <a:extLst>
                <a:ext uri="{FF2B5EF4-FFF2-40B4-BE49-F238E27FC236}">
                  <a16:creationId xmlns:a16="http://schemas.microsoft.com/office/drawing/2014/main" id="{73710CB3-5C8E-4F60-8DE3-24B658FFADD1}"/>
                </a:ext>
              </a:extLst>
            </p:cNvPr>
            <p:cNvSpPr>
              <a:spLocks noChangeShapeType="1"/>
            </p:cNvSpPr>
            <p:nvPr/>
          </p:nvSpPr>
          <p:spPr bwMode="auto">
            <a:xfrm>
              <a:off x="501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19" name="Line 89">
              <a:extLst>
                <a:ext uri="{FF2B5EF4-FFF2-40B4-BE49-F238E27FC236}">
                  <a16:creationId xmlns:a16="http://schemas.microsoft.com/office/drawing/2014/main" id="{62B97476-C6FC-4868-9731-53310652EDAB}"/>
                </a:ext>
              </a:extLst>
            </p:cNvPr>
            <p:cNvSpPr>
              <a:spLocks noChangeShapeType="1"/>
            </p:cNvSpPr>
            <p:nvPr/>
          </p:nvSpPr>
          <p:spPr bwMode="auto">
            <a:xfrm>
              <a:off x="494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0" name="Line 90">
              <a:extLst>
                <a:ext uri="{FF2B5EF4-FFF2-40B4-BE49-F238E27FC236}">
                  <a16:creationId xmlns:a16="http://schemas.microsoft.com/office/drawing/2014/main" id="{C1AC27F5-C2BA-49F9-81B1-A936977244E5}"/>
                </a:ext>
              </a:extLst>
            </p:cNvPr>
            <p:cNvSpPr>
              <a:spLocks noChangeShapeType="1"/>
            </p:cNvSpPr>
            <p:nvPr/>
          </p:nvSpPr>
          <p:spPr bwMode="auto">
            <a:xfrm>
              <a:off x="507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1" name="Line 91">
              <a:extLst>
                <a:ext uri="{FF2B5EF4-FFF2-40B4-BE49-F238E27FC236}">
                  <a16:creationId xmlns:a16="http://schemas.microsoft.com/office/drawing/2014/main" id="{4C666590-07EA-49E9-A353-5A704DDF0FCB}"/>
                </a:ext>
              </a:extLst>
            </p:cNvPr>
            <p:cNvSpPr>
              <a:spLocks noChangeShapeType="1"/>
            </p:cNvSpPr>
            <p:nvPr/>
          </p:nvSpPr>
          <p:spPr bwMode="auto">
            <a:xfrm>
              <a:off x="514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2" name="Line 92">
              <a:extLst>
                <a:ext uri="{FF2B5EF4-FFF2-40B4-BE49-F238E27FC236}">
                  <a16:creationId xmlns:a16="http://schemas.microsoft.com/office/drawing/2014/main" id="{D93C6C21-006E-4D2F-B620-A455BCA45519}"/>
                </a:ext>
              </a:extLst>
            </p:cNvPr>
            <p:cNvSpPr>
              <a:spLocks noChangeShapeType="1"/>
            </p:cNvSpPr>
            <p:nvPr/>
          </p:nvSpPr>
          <p:spPr bwMode="auto">
            <a:xfrm>
              <a:off x="520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3" name="Line 93">
              <a:extLst>
                <a:ext uri="{FF2B5EF4-FFF2-40B4-BE49-F238E27FC236}">
                  <a16:creationId xmlns:a16="http://schemas.microsoft.com/office/drawing/2014/main" id="{DB69A172-E9DA-4E0C-A01C-F5EF0082E1E0}"/>
                </a:ext>
              </a:extLst>
            </p:cNvPr>
            <p:cNvSpPr>
              <a:spLocks noChangeShapeType="1"/>
            </p:cNvSpPr>
            <p:nvPr/>
          </p:nvSpPr>
          <p:spPr bwMode="auto">
            <a:xfrm>
              <a:off x="527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4" name="Line 94">
              <a:extLst>
                <a:ext uri="{FF2B5EF4-FFF2-40B4-BE49-F238E27FC236}">
                  <a16:creationId xmlns:a16="http://schemas.microsoft.com/office/drawing/2014/main" id="{33B0D001-C858-4159-8E61-0C39216C2D0C}"/>
                </a:ext>
              </a:extLst>
            </p:cNvPr>
            <p:cNvSpPr>
              <a:spLocks noChangeShapeType="1"/>
            </p:cNvSpPr>
            <p:nvPr/>
          </p:nvSpPr>
          <p:spPr bwMode="auto">
            <a:xfrm>
              <a:off x="5335"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5" name="Line 95">
              <a:extLst>
                <a:ext uri="{FF2B5EF4-FFF2-40B4-BE49-F238E27FC236}">
                  <a16:creationId xmlns:a16="http://schemas.microsoft.com/office/drawing/2014/main" id="{7AC42EB2-2B21-4340-8A46-BFEBE8266390}"/>
                </a:ext>
              </a:extLst>
            </p:cNvPr>
            <p:cNvSpPr>
              <a:spLocks noChangeShapeType="1"/>
            </p:cNvSpPr>
            <p:nvPr/>
          </p:nvSpPr>
          <p:spPr bwMode="auto">
            <a:xfrm>
              <a:off x="5400"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5926" name="Line 96">
              <a:extLst>
                <a:ext uri="{FF2B5EF4-FFF2-40B4-BE49-F238E27FC236}">
                  <a16:creationId xmlns:a16="http://schemas.microsoft.com/office/drawing/2014/main" id="{1AB22747-9D6D-4C60-9EE7-95F56BF6A460}"/>
                </a:ext>
              </a:extLst>
            </p:cNvPr>
            <p:cNvSpPr>
              <a:spLocks noChangeShapeType="1"/>
            </p:cNvSpPr>
            <p:nvPr/>
          </p:nvSpPr>
          <p:spPr bwMode="auto">
            <a:xfrm>
              <a:off x="5466" y="3092"/>
              <a:ext cx="0" cy="601"/>
            </a:xfrm>
            <a:prstGeom prst="line">
              <a:avLst/>
            </a:prstGeom>
            <a:noFill/>
            <a:ln w="12700">
              <a:solidFill>
                <a:schemeClr val="accent2"/>
              </a:solidFill>
              <a:prstDash val="sysDot"/>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35846" name="Text Box 98">
            <a:extLst>
              <a:ext uri="{FF2B5EF4-FFF2-40B4-BE49-F238E27FC236}">
                <a16:creationId xmlns:a16="http://schemas.microsoft.com/office/drawing/2014/main" id="{0C9CA18B-A7DF-47CE-A26E-09D633DE2D6D}"/>
              </a:ext>
            </a:extLst>
          </p:cNvPr>
          <p:cNvSpPr txBox="1">
            <a:spLocks noChangeArrowheads="1"/>
          </p:cNvSpPr>
          <p:nvPr/>
        </p:nvSpPr>
        <p:spPr bwMode="auto">
          <a:xfrm>
            <a:off x="8316913" y="4292600"/>
            <a:ext cx="6683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r>
              <a:rPr lang="en-US" altLang="en-US" sz="1800" i="1"/>
              <a:t>T</a:t>
            </a:r>
            <a:r>
              <a:rPr lang="en-US" altLang="en-US" sz="1800"/>
              <a:t>=80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DD4D105-182E-48E7-9251-BD5C8F2CD507}"/>
              </a:ext>
            </a:extLst>
          </p:cNvPr>
          <p:cNvSpPr>
            <a:spLocks noGrp="1" noChangeArrowheads="1"/>
          </p:cNvSpPr>
          <p:nvPr>
            <p:ph type="title"/>
          </p:nvPr>
        </p:nvSpPr>
        <p:spPr/>
        <p:txBody>
          <a:bodyPr/>
          <a:lstStyle/>
          <a:p>
            <a:r>
              <a:rPr lang="ro-RO" altLang="en-US"/>
              <a:t>Cuantificare vectorială</a:t>
            </a:r>
            <a:endParaRPr lang="en-US" altLang="en-US"/>
          </a:p>
        </p:txBody>
      </p:sp>
      <p:sp>
        <p:nvSpPr>
          <p:cNvPr id="36867" name="Content Placeholder 2">
            <a:extLst>
              <a:ext uri="{FF2B5EF4-FFF2-40B4-BE49-F238E27FC236}">
                <a16:creationId xmlns:a16="http://schemas.microsoft.com/office/drawing/2014/main" id="{535B1101-A114-4B98-977B-9A4875EF506E}"/>
              </a:ext>
            </a:extLst>
          </p:cNvPr>
          <p:cNvSpPr>
            <a:spLocks noGrp="1" noChangeArrowheads="1"/>
          </p:cNvSpPr>
          <p:nvPr>
            <p:ph idx="1"/>
          </p:nvPr>
        </p:nvSpPr>
        <p:spPr/>
        <p:txBody>
          <a:bodyPr/>
          <a:lstStyle/>
          <a:p>
            <a:r>
              <a:rPr lang="ro-RO" altLang="en-US"/>
              <a:t>Ideea de bază</a:t>
            </a:r>
          </a:p>
          <a:p>
            <a:pPr lvl="1"/>
            <a:r>
              <a:rPr lang="ro-RO" altLang="en-US"/>
              <a:t>Separarea spaţiului de car</a:t>
            </a:r>
            <a:r>
              <a:rPr lang="en-GB" altLang="en-US"/>
              <a:t>a</a:t>
            </a:r>
            <a:r>
              <a:rPr lang="ro-RO" altLang="en-US"/>
              <a:t>cteristici în grupe de date</a:t>
            </a:r>
          </a:p>
          <a:p>
            <a:pPr lvl="2"/>
            <a:r>
              <a:rPr lang="ro-RO" altLang="en-US"/>
              <a:t>Fiecare grupă are asociat un centroid</a:t>
            </a:r>
          </a:p>
          <a:p>
            <a:pPr lvl="2"/>
            <a:r>
              <a:rPr lang="ro-RO" altLang="en-US"/>
              <a:t>Toţi centroizii formează un </a:t>
            </a:r>
            <a:r>
              <a:rPr lang="ro-RO" altLang="en-US" i="1"/>
              <a:t>codebook</a:t>
            </a:r>
            <a:endParaRPr lang="ro-RO" altLang="en-US"/>
          </a:p>
          <a:p>
            <a:pPr lvl="1"/>
            <a:r>
              <a:rPr lang="ro-RO" altLang="en-US"/>
              <a:t>cu scopul reducerii dimensiunii datelor </a:t>
            </a:r>
            <a:endParaRPr lang="en-US" altLang="en-US"/>
          </a:p>
        </p:txBody>
      </p:sp>
      <p:pic>
        <p:nvPicPr>
          <p:cNvPr id="36868" name="Picture 2">
            <a:extLst>
              <a:ext uri="{FF2B5EF4-FFF2-40B4-BE49-F238E27FC236}">
                <a16:creationId xmlns:a16="http://schemas.microsoft.com/office/drawing/2014/main" id="{356DEA67-548C-4D90-86C6-710CF2B59B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292600"/>
            <a:ext cx="2963863"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36869" name="Picture 3">
            <a:extLst>
              <a:ext uri="{FF2B5EF4-FFF2-40B4-BE49-F238E27FC236}">
                <a16:creationId xmlns:a16="http://schemas.microsoft.com/office/drawing/2014/main" id="{50AF7443-B9F4-4E5F-8F92-B6AB93E82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4292600"/>
            <a:ext cx="2963862" cy="147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36870" name="Picture 4">
            <a:extLst>
              <a:ext uri="{FF2B5EF4-FFF2-40B4-BE49-F238E27FC236}">
                <a16:creationId xmlns:a16="http://schemas.microsoft.com/office/drawing/2014/main" id="{9F784D4B-A736-41EA-B8A8-86B8E3E707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5157788"/>
            <a:ext cx="1493838"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14D4F1B-B303-4B25-BCDB-DC94B362D48D}"/>
              </a:ext>
            </a:extLst>
          </p:cNvPr>
          <p:cNvSpPr>
            <a:spLocks noGrp="1" noChangeArrowheads="1"/>
          </p:cNvSpPr>
          <p:nvPr>
            <p:ph type="title"/>
          </p:nvPr>
        </p:nvSpPr>
        <p:spPr/>
        <p:txBody>
          <a:bodyPr/>
          <a:lstStyle/>
          <a:p>
            <a:r>
              <a:rPr lang="en-GB" altLang="en-US" sz="3200"/>
              <a:t>Cuantificarea vectorial</a:t>
            </a:r>
            <a:r>
              <a:rPr lang="ro-RO" altLang="en-US" sz="3200"/>
              <a:t>ă şi generarea observaţiilor </a:t>
            </a:r>
            <a:endParaRPr lang="en-US" altLang="en-US" sz="3200"/>
          </a:p>
        </p:txBody>
      </p:sp>
      <p:sp>
        <p:nvSpPr>
          <p:cNvPr id="3" name="Content Placeholder 2">
            <a:extLst>
              <a:ext uri="{FF2B5EF4-FFF2-40B4-BE49-F238E27FC236}">
                <a16:creationId xmlns:a16="http://schemas.microsoft.com/office/drawing/2014/main" id="{ADD1C8C1-5ACD-4A07-9BD8-EEB69096E27F}"/>
              </a:ext>
            </a:extLst>
          </p:cNvPr>
          <p:cNvSpPr>
            <a:spLocks noGrp="1"/>
          </p:cNvSpPr>
          <p:nvPr>
            <p:ph idx="1"/>
          </p:nvPr>
        </p:nvSpPr>
        <p:spPr/>
        <p:txBody>
          <a:bodyPr>
            <a:normAutofit fontScale="92500" lnSpcReduction="20000"/>
          </a:bodyPr>
          <a:lstStyle/>
          <a:p>
            <a:pPr>
              <a:defRPr/>
            </a:pPr>
            <a:r>
              <a:rPr lang="ro-RO" dirty="0"/>
              <a:t>Generarea observaţiilor corespunzătoare unei stări</a:t>
            </a:r>
          </a:p>
          <a:p>
            <a:pPr>
              <a:defRPr/>
            </a:pPr>
            <a:r>
              <a:rPr lang="ro-RO" dirty="0"/>
              <a:t>Starea =</a:t>
            </a:r>
          </a:p>
          <a:p>
            <a:pPr lvl="1">
              <a:defRPr/>
            </a:pPr>
            <a:r>
              <a:rPr lang="ro-RO" dirty="0"/>
              <a:t>Cuvânt</a:t>
            </a:r>
          </a:p>
          <a:p>
            <a:pPr lvl="1">
              <a:defRPr/>
            </a:pPr>
            <a:r>
              <a:rPr lang="ro-RO" dirty="0"/>
              <a:t>Mono-fonem (mono-gram)</a:t>
            </a:r>
          </a:p>
          <a:p>
            <a:pPr lvl="2">
              <a:defRPr/>
            </a:pPr>
            <a:r>
              <a:rPr lang="ro-RO" dirty="0"/>
              <a:t>Fonem independent (b)</a:t>
            </a:r>
          </a:p>
          <a:p>
            <a:pPr lvl="2">
              <a:defRPr/>
            </a:pPr>
            <a:r>
              <a:rPr lang="ro-RO" dirty="0"/>
              <a:t>Ex. </a:t>
            </a:r>
            <a:r>
              <a:rPr lang="pt-BR" dirty="0"/>
              <a:t>BRYAN</a:t>
            </a:r>
            <a:r>
              <a:rPr lang="ro-RO" dirty="0"/>
              <a:t> </a:t>
            </a:r>
            <a:r>
              <a:rPr lang="ro-RO" dirty="0">
                <a:sym typeface="Wingdings" pitchFamily="2" charset="2"/>
              </a:rPr>
              <a:t> </a:t>
            </a:r>
            <a:r>
              <a:rPr lang="pt-BR" b="1" dirty="0"/>
              <a:t>B </a:t>
            </a:r>
            <a:r>
              <a:rPr lang="ro-RO" b="1" dirty="0"/>
              <a:t> </a:t>
            </a:r>
            <a:r>
              <a:rPr lang="pt-BR" b="1" dirty="0"/>
              <a:t>R </a:t>
            </a:r>
            <a:r>
              <a:rPr lang="ro-RO" b="1" dirty="0"/>
              <a:t> </a:t>
            </a:r>
            <a:r>
              <a:rPr lang="pt-BR" b="1" dirty="0"/>
              <a:t>AY </a:t>
            </a:r>
            <a:r>
              <a:rPr lang="ro-RO" b="1" dirty="0"/>
              <a:t> </a:t>
            </a:r>
            <a:r>
              <a:rPr lang="pt-BR" b="1" dirty="0"/>
              <a:t>AX </a:t>
            </a:r>
            <a:r>
              <a:rPr lang="ro-RO" b="1" dirty="0"/>
              <a:t> </a:t>
            </a:r>
            <a:r>
              <a:rPr lang="pt-BR" b="1" dirty="0"/>
              <a:t>N</a:t>
            </a:r>
            <a:endParaRPr lang="ro-RO" dirty="0"/>
          </a:p>
          <a:p>
            <a:pPr lvl="1">
              <a:defRPr/>
            </a:pPr>
            <a:r>
              <a:rPr lang="ro-RO" dirty="0"/>
              <a:t>Bi-fonem (bi-gram)</a:t>
            </a:r>
          </a:p>
          <a:p>
            <a:pPr lvl="2">
              <a:defRPr/>
            </a:pPr>
            <a:r>
              <a:rPr lang="ro-RO" dirty="0"/>
              <a:t>Foneme contextuale (stânga </a:t>
            </a:r>
            <a:r>
              <a:rPr lang="ro-RO" dirty="0">
                <a:sym typeface="Wingdings" pitchFamily="2" charset="2"/>
              </a:rPr>
              <a:t></a:t>
            </a:r>
            <a:r>
              <a:rPr lang="ro-RO" dirty="0"/>
              <a:t> a-b, dreapta </a:t>
            </a:r>
            <a:r>
              <a:rPr lang="ro-RO" dirty="0">
                <a:sym typeface="Wingdings" pitchFamily="2" charset="2"/>
              </a:rPr>
              <a:t></a:t>
            </a:r>
            <a:r>
              <a:rPr lang="ro-RO" dirty="0"/>
              <a:t> </a:t>
            </a:r>
            <a:r>
              <a:rPr lang="ro-RO" b="1" dirty="0"/>
              <a:t>b</a:t>
            </a:r>
            <a:r>
              <a:rPr lang="ro-RO" dirty="0"/>
              <a:t>+c)</a:t>
            </a:r>
          </a:p>
          <a:p>
            <a:pPr lvl="2">
              <a:defRPr/>
            </a:pPr>
            <a:r>
              <a:rPr lang="ro-RO" dirty="0"/>
              <a:t>Ex. </a:t>
            </a:r>
            <a:r>
              <a:rPr lang="pt-BR" dirty="0"/>
              <a:t>BRYAN</a:t>
            </a:r>
            <a:r>
              <a:rPr lang="ro-RO" dirty="0"/>
              <a:t> </a:t>
            </a:r>
            <a:r>
              <a:rPr lang="ro-RO" dirty="0">
                <a:sym typeface="Wingdings" pitchFamily="2" charset="2"/>
              </a:rPr>
              <a:t> </a:t>
            </a:r>
            <a:r>
              <a:rPr lang="pt-BR" dirty="0"/>
              <a:t>SIL-</a:t>
            </a:r>
            <a:r>
              <a:rPr lang="pt-BR" b="1" dirty="0"/>
              <a:t>B B-R R-AY AY-AX AX-N</a:t>
            </a:r>
            <a:r>
              <a:rPr lang="ro-RO" b="1" dirty="0"/>
              <a:t>, </a:t>
            </a:r>
            <a:r>
              <a:rPr lang="ro-RO" dirty="0"/>
              <a:t>BRyAN </a:t>
            </a:r>
            <a:r>
              <a:rPr lang="ro-RO" dirty="0">
                <a:sym typeface="Wingdings" pitchFamily="2" charset="2"/>
              </a:rPr>
              <a:t> </a:t>
            </a:r>
            <a:r>
              <a:rPr lang="pt-BR" b="1" dirty="0"/>
              <a:t>B+R R+AY AY+AX AX+N N+SIL</a:t>
            </a:r>
            <a:endParaRPr lang="ro-RO" dirty="0"/>
          </a:p>
          <a:p>
            <a:pPr lvl="1">
              <a:defRPr/>
            </a:pPr>
            <a:r>
              <a:rPr lang="ro-RO" dirty="0"/>
              <a:t>Tri-fonem (tri-gram)</a:t>
            </a:r>
          </a:p>
          <a:p>
            <a:pPr lvl="2">
              <a:defRPr/>
            </a:pPr>
            <a:r>
              <a:rPr lang="ro-RO" dirty="0"/>
              <a:t>Foneme contextuale (stânga şi dreapta </a:t>
            </a:r>
            <a:r>
              <a:rPr lang="ro-RO" dirty="0">
                <a:sym typeface="Wingdings" pitchFamily="2" charset="2"/>
              </a:rPr>
              <a:t> a-</a:t>
            </a:r>
            <a:r>
              <a:rPr lang="ro-RO" b="1" dirty="0">
                <a:sym typeface="Wingdings" pitchFamily="2" charset="2"/>
              </a:rPr>
              <a:t>b</a:t>
            </a:r>
            <a:r>
              <a:rPr lang="ro-RO" dirty="0">
                <a:sym typeface="Wingdings" pitchFamily="2" charset="2"/>
              </a:rPr>
              <a:t>+c)</a:t>
            </a:r>
          </a:p>
          <a:p>
            <a:pPr lvl="2">
              <a:defRPr/>
            </a:pPr>
            <a:r>
              <a:rPr lang="ro-RO" dirty="0">
                <a:sym typeface="Wingdings" pitchFamily="2" charset="2"/>
              </a:rPr>
              <a:t>Ex. BRYAN  </a:t>
            </a:r>
            <a:r>
              <a:rPr lang="pt-BR" dirty="0"/>
              <a:t>SIL-</a:t>
            </a:r>
            <a:r>
              <a:rPr lang="pt-BR" b="1" dirty="0"/>
              <a:t>B+R B-R+AY R-AY+AX AY-AX+N AX-N+SIL</a:t>
            </a:r>
            <a:endParaRPr lang="ro-RO" dirty="0"/>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901ABE4-61FD-4BA0-BE78-D64BC3266D05}"/>
              </a:ext>
            </a:extLst>
          </p:cNvPr>
          <p:cNvSpPr>
            <a:spLocks noGrp="1" noChangeArrowheads="1"/>
          </p:cNvSpPr>
          <p:nvPr>
            <p:ph type="title"/>
          </p:nvPr>
        </p:nvSpPr>
        <p:spPr/>
        <p:txBody>
          <a:bodyPr/>
          <a:lstStyle/>
          <a:p>
            <a:r>
              <a:rPr lang="en-GB" altLang="en-US" sz="3200"/>
              <a:t>Cuantificarea vectorial</a:t>
            </a:r>
            <a:r>
              <a:rPr lang="ro-RO" altLang="en-US" sz="3200"/>
              <a:t>ă şi generarea observaţiilor </a:t>
            </a:r>
            <a:endParaRPr lang="en-US" altLang="en-US" sz="3200"/>
          </a:p>
        </p:txBody>
      </p:sp>
      <p:sp>
        <p:nvSpPr>
          <p:cNvPr id="38915" name="Content Placeholder 2">
            <a:extLst>
              <a:ext uri="{FF2B5EF4-FFF2-40B4-BE49-F238E27FC236}">
                <a16:creationId xmlns:a16="http://schemas.microsoft.com/office/drawing/2014/main" id="{932BBA44-6B5C-490B-9283-2B5AC2E1AE14}"/>
              </a:ext>
            </a:extLst>
          </p:cNvPr>
          <p:cNvSpPr>
            <a:spLocks noGrp="1" noChangeArrowheads="1"/>
          </p:cNvSpPr>
          <p:nvPr>
            <p:ph idx="1"/>
          </p:nvPr>
        </p:nvSpPr>
        <p:spPr/>
        <p:txBody>
          <a:bodyPr/>
          <a:lstStyle/>
          <a:p>
            <a:r>
              <a:rPr lang="ro-RO" altLang="en-US"/>
              <a:t>Generarea observaţiilor corespunzătoare unei stări</a:t>
            </a:r>
          </a:p>
        </p:txBody>
      </p:sp>
      <p:sp>
        <p:nvSpPr>
          <p:cNvPr id="38916" name="Rectangle 11">
            <a:extLst>
              <a:ext uri="{FF2B5EF4-FFF2-40B4-BE49-F238E27FC236}">
                <a16:creationId xmlns:a16="http://schemas.microsoft.com/office/drawing/2014/main" id="{4A74CD15-E74F-4A3B-9E95-3999EC6887EB}"/>
              </a:ext>
            </a:extLst>
          </p:cNvPr>
          <p:cNvSpPr>
            <a:spLocks noChangeArrowheads="1"/>
          </p:cNvSpPr>
          <p:nvPr/>
        </p:nvSpPr>
        <p:spPr bwMode="auto">
          <a:xfrm>
            <a:off x="915988" y="4381500"/>
            <a:ext cx="7385050" cy="547688"/>
          </a:xfrm>
          <a:prstGeom prst="rect">
            <a:avLst/>
          </a:prstGeom>
          <a:solidFill>
            <a:srgbClr val="FFFFFF"/>
          </a:solidFill>
          <a:ln w="22225">
            <a:solidFill>
              <a:schemeClr val="tx1"/>
            </a:solidFill>
            <a:miter lim="800000"/>
            <a:headEnd/>
            <a:tailEnd/>
          </a:ln>
        </p:spPr>
        <p:txBody>
          <a:bodyPr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endParaRPr lang="en-US" altLang="en-US" sz="1800"/>
          </a:p>
        </p:txBody>
      </p:sp>
      <p:sp>
        <p:nvSpPr>
          <p:cNvPr id="38917" name="Line 12">
            <a:extLst>
              <a:ext uri="{FF2B5EF4-FFF2-40B4-BE49-F238E27FC236}">
                <a16:creationId xmlns:a16="http://schemas.microsoft.com/office/drawing/2014/main" id="{62D14599-8DD5-414C-899D-33AC10B4CA37}"/>
              </a:ext>
            </a:extLst>
          </p:cNvPr>
          <p:cNvSpPr>
            <a:spLocks noChangeShapeType="1"/>
          </p:cNvSpPr>
          <p:nvPr/>
        </p:nvSpPr>
        <p:spPr bwMode="auto">
          <a:xfrm>
            <a:off x="1908175" y="4381500"/>
            <a:ext cx="0" cy="561975"/>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18" name="Line 13">
            <a:extLst>
              <a:ext uri="{FF2B5EF4-FFF2-40B4-BE49-F238E27FC236}">
                <a16:creationId xmlns:a16="http://schemas.microsoft.com/office/drawing/2014/main" id="{8B934257-C5A7-47DA-BF29-702B50F7414F}"/>
              </a:ext>
            </a:extLst>
          </p:cNvPr>
          <p:cNvSpPr>
            <a:spLocks noChangeShapeType="1"/>
          </p:cNvSpPr>
          <p:nvPr/>
        </p:nvSpPr>
        <p:spPr bwMode="auto">
          <a:xfrm>
            <a:off x="3421063" y="43815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19" name="Line 14">
            <a:extLst>
              <a:ext uri="{FF2B5EF4-FFF2-40B4-BE49-F238E27FC236}">
                <a16:creationId xmlns:a16="http://schemas.microsoft.com/office/drawing/2014/main" id="{44D7DA40-20E5-4029-87D6-3E973F8BDA19}"/>
              </a:ext>
            </a:extLst>
          </p:cNvPr>
          <p:cNvSpPr>
            <a:spLocks noChangeShapeType="1"/>
          </p:cNvSpPr>
          <p:nvPr/>
        </p:nvSpPr>
        <p:spPr bwMode="auto">
          <a:xfrm>
            <a:off x="4972050" y="4394200"/>
            <a:ext cx="0" cy="534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0" name="Line 15">
            <a:extLst>
              <a:ext uri="{FF2B5EF4-FFF2-40B4-BE49-F238E27FC236}">
                <a16:creationId xmlns:a16="http://schemas.microsoft.com/office/drawing/2014/main" id="{B2284AD6-4E75-471E-B1B0-BFEBC17B7428}"/>
              </a:ext>
            </a:extLst>
          </p:cNvPr>
          <p:cNvSpPr>
            <a:spLocks noChangeShapeType="1"/>
          </p:cNvSpPr>
          <p:nvPr/>
        </p:nvSpPr>
        <p:spPr bwMode="auto">
          <a:xfrm>
            <a:off x="7762875" y="43815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grpSp>
        <p:nvGrpSpPr>
          <p:cNvPr id="38921" name="Group 67">
            <a:extLst>
              <a:ext uri="{FF2B5EF4-FFF2-40B4-BE49-F238E27FC236}">
                <a16:creationId xmlns:a16="http://schemas.microsoft.com/office/drawing/2014/main" id="{470FC874-9F74-48DA-AAD9-5405899EDCE4}"/>
              </a:ext>
            </a:extLst>
          </p:cNvPr>
          <p:cNvGrpSpPr>
            <a:grpSpLocks/>
          </p:cNvGrpSpPr>
          <p:nvPr/>
        </p:nvGrpSpPr>
        <p:grpSpPr bwMode="auto">
          <a:xfrm>
            <a:off x="1447800" y="5581650"/>
            <a:ext cx="6672263" cy="1087438"/>
            <a:chOff x="928" y="1555"/>
            <a:chExt cx="4203" cy="685"/>
          </a:xfrm>
        </p:grpSpPr>
        <p:sp>
          <p:nvSpPr>
            <p:cNvPr id="38966" name="Oval 16">
              <a:extLst>
                <a:ext uri="{FF2B5EF4-FFF2-40B4-BE49-F238E27FC236}">
                  <a16:creationId xmlns:a16="http://schemas.microsoft.com/office/drawing/2014/main" id="{688075BB-6815-492B-B087-9309E6FF3691}"/>
                </a:ext>
              </a:extLst>
            </p:cNvPr>
            <p:cNvSpPr>
              <a:spLocks noChangeArrowheads="1"/>
            </p:cNvSpPr>
            <p:nvPr/>
          </p:nvSpPr>
          <p:spPr bwMode="auto">
            <a:xfrm>
              <a:off x="1886"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7" name="Oval 17">
              <a:extLst>
                <a:ext uri="{FF2B5EF4-FFF2-40B4-BE49-F238E27FC236}">
                  <a16:creationId xmlns:a16="http://schemas.microsoft.com/office/drawing/2014/main" id="{AFC21CAE-AC87-4079-A355-2C5E515962B1}"/>
                </a:ext>
              </a:extLst>
            </p:cNvPr>
            <p:cNvSpPr>
              <a:spLocks noChangeArrowheads="1"/>
            </p:cNvSpPr>
            <p:nvPr/>
          </p:nvSpPr>
          <p:spPr bwMode="auto">
            <a:xfrm>
              <a:off x="2750"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8" name="Oval 18">
              <a:extLst>
                <a:ext uri="{FF2B5EF4-FFF2-40B4-BE49-F238E27FC236}">
                  <a16:creationId xmlns:a16="http://schemas.microsoft.com/office/drawing/2014/main" id="{BB49A769-82FB-4D97-98E2-579B29EAEB7B}"/>
                </a:ext>
              </a:extLst>
            </p:cNvPr>
            <p:cNvSpPr>
              <a:spLocks noChangeArrowheads="1"/>
            </p:cNvSpPr>
            <p:nvPr/>
          </p:nvSpPr>
          <p:spPr bwMode="auto">
            <a:xfrm>
              <a:off x="3614" y="1944"/>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69" name="Freeform 19">
              <a:extLst>
                <a:ext uri="{FF2B5EF4-FFF2-40B4-BE49-F238E27FC236}">
                  <a16:creationId xmlns:a16="http://schemas.microsoft.com/office/drawing/2014/main" id="{71DB085C-F327-4055-AE4C-A18BF8C1D59F}"/>
                </a:ext>
              </a:extLst>
            </p:cNvPr>
            <p:cNvSpPr>
              <a:spLocks/>
            </p:cNvSpPr>
            <p:nvPr/>
          </p:nvSpPr>
          <p:spPr bwMode="auto">
            <a:xfrm>
              <a:off x="1824"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0" name="Freeform 20">
              <a:extLst>
                <a:ext uri="{FF2B5EF4-FFF2-40B4-BE49-F238E27FC236}">
                  <a16:creationId xmlns:a16="http://schemas.microsoft.com/office/drawing/2014/main" id="{7870E0E8-FAB8-4257-844E-28624C305652}"/>
                </a:ext>
              </a:extLst>
            </p:cNvPr>
            <p:cNvSpPr>
              <a:spLocks/>
            </p:cNvSpPr>
            <p:nvPr/>
          </p:nvSpPr>
          <p:spPr bwMode="auto">
            <a:xfrm>
              <a:off x="2702"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1" name="Freeform 21">
              <a:extLst>
                <a:ext uri="{FF2B5EF4-FFF2-40B4-BE49-F238E27FC236}">
                  <a16:creationId xmlns:a16="http://schemas.microsoft.com/office/drawing/2014/main" id="{B9108EAE-813C-4968-877F-744D632977BC}"/>
                </a:ext>
              </a:extLst>
            </p:cNvPr>
            <p:cNvSpPr>
              <a:spLocks/>
            </p:cNvSpPr>
            <p:nvPr/>
          </p:nvSpPr>
          <p:spPr bwMode="auto">
            <a:xfrm>
              <a:off x="3566"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72" name="Line 22">
              <a:extLst>
                <a:ext uri="{FF2B5EF4-FFF2-40B4-BE49-F238E27FC236}">
                  <a16:creationId xmlns:a16="http://schemas.microsoft.com/office/drawing/2014/main" id="{3F3F075E-6B8B-4ACE-AE57-E281BC78535C}"/>
                </a:ext>
              </a:extLst>
            </p:cNvPr>
            <p:cNvSpPr>
              <a:spLocks noChangeShapeType="1"/>
            </p:cNvSpPr>
            <p:nvPr/>
          </p:nvSpPr>
          <p:spPr bwMode="auto">
            <a:xfrm>
              <a:off x="2174" y="2088"/>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73" name="Line 23">
              <a:extLst>
                <a:ext uri="{FF2B5EF4-FFF2-40B4-BE49-F238E27FC236}">
                  <a16:creationId xmlns:a16="http://schemas.microsoft.com/office/drawing/2014/main" id="{3AF1E07E-CAF7-49CC-A434-DDBA53B26F30}"/>
                </a:ext>
              </a:extLst>
            </p:cNvPr>
            <p:cNvSpPr>
              <a:spLocks noChangeShapeType="1"/>
            </p:cNvSpPr>
            <p:nvPr/>
          </p:nvSpPr>
          <p:spPr bwMode="auto">
            <a:xfrm>
              <a:off x="3038" y="2088"/>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74" name="Text Box 24">
              <a:extLst>
                <a:ext uri="{FF2B5EF4-FFF2-40B4-BE49-F238E27FC236}">
                  <a16:creationId xmlns:a16="http://schemas.microsoft.com/office/drawing/2014/main" id="{7D857394-3ECE-4220-A4C4-009615804B93}"/>
                </a:ext>
              </a:extLst>
            </p:cNvPr>
            <p:cNvSpPr txBox="1">
              <a:spLocks noChangeArrowheads="1"/>
            </p:cNvSpPr>
            <p:nvPr/>
          </p:nvSpPr>
          <p:spPr bwMode="auto">
            <a:xfrm>
              <a:off x="1930" y="19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y</a:t>
              </a:r>
            </a:p>
          </p:txBody>
        </p:sp>
        <p:sp>
          <p:nvSpPr>
            <p:cNvPr id="38975" name="Text Box 25">
              <a:extLst>
                <a:ext uri="{FF2B5EF4-FFF2-40B4-BE49-F238E27FC236}">
                  <a16:creationId xmlns:a16="http://schemas.microsoft.com/office/drawing/2014/main" id="{DCA2CFC2-7CBC-42EA-8B7C-779DF930D52C}"/>
                </a:ext>
              </a:extLst>
            </p:cNvPr>
            <p:cNvSpPr txBox="1">
              <a:spLocks noChangeArrowheads="1"/>
            </p:cNvSpPr>
            <p:nvPr/>
          </p:nvSpPr>
          <p:spPr bwMode="auto">
            <a:xfrm>
              <a:off x="2743" y="194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eh</a:t>
              </a:r>
            </a:p>
          </p:txBody>
        </p:sp>
        <p:sp>
          <p:nvSpPr>
            <p:cNvPr id="38976" name="Text Box 26">
              <a:extLst>
                <a:ext uri="{FF2B5EF4-FFF2-40B4-BE49-F238E27FC236}">
                  <a16:creationId xmlns:a16="http://schemas.microsoft.com/office/drawing/2014/main" id="{BD5E784A-BCE0-41B6-9940-4C077BE2C642}"/>
                </a:ext>
              </a:extLst>
            </p:cNvPr>
            <p:cNvSpPr txBox="1">
              <a:spLocks noChangeArrowheads="1"/>
            </p:cNvSpPr>
            <p:nvPr/>
          </p:nvSpPr>
          <p:spPr bwMode="auto">
            <a:xfrm>
              <a:off x="3662" y="1939"/>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a:t>
              </a:r>
            </a:p>
          </p:txBody>
        </p:sp>
        <p:sp>
          <p:nvSpPr>
            <p:cNvPr id="38977" name="Text Box 34">
              <a:extLst>
                <a:ext uri="{FF2B5EF4-FFF2-40B4-BE49-F238E27FC236}">
                  <a16:creationId xmlns:a16="http://schemas.microsoft.com/office/drawing/2014/main" id="{E2EFDD35-7201-40C7-B295-E0C99C61D3A7}"/>
                </a:ext>
              </a:extLst>
            </p:cNvPr>
            <p:cNvSpPr txBox="1">
              <a:spLocks noChangeArrowheads="1"/>
            </p:cNvSpPr>
            <p:nvPr/>
          </p:nvSpPr>
          <p:spPr bwMode="auto">
            <a:xfrm>
              <a:off x="2208"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0.3</a:t>
              </a:r>
            </a:p>
          </p:txBody>
        </p:sp>
        <p:sp>
          <p:nvSpPr>
            <p:cNvPr id="38978" name="Text Box 35">
              <a:extLst>
                <a:ext uri="{FF2B5EF4-FFF2-40B4-BE49-F238E27FC236}">
                  <a16:creationId xmlns:a16="http://schemas.microsoft.com/office/drawing/2014/main" id="{BAFA84EB-1CB2-4C26-9E10-421996C854CA}"/>
                </a:ext>
              </a:extLst>
            </p:cNvPr>
            <p:cNvSpPr txBox="1">
              <a:spLocks noChangeArrowheads="1"/>
            </p:cNvSpPr>
            <p:nvPr/>
          </p:nvSpPr>
          <p:spPr bwMode="auto">
            <a:xfrm>
              <a:off x="3092"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0.5</a:t>
              </a:r>
            </a:p>
          </p:txBody>
        </p:sp>
        <p:sp>
          <p:nvSpPr>
            <p:cNvPr id="38979" name="Text Box 36">
              <a:extLst>
                <a:ext uri="{FF2B5EF4-FFF2-40B4-BE49-F238E27FC236}">
                  <a16:creationId xmlns:a16="http://schemas.microsoft.com/office/drawing/2014/main" id="{81B8BE6A-2555-491E-A9C1-BA78F2594624}"/>
                </a:ext>
              </a:extLst>
            </p:cNvPr>
            <p:cNvSpPr txBox="1">
              <a:spLocks noChangeArrowheads="1"/>
            </p:cNvSpPr>
            <p:nvPr/>
          </p:nvSpPr>
          <p:spPr bwMode="auto">
            <a:xfrm>
              <a:off x="3956" y="160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0.8</a:t>
              </a:r>
            </a:p>
          </p:txBody>
        </p:sp>
        <p:sp>
          <p:nvSpPr>
            <p:cNvPr id="38980" name="Text Box 37">
              <a:extLst>
                <a:ext uri="{FF2B5EF4-FFF2-40B4-BE49-F238E27FC236}">
                  <a16:creationId xmlns:a16="http://schemas.microsoft.com/office/drawing/2014/main" id="{2D6301FD-6D3D-4307-9A71-C572D27CFD2C}"/>
                </a:ext>
              </a:extLst>
            </p:cNvPr>
            <p:cNvSpPr txBox="1">
              <a:spLocks noChangeArrowheads="1"/>
            </p:cNvSpPr>
            <p:nvPr/>
          </p:nvSpPr>
          <p:spPr bwMode="auto">
            <a:xfrm>
              <a:off x="2160" y="188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0.7</a:t>
              </a:r>
            </a:p>
          </p:txBody>
        </p:sp>
        <p:sp>
          <p:nvSpPr>
            <p:cNvPr id="38981" name="Text Box 38">
              <a:extLst>
                <a:ext uri="{FF2B5EF4-FFF2-40B4-BE49-F238E27FC236}">
                  <a16:creationId xmlns:a16="http://schemas.microsoft.com/office/drawing/2014/main" id="{C1254409-AE7A-47DC-8D72-2A4B64A820C2}"/>
                </a:ext>
              </a:extLst>
            </p:cNvPr>
            <p:cNvSpPr txBox="1">
              <a:spLocks noChangeArrowheads="1"/>
            </p:cNvSpPr>
            <p:nvPr/>
          </p:nvSpPr>
          <p:spPr bwMode="auto">
            <a:xfrm>
              <a:off x="3072" y="1886"/>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0.5</a:t>
              </a:r>
            </a:p>
          </p:txBody>
        </p:sp>
        <p:sp>
          <p:nvSpPr>
            <p:cNvPr id="38982" name="Text Box 47">
              <a:extLst>
                <a:ext uri="{FF2B5EF4-FFF2-40B4-BE49-F238E27FC236}">
                  <a16:creationId xmlns:a16="http://schemas.microsoft.com/office/drawing/2014/main" id="{09968B15-2032-4E9E-B24F-1C47E300CC38}"/>
                </a:ext>
              </a:extLst>
            </p:cNvPr>
            <p:cNvSpPr txBox="1">
              <a:spLocks noChangeArrowheads="1"/>
            </p:cNvSpPr>
            <p:nvPr/>
          </p:nvSpPr>
          <p:spPr bwMode="auto">
            <a:xfrm>
              <a:off x="3953" y="1860"/>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0.2</a:t>
              </a:r>
            </a:p>
          </p:txBody>
        </p:sp>
        <p:sp>
          <p:nvSpPr>
            <p:cNvPr id="38983" name="Oval 49">
              <a:extLst>
                <a:ext uri="{FF2B5EF4-FFF2-40B4-BE49-F238E27FC236}">
                  <a16:creationId xmlns:a16="http://schemas.microsoft.com/office/drawing/2014/main" id="{966809EA-7826-4303-8EAF-5E10566C8FDB}"/>
                </a:ext>
              </a:extLst>
            </p:cNvPr>
            <p:cNvSpPr>
              <a:spLocks noChangeArrowheads="1"/>
            </p:cNvSpPr>
            <p:nvPr/>
          </p:nvSpPr>
          <p:spPr bwMode="auto">
            <a:xfrm>
              <a:off x="1000" y="1952"/>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84" name="Text Box 52">
              <a:extLst>
                <a:ext uri="{FF2B5EF4-FFF2-40B4-BE49-F238E27FC236}">
                  <a16:creationId xmlns:a16="http://schemas.microsoft.com/office/drawing/2014/main" id="{968DF8CF-514C-4F8D-96FE-80C5FB41B13A}"/>
                </a:ext>
              </a:extLst>
            </p:cNvPr>
            <p:cNvSpPr txBox="1">
              <a:spLocks noChangeArrowheads="1"/>
            </p:cNvSpPr>
            <p:nvPr/>
          </p:nvSpPr>
          <p:spPr bwMode="auto">
            <a:xfrm>
              <a:off x="1256" y="1880"/>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0.4</a:t>
              </a:r>
            </a:p>
          </p:txBody>
        </p:sp>
        <p:sp>
          <p:nvSpPr>
            <p:cNvPr id="38985" name="Text Box 54">
              <a:extLst>
                <a:ext uri="{FF2B5EF4-FFF2-40B4-BE49-F238E27FC236}">
                  <a16:creationId xmlns:a16="http://schemas.microsoft.com/office/drawing/2014/main" id="{39DB78ED-646F-43E9-80BC-245AD38622E5}"/>
                </a:ext>
              </a:extLst>
            </p:cNvPr>
            <p:cNvSpPr txBox="1">
              <a:spLocks noChangeArrowheads="1"/>
            </p:cNvSpPr>
            <p:nvPr/>
          </p:nvSpPr>
          <p:spPr bwMode="auto">
            <a:xfrm>
              <a:off x="992" y="1936"/>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sil</a:t>
              </a:r>
            </a:p>
          </p:txBody>
        </p:sp>
        <p:sp>
          <p:nvSpPr>
            <p:cNvPr id="38986" name="Text Box 57">
              <a:extLst>
                <a:ext uri="{FF2B5EF4-FFF2-40B4-BE49-F238E27FC236}">
                  <a16:creationId xmlns:a16="http://schemas.microsoft.com/office/drawing/2014/main" id="{4CA2547A-F269-43E7-BCB8-70447701DFED}"/>
                </a:ext>
              </a:extLst>
            </p:cNvPr>
            <p:cNvSpPr txBox="1">
              <a:spLocks noChangeArrowheads="1"/>
            </p:cNvSpPr>
            <p:nvPr/>
          </p:nvSpPr>
          <p:spPr bwMode="auto">
            <a:xfrm>
              <a:off x="4503" y="1943"/>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1800"/>
                <a:t>sil</a:t>
              </a:r>
            </a:p>
          </p:txBody>
        </p:sp>
        <p:sp>
          <p:nvSpPr>
            <p:cNvPr id="38987" name="Oval 58">
              <a:extLst>
                <a:ext uri="{FF2B5EF4-FFF2-40B4-BE49-F238E27FC236}">
                  <a16:creationId xmlns:a16="http://schemas.microsoft.com/office/drawing/2014/main" id="{A3D39998-81F9-4FE5-90E8-35AD2FB318F7}"/>
                </a:ext>
              </a:extLst>
            </p:cNvPr>
            <p:cNvSpPr>
              <a:spLocks noChangeArrowheads="1"/>
            </p:cNvSpPr>
            <p:nvPr/>
          </p:nvSpPr>
          <p:spPr bwMode="auto">
            <a:xfrm>
              <a:off x="4504" y="1952"/>
              <a:ext cx="288" cy="288"/>
            </a:xfrm>
            <a:prstGeom prst="ellipse">
              <a:avLst/>
            </a:pr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38988" name="Freeform 60">
              <a:extLst>
                <a:ext uri="{FF2B5EF4-FFF2-40B4-BE49-F238E27FC236}">
                  <a16:creationId xmlns:a16="http://schemas.microsoft.com/office/drawing/2014/main" id="{1E88B797-A853-449F-8EB3-C78D4D5B8BC8}"/>
                </a:ext>
              </a:extLst>
            </p:cNvPr>
            <p:cNvSpPr>
              <a:spLocks/>
            </p:cNvSpPr>
            <p:nvPr/>
          </p:nvSpPr>
          <p:spPr bwMode="auto">
            <a:xfrm>
              <a:off x="928" y="1560"/>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89" name="Freeform 61">
              <a:extLst>
                <a:ext uri="{FF2B5EF4-FFF2-40B4-BE49-F238E27FC236}">
                  <a16:creationId xmlns:a16="http://schemas.microsoft.com/office/drawing/2014/main" id="{63252D26-C220-48E5-8BA1-D722632A69FC}"/>
                </a:ext>
              </a:extLst>
            </p:cNvPr>
            <p:cNvSpPr>
              <a:spLocks/>
            </p:cNvSpPr>
            <p:nvPr/>
          </p:nvSpPr>
          <p:spPr bwMode="auto">
            <a:xfrm>
              <a:off x="4444" y="1555"/>
              <a:ext cx="414" cy="415"/>
            </a:xfrm>
            <a:custGeom>
              <a:avLst/>
              <a:gdLst>
                <a:gd name="T0" fmla="*/ 303 w 414"/>
                <a:gd name="T1" fmla="*/ 415 h 415"/>
                <a:gd name="T2" fmla="*/ 398 w 414"/>
                <a:gd name="T3" fmla="*/ 192 h 415"/>
                <a:gd name="T4" fmla="*/ 206 w 414"/>
                <a:gd name="T5" fmla="*/ 0 h 415"/>
                <a:gd name="T6" fmla="*/ 14 w 414"/>
                <a:gd name="T7" fmla="*/ 192 h 415"/>
                <a:gd name="T8" fmla="*/ 122 w 414"/>
                <a:gd name="T9" fmla="*/ 415 h 415"/>
                <a:gd name="T10" fmla="*/ 0 60000 65536"/>
                <a:gd name="T11" fmla="*/ 0 60000 65536"/>
                <a:gd name="T12" fmla="*/ 0 60000 65536"/>
                <a:gd name="T13" fmla="*/ 0 60000 65536"/>
                <a:gd name="T14" fmla="*/ 0 60000 65536"/>
                <a:gd name="T15" fmla="*/ 0 w 414"/>
                <a:gd name="T16" fmla="*/ 0 h 415"/>
                <a:gd name="T17" fmla="*/ 414 w 414"/>
                <a:gd name="T18" fmla="*/ 415 h 415"/>
              </a:gdLst>
              <a:ahLst/>
              <a:cxnLst>
                <a:cxn ang="T10">
                  <a:pos x="T0" y="T1"/>
                </a:cxn>
                <a:cxn ang="T11">
                  <a:pos x="T2" y="T3"/>
                </a:cxn>
                <a:cxn ang="T12">
                  <a:pos x="T4" y="T5"/>
                </a:cxn>
                <a:cxn ang="T13">
                  <a:pos x="T6" y="T7"/>
                </a:cxn>
                <a:cxn ang="T14">
                  <a:pos x="T8" y="T9"/>
                </a:cxn>
              </a:cxnLst>
              <a:rect l="T15" t="T16" r="T17" b="T18"/>
              <a:pathLst>
                <a:path w="414" h="415">
                  <a:moveTo>
                    <a:pt x="303" y="415"/>
                  </a:moveTo>
                  <a:cubicBezTo>
                    <a:pt x="318" y="378"/>
                    <a:pt x="414" y="261"/>
                    <a:pt x="398" y="192"/>
                  </a:cubicBezTo>
                  <a:cubicBezTo>
                    <a:pt x="382" y="123"/>
                    <a:pt x="270" y="0"/>
                    <a:pt x="206" y="0"/>
                  </a:cubicBezTo>
                  <a:cubicBezTo>
                    <a:pt x="142" y="0"/>
                    <a:pt x="28" y="123"/>
                    <a:pt x="14" y="192"/>
                  </a:cubicBezTo>
                  <a:cubicBezTo>
                    <a:pt x="0" y="261"/>
                    <a:pt x="100" y="369"/>
                    <a:pt x="122" y="415"/>
                  </a:cubicBezTo>
                </a:path>
              </a:pathLst>
            </a:custGeom>
            <a:noFill/>
            <a:ln w="22225">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990" name="Text Box 62">
              <a:extLst>
                <a:ext uri="{FF2B5EF4-FFF2-40B4-BE49-F238E27FC236}">
                  <a16:creationId xmlns:a16="http://schemas.microsoft.com/office/drawing/2014/main" id="{0847C2BA-05EC-485E-A14A-A5C7CBC3A6A9}"/>
                </a:ext>
              </a:extLst>
            </p:cNvPr>
            <p:cNvSpPr txBox="1">
              <a:spLocks noChangeArrowheads="1"/>
            </p:cNvSpPr>
            <p:nvPr/>
          </p:nvSpPr>
          <p:spPr bwMode="auto">
            <a:xfrm>
              <a:off x="4815" y="1602"/>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1.0</a:t>
              </a:r>
            </a:p>
          </p:txBody>
        </p:sp>
        <p:sp>
          <p:nvSpPr>
            <p:cNvPr id="38991" name="Text Box 63">
              <a:extLst>
                <a:ext uri="{FF2B5EF4-FFF2-40B4-BE49-F238E27FC236}">
                  <a16:creationId xmlns:a16="http://schemas.microsoft.com/office/drawing/2014/main" id="{3B907C9E-9A5B-40C5-BF3B-DD523462A814}"/>
                </a:ext>
              </a:extLst>
            </p:cNvPr>
            <p:cNvSpPr txBox="1">
              <a:spLocks noChangeArrowheads="1"/>
            </p:cNvSpPr>
            <p:nvPr/>
          </p:nvSpPr>
          <p:spPr bwMode="auto">
            <a:xfrm>
              <a:off x="1298" y="1621"/>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spcBef>
                  <a:spcPct val="0"/>
                </a:spcBef>
                <a:buClrTx/>
                <a:buSzTx/>
                <a:buFontTx/>
                <a:buNone/>
              </a:pPr>
              <a:r>
                <a:rPr lang="en-US" altLang="en-US" sz="2000"/>
                <a:t>0.6</a:t>
              </a:r>
            </a:p>
          </p:txBody>
        </p:sp>
        <p:sp>
          <p:nvSpPr>
            <p:cNvPr id="38992" name="Line 64">
              <a:extLst>
                <a:ext uri="{FF2B5EF4-FFF2-40B4-BE49-F238E27FC236}">
                  <a16:creationId xmlns:a16="http://schemas.microsoft.com/office/drawing/2014/main" id="{6E98D76E-6FE4-46E8-B492-5E09321842D2}"/>
                </a:ext>
              </a:extLst>
            </p:cNvPr>
            <p:cNvSpPr>
              <a:spLocks noChangeShapeType="1"/>
            </p:cNvSpPr>
            <p:nvPr/>
          </p:nvSpPr>
          <p:spPr bwMode="auto">
            <a:xfrm>
              <a:off x="1300" y="2093"/>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8993" name="Line 65">
              <a:extLst>
                <a:ext uri="{FF2B5EF4-FFF2-40B4-BE49-F238E27FC236}">
                  <a16:creationId xmlns:a16="http://schemas.microsoft.com/office/drawing/2014/main" id="{00D5041D-0D45-4A90-8EB1-7D54B717D5DB}"/>
                </a:ext>
              </a:extLst>
            </p:cNvPr>
            <p:cNvSpPr>
              <a:spLocks noChangeShapeType="1"/>
            </p:cNvSpPr>
            <p:nvPr/>
          </p:nvSpPr>
          <p:spPr bwMode="auto">
            <a:xfrm>
              <a:off x="3923" y="2093"/>
              <a:ext cx="576" cy="0"/>
            </a:xfrm>
            <a:prstGeom prst="line">
              <a:avLst/>
            </a:prstGeom>
            <a:noFill/>
            <a:ln w="2222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8922" name="Line 70">
            <a:extLst>
              <a:ext uri="{FF2B5EF4-FFF2-40B4-BE49-F238E27FC236}">
                <a16:creationId xmlns:a16="http://schemas.microsoft.com/office/drawing/2014/main" id="{C2967550-C8DB-4713-AD96-A3CBA990306D}"/>
              </a:ext>
            </a:extLst>
          </p:cNvPr>
          <p:cNvSpPr>
            <a:spLocks noChangeShapeType="1"/>
          </p:cNvSpPr>
          <p:nvPr/>
        </p:nvSpPr>
        <p:spPr bwMode="auto">
          <a:xfrm>
            <a:off x="1905000" y="4986338"/>
            <a:ext cx="1252538" cy="534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3" name="Line 71">
            <a:extLst>
              <a:ext uri="{FF2B5EF4-FFF2-40B4-BE49-F238E27FC236}">
                <a16:creationId xmlns:a16="http://schemas.microsoft.com/office/drawing/2014/main" id="{98322A4D-CDF0-41AA-B30B-6E5AAEE6063C}"/>
              </a:ext>
            </a:extLst>
          </p:cNvPr>
          <p:cNvSpPr>
            <a:spLocks noChangeShapeType="1"/>
          </p:cNvSpPr>
          <p:nvPr/>
        </p:nvSpPr>
        <p:spPr bwMode="auto">
          <a:xfrm>
            <a:off x="2687638" y="4987925"/>
            <a:ext cx="4826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4" name="Line 72">
            <a:extLst>
              <a:ext uri="{FF2B5EF4-FFF2-40B4-BE49-F238E27FC236}">
                <a16:creationId xmlns:a16="http://schemas.microsoft.com/office/drawing/2014/main" id="{0A78FB92-0009-48C4-BF70-943302F676C5}"/>
              </a:ext>
            </a:extLst>
          </p:cNvPr>
          <p:cNvSpPr>
            <a:spLocks noChangeShapeType="1"/>
          </p:cNvSpPr>
          <p:nvPr/>
        </p:nvSpPr>
        <p:spPr bwMode="auto">
          <a:xfrm>
            <a:off x="912813" y="4960938"/>
            <a:ext cx="849312" cy="56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5" name="Line 73">
            <a:extLst>
              <a:ext uri="{FF2B5EF4-FFF2-40B4-BE49-F238E27FC236}">
                <a16:creationId xmlns:a16="http://schemas.microsoft.com/office/drawing/2014/main" id="{9BAC6B50-DD81-459D-A637-6FA9959604EC}"/>
              </a:ext>
            </a:extLst>
          </p:cNvPr>
          <p:cNvSpPr>
            <a:spLocks noChangeShapeType="1"/>
          </p:cNvSpPr>
          <p:nvPr/>
        </p:nvSpPr>
        <p:spPr bwMode="auto">
          <a:xfrm flipH="1">
            <a:off x="1735138" y="4960938"/>
            <a:ext cx="169862" cy="5603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26" name="Line 74">
            <a:extLst>
              <a:ext uri="{FF2B5EF4-FFF2-40B4-BE49-F238E27FC236}">
                <a16:creationId xmlns:a16="http://schemas.microsoft.com/office/drawing/2014/main" id="{1A2D8DFD-7EC7-4853-BC87-6F91FB6BA8ED}"/>
              </a:ext>
            </a:extLst>
          </p:cNvPr>
          <p:cNvSpPr>
            <a:spLocks noChangeShapeType="1"/>
          </p:cNvSpPr>
          <p:nvPr/>
        </p:nvSpPr>
        <p:spPr bwMode="auto">
          <a:xfrm>
            <a:off x="2674938" y="4960938"/>
            <a:ext cx="1924050"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7" name="Line 75">
            <a:extLst>
              <a:ext uri="{FF2B5EF4-FFF2-40B4-BE49-F238E27FC236}">
                <a16:creationId xmlns:a16="http://schemas.microsoft.com/office/drawing/2014/main" id="{913FBEB4-8AD9-41D7-BC67-FFD453263454}"/>
              </a:ext>
            </a:extLst>
          </p:cNvPr>
          <p:cNvSpPr>
            <a:spLocks noChangeShapeType="1"/>
          </p:cNvSpPr>
          <p:nvPr/>
        </p:nvSpPr>
        <p:spPr bwMode="auto">
          <a:xfrm>
            <a:off x="3940175" y="5000625"/>
            <a:ext cx="658813"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8" name="Line 76">
            <a:extLst>
              <a:ext uri="{FF2B5EF4-FFF2-40B4-BE49-F238E27FC236}">
                <a16:creationId xmlns:a16="http://schemas.microsoft.com/office/drawing/2014/main" id="{363987DD-3789-4AE4-BBA7-540E8A9B47D8}"/>
              </a:ext>
            </a:extLst>
          </p:cNvPr>
          <p:cNvSpPr>
            <a:spLocks noChangeShapeType="1"/>
          </p:cNvSpPr>
          <p:nvPr/>
        </p:nvSpPr>
        <p:spPr bwMode="auto">
          <a:xfrm>
            <a:off x="3914775" y="4973638"/>
            <a:ext cx="2047875" cy="587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29" name="Line 77">
            <a:extLst>
              <a:ext uri="{FF2B5EF4-FFF2-40B4-BE49-F238E27FC236}">
                <a16:creationId xmlns:a16="http://schemas.microsoft.com/office/drawing/2014/main" id="{00B666C5-FC9A-4370-8854-280ECB2F415C}"/>
              </a:ext>
            </a:extLst>
          </p:cNvPr>
          <p:cNvSpPr>
            <a:spLocks noChangeShapeType="1"/>
          </p:cNvSpPr>
          <p:nvPr/>
        </p:nvSpPr>
        <p:spPr bwMode="auto">
          <a:xfrm flipH="1">
            <a:off x="5962650" y="4986338"/>
            <a:ext cx="1069975"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30" name="Line 78">
            <a:extLst>
              <a:ext uri="{FF2B5EF4-FFF2-40B4-BE49-F238E27FC236}">
                <a16:creationId xmlns:a16="http://schemas.microsoft.com/office/drawing/2014/main" id="{9E4125B9-F9BF-43AA-93EA-2D05A763BA6C}"/>
              </a:ext>
            </a:extLst>
          </p:cNvPr>
          <p:cNvSpPr>
            <a:spLocks noChangeShapeType="1"/>
          </p:cNvSpPr>
          <p:nvPr/>
        </p:nvSpPr>
        <p:spPr bwMode="auto">
          <a:xfrm>
            <a:off x="7019925" y="4973638"/>
            <a:ext cx="338138" cy="5746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8931" name="Line 79">
            <a:extLst>
              <a:ext uri="{FF2B5EF4-FFF2-40B4-BE49-F238E27FC236}">
                <a16:creationId xmlns:a16="http://schemas.microsoft.com/office/drawing/2014/main" id="{7188E81F-DB45-4065-A730-FD09B797AA40}"/>
              </a:ext>
            </a:extLst>
          </p:cNvPr>
          <p:cNvSpPr>
            <a:spLocks noChangeShapeType="1"/>
          </p:cNvSpPr>
          <p:nvPr/>
        </p:nvSpPr>
        <p:spPr bwMode="auto">
          <a:xfrm flipH="1">
            <a:off x="7358063" y="4960938"/>
            <a:ext cx="927100" cy="6000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pic>
        <p:nvPicPr>
          <p:cNvPr id="38932" name="Picture 80" descr="yes_short_nolabel">
            <a:extLst>
              <a:ext uri="{FF2B5EF4-FFF2-40B4-BE49-F238E27FC236}">
                <a16:creationId xmlns:a16="http://schemas.microsoft.com/office/drawing/2014/main" id="{1AE85CE4-17C6-4B11-B13D-E5E15B7273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050" y="2790825"/>
            <a:ext cx="7391400" cy="157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8933" name="Line 81">
            <a:extLst>
              <a:ext uri="{FF2B5EF4-FFF2-40B4-BE49-F238E27FC236}">
                <a16:creationId xmlns:a16="http://schemas.microsoft.com/office/drawing/2014/main" id="{4613DEF5-48AD-4C63-B0AD-A872DBCA7E05}"/>
              </a:ext>
            </a:extLst>
          </p:cNvPr>
          <p:cNvSpPr>
            <a:spLocks noChangeShapeType="1"/>
          </p:cNvSpPr>
          <p:nvPr/>
        </p:nvSpPr>
        <p:spPr bwMode="auto">
          <a:xfrm>
            <a:off x="1135063" y="437197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4" name="Line 82">
            <a:extLst>
              <a:ext uri="{FF2B5EF4-FFF2-40B4-BE49-F238E27FC236}">
                <a16:creationId xmlns:a16="http://schemas.microsoft.com/office/drawing/2014/main" id="{9EE47A68-11DC-429A-8419-325FC84FD941}"/>
              </a:ext>
            </a:extLst>
          </p:cNvPr>
          <p:cNvSpPr>
            <a:spLocks noChangeShapeType="1"/>
          </p:cNvSpPr>
          <p:nvPr/>
        </p:nvSpPr>
        <p:spPr bwMode="auto">
          <a:xfrm>
            <a:off x="1365250" y="43926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5" name="Line 83">
            <a:extLst>
              <a:ext uri="{FF2B5EF4-FFF2-40B4-BE49-F238E27FC236}">
                <a16:creationId xmlns:a16="http://schemas.microsoft.com/office/drawing/2014/main" id="{7AA66950-3B1F-4AFB-934A-15FAB6539F46}"/>
              </a:ext>
            </a:extLst>
          </p:cNvPr>
          <p:cNvSpPr>
            <a:spLocks noChangeShapeType="1"/>
          </p:cNvSpPr>
          <p:nvPr/>
        </p:nvSpPr>
        <p:spPr bwMode="auto">
          <a:xfrm>
            <a:off x="1649413" y="440213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6" name="Line 84">
            <a:extLst>
              <a:ext uri="{FF2B5EF4-FFF2-40B4-BE49-F238E27FC236}">
                <a16:creationId xmlns:a16="http://schemas.microsoft.com/office/drawing/2014/main" id="{6D79E524-E491-40D3-B856-FB0B662EB16B}"/>
              </a:ext>
            </a:extLst>
          </p:cNvPr>
          <p:cNvSpPr>
            <a:spLocks noChangeShapeType="1"/>
          </p:cNvSpPr>
          <p:nvPr/>
        </p:nvSpPr>
        <p:spPr bwMode="auto">
          <a:xfrm>
            <a:off x="2141538" y="439737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7" name="Line 85">
            <a:extLst>
              <a:ext uri="{FF2B5EF4-FFF2-40B4-BE49-F238E27FC236}">
                <a16:creationId xmlns:a16="http://schemas.microsoft.com/office/drawing/2014/main" id="{3F579A52-A600-4637-AADF-CAF570251474}"/>
              </a:ext>
            </a:extLst>
          </p:cNvPr>
          <p:cNvSpPr>
            <a:spLocks noChangeShapeType="1"/>
          </p:cNvSpPr>
          <p:nvPr/>
        </p:nvSpPr>
        <p:spPr bwMode="auto">
          <a:xfrm>
            <a:off x="2398713"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8" name="Line 86">
            <a:extLst>
              <a:ext uri="{FF2B5EF4-FFF2-40B4-BE49-F238E27FC236}">
                <a16:creationId xmlns:a16="http://schemas.microsoft.com/office/drawing/2014/main" id="{0C0B4B79-4A56-4A7C-B5D7-5EED93010BC2}"/>
              </a:ext>
            </a:extLst>
          </p:cNvPr>
          <p:cNvSpPr>
            <a:spLocks noChangeShapeType="1"/>
          </p:cNvSpPr>
          <p:nvPr/>
        </p:nvSpPr>
        <p:spPr bwMode="auto">
          <a:xfrm>
            <a:off x="2668588" y="4391025"/>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39" name="Line 87">
            <a:extLst>
              <a:ext uri="{FF2B5EF4-FFF2-40B4-BE49-F238E27FC236}">
                <a16:creationId xmlns:a16="http://schemas.microsoft.com/office/drawing/2014/main" id="{8723F10F-F795-4978-82C7-DEA3EBC07E85}"/>
              </a:ext>
            </a:extLst>
          </p:cNvPr>
          <p:cNvSpPr>
            <a:spLocks noChangeShapeType="1"/>
          </p:cNvSpPr>
          <p:nvPr/>
        </p:nvSpPr>
        <p:spPr bwMode="auto">
          <a:xfrm>
            <a:off x="292576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0" name="Line 88">
            <a:extLst>
              <a:ext uri="{FF2B5EF4-FFF2-40B4-BE49-F238E27FC236}">
                <a16:creationId xmlns:a16="http://schemas.microsoft.com/office/drawing/2014/main" id="{9D510F20-736F-4577-AF48-1C74D87A55CA}"/>
              </a:ext>
            </a:extLst>
          </p:cNvPr>
          <p:cNvSpPr>
            <a:spLocks noChangeShapeType="1"/>
          </p:cNvSpPr>
          <p:nvPr/>
        </p:nvSpPr>
        <p:spPr bwMode="auto">
          <a:xfrm>
            <a:off x="3170238"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1" name="Line 89">
            <a:extLst>
              <a:ext uri="{FF2B5EF4-FFF2-40B4-BE49-F238E27FC236}">
                <a16:creationId xmlns:a16="http://schemas.microsoft.com/office/drawing/2014/main" id="{1AC481D7-63D3-40D7-B67C-7096AD94A18A}"/>
              </a:ext>
            </a:extLst>
          </p:cNvPr>
          <p:cNvSpPr>
            <a:spLocks noChangeShapeType="1"/>
          </p:cNvSpPr>
          <p:nvPr/>
        </p:nvSpPr>
        <p:spPr bwMode="auto">
          <a:xfrm>
            <a:off x="3675063"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2" name="Line 90">
            <a:extLst>
              <a:ext uri="{FF2B5EF4-FFF2-40B4-BE49-F238E27FC236}">
                <a16:creationId xmlns:a16="http://schemas.microsoft.com/office/drawing/2014/main" id="{76819F77-CD36-46D2-AB57-39CB6FC0D2D8}"/>
              </a:ext>
            </a:extLst>
          </p:cNvPr>
          <p:cNvSpPr>
            <a:spLocks noChangeShapeType="1"/>
          </p:cNvSpPr>
          <p:nvPr/>
        </p:nvSpPr>
        <p:spPr bwMode="auto">
          <a:xfrm>
            <a:off x="3944938" y="4387850"/>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3" name="Line 91">
            <a:extLst>
              <a:ext uri="{FF2B5EF4-FFF2-40B4-BE49-F238E27FC236}">
                <a16:creationId xmlns:a16="http://schemas.microsoft.com/office/drawing/2014/main" id="{C6F87A6B-230C-400B-B867-16CBAA4329AE}"/>
              </a:ext>
            </a:extLst>
          </p:cNvPr>
          <p:cNvSpPr>
            <a:spLocks noChangeShapeType="1"/>
          </p:cNvSpPr>
          <p:nvPr/>
        </p:nvSpPr>
        <p:spPr bwMode="auto">
          <a:xfrm>
            <a:off x="4200525" y="438308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4" name="Line 92">
            <a:extLst>
              <a:ext uri="{FF2B5EF4-FFF2-40B4-BE49-F238E27FC236}">
                <a16:creationId xmlns:a16="http://schemas.microsoft.com/office/drawing/2014/main" id="{BB332F05-B073-4B09-8D64-15AE2D58AAB9}"/>
              </a:ext>
            </a:extLst>
          </p:cNvPr>
          <p:cNvSpPr>
            <a:spLocks noChangeShapeType="1"/>
          </p:cNvSpPr>
          <p:nvPr/>
        </p:nvSpPr>
        <p:spPr bwMode="auto">
          <a:xfrm>
            <a:off x="4456113" y="43799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5" name="Line 93">
            <a:extLst>
              <a:ext uri="{FF2B5EF4-FFF2-40B4-BE49-F238E27FC236}">
                <a16:creationId xmlns:a16="http://schemas.microsoft.com/office/drawing/2014/main" id="{B78C707E-0ED3-4CB1-BBDD-BBE8E7422288}"/>
              </a:ext>
            </a:extLst>
          </p:cNvPr>
          <p:cNvSpPr>
            <a:spLocks noChangeShapeType="1"/>
          </p:cNvSpPr>
          <p:nvPr/>
        </p:nvSpPr>
        <p:spPr bwMode="auto">
          <a:xfrm>
            <a:off x="4710113" y="436721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6" name="Line 94">
            <a:extLst>
              <a:ext uri="{FF2B5EF4-FFF2-40B4-BE49-F238E27FC236}">
                <a16:creationId xmlns:a16="http://schemas.microsoft.com/office/drawing/2014/main" id="{C242EF2D-FB3C-4ECB-9C9C-DA53F6EE95B5}"/>
              </a:ext>
            </a:extLst>
          </p:cNvPr>
          <p:cNvSpPr>
            <a:spLocks noChangeShapeType="1"/>
          </p:cNvSpPr>
          <p:nvPr/>
        </p:nvSpPr>
        <p:spPr bwMode="auto">
          <a:xfrm>
            <a:off x="5214938" y="438943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7" name="Line 95">
            <a:extLst>
              <a:ext uri="{FF2B5EF4-FFF2-40B4-BE49-F238E27FC236}">
                <a16:creationId xmlns:a16="http://schemas.microsoft.com/office/drawing/2014/main" id="{E597191D-D8DF-40FA-8F62-3A7E1FB98365}"/>
              </a:ext>
            </a:extLst>
          </p:cNvPr>
          <p:cNvSpPr>
            <a:spLocks noChangeShapeType="1"/>
          </p:cNvSpPr>
          <p:nvPr/>
        </p:nvSpPr>
        <p:spPr bwMode="auto">
          <a:xfrm>
            <a:off x="548481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8" name="Line 96">
            <a:extLst>
              <a:ext uri="{FF2B5EF4-FFF2-40B4-BE49-F238E27FC236}">
                <a16:creationId xmlns:a16="http://schemas.microsoft.com/office/drawing/2014/main" id="{A9B7A0B8-C921-4AF3-8515-8A2519152394}"/>
              </a:ext>
            </a:extLst>
          </p:cNvPr>
          <p:cNvSpPr>
            <a:spLocks noChangeShapeType="1"/>
          </p:cNvSpPr>
          <p:nvPr/>
        </p:nvSpPr>
        <p:spPr bwMode="auto">
          <a:xfrm>
            <a:off x="5740400"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49" name="Line 97">
            <a:extLst>
              <a:ext uri="{FF2B5EF4-FFF2-40B4-BE49-F238E27FC236}">
                <a16:creationId xmlns:a16="http://schemas.microsoft.com/office/drawing/2014/main" id="{02205BCD-6B75-46A4-A9F6-FCAD04BA1B5C}"/>
              </a:ext>
            </a:extLst>
          </p:cNvPr>
          <p:cNvSpPr>
            <a:spLocks noChangeShapeType="1"/>
          </p:cNvSpPr>
          <p:nvPr/>
        </p:nvSpPr>
        <p:spPr bwMode="auto">
          <a:xfrm>
            <a:off x="5983288"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0" name="Line 98">
            <a:extLst>
              <a:ext uri="{FF2B5EF4-FFF2-40B4-BE49-F238E27FC236}">
                <a16:creationId xmlns:a16="http://schemas.microsoft.com/office/drawing/2014/main" id="{9C5FE3E0-4F11-4BF0-8BF0-6AF8E5EF51EA}"/>
              </a:ext>
            </a:extLst>
          </p:cNvPr>
          <p:cNvSpPr>
            <a:spLocks noChangeShapeType="1"/>
          </p:cNvSpPr>
          <p:nvPr/>
        </p:nvSpPr>
        <p:spPr bwMode="auto">
          <a:xfrm>
            <a:off x="6253163" y="4398963"/>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1" name="Line 99">
            <a:extLst>
              <a:ext uri="{FF2B5EF4-FFF2-40B4-BE49-F238E27FC236}">
                <a16:creationId xmlns:a16="http://schemas.microsoft.com/office/drawing/2014/main" id="{9761AB3F-265C-4F19-B549-E94A3C96C9ED}"/>
              </a:ext>
            </a:extLst>
          </p:cNvPr>
          <p:cNvSpPr>
            <a:spLocks noChangeShapeType="1"/>
          </p:cNvSpPr>
          <p:nvPr/>
        </p:nvSpPr>
        <p:spPr bwMode="auto">
          <a:xfrm>
            <a:off x="6496050" y="439420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2" name="Line 100">
            <a:extLst>
              <a:ext uri="{FF2B5EF4-FFF2-40B4-BE49-F238E27FC236}">
                <a16:creationId xmlns:a16="http://schemas.microsoft.com/office/drawing/2014/main" id="{4CE9AF63-4A72-4968-8FFD-C7C11B2BFCE5}"/>
              </a:ext>
            </a:extLst>
          </p:cNvPr>
          <p:cNvSpPr>
            <a:spLocks noChangeShapeType="1"/>
          </p:cNvSpPr>
          <p:nvPr/>
        </p:nvSpPr>
        <p:spPr bwMode="auto">
          <a:xfrm>
            <a:off x="6753225"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3" name="Line 101">
            <a:extLst>
              <a:ext uri="{FF2B5EF4-FFF2-40B4-BE49-F238E27FC236}">
                <a16:creationId xmlns:a16="http://schemas.microsoft.com/office/drawing/2014/main" id="{40BAE07E-C170-4B25-B090-B2548A8BBFF6}"/>
              </a:ext>
            </a:extLst>
          </p:cNvPr>
          <p:cNvSpPr>
            <a:spLocks noChangeShapeType="1"/>
          </p:cNvSpPr>
          <p:nvPr/>
        </p:nvSpPr>
        <p:spPr bwMode="auto">
          <a:xfrm>
            <a:off x="7035800" y="4400550"/>
            <a:ext cx="0" cy="547688"/>
          </a:xfrm>
          <a:prstGeom prst="line">
            <a:avLst/>
          </a:prstGeom>
          <a:noFill/>
          <a:ln w="349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4" name="Line 102">
            <a:extLst>
              <a:ext uri="{FF2B5EF4-FFF2-40B4-BE49-F238E27FC236}">
                <a16:creationId xmlns:a16="http://schemas.microsoft.com/office/drawing/2014/main" id="{1BE37CBD-1D3B-485B-9986-8333787017A2}"/>
              </a:ext>
            </a:extLst>
          </p:cNvPr>
          <p:cNvSpPr>
            <a:spLocks noChangeShapeType="1"/>
          </p:cNvSpPr>
          <p:nvPr/>
        </p:nvSpPr>
        <p:spPr bwMode="auto">
          <a:xfrm>
            <a:off x="7278688" y="4395788"/>
            <a:ext cx="0" cy="5476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5" name="Line 103">
            <a:extLst>
              <a:ext uri="{FF2B5EF4-FFF2-40B4-BE49-F238E27FC236}">
                <a16:creationId xmlns:a16="http://schemas.microsoft.com/office/drawing/2014/main" id="{0C950DD0-591D-448C-905D-EC2BC4B259B8}"/>
              </a:ext>
            </a:extLst>
          </p:cNvPr>
          <p:cNvSpPr>
            <a:spLocks noChangeShapeType="1"/>
          </p:cNvSpPr>
          <p:nvPr/>
        </p:nvSpPr>
        <p:spPr bwMode="auto">
          <a:xfrm>
            <a:off x="7508875" y="4391025"/>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6" name="Line 104">
            <a:extLst>
              <a:ext uri="{FF2B5EF4-FFF2-40B4-BE49-F238E27FC236}">
                <a16:creationId xmlns:a16="http://schemas.microsoft.com/office/drawing/2014/main" id="{6AC656A8-6062-4687-8D9E-625F5FB56B25}"/>
              </a:ext>
            </a:extLst>
          </p:cNvPr>
          <p:cNvSpPr>
            <a:spLocks noChangeShapeType="1"/>
          </p:cNvSpPr>
          <p:nvPr/>
        </p:nvSpPr>
        <p:spPr bwMode="auto">
          <a:xfrm>
            <a:off x="8053388" y="4400550"/>
            <a:ext cx="0" cy="5476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38957" name="Text Box 114">
            <a:extLst>
              <a:ext uri="{FF2B5EF4-FFF2-40B4-BE49-F238E27FC236}">
                <a16:creationId xmlns:a16="http://schemas.microsoft.com/office/drawing/2014/main" id="{B7169228-A96E-4C66-8A4E-6307F5D093E8}"/>
              </a:ext>
            </a:extLst>
          </p:cNvPr>
          <p:cNvSpPr txBox="1">
            <a:spLocks noChangeArrowheads="1"/>
          </p:cNvSpPr>
          <p:nvPr/>
        </p:nvSpPr>
        <p:spPr bwMode="auto">
          <a:xfrm>
            <a:off x="84296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1</a:t>
            </a:r>
            <a:endParaRPr lang="en-US" altLang="en-US" sz="1800"/>
          </a:p>
        </p:txBody>
      </p:sp>
      <p:sp>
        <p:nvSpPr>
          <p:cNvPr id="38958" name="Text Box 115">
            <a:extLst>
              <a:ext uri="{FF2B5EF4-FFF2-40B4-BE49-F238E27FC236}">
                <a16:creationId xmlns:a16="http://schemas.microsoft.com/office/drawing/2014/main" id="{AE2D8895-747C-49ED-B934-41EE37A4741B}"/>
              </a:ext>
            </a:extLst>
          </p:cNvPr>
          <p:cNvSpPr txBox="1">
            <a:spLocks noChangeArrowheads="1"/>
          </p:cNvSpPr>
          <p:nvPr/>
        </p:nvSpPr>
        <p:spPr bwMode="auto">
          <a:xfrm>
            <a:off x="1095375"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2</a:t>
            </a:r>
            <a:endParaRPr lang="en-US" altLang="en-US" sz="1800"/>
          </a:p>
        </p:txBody>
      </p:sp>
      <p:sp>
        <p:nvSpPr>
          <p:cNvPr id="38959" name="Text Box 116">
            <a:extLst>
              <a:ext uri="{FF2B5EF4-FFF2-40B4-BE49-F238E27FC236}">
                <a16:creationId xmlns:a16="http://schemas.microsoft.com/office/drawing/2014/main" id="{7211748D-1FC0-4AE9-AE0A-30F9B64E598A}"/>
              </a:ext>
            </a:extLst>
          </p:cNvPr>
          <p:cNvSpPr txBox="1">
            <a:spLocks noChangeArrowheads="1"/>
          </p:cNvSpPr>
          <p:nvPr/>
        </p:nvSpPr>
        <p:spPr bwMode="auto">
          <a:xfrm>
            <a:off x="1347788"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3</a:t>
            </a:r>
            <a:endParaRPr lang="en-US" altLang="en-US" sz="1800"/>
          </a:p>
        </p:txBody>
      </p:sp>
      <p:sp>
        <p:nvSpPr>
          <p:cNvPr id="38960" name="Text Box 117">
            <a:extLst>
              <a:ext uri="{FF2B5EF4-FFF2-40B4-BE49-F238E27FC236}">
                <a16:creationId xmlns:a16="http://schemas.microsoft.com/office/drawing/2014/main" id="{1B6DB301-BEDB-4DF4-8317-8B6EABD349BC}"/>
              </a:ext>
            </a:extLst>
          </p:cNvPr>
          <p:cNvSpPr txBox="1">
            <a:spLocks noChangeArrowheads="1"/>
          </p:cNvSpPr>
          <p:nvPr/>
        </p:nvSpPr>
        <p:spPr bwMode="auto">
          <a:xfrm>
            <a:off x="159861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4</a:t>
            </a:r>
            <a:endParaRPr lang="en-US" altLang="en-US" sz="1800"/>
          </a:p>
        </p:txBody>
      </p:sp>
      <p:sp>
        <p:nvSpPr>
          <p:cNvPr id="38961" name="Text Box 118">
            <a:extLst>
              <a:ext uri="{FF2B5EF4-FFF2-40B4-BE49-F238E27FC236}">
                <a16:creationId xmlns:a16="http://schemas.microsoft.com/office/drawing/2014/main" id="{9D922E1B-C6F2-477A-9B01-F03A479F8244}"/>
              </a:ext>
            </a:extLst>
          </p:cNvPr>
          <p:cNvSpPr txBox="1">
            <a:spLocks noChangeArrowheads="1"/>
          </p:cNvSpPr>
          <p:nvPr/>
        </p:nvSpPr>
        <p:spPr bwMode="auto">
          <a:xfrm>
            <a:off x="1851025"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5</a:t>
            </a:r>
            <a:endParaRPr lang="en-US" altLang="en-US" sz="1800"/>
          </a:p>
        </p:txBody>
      </p:sp>
      <p:sp>
        <p:nvSpPr>
          <p:cNvPr id="38962" name="Text Box 119">
            <a:extLst>
              <a:ext uri="{FF2B5EF4-FFF2-40B4-BE49-F238E27FC236}">
                <a16:creationId xmlns:a16="http://schemas.microsoft.com/office/drawing/2014/main" id="{87A55F1B-AF86-4B51-89AD-0960BE474315}"/>
              </a:ext>
            </a:extLst>
          </p:cNvPr>
          <p:cNvSpPr txBox="1">
            <a:spLocks noChangeArrowheads="1"/>
          </p:cNvSpPr>
          <p:nvPr/>
        </p:nvSpPr>
        <p:spPr bwMode="auto">
          <a:xfrm>
            <a:off x="2101850"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6</a:t>
            </a:r>
            <a:endParaRPr lang="en-US" altLang="en-US" sz="1800"/>
          </a:p>
        </p:txBody>
      </p:sp>
      <p:sp>
        <p:nvSpPr>
          <p:cNvPr id="38963" name="Text Box 120">
            <a:extLst>
              <a:ext uri="{FF2B5EF4-FFF2-40B4-BE49-F238E27FC236}">
                <a16:creationId xmlns:a16="http://schemas.microsoft.com/office/drawing/2014/main" id="{C6B83B47-977A-450E-A507-E7F7C24A5CDB}"/>
              </a:ext>
            </a:extLst>
          </p:cNvPr>
          <p:cNvSpPr txBox="1">
            <a:spLocks noChangeArrowheads="1"/>
          </p:cNvSpPr>
          <p:nvPr/>
        </p:nvSpPr>
        <p:spPr bwMode="auto">
          <a:xfrm>
            <a:off x="2354263"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7</a:t>
            </a:r>
            <a:endParaRPr lang="en-US" altLang="en-US" sz="1800"/>
          </a:p>
        </p:txBody>
      </p:sp>
      <p:sp>
        <p:nvSpPr>
          <p:cNvPr id="38964" name="Text Box 121">
            <a:extLst>
              <a:ext uri="{FF2B5EF4-FFF2-40B4-BE49-F238E27FC236}">
                <a16:creationId xmlns:a16="http://schemas.microsoft.com/office/drawing/2014/main" id="{6FF9F3FB-7488-4AAB-A017-58E30211EC4B}"/>
              </a:ext>
            </a:extLst>
          </p:cNvPr>
          <p:cNvSpPr txBox="1">
            <a:spLocks noChangeArrowheads="1"/>
          </p:cNvSpPr>
          <p:nvPr/>
        </p:nvSpPr>
        <p:spPr bwMode="auto">
          <a:xfrm>
            <a:off x="2605088" y="4476750"/>
            <a:ext cx="3746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8</a:t>
            </a:r>
            <a:endParaRPr lang="en-US" altLang="en-US" sz="1800"/>
          </a:p>
        </p:txBody>
      </p:sp>
      <p:sp>
        <p:nvSpPr>
          <p:cNvPr id="38965" name="Text Box 123">
            <a:extLst>
              <a:ext uri="{FF2B5EF4-FFF2-40B4-BE49-F238E27FC236}">
                <a16:creationId xmlns:a16="http://schemas.microsoft.com/office/drawing/2014/main" id="{C6EDB73A-D64D-4062-BC41-1F620F8ED73E}"/>
              </a:ext>
            </a:extLst>
          </p:cNvPr>
          <p:cNvSpPr txBox="1">
            <a:spLocks noChangeArrowheads="1"/>
          </p:cNvSpPr>
          <p:nvPr/>
        </p:nvSpPr>
        <p:spPr bwMode="auto">
          <a:xfrm>
            <a:off x="7924800" y="4473575"/>
            <a:ext cx="450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nchor="ctr">
            <a:spAutoFit/>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algn="ctr">
              <a:lnSpc>
                <a:spcPct val="90000"/>
              </a:lnSpc>
              <a:spcBef>
                <a:spcPct val="0"/>
              </a:spcBef>
              <a:buClrTx/>
              <a:buSzTx/>
              <a:buFontTx/>
              <a:buNone/>
            </a:pPr>
            <a:r>
              <a:rPr lang="en-US" altLang="en-US" sz="1800" b="1"/>
              <a:t>o</a:t>
            </a:r>
            <a:r>
              <a:rPr lang="en-US" altLang="en-US" sz="1800" baseline="-25000"/>
              <a:t>29</a:t>
            </a:r>
            <a:endParaRPr lang="en-US" altLang="en-US" sz="1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CE8540A-F4BF-42C5-9DFB-9BD9A7A5E6AA}"/>
              </a:ext>
            </a:extLst>
          </p:cNvPr>
          <p:cNvSpPr>
            <a:spLocks noGrp="1" noChangeArrowheads="1"/>
          </p:cNvSpPr>
          <p:nvPr>
            <p:ph type="title"/>
          </p:nvPr>
        </p:nvSpPr>
        <p:spPr/>
        <p:txBody>
          <a:bodyPr/>
          <a:lstStyle/>
          <a:p>
            <a:r>
              <a:rPr lang="ro-RO" altLang="en-US"/>
              <a:t>Model Markov ascuns</a:t>
            </a:r>
            <a:endParaRPr lang="en-US" altLang="en-US"/>
          </a:p>
        </p:txBody>
      </p:sp>
      <p:sp>
        <p:nvSpPr>
          <p:cNvPr id="3" name="Content Placeholder 2">
            <a:extLst>
              <a:ext uri="{FF2B5EF4-FFF2-40B4-BE49-F238E27FC236}">
                <a16:creationId xmlns:a16="http://schemas.microsoft.com/office/drawing/2014/main" id="{582E922E-3A0E-4317-8FA3-024D5004545B}"/>
              </a:ext>
            </a:extLst>
          </p:cNvPr>
          <p:cNvSpPr>
            <a:spLocks noGrp="1"/>
          </p:cNvSpPr>
          <p:nvPr>
            <p:ph idx="1"/>
          </p:nvPr>
        </p:nvSpPr>
        <p:spPr/>
        <p:txBody>
          <a:bodyPr>
            <a:normAutofit fontScale="77500" lnSpcReduction="20000"/>
          </a:bodyPr>
          <a:lstStyle/>
          <a:p>
            <a:pPr>
              <a:defRPr/>
            </a:pPr>
            <a:r>
              <a:rPr lang="ro-RO" dirty="0"/>
              <a:t>Dileme</a:t>
            </a:r>
          </a:p>
          <a:p>
            <a:pPr lvl="1">
              <a:defRPr/>
            </a:pPr>
            <a:r>
              <a:rPr lang="ro-RO" dirty="0"/>
              <a:t>C</a:t>
            </a:r>
            <a:r>
              <a:rPr lang="ro-RO" dirty="0">
                <a:sym typeface="Wingdings" pitchFamily="2" charset="2"/>
              </a:rPr>
              <a:t>are este probabilitatea producerii unei secvenţe de observaţii O?</a:t>
            </a:r>
          </a:p>
          <a:p>
            <a:pPr lvl="2">
              <a:defRPr/>
            </a:pPr>
            <a:r>
              <a:rPr lang="ro-RO" dirty="0">
                <a:sym typeface="Wingdings" pitchFamily="2" charset="2"/>
              </a:rPr>
              <a:t>Algoritmul foward-backward</a:t>
            </a:r>
          </a:p>
          <a:p>
            <a:pPr lvl="2">
              <a:defRPr/>
            </a:pPr>
            <a:r>
              <a:rPr lang="ro-RO" dirty="0">
                <a:sym typeface="Wingdings" pitchFamily="2" charset="2"/>
              </a:rPr>
              <a:t>Ex. </a:t>
            </a:r>
          </a:p>
          <a:p>
            <a:pPr lvl="3">
              <a:defRPr/>
            </a:pPr>
            <a:r>
              <a:rPr lang="ro-RO" sz="1800" dirty="0">
                <a:sym typeface="Wingdings" pitchFamily="2" charset="2"/>
              </a:rPr>
              <a:t>Care este probabilitatea ca semnalul vocal să fie                      ?</a:t>
            </a:r>
          </a:p>
          <a:p>
            <a:pPr lvl="1">
              <a:defRPr/>
            </a:pPr>
            <a:endParaRPr lang="ro-RO" dirty="0">
              <a:sym typeface="Wingdings" pitchFamily="2" charset="2"/>
            </a:endParaRPr>
          </a:p>
          <a:p>
            <a:pPr lvl="1">
              <a:defRPr/>
            </a:pPr>
            <a:r>
              <a:rPr lang="ro-RO" dirty="0">
                <a:sym typeface="Wingdings" pitchFamily="2" charset="2"/>
              </a:rPr>
              <a:t>Care este următoarea observaţie după o secvenţă de observaţii?</a:t>
            </a:r>
          </a:p>
          <a:p>
            <a:pPr lvl="2">
              <a:defRPr/>
            </a:pPr>
            <a:r>
              <a:rPr lang="ro-RO" dirty="0">
                <a:sym typeface="Wingdings" pitchFamily="2" charset="2"/>
              </a:rPr>
              <a:t>Calcul de probabilităţi condiţionate</a:t>
            </a:r>
          </a:p>
          <a:p>
            <a:pPr lvl="2">
              <a:defRPr/>
            </a:pPr>
            <a:r>
              <a:rPr lang="ro-RO" dirty="0">
                <a:sym typeface="Wingdings" pitchFamily="2" charset="2"/>
              </a:rPr>
              <a:t>Ex. </a:t>
            </a:r>
          </a:p>
          <a:p>
            <a:pPr lvl="3">
              <a:defRPr/>
            </a:pPr>
            <a:r>
              <a:rPr lang="ro-RO" sz="1800" dirty="0">
                <a:sym typeface="Wingdings" pitchFamily="2" charset="2"/>
              </a:rPr>
              <a:t>Care este cel mai probabil semnal vocal următor ştiind că semnalul curent a fost                 ?</a:t>
            </a:r>
          </a:p>
          <a:p>
            <a:pPr lvl="1">
              <a:defRPr/>
            </a:pPr>
            <a:endParaRPr lang="ro-RO" dirty="0">
              <a:sym typeface="Wingdings" pitchFamily="2" charset="2"/>
            </a:endParaRPr>
          </a:p>
          <a:p>
            <a:pPr lvl="1">
              <a:defRPr/>
            </a:pPr>
            <a:r>
              <a:rPr lang="ro-RO" dirty="0">
                <a:sym typeface="Wingdings" pitchFamily="2" charset="2"/>
              </a:rPr>
              <a:t>Care este cea mai probabilă explicaţie (secvenţă de stări ascunse) care a generat un set de observaţii?</a:t>
            </a:r>
          </a:p>
          <a:p>
            <a:pPr lvl="2">
              <a:defRPr/>
            </a:pPr>
            <a:r>
              <a:rPr lang="ro-RO" dirty="0">
                <a:sym typeface="Wingdings" pitchFamily="2" charset="2"/>
              </a:rPr>
              <a:t>Algoritmul Viterbi</a:t>
            </a:r>
          </a:p>
          <a:p>
            <a:pPr lvl="2">
              <a:defRPr/>
            </a:pPr>
            <a:r>
              <a:rPr lang="ro-RO" dirty="0">
                <a:sym typeface="Wingdings" pitchFamily="2" charset="2"/>
              </a:rPr>
              <a:t>Ex. </a:t>
            </a:r>
          </a:p>
          <a:p>
            <a:pPr lvl="3">
              <a:defRPr/>
            </a:pPr>
            <a:r>
              <a:rPr lang="ro-RO" sz="1800" dirty="0">
                <a:sym typeface="Wingdings" pitchFamily="2" charset="2"/>
              </a:rPr>
              <a:t>Care este cea mai probabilă secvenţă de foneme care au generat un semnal audio                  ?</a:t>
            </a:r>
          </a:p>
          <a:p>
            <a:pPr lvl="1">
              <a:defRPr/>
            </a:pPr>
            <a:endParaRPr lang="en-US" dirty="0"/>
          </a:p>
        </p:txBody>
      </p:sp>
      <p:pic>
        <p:nvPicPr>
          <p:cNvPr id="39940" name="Picture 2" descr="http://services.eng.uts.edu.au/~kumbes/ra/Access-Networks/wll/Gavin/WLL_files/image014.jpg">
            <a:extLst>
              <a:ext uri="{FF2B5EF4-FFF2-40B4-BE49-F238E27FC236}">
                <a16:creationId xmlns:a16="http://schemas.microsoft.com/office/drawing/2014/main" id="{9D5B42CD-4312-4A24-804B-8205597947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2276475"/>
            <a:ext cx="1258887"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https://encrypted-tbn2.gstatic.com/images?q=tbn:ANd9GcRqmIY-NU5MZQw2ZZgmuOYIVnhqsNA8-jKxbknaRLzuaYknjsMPBQ">
            <a:extLst>
              <a:ext uri="{FF2B5EF4-FFF2-40B4-BE49-F238E27FC236}">
                <a16:creationId xmlns:a16="http://schemas.microsoft.com/office/drawing/2014/main" id="{D290E280-B20F-4F43-BCFE-FF80D74DF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3736976"/>
            <a:ext cx="9556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2" name="Picture 4" descr="https://encrypted-tbn2.gstatic.com/images?q=tbn:ANd9GcRqmIY-NU5MZQw2ZZgmuOYIVnhqsNA8-jKxbknaRLzuaYknjsMPBQ">
            <a:extLst>
              <a:ext uri="{FF2B5EF4-FFF2-40B4-BE49-F238E27FC236}">
                <a16:creationId xmlns:a16="http://schemas.microsoft.com/office/drawing/2014/main" id="{7602BAA8-528E-4535-AD9F-86B1F5439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49" y="5517232"/>
            <a:ext cx="95567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54291FC9-6325-4DB3-8FC0-0A6721CA9B1B}"/>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83EFD8B1-313A-4D5D-B377-45538828F61E}"/>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GB" dirty="0" err="1">
                <a:ea typeface="+mn-ea"/>
                <a:cs typeface="+mn-cs"/>
              </a:rPr>
              <a:t>Modele</a:t>
            </a:r>
            <a:r>
              <a:rPr lang="en-GB" dirty="0">
                <a:ea typeface="+mn-ea"/>
                <a:cs typeface="+mn-cs"/>
              </a:rPr>
              <a:t> </a:t>
            </a:r>
            <a:r>
              <a:rPr lang="en-GB" dirty="0" err="1">
                <a:ea typeface="+mn-ea"/>
                <a:cs typeface="+mn-cs"/>
              </a:rPr>
              <a:t>traditionale</a:t>
            </a:r>
            <a:r>
              <a:rPr lang="en-GB" dirty="0">
                <a:ea typeface="+mn-ea"/>
                <a:cs typeface="+mn-cs"/>
              </a:rPr>
              <a:t> = </a:t>
            </a:r>
            <a:r>
              <a:rPr lang="en-GB" dirty="0" err="1">
                <a:ea typeface="+mn-ea"/>
                <a:cs typeface="+mn-cs"/>
              </a:rPr>
              <a:t>atribute</a:t>
            </a:r>
            <a:r>
              <a:rPr lang="en-GB" dirty="0">
                <a:ea typeface="+mn-ea"/>
                <a:cs typeface="+mn-cs"/>
              </a:rPr>
              <a:t> </a:t>
            </a:r>
            <a:r>
              <a:rPr lang="en-GB" dirty="0" err="1">
                <a:ea typeface="+mn-ea"/>
                <a:cs typeface="+mn-cs"/>
              </a:rPr>
              <a:t>extrase</a:t>
            </a:r>
            <a:r>
              <a:rPr lang="en-GB" dirty="0">
                <a:ea typeface="+mn-ea"/>
                <a:cs typeface="+mn-cs"/>
              </a:rPr>
              <a:t> “manual</a:t>
            </a:r>
            <a:r>
              <a:rPr lang="en-US" dirty="0">
                <a:ea typeface="+mn-ea"/>
                <a:cs typeface="+mn-cs"/>
              </a:rPr>
              <a:t>” </a:t>
            </a:r>
            <a:r>
              <a:rPr lang="en-GB" dirty="0">
                <a:ea typeface="+mn-ea"/>
                <a:cs typeface="+mn-cs"/>
              </a:rPr>
              <a:t>+ </a:t>
            </a:r>
            <a:r>
              <a:rPr lang="en-GB" dirty="0" err="1">
                <a:ea typeface="+mn-ea"/>
                <a:cs typeface="+mn-cs"/>
              </a:rPr>
              <a:t>algoritm</a:t>
            </a:r>
            <a:r>
              <a:rPr lang="en-GB" dirty="0">
                <a:ea typeface="+mn-ea"/>
                <a:cs typeface="+mn-cs"/>
              </a:rPr>
              <a:t> de </a:t>
            </a:r>
            <a:r>
              <a:rPr lang="en-GB" dirty="0" err="1">
                <a:ea typeface="+mn-ea"/>
                <a:cs typeface="+mn-cs"/>
              </a:rPr>
              <a:t>clasificare</a:t>
            </a:r>
            <a:endParaRPr lang="en-GB" dirty="0">
              <a:ea typeface="+mn-ea"/>
              <a:cs typeface="+mn-cs"/>
            </a:endParaRPr>
          </a:p>
          <a:p>
            <a:pPr lvl="3">
              <a:defRPr/>
            </a:pPr>
            <a:r>
              <a:rPr lang="en-US" sz="1800" dirty="0"/>
              <a:t>Un </a:t>
            </a:r>
            <a:r>
              <a:rPr lang="en-US" sz="1800" dirty="0" err="1"/>
              <a:t>sistem</a:t>
            </a:r>
            <a:r>
              <a:rPr lang="en-US" sz="1800" dirty="0"/>
              <a:t> cu 3 </a:t>
            </a:r>
            <a:r>
              <a:rPr lang="en-US" sz="1800" dirty="0" err="1"/>
              <a:t>componente</a:t>
            </a:r>
            <a:r>
              <a:rPr lang="en-US" sz="1800" dirty="0"/>
              <a:t>:</a:t>
            </a:r>
          </a:p>
          <a:p>
            <a:pPr lvl="4">
              <a:defRPr/>
            </a:pPr>
            <a:r>
              <a:rPr lang="en-US" sz="1800" dirty="0"/>
              <a:t>Model </a:t>
            </a:r>
            <a:r>
              <a:rPr lang="en-US" sz="1800" dirty="0" err="1"/>
              <a:t>acustic</a:t>
            </a:r>
            <a:endParaRPr lang="en-US" sz="1800" dirty="0"/>
          </a:p>
          <a:p>
            <a:pPr lvl="4">
              <a:defRPr/>
            </a:pPr>
            <a:r>
              <a:rPr lang="en-US" sz="1800" dirty="0"/>
              <a:t>Model </a:t>
            </a:r>
            <a:r>
              <a:rPr lang="en-US" sz="1800" dirty="0" err="1"/>
              <a:t>pt</a:t>
            </a:r>
            <a:r>
              <a:rPr lang="en-US" sz="1800" dirty="0"/>
              <a:t> </a:t>
            </a:r>
            <a:r>
              <a:rPr lang="en-US" sz="1800" dirty="0" err="1"/>
              <a:t>pronuntie</a:t>
            </a:r>
            <a:endParaRPr lang="en-US" sz="1800" dirty="0"/>
          </a:p>
          <a:p>
            <a:pPr lvl="4">
              <a:defRPr/>
            </a:pPr>
            <a:r>
              <a:rPr lang="en-US" sz="1800" dirty="0"/>
              <a:t>Model </a:t>
            </a:r>
            <a:r>
              <a:rPr lang="en-US" sz="1800" dirty="0" err="1"/>
              <a:t>lingvistic</a:t>
            </a:r>
            <a:r>
              <a:rPr lang="en-US" sz="1800" dirty="0"/>
              <a:t> </a:t>
            </a:r>
          </a:p>
          <a:p>
            <a:pPr lvl="3">
              <a:defRPr/>
            </a:pPr>
            <a:endParaRPr lang="en-US" sz="1800" dirty="0"/>
          </a:p>
          <a:p>
            <a:pPr lvl="1">
              <a:defRPr/>
            </a:pPr>
            <a:r>
              <a:rPr lang="en-US" sz="2200" dirty="0" err="1"/>
              <a:t>Modele</a:t>
            </a:r>
            <a:r>
              <a:rPr lang="en-US" sz="2200" dirty="0"/>
              <a:t> end-to-end = </a:t>
            </a:r>
            <a:r>
              <a:rPr lang="en-US" sz="2200" dirty="0" err="1"/>
              <a:t>atribute</a:t>
            </a:r>
            <a:r>
              <a:rPr lang="en-US" sz="2200" dirty="0"/>
              <a:t> </a:t>
            </a:r>
            <a:r>
              <a:rPr lang="en-US" sz="2200" dirty="0" err="1"/>
              <a:t>extrase</a:t>
            </a:r>
            <a:r>
              <a:rPr lang="en-US" sz="2200" dirty="0"/>
              <a:t> automat + </a:t>
            </a:r>
            <a:r>
              <a:rPr lang="en-US" sz="2200" dirty="0" err="1"/>
              <a:t>algoritm</a:t>
            </a:r>
            <a:r>
              <a:rPr lang="en-US" sz="2200" dirty="0"/>
              <a:t> de </a:t>
            </a:r>
            <a:r>
              <a:rPr lang="en-US" sz="2200" dirty="0" err="1"/>
              <a:t>clasificare</a:t>
            </a:r>
            <a:endParaRPr lang="en-US" sz="2200" dirty="0"/>
          </a:p>
          <a:p>
            <a:pPr lvl="2">
              <a:defRPr/>
            </a:pPr>
            <a:r>
              <a:rPr lang="en-US" sz="1800" dirty="0"/>
              <a:t>Encoder, aligner, decoder </a:t>
            </a:r>
            <a:endParaRPr lang="ro-RO" sz="1800" dirty="0"/>
          </a:p>
          <a:p>
            <a:pPr lvl="3">
              <a:defRPr/>
            </a:pPr>
            <a:endParaRPr lang="ro-RO" sz="1800" dirty="0"/>
          </a:p>
          <a:p>
            <a:pPr lvl="3">
              <a:defRPr/>
            </a:pPr>
            <a:endParaRPr lang="en-GB" sz="1800" dirty="0"/>
          </a:p>
          <a:p>
            <a:pPr lvl="2">
              <a:defRPr/>
            </a:pPr>
            <a:endParaRPr lang="en-GB" dirty="0"/>
          </a:p>
        </p:txBody>
      </p:sp>
      <p:pic>
        <p:nvPicPr>
          <p:cNvPr id="40964" name="Picture 3">
            <a:extLst>
              <a:ext uri="{FF2B5EF4-FFF2-40B4-BE49-F238E27FC236}">
                <a16:creationId xmlns:a16="http://schemas.microsoft.com/office/drawing/2014/main" id="{D09BE74C-E035-4EAF-AE0E-92AFF6801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492375"/>
            <a:ext cx="4167188"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5">
            <a:extLst>
              <a:ext uri="{FF2B5EF4-FFF2-40B4-BE49-F238E27FC236}">
                <a16:creationId xmlns:a16="http://schemas.microsoft.com/office/drawing/2014/main" id="{8BE1739F-47D8-4445-B2F7-79B8D8855C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4868863"/>
            <a:ext cx="2038350" cy="197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44763B41-43D1-4366-8307-AE2F08BF06E5}"/>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32476B18-9C76-448C-891F-6C8FBCF5ACEA}"/>
              </a:ext>
            </a:extLst>
          </p:cNvPr>
          <p:cNvSpPr>
            <a:spLocks noGrp="1"/>
          </p:cNvSpPr>
          <p:nvPr>
            <p:ph idx="1"/>
          </p:nvPr>
        </p:nvSpPr>
        <p:spPr/>
        <p:txBody>
          <a:bodyPr/>
          <a:lstStyle/>
          <a:p>
            <a:pPr marL="342900" lvl="1" indent="-342900">
              <a:buFont typeface="Wingdings" panose="05000000000000000000" pitchFamily="2" charset="2"/>
              <a:buChar char="p"/>
              <a:defRPr/>
            </a:pPr>
            <a:r>
              <a:rPr lang="ro-RO" dirty="0"/>
              <a:t>Clasificarea emoțiilor emise în timpul vorbirii – Algoritmi</a:t>
            </a:r>
          </a:p>
          <a:p>
            <a:pPr lvl="1">
              <a:defRPr/>
            </a:pPr>
            <a:r>
              <a:rPr lang="en-US" sz="2200" dirty="0" err="1"/>
              <a:t>Modele</a:t>
            </a:r>
            <a:r>
              <a:rPr lang="en-US" sz="2200" dirty="0"/>
              <a:t> end-to-end</a:t>
            </a:r>
          </a:p>
          <a:p>
            <a:pPr lvl="2">
              <a:defRPr/>
            </a:pPr>
            <a:r>
              <a:rPr lang="en-US" sz="1400" dirty="0"/>
              <a:t>Wav2vec (</a:t>
            </a:r>
            <a:r>
              <a:rPr lang="en-US" sz="1400" dirty="0" err="1"/>
              <a:t>vers</a:t>
            </a:r>
            <a:r>
              <a:rPr lang="en-US" sz="1400" dirty="0"/>
              <a:t> 2.0)</a:t>
            </a:r>
          </a:p>
          <a:p>
            <a:pPr lvl="3">
              <a:defRPr/>
            </a:pPr>
            <a:r>
              <a:rPr lang="en-US" sz="1400" dirty="0">
                <a:hlinkClick r:id="rId2"/>
              </a:rPr>
              <a:t>https://arxiv.org/pdf/1904.05862.pdf</a:t>
            </a:r>
            <a:r>
              <a:rPr lang="en-US" sz="1400" dirty="0"/>
              <a:t> </a:t>
            </a:r>
          </a:p>
          <a:p>
            <a:pPr lvl="3">
              <a:defRPr/>
            </a:pPr>
            <a:r>
              <a:rPr lang="ro-RO" sz="1400" dirty="0">
                <a:hlinkClick r:id="rId3"/>
              </a:rPr>
              <a:t>https://github.com/pytorch/fairseq/tree/master/examples/wav2vec</a:t>
            </a:r>
            <a:endParaRPr lang="en-US" sz="1400" dirty="0"/>
          </a:p>
          <a:p>
            <a:pPr lvl="3">
              <a:defRPr/>
            </a:pPr>
            <a:r>
              <a:rPr lang="en-US" sz="1200" dirty="0"/>
              <a:t>Feature encoder</a:t>
            </a:r>
          </a:p>
          <a:p>
            <a:pPr lvl="3">
              <a:defRPr/>
            </a:pPr>
            <a:r>
              <a:rPr lang="en-US" sz="1200" dirty="0"/>
              <a:t>Contextualized representations with Transformers.</a:t>
            </a:r>
          </a:p>
          <a:p>
            <a:pPr lvl="3">
              <a:defRPr/>
            </a:pPr>
            <a:r>
              <a:rPr lang="en-US" sz="1200" dirty="0"/>
              <a:t>Quantization module</a:t>
            </a:r>
            <a:endParaRPr lang="ro-RO" sz="1400" dirty="0"/>
          </a:p>
          <a:p>
            <a:pPr lvl="3">
              <a:defRPr/>
            </a:pPr>
            <a:endParaRPr lang="en-GB" sz="1800" dirty="0"/>
          </a:p>
          <a:p>
            <a:pPr lvl="2">
              <a:defRPr/>
            </a:pPr>
            <a:endParaRPr lang="en-GB" dirty="0"/>
          </a:p>
        </p:txBody>
      </p:sp>
      <p:pic>
        <p:nvPicPr>
          <p:cNvPr id="41988" name="Picture 5">
            <a:extLst>
              <a:ext uri="{FF2B5EF4-FFF2-40B4-BE49-F238E27FC236}">
                <a16:creationId xmlns:a16="http://schemas.microsoft.com/office/drawing/2014/main" id="{F26CDE2B-4298-479C-911E-484380BB7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960" y="3861048"/>
            <a:ext cx="3064965" cy="296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2815E615-A5AC-48C7-9C49-0EBF71C0B5A7}"/>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8435" name="Content Placeholder 2">
            <a:extLst>
              <a:ext uri="{FF2B5EF4-FFF2-40B4-BE49-F238E27FC236}">
                <a16:creationId xmlns:a16="http://schemas.microsoft.com/office/drawing/2014/main" id="{BB364413-1723-48B5-A417-B2B7AEBADD97}"/>
              </a:ext>
            </a:extLst>
          </p:cNvPr>
          <p:cNvSpPr>
            <a:spLocks noGrp="1"/>
          </p:cNvSpPr>
          <p:nvPr>
            <p:ph idx="1"/>
          </p:nvPr>
        </p:nvSpPr>
        <p:spPr/>
        <p:txBody>
          <a:bodyPr>
            <a:normAutofit fontScale="85000" lnSpcReduction="10000"/>
          </a:bodyPr>
          <a:lstStyle/>
          <a:p>
            <a:pPr>
              <a:defRPr/>
            </a:pPr>
            <a:r>
              <a:rPr lang="ro-RO" dirty="0"/>
              <a:t>Câteva instrumente</a:t>
            </a:r>
          </a:p>
          <a:p>
            <a:pPr lvl="1">
              <a:defRPr/>
            </a:pPr>
            <a:endParaRPr lang="ro-RO" dirty="0"/>
          </a:p>
          <a:p>
            <a:pPr lvl="1">
              <a:defRPr/>
            </a:pPr>
            <a:r>
              <a:rPr lang="en-GB" dirty="0" err="1"/>
              <a:t>Praat</a:t>
            </a:r>
            <a:endParaRPr lang="en-GB" dirty="0"/>
          </a:p>
          <a:p>
            <a:pPr lvl="2">
              <a:defRPr/>
            </a:pPr>
            <a:r>
              <a:rPr lang="en-GB" dirty="0">
                <a:hlinkClick r:id="rId2"/>
              </a:rPr>
              <a:t>http://www.fon.hum.uva.nl/praat/</a:t>
            </a:r>
            <a:endParaRPr lang="en-GB" dirty="0"/>
          </a:p>
          <a:p>
            <a:pPr lvl="2">
              <a:defRPr/>
            </a:pPr>
            <a:endParaRPr lang="en-GB" dirty="0"/>
          </a:p>
          <a:p>
            <a:pPr lvl="1">
              <a:defRPr/>
            </a:pPr>
            <a:r>
              <a:rPr lang="en-GB" dirty="0"/>
              <a:t>Speech Prosody Analysis Software Tools</a:t>
            </a:r>
          </a:p>
          <a:p>
            <a:pPr lvl="2">
              <a:defRPr/>
            </a:pPr>
            <a:r>
              <a:rPr lang="en-GB" dirty="0">
                <a:hlinkClick r:id="rId3"/>
              </a:rPr>
              <a:t>http://affect.media.mit.edu/software.php</a:t>
            </a:r>
            <a:endParaRPr lang="en-GB" dirty="0"/>
          </a:p>
          <a:p>
            <a:pPr lvl="2">
              <a:defRPr/>
            </a:pPr>
            <a:endParaRPr lang="en-GB" dirty="0"/>
          </a:p>
          <a:p>
            <a:pPr lvl="1">
              <a:defRPr/>
            </a:pPr>
            <a:r>
              <a:rPr lang="en-GB" dirty="0"/>
              <a:t>TKK </a:t>
            </a:r>
            <a:r>
              <a:rPr lang="en-GB" dirty="0" err="1"/>
              <a:t>Aparat</a:t>
            </a:r>
            <a:endParaRPr lang="en-GB" dirty="0"/>
          </a:p>
          <a:p>
            <a:pPr lvl="2">
              <a:defRPr/>
            </a:pPr>
            <a:r>
              <a:rPr lang="en-GB" dirty="0">
                <a:hlinkClick r:id="rId4"/>
              </a:rPr>
              <a:t>https://sourceforge.net/projects/aparat/</a:t>
            </a:r>
            <a:endParaRPr lang="en-GB" dirty="0"/>
          </a:p>
          <a:p>
            <a:pPr lvl="2">
              <a:defRPr/>
            </a:pPr>
            <a:endParaRPr lang="en-GB" dirty="0"/>
          </a:p>
          <a:p>
            <a:pPr lvl="1">
              <a:defRPr/>
            </a:pPr>
            <a:r>
              <a:rPr lang="en-GB" dirty="0"/>
              <a:t>Virtual Human Toolkit</a:t>
            </a:r>
            <a:endParaRPr lang="ro-RO" dirty="0"/>
          </a:p>
          <a:p>
            <a:pPr lvl="2">
              <a:defRPr/>
            </a:pPr>
            <a:r>
              <a:rPr lang="ro-RO" dirty="0">
                <a:hlinkClick r:id="rId5"/>
              </a:rPr>
              <a:t>https://vhtoolkit.ict.usc.edu/</a:t>
            </a:r>
            <a:endParaRPr lang="en-US" dirty="0"/>
          </a:p>
          <a:p>
            <a:pPr lvl="1">
              <a:defRPr/>
            </a:pPr>
            <a:endParaRPr lang="ro-RO" dirty="0"/>
          </a:p>
          <a:p>
            <a:pPr lvl="1">
              <a:defRPr/>
            </a:pPr>
            <a:r>
              <a:rPr lang="ro-RO" dirty="0"/>
              <a:t>Litebody</a:t>
            </a:r>
          </a:p>
          <a:p>
            <a:pPr lvl="2">
              <a:defRPr/>
            </a:pPr>
            <a:r>
              <a:rPr lang="ro-RO" dirty="0">
                <a:hlinkClick r:id="rId6"/>
              </a:rPr>
              <a:t>http://relationalagents.com/litebody.html</a:t>
            </a:r>
            <a:endParaRPr lang="en-US" dirty="0"/>
          </a:p>
          <a:p>
            <a:pPr lvl="2">
              <a:buFont typeface="Wingdings" panose="05000000000000000000" pitchFamily="2" charset="2"/>
              <a:buNone/>
              <a:defRPr/>
            </a:pPr>
            <a:endParaRPr lang="ro-RO" dirty="0"/>
          </a:p>
          <a:p>
            <a:pPr lvl="1">
              <a:defRPr/>
            </a:pPr>
            <a:endParaRPr lang="ro-R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7038945-3290-4121-93E4-F82E715ED0E2}"/>
              </a:ext>
            </a:extLst>
          </p:cNvPr>
          <p:cNvSpPr>
            <a:spLocks noGrp="1" noChangeArrowheads="1"/>
          </p:cNvSpPr>
          <p:nvPr>
            <p:ph type="title"/>
          </p:nvPr>
        </p:nvSpPr>
        <p:spPr/>
        <p:txBody>
          <a:bodyPr/>
          <a:lstStyle/>
          <a:p>
            <a:r>
              <a:rPr lang="ro-RO" altLang="en-US"/>
              <a:t>Calcul afectiv (</a:t>
            </a:r>
            <a:r>
              <a:rPr lang="ro-RO" altLang="en-US" i="1"/>
              <a:t>Affective Computing</a:t>
            </a:r>
            <a:r>
              <a:rPr lang="ro-RO" altLang="en-US"/>
              <a:t>) </a:t>
            </a:r>
            <a:endParaRPr lang="en-GB" altLang="en-US"/>
          </a:p>
        </p:txBody>
      </p:sp>
      <p:sp>
        <p:nvSpPr>
          <p:cNvPr id="3" name="Content Placeholder 2">
            <a:extLst>
              <a:ext uri="{FF2B5EF4-FFF2-40B4-BE49-F238E27FC236}">
                <a16:creationId xmlns:a16="http://schemas.microsoft.com/office/drawing/2014/main" id="{292F395E-2067-4D59-8E3B-5377E09FA145}"/>
              </a:ext>
            </a:extLst>
          </p:cNvPr>
          <p:cNvSpPr>
            <a:spLocks noGrp="1"/>
          </p:cNvSpPr>
          <p:nvPr>
            <p:ph idx="1"/>
          </p:nvPr>
        </p:nvSpPr>
        <p:spPr/>
        <p:txBody>
          <a:bodyPr>
            <a:normAutofit fontScale="62500" lnSpcReduction="20000"/>
          </a:bodyPr>
          <a:lstStyle/>
          <a:p>
            <a:pPr>
              <a:defRPr/>
            </a:pPr>
            <a:r>
              <a:rPr lang="en-GB" dirty="0" err="1"/>
              <a:t>Recunoa</a:t>
            </a:r>
            <a:r>
              <a:rPr lang="ro-RO" dirty="0"/>
              <a:t>șterea emoțiilor în </a:t>
            </a:r>
          </a:p>
          <a:p>
            <a:pPr lvl="1">
              <a:defRPr/>
            </a:pPr>
            <a:r>
              <a:rPr lang="ro-RO" dirty="0"/>
              <a:t>Vorbire</a:t>
            </a:r>
          </a:p>
          <a:p>
            <a:pPr lvl="2">
              <a:defRPr/>
            </a:pPr>
            <a:r>
              <a:rPr lang="ro-RO" dirty="0"/>
              <a:t>Emoții ale vorbirii naturale</a:t>
            </a:r>
          </a:p>
          <a:p>
            <a:pPr lvl="2">
              <a:defRPr/>
            </a:pPr>
            <a:r>
              <a:rPr lang="ro-RO" dirty="0"/>
              <a:t>Detectarea depresiei</a:t>
            </a:r>
          </a:p>
          <a:p>
            <a:pPr lvl="1">
              <a:defRPr/>
            </a:pPr>
            <a:r>
              <a:rPr lang="ro-RO" dirty="0"/>
              <a:t>Texte</a:t>
            </a:r>
          </a:p>
          <a:p>
            <a:pPr lvl="2">
              <a:defRPr/>
            </a:pPr>
            <a:r>
              <a:rPr lang="ro-RO" dirty="0"/>
              <a:t>Opinii enunțate pe bloguri (Twitter)</a:t>
            </a:r>
          </a:p>
          <a:p>
            <a:pPr lvl="2">
              <a:defRPr/>
            </a:pPr>
            <a:r>
              <a:rPr lang="ro-RO" dirty="0"/>
              <a:t>Emoticoane</a:t>
            </a:r>
          </a:p>
          <a:p>
            <a:pPr lvl="1">
              <a:defRPr/>
            </a:pPr>
            <a:r>
              <a:rPr lang="ro-RO" dirty="0"/>
              <a:t>Mimica facială</a:t>
            </a:r>
          </a:p>
          <a:p>
            <a:pPr lvl="2">
              <a:defRPr/>
            </a:pPr>
            <a:r>
              <a:rPr lang="ro-RO" dirty="0"/>
              <a:t>Înțelegerea impactului îmbătrânirii</a:t>
            </a:r>
          </a:p>
          <a:p>
            <a:pPr lvl="1">
              <a:defRPr/>
            </a:pPr>
            <a:r>
              <a:rPr lang="ro-RO" dirty="0"/>
              <a:t>Psihologie</a:t>
            </a:r>
          </a:p>
          <a:p>
            <a:pPr lvl="2">
              <a:defRPr/>
            </a:pPr>
            <a:r>
              <a:rPr lang="ro-RO" dirty="0"/>
              <a:t>Interferarea muzică – activitate cerebrală (</a:t>
            </a:r>
            <a:r>
              <a:rPr lang="en-GB" dirty="0"/>
              <a:t>electro</a:t>
            </a:r>
            <a:r>
              <a:rPr lang="ro-RO" dirty="0"/>
              <a:t>-</a:t>
            </a:r>
            <a:r>
              <a:rPr lang="en-GB" dirty="0" err="1"/>
              <a:t>ence</a:t>
            </a:r>
            <a:r>
              <a:rPr lang="ro-RO" dirty="0"/>
              <a:t>f</a:t>
            </a:r>
            <a:r>
              <a:rPr lang="en-GB" dirty="0" err="1"/>
              <a:t>alogram</a:t>
            </a:r>
            <a:r>
              <a:rPr lang="ro-RO" dirty="0"/>
              <a:t>ă)</a:t>
            </a:r>
          </a:p>
          <a:p>
            <a:pPr lvl="2">
              <a:defRPr/>
            </a:pPr>
            <a:r>
              <a:rPr lang="ro-RO" dirty="0"/>
              <a:t>Detectarea stresului pe baza conductanței dermale</a:t>
            </a:r>
          </a:p>
          <a:p>
            <a:pPr lvl="3">
              <a:defRPr/>
            </a:pPr>
            <a:r>
              <a:rPr lang="ro-RO" sz="1800" b="1" dirty="0"/>
              <a:t>Activitate electordermală </a:t>
            </a:r>
            <a:r>
              <a:rPr lang="en-GB" sz="1800" dirty="0"/>
              <a:t>(</a:t>
            </a:r>
            <a:r>
              <a:rPr lang="en-GB" sz="1800" b="1" dirty="0"/>
              <a:t>EDA</a:t>
            </a:r>
            <a:r>
              <a:rPr lang="en-GB" sz="1800" dirty="0"/>
              <a:t>)</a:t>
            </a:r>
            <a:r>
              <a:rPr lang="ro-RO" sz="1800" dirty="0"/>
              <a:t> – proprietate a corpului uman de a cauza variații continue in caracterizarea electrică a pielii (</a:t>
            </a:r>
            <a:r>
              <a:rPr lang="en-GB" sz="1800" b="1" dirty="0"/>
              <a:t>galvanic skin response</a:t>
            </a:r>
            <a:r>
              <a:rPr lang="en-GB" sz="1800" dirty="0"/>
              <a:t> (</a:t>
            </a:r>
            <a:r>
              <a:rPr lang="en-GB" sz="1800" b="1" dirty="0"/>
              <a:t>GSR</a:t>
            </a:r>
            <a:r>
              <a:rPr lang="en-GB" sz="1800" dirty="0"/>
              <a:t>), </a:t>
            </a:r>
            <a:r>
              <a:rPr lang="en-GB" sz="1800" b="1" dirty="0" err="1"/>
              <a:t>electrodermal</a:t>
            </a:r>
            <a:r>
              <a:rPr lang="en-GB" sz="1800" b="1" dirty="0"/>
              <a:t> </a:t>
            </a:r>
            <a:r>
              <a:rPr lang="ro-RO" sz="1800" b="1" dirty="0"/>
              <a:t>r</a:t>
            </a:r>
            <a:r>
              <a:rPr lang="en-GB" sz="1800" b="1" dirty="0" err="1"/>
              <a:t>esponse</a:t>
            </a:r>
            <a:r>
              <a:rPr lang="en-GB" sz="1800" dirty="0"/>
              <a:t>(</a:t>
            </a:r>
            <a:r>
              <a:rPr lang="en-GB" sz="1800" b="1" dirty="0"/>
              <a:t>EDR</a:t>
            </a:r>
            <a:r>
              <a:rPr lang="en-GB" sz="1800" dirty="0"/>
              <a:t>)</a:t>
            </a:r>
            <a:endParaRPr lang="ro-RO" sz="1800" dirty="0"/>
          </a:p>
          <a:p>
            <a:pPr lvl="1">
              <a:defRPr/>
            </a:pPr>
            <a:r>
              <a:rPr lang="ro-RO" dirty="0"/>
              <a:t>Jocuri sau amuzamente computaționale</a:t>
            </a:r>
          </a:p>
          <a:p>
            <a:pPr lvl="2">
              <a:defRPr/>
            </a:pPr>
            <a:r>
              <a:rPr lang="ro-RO" dirty="0"/>
              <a:t>Răspunsuri la câștiguri sau învingeri</a:t>
            </a:r>
          </a:p>
          <a:p>
            <a:pPr lvl="2">
              <a:defRPr/>
            </a:pPr>
            <a:r>
              <a:rPr lang="en-GB" dirty="0"/>
              <a:t>Affective music player</a:t>
            </a:r>
            <a:endParaRPr lang="ro-RO" dirty="0"/>
          </a:p>
          <a:p>
            <a:pPr lvl="2">
              <a:defRPr/>
            </a:pPr>
            <a:r>
              <a:rPr lang="ro-RO" dirty="0"/>
              <a:t>Detectarea stărilor de plicitiseală</a:t>
            </a:r>
          </a:p>
          <a:p>
            <a:pPr lvl="1">
              <a:defRPr/>
            </a:pPr>
            <a:r>
              <a:rPr lang="ro-RO" dirty="0"/>
              <a:t>Modelare </a:t>
            </a:r>
          </a:p>
          <a:p>
            <a:pPr lvl="2">
              <a:defRPr/>
            </a:pPr>
            <a:r>
              <a:rPr lang="ro-RO" dirty="0"/>
              <a:t>Modelarea influenței emoțiilor asupra luării decizilor</a:t>
            </a:r>
          </a:p>
          <a:p>
            <a:pPr lvl="2">
              <a:defRPr/>
            </a:pPr>
            <a:r>
              <a:rPr lang="ro-RO" dirty="0"/>
              <a:t>Modelarea factorilor care determină apariția emoțiilor</a:t>
            </a:r>
          </a:p>
          <a:p>
            <a:pPr lvl="2">
              <a:defRPr/>
            </a:pPr>
            <a:r>
              <a:rPr lang="ro-RO" dirty="0"/>
              <a:t>Modelarea comportamentelor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73B74271-C9F1-4BA6-BFFE-4E244EB73429}"/>
              </a:ext>
            </a:extLst>
          </p:cNvPr>
          <p:cNvSpPr>
            <a:spLocks noGrp="1" noChangeArrowheads="1"/>
          </p:cNvSpPr>
          <p:nvPr>
            <p:ph type="title"/>
          </p:nvPr>
        </p:nvSpPr>
        <p:spPr/>
        <p:txBody>
          <a:bodyPr/>
          <a:lstStyle/>
          <a:p>
            <a:r>
              <a:rPr lang="ro-RO" altLang="en-US"/>
              <a:t>Detectarea emoțiilor în texte</a:t>
            </a:r>
            <a:endParaRPr lang="en-GB" altLang="en-US"/>
          </a:p>
        </p:txBody>
      </p:sp>
      <p:sp>
        <p:nvSpPr>
          <p:cNvPr id="3" name="Content Placeholder 2">
            <a:extLst>
              <a:ext uri="{FF2B5EF4-FFF2-40B4-BE49-F238E27FC236}">
                <a16:creationId xmlns:a16="http://schemas.microsoft.com/office/drawing/2014/main" id="{7A56FFBE-AC8B-4529-AD40-18A98D343E40}"/>
              </a:ext>
            </a:extLst>
          </p:cNvPr>
          <p:cNvSpPr>
            <a:spLocks noGrp="1"/>
          </p:cNvSpPr>
          <p:nvPr>
            <p:ph idx="1"/>
          </p:nvPr>
        </p:nvSpPr>
        <p:spPr/>
        <p:txBody>
          <a:bodyPr/>
          <a:lstStyle/>
          <a:p>
            <a:pPr>
              <a:defRPr/>
            </a:pPr>
            <a:r>
              <a:rPr lang="ro-RO" dirty="0"/>
              <a:t>Ideea de bază</a:t>
            </a:r>
          </a:p>
          <a:p>
            <a:pPr lvl="1">
              <a:defRPr/>
            </a:pPr>
            <a:r>
              <a:rPr lang="ro-RO" dirty="0"/>
              <a:t>Scrierea este afectată de emoții</a:t>
            </a:r>
          </a:p>
          <a:p>
            <a:pPr lvl="2">
              <a:defRPr/>
            </a:pPr>
            <a:endParaRPr lang="ro-RO" dirty="0"/>
          </a:p>
          <a:p>
            <a:pPr lvl="1">
              <a:defRPr/>
            </a:pPr>
            <a:r>
              <a:rPr lang="ro-RO" dirty="0"/>
              <a:t>Procesarea emoțiilor din texte presupune </a:t>
            </a:r>
          </a:p>
          <a:p>
            <a:pPr lvl="2">
              <a:defRPr/>
            </a:pPr>
            <a:r>
              <a:rPr lang="ro-RO" dirty="0"/>
              <a:t>recunoașterea emoțiilor exprimate de text prin analiza unor șabloane</a:t>
            </a:r>
          </a:p>
          <a:p>
            <a:pPr>
              <a:defRPr/>
            </a:pPr>
            <a:endParaRPr lang="ro-RO" dirty="0"/>
          </a:p>
          <a:p>
            <a:pPr>
              <a:defRPr/>
            </a:pPr>
            <a:r>
              <a:rPr lang="ro-RO" dirty="0"/>
              <a:t>Sistem de recunoaștere a emoțiilor în texte - etape</a:t>
            </a:r>
          </a:p>
          <a:p>
            <a:pPr lvl="1">
              <a:defRPr/>
            </a:pPr>
            <a:r>
              <a:rPr lang="ro-RO" dirty="0">
                <a:ea typeface="+mn-ea"/>
                <a:cs typeface="+mn-cs"/>
              </a:rPr>
              <a:t>Extragerea atributelor din datele (textuale)</a:t>
            </a:r>
          </a:p>
          <a:p>
            <a:pPr lvl="1">
              <a:defRPr/>
            </a:pPr>
            <a:r>
              <a:rPr lang="ro-RO" dirty="0">
                <a:ea typeface="+mn-ea"/>
                <a:cs typeface="+mn-cs"/>
              </a:rPr>
              <a:t>Clasificarea emoțiilor emise din texte</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11DCFE0-ADDB-42BF-9F92-61FCE92B0785}"/>
              </a:ext>
            </a:extLst>
          </p:cNvPr>
          <p:cNvSpPr>
            <a:spLocks noGrp="1" noChangeArrowheads="1"/>
          </p:cNvSpPr>
          <p:nvPr>
            <p:ph type="title"/>
          </p:nvPr>
        </p:nvSpPr>
        <p:spPr/>
        <p:txBody>
          <a:bodyPr/>
          <a:lstStyle/>
          <a:p>
            <a:pPr eaLnBrk="1" hangingPunct="1"/>
            <a:r>
              <a:rPr lang="ro-RO" altLang="en-US"/>
              <a:t>Detectarea emoțiilor în texte</a:t>
            </a:r>
            <a:endParaRPr lang="en-GB" altLang="en-US"/>
          </a:p>
        </p:txBody>
      </p:sp>
      <p:sp>
        <p:nvSpPr>
          <p:cNvPr id="45059" name="Rectangle 3">
            <a:extLst>
              <a:ext uri="{FF2B5EF4-FFF2-40B4-BE49-F238E27FC236}">
                <a16:creationId xmlns:a16="http://schemas.microsoft.com/office/drawing/2014/main" id="{C181248B-9D3E-413E-9DBF-DFC9D0618342}"/>
              </a:ext>
            </a:extLst>
          </p:cNvPr>
          <p:cNvSpPr>
            <a:spLocks noGrp="1" noChangeArrowheads="1"/>
          </p:cNvSpPr>
          <p:nvPr>
            <p:ph idx="1"/>
          </p:nvPr>
        </p:nvSpPr>
        <p:spPr/>
        <p:txBody>
          <a:bodyPr/>
          <a:lstStyle/>
          <a:p>
            <a:pPr eaLnBrk="1" hangingPunct="1"/>
            <a:endParaRPr lang="ro-RO" altLang="en-US"/>
          </a:p>
          <a:p>
            <a:pPr eaLnBrk="1" hangingPunct="1"/>
            <a:r>
              <a:rPr lang="ro-RO" altLang="en-US"/>
              <a:t>Clasificarea automată a textelor</a:t>
            </a:r>
          </a:p>
          <a:p>
            <a:pPr eaLnBrk="1" hangingPunct="1"/>
            <a:endParaRPr lang="ro-RO" altLang="en-US"/>
          </a:p>
          <a:p>
            <a:pPr lvl="1" eaLnBrk="1" hangingPunct="1"/>
            <a:r>
              <a:rPr lang="ro-RO" altLang="en-US"/>
              <a:t>Definire</a:t>
            </a:r>
          </a:p>
          <a:p>
            <a:pPr lvl="1" eaLnBrk="1" hangingPunct="1"/>
            <a:endParaRPr lang="ro-RO" altLang="en-US"/>
          </a:p>
          <a:p>
            <a:pPr lvl="1" eaLnBrk="1" hangingPunct="1"/>
            <a:r>
              <a:rPr lang="ro-RO" altLang="en-US"/>
              <a:t>Direcţii în automatizare</a:t>
            </a:r>
          </a:p>
          <a:p>
            <a:pPr lvl="2" eaLnBrk="1" hangingPunct="1"/>
            <a:endParaRPr lang="ro-RO" altLang="en-US"/>
          </a:p>
          <a:p>
            <a:pPr lvl="2" eaLnBrk="1" hangingPunct="1"/>
            <a:r>
              <a:rPr lang="ro-RO" altLang="en-US"/>
              <a:t>Abordarea bazată pe învăţare</a:t>
            </a:r>
          </a:p>
          <a:p>
            <a:pPr lvl="2" eaLnBrk="1" hangingPunct="1"/>
            <a:endParaRPr lang="ro-RO" altLang="en-US"/>
          </a:p>
          <a:p>
            <a:pPr lvl="2" eaLnBrk="1" hangingPunct="1"/>
            <a:r>
              <a:rPr lang="ro-RO" altLang="en-US"/>
              <a:t>Abordarea bazată pe cunoştinţe </a:t>
            </a:r>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2F9B0B69-89D7-4618-A94A-197B5CFAFBC5}"/>
              </a:ext>
            </a:extLst>
          </p:cNvPr>
          <p:cNvSpPr>
            <a:spLocks noGrp="1" noChangeArrowheads="1"/>
          </p:cNvSpPr>
          <p:nvPr>
            <p:ph type="title"/>
          </p:nvPr>
        </p:nvSpPr>
        <p:spPr/>
        <p:txBody>
          <a:bodyPr/>
          <a:lstStyle/>
          <a:p>
            <a:r>
              <a:rPr lang="ro-RO" altLang="en-US"/>
              <a:t>Detectarea emoțiilor în </a:t>
            </a:r>
            <a:r>
              <a:rPr lang="en-US" altLang="en-US"/>
              <a:t>gesturi</a:t>
            </a:r>
            <a:endParaRPr lang="en-GB" altLang="en-US"/>
          </a:p>
        </p:txBody>
      </p:sp>
      <p:sp>
        <p:nvSpPr>
          <p:cNvPr id="3" name="Content Placeholder 2">
            <a:extLst>
              <a:ext uri="{FF2B5EF4-FFF2-40B4-BE49-F238E27FC236}">
                <a16:creationId xmlns:a16="http://schemas.microsoft.com/office/drawing/2014/main" id="{D77C43CD-F76B-4E29-AD51-27EE00BBAAE3}"/>
              </a:ext>
            </a:extLst>
          </p:cNvPr>
          <p:cNvSpPr>
            <a:spLocks noGrp="1"/>
          </p:cNvSpPr>
          <p:nvPr>
            <p:ph idx="1"/>
          </p:nvPr>
        </p:nvSpPr>
        <p:spPr/>
        <p:txBody>
          <a:bodyPr>
            <a:normAutofit fontScale="70000" lnSpcReduction="20000"/>
          </a:bodyPr>
          <a:lstStyle/>
          <a:p>
            <a:pPr>
              <a:defRPr/>
            </a:pPr>
            <a:r>
              <a:rPr lang="en-US" dirty="0" err="1"/>
              <a:t>Gesturi</a:t>
            </a:r>
            <a:endParaRPr lang="en-US" dirty="0"/>
          </a:p>
          <a:p>
            <a:pPr lvl="1">
              <a:defRPr/>
            </a:pPr>
            <a:r>
              <a:rPr lang="en-US" dirty="0" err="1"/>
              <a:t>Mimica</a:t>
            </a:r>
            <a:r>
              <a:rPr lang="en-US" dirty="0"/>
              <a:t> </a:t>
            </a:r>
            <a:r>
              <a:rPr lang="en-US" dirty="0" err="1"/>
              <a:t>fe</a:t>
            </a:r>
            <a:r>
              <a:rPr lang="ro-RO" dirty="0"/>
              <a:t>ței</a:t>
            </a:r>
          </a:p>
          <a:p>
            <a:pPr lvl="1">
              <a:defRPr/>
            </a:pPr>
            <a:r>
              <a:rPr lang="ro-RO" dirty="0"/>
              <a:t>Gesturi ale corpului</a:t>
            </a:r>
          </a:p>
          <a:p>
            <a:pPr>
              <a:defRPr/>
            </a:pPr>
            <a:endParaRPr lang="ro-RO" dirty="0"/>
          </a:p>
          <a:p>
            <a:pPr>
              <a:defRPr/>
            </a:pPr>
            <a:r>
              <a:rPr lang="ro-RO" dirty="0"/>
              <a:t>Emoțiile faciale</a:t>
            </a:r>
          </a:p>
          <a:p>
            <a:pPr lvl="1">
              <a:defRPr/>
            </a:pPr>
            <a:r>
              <a:rPr lang="ro-RO" dirty="0"/>
              <a:t>Științele cognitive</a:t>
            </a:r>
          </a:p>
          <a:p>
            <a:pPr lvl="2">
              <a:defRPr/>
            </a:pPr>
            <a:r>
              <a:rPr lang="ro-RO" dirty="0"/>
              <a:t>Ce informație trebuie reprezentată?</a:t>
            </a:r>
          </a:p>
          <a:p>
            <a:pPr lvl="1">
              <a:defRPr/>
            </a:pPr>
            <a:r>
              <a:rPr lang="ro-RO" dirty="0"/>
              <a:t>Științele computaționale</a:t>
            </a:r>
          </a:p>
          <a:p>
            <a:pPr lvl="2">
              <a:defRPr/>
            </a:pPr>
            <a:r>
              <a:rPr lang="ro-RO" dirty="0"/>
              <a:t>Cum trebuie reprezentată (codată) informația?</a:t>
            </a:r>
          </a:p>
          <a:p>
            <a:pPr lvl="2">
              <a:defRPr/>
            </a:pPr>
            <a:endParaRPr lang="ro-RO" dirty="0"/>
          </a:p>
          <a:p>
            <a:pPr>
              <a:defRPr/>
            </a:pPr>
            <a:r>
              <a:rPr lang="ro-RO" dirty="0"/>
              <a:t>Percepția feței</a:t>
            </a:r>
          </a:p>
          <a:p>
            <a:pPr lvl="1">
              <a:defRPr/>
            </a:pPr>
            <a:r>
              <a:rPr lang="ro-RO" dirty="0"/>
              <a:t>Abordarea holistică </a:t>
            </a:r>
          </a:p>
          <a:p>
            <a:pPr lvl="2">
              <a:defRPr/>
            </a:pPr>
            <a:r>
              <a:rPr lang="ro-RO" dirty="0"/>
              <a:t>Fața este modelată ca un întreg, fără părți (componente) care ar putea fi izolate</a:t>
            </a:r>
          </a:p>
          <a:p>
            <a:pPr lvl="1">
              <a:defRPr/>
            </a:pPr>
            <a:r>
              <a:rPr lang="ro-RO" dirty="0"/>
              <a:t>Abordarea bazată pe componente</a:t>
            </a:r>
          </a:p>
          <a:p>
            <a:pPr lvl="2">
              <a:defRPr/>
            </a:pPr>
            <a:r>
              <a:rPr lang="ro-RO" dirty="0"/>
              <a:t>Anumite atribute ale feței pot fi procesate individual</a:t>
            </a:r>
          </a:p>
          <a:p>
            <a:pPr lvl="1">
              <a:defRPr/>
            </a:pPr>
            <a:r>
              <a:rPr lang="ro-RO" dirty="0"/>
              <a:t>Abordarea bazată pe configurație</a:t>
            </a:r>
          </a:p>
          <a:p>
            <a:pPr lvl="2">
              <a:defRPr/>
            </a:pPr>
            <a:r>
              <a:rPr lang="ro-RO" dirty="0"/>
              <a:t>Se modelează relațiile spațiale dintre componentele feței (ex. ochiul stâng-ochiul drept, nas-gură)</a:t>
            </a:r>
          </a:p>
          <a:p>
            <a:pPr lvl="1">
              <a:defRPr/>
            </a:pPr>
            <a:endParaRPr lang="ro-RO" dirty="0"/>
          </a:p>
          <a:p>
            <a:pPr lvl="1">
              <a:defRPr/>
            </a:pPr>
            <a:endParaRPr lang="ro-RO" dirty="0"/>
          </a:p>
          <a:p>
            <a:pPr lvl="3">
              <a:defRPr/>
            </a:pPr>
            <a:endParaRPr lang="en-GB" sz="1800" dirty="0"/>
          </a:p>
          <a:p>
            <a:pPr lvl="2">
              <a:defRPr/>
            </a:pP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0E2D95A5-F0FF-4A68-BF76-1B6C0F64B747}"/>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47107" name="Content Placeholder 2">
            <a:extLst>
              <a:ext uri="{FF2B5EF4-FFF2-40B4-BE49-F238E27FC236}">
                <a16:creationId xmlns:a16="http://schemas.microsoft.com/office/drawing/2014/main" id="{C4CEE8BD-36E1-4CCC-85D5-3A9F7C799E47}"/>
              </a:ext>
            </a:extLst>
          </p:cNvPr>
          <p:cNvSpPr>
            <a:spLocks noGrp="1" noChangeArrowheads="1"/>
          </p:cNvSpPr>
          <p:nvPr>
            <p:ph idx="1"/>
          </p:nvPr>
        </p:nvSpPr>
        <p:spPr/>
        <p:txBody>
          <a:bodyPr/>
          <a:lstStyle/>
          <a:p>
            <a:r>
              <a:rPr lang="ro-RO" altLang="en-US" dirty="0"/>
              <a:t>Recunoașterea afectivă are drept scop</a:t>
            </a:r>
          </a:p>
          <a:p>
            <a:pPr lvl="1"/>
            <a:r>
              <a:rPr lang="ro-RO" altLang="en-US" dirty="0"/>
              <a:t>Recunoașterea gesturilor de pe față</a:t>
            </a:r>
          </a:p>
          <a:p>
            <a:pPr lvl="2"/>
            <a:endParaRPr lang="ro-RO" altLang="en-US" dirty="0"/>
          </a:p>
          <a:p>
            <a:pPr lvl="2"/>
            <a:r>
              <a:rPr lang="ro-RO" altLang="en-US" dirty="0"/>
              <a:t>Facial Action Coding System (FACS)</a:t>
            </a:r>
          </a:p>
          <a:p>
            <a:pPr lvl="3"/>
            <a:r>
              <a:rPr lang="ro-RO" altLang="en-US" sz="1800" dirty="0"/>
              <a:t>Compus din </a:t>
            </a:r>
            <a:r>
              <a:rPr lang="ro-RO" altLang="en-US" sz="1800" i="1" dirty="0"/>
              <a:t>facial Action Units </a:t>
            </a:r>
            <a:r>
              <a:rPr lang="ro-RO" altLang="en-US" sz="1800" dirty="0"/>
              <a:t>(AU) – coduri care descriu configurații ale feței (ex. AU 12 – colțul buzelor)</a:t>
            </a:r>
          </a:p>
          <a:p>
            <a:pPr lvl="2"/>
            <a:endParaRPr lang="ro-RO" altLang="en-US" dirty="0"/>
          </a:p>
          <a:p>
            <a:pPr lvl="2"/>
            <a:r>
              <a:rPr lang="ro-RO" altLang="en-US" dirty="0"/>
              <a:t>Efectuarea unui gest are o evoluție temporală care se poate modela prin 4 segmente:</a:t>
            </a:r>
          </a:p>
          <a:p>
            <a:pPr lvl="3"/>
            <a:r>
              <a:rPr lang="ro-RO" altLang="en-US" sz="1800" i="1" dirty="0"/>
              <a:t>Neutru</a:t>
            </a:r>
            <a:r>
              <a:rPr lang="ro-RO" altLang="en-US" sz="1800" dirty="0"/>
              <a:t> – faza fără expresii și activitate musculară</a:t>
            </a:r>
          </a:p>
          <a:p>
            <a:pPr lvl="3"/>
            <a:r>
              <a:rPr lang="ro-RO" altLang="en-US" sz="1800" i="1" dirty="0"/>
              <a:t>Onset</a:t>
            </a:r>
            <a:r>
              <a:rPr lang="ro-RO" altLang="en-US" sz="1800" dirty="0"/>
              <a:t> – apar contracțiile musculare și cresc în intensitate</a:t>
            </a:r>
          </a:p>
          <a:p>
            <a:pPr lvl="3"/>
            <a:r>
              <a:rPr lang="ro-RO" altLang="en-US" sz="1800" i="1" dirty="0"/>
              <a:t>Apex</a:t>
            </a:r>
            <a:r>
              <a:rPr lang="ro-RO" altLang="en-US" sz="1800" dirty="0"/>
              <a:t> – platou (intensitate constantă)</a:t>
            </a:r>
          </a:p>
          <a:p>
            <a:pPr lvl="3"/>
            <a:r>
              <a:rPr lang="ro-RO" altLang="en-US" sz="1800" i="1" dirty="0"/>
              <a:t>Offset</a:t>
            </a:r>
            <a:r>
              <a:rPr lang="ro-RO" altLang="en-US" sz="1800" dirty="0"/>
              <a:t> – relaxarea musculaturii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F37C8B0-587A-460A-B25B-D8EBB0838155}"/>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74B887F5-6395-42A2-AA68-452B7AC5696A}"/>
              </a:ext>
            </a:extLst>
          </p:cNvPr>
          <p:cNvSpPr>
            <a:spLocks noGrp="1"/>
          </p:cNvSpPr>
          <p:nvPr>
            <p:ph idx="1"/>
          </p:nvPr>
        </p:nvSpPr>
        <p:spPr/>
        <p:txBody>
          <a:bodyPr>
            <a:normAutofit fontScale="62500" lnSpcReduction="20000"/>
          </a:bodyPr>
          <a:lstStyle/>
          <a:p>
            <a:pPr>
              <a:defRPr/>
            </a:pPr>
            <a:r>
              <a:rPr lang="ro-RO" dirty="0"/>
              <a:t>Recunoașterea afectivă are drept scop</a:t>
            </a:r>
          </a:p>
          <a:p>
            <a:pPr lvl="1">
              <a:defRPr/>
            </a:pPr>
            <a:r>
              <a:rPr lang="ro-RO" dirty="0"/>
              <a:t>Recunoașterea emoțiilor de pe față (consecințe ale gesturilor)</a:t>
            </a:r>
          </a:p>
          <a:p>
            <a:pPr lvl="2">
              <a:defRPr/>
            </a:pPr>
            <a:r>
              <a:rPr lang="ro-RO" dirty="0"/>
              <a:t>Emoții de bază</a:t>
            </a:r>
          </a:p>
          <a:p>
            <a:pPr lvl="3">
              <a:defRPr/>
            </a:pPr>
            <a:r>
              <a:rPr lang="ro-RO" sz="1800" dirty="0"/>
              <a:t>Modelul dezvoltat de Ekman&amp;Co (1972): producerea și interpretarea anumitor expresii sunt adânc întipărite în creier și recunoascute universal (nu sunt elemente culturale, specifice unei nații)</a:t>
            </a:r>
          </a:p>
          <a:p>
            <a:pPr lvl="3">
              <a:defRPr/>
            </a:pPr>
            <a:r>
              <a:rPr lang="ro-RO" sz="1800" dirty="0"/>
              <a:t>Emoțiile produse de aceste expresii se pot modela în 6 clase:</a:t>
            </a:r>
          </a:p>
          <a:p>
            <a:pPr lvl="4">
              <a:defRPr/>
            </a:pPr>
            <a:r>
              <a:rPr lang="ro-RO" sz="1800" dirty="0"/>
              <a:t>Fericire</a:t>
            </a:r>
          </a:p>
          <a:p>
            <a:pPr lvl="4">
              <a:defRPr/>
            </a:pPr>
            <a:r>
              <a:rPr lang="ro-RO" sz="1800" dirty="0"/>
              <a:t>Tristețe</a:t>
            </a:r>
          </a:p>
          <a:p>
            <a:pPr lvl="4">
              <a:defRPr/>
            </a:pPr>
            <a:r>
              <a:rPr lang="ro-RO" sz="1800" dirty="0"/>
              <a:t>Surpriză</a:t>
            </a:r>
          </a:p>
          <a:p>
            <a:pPr lvl="4">
              <a:defRPr/>
            </a:pPr>
            <a:r>
              <a:rPr lang="ro-RO" sz="1800" dirty="0"/>
              <a:t>Teamă </a:t>
            </a:r>
          </a:p>
          <a:p>
            <a:pPr lvl="4">
              <a:defRPr/>
            </a:pPr>
            <a:r>
              <a:rPr lang="ro-RO" sz="1800" dirty="0"/>
              <a:t>Furie</a:t>
            </a:r>
          </a:p>
          <a:p>
            <a:pPr lvl="4">
              <a:defRPr/>
            </a:pPr>
            <a:r>
              <a:rPr lang="ro-RO" sz="1800" dirty="0"/>
              <a:t>Dezgust </a:t>
            </a:r>
          </a:p>
          <a:p>
            <a:pPr lvl="2">
              <a:defRPr/>
            </a:pPr>
            <a:r>
              <a:rPr lang="ro-RO" dirty="0"/>
              <a:t>Emoții derivate (1990)</a:t>
            </a:r>
          </a:p>
          <a:p>
            <a:pPr lvl="3">
              <a:defRPr/>
            </a:pPr>
            <a:r>
              <a:rPr lang="ro-RO" sz="1800" dirty="0"/>
              <a:t>Emoții pozitive &amp; Emoții negative</a:t>
            </a:r>
          </a:p>
          <a:p>
            <a:pPr lvl="3">
              <a:defRPr/>
            </a:pPr>
            <a:r>
              <a:rPr lang="ro-RO" sz="1800" dirty="0"/>
              <a:t>Unele emoții nu sunt codate de mușchii feței</a:t>
            </a:r>
          </a:p>
          <a:p>
            <a:pPr lvl="4">
              <a:defRPr/>
            </a:pPr>
            <a:r>
              <a:rPr lang="ro-RO" sz="1800" dirty="0"/>
              <a:t>Amuzament</a:t>
            </a:r>
          </a:p>
          <a:p>
            <a:pPr lvl="4">
              <a:defRPr/>
            </a:pPr>
            <a:r>
              <a:rPr lang="vi-VN" sz="1800" dirty="0"/>
              <a:t>Dispreţ</a:t>
            </a:r>
          </a:p>
          <a:p>
            <a:pPr lvl="4">
              <a:defRPr/>
            </a:pPr>
            <a:r>
              <a:rPr lang="vi-VN" sz="1800" dirty="0"/>
              <a:t>Mulțumire</a:t>
            </a:r>
          </a:p>
          <a:p>
            <a:pPr lvl="4">
              <a:defRPr/>
            </a:pPr>
            <a:r>
              <a:rPr lang="vi-VN" sz="1800" dirty="0"/>
              <a:t>Jenă</a:t>
            </a:r>
          </a:p>
          <a:p>
            <a:pPr lvl="4">
              <a:defRPr/>
            </a:pPr>
            <a:r>
              <a:rPr lang="vi-VN" sz="1800" dirty="0"/>
              <a:t>Excitare</a:t>
            </a:r>
          </a:p>
          <a:p>
            <a:pPr lvl="4">
              <a:defRPr/>
            </a:pPr>
            <a:r>
              <a:rPr lang="vi-VN" sz="1800" dirty="0"/>
              <a:t>Vinovăţie</a:t>
            </a:r>
          </a:p>
          <a:p>
            <a:pPr lvl="4">
              <a:defRPr/>
            </a:pPr>
            <a:r>
              <a:rPr lang="vi-VN" sz="1800" dirty="0"/>
              <a:t>Mândri</a:t>
            </a:r>
            <a:r>
              <a:rPr lang="ro-RO" sz="1800" dirty="0"/>
              <a:t>e</a:t>
            </a:r>
            <a:endParaRPr lang="vi-VN" sz="1800" dirty="0"/>
          </a:p>
          <a:p>
            <a:pPr lvl="4">
              <a:defRPr/>
            </a:pPr>
            <a:r>
              <a:rPr lang="ro-RO" sz="1800" dirty="0"/>
              <a:t>Alinare</a:t>
            </a:r>
            <a:endParaRPr lang="vi-VN" sz="1800" dirty="0"/>
          </a:p>
          <a:p>
            <a:pPr lvl="4">
              <a:defRPr/>
            </a:pPr>
            <a:r>
              <a:rPr lang="vi-VN" sz="1800" dirty="0"/>
              <a:t>Satisfacţie</a:t>
            </a:r>
          </a:p>
          <a:p>
            <a:pPr lvl="4">
              <a:defRPr/>
            </a:pPr>
            <a:r>
              <a:rPr lang="ro-RO" sz="1800" dirty="0"/>
              <a:t>P</a:t>
            </a:r>
            <a:r>
              <a:rPr lang="vi-VN" sz="1800" dirty="0"/>
              <a:t>lăcere senzorială</a:t>
            </a:r>
          </a:p>
          <a:p>
            <a:pPr lvl="4">
              <a:defRPr/>
            </a:pPr>
            <a:r>
              <a:rPr lang="vi-VN" sz="1800" dirty="0"/>
              <a:t>Rușine</a:t>
            </a:r>
            <a:endParaRPr lang="en-GB"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D60F0F52-039C-4AA7-BEF5-222D2DDFEB5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49155" name="Content Placeholder 2">
            <a:extLst>
              <a:ext uri="{FF2B5EF4-FFF2-40B4-BE49-F238E27FC236}">
                <a16:creationId xmlns:a16="http://schemas.microsoft.com/office/drawing/2014/main" id="{66036743-83DA-4674-8200-945AC61C6956}"/>
              </a:ext>
            </a:extLst>
          </p:cNvPr>
          <p:cNvSpPr>
            <a:spLocks noGrp="1" noChangeArrowheads="1"/>
          </p:cNvSpPr>
          <p:nvPr>
            <p:ph idx="1"/>
          </p:nvPr>
        </p:nvSpPr>
        <p:spPr/>
        <p:txBody>
          <a:bodyPr/>
          <a:lstStyle/>
          <a:p>
            <a:r>
              <a:rPr lang="ro-RO" altLang="en-US"/>
              <a:t>Provocări în recunoașterea emoțiilor pe fețe</a:t>
            </a:r>
          </a:p>
          <a:p>
            <a:pPr lvl="1"/>
            <a:endParaRPr lang="en-US" altLang="en-US"/>
          </a:p>
          <a:p>
            <a:pPr lvl="1"/>
            <a:r>
              <a:rPr lang="ro-RO" altLang="en-US"/>
              <a:t>Variații ale poziției capului</a:t>
            </a:r>
          </a:p>
          <a:p>
            <a:pPr lvl="1"/>
            <a:endParaRPr lang="en-US" altLang="en-US"/>
          </a:p>
          <a:p>
            <a:pPr lvl="1"/>
            <a:r>
              <a:rPr lang="ro-RO" altLang="en-US"/>
              <a:t>Variații ale iluminării</a:t>
            </a:r>
          </a:p>
          <a:p>
            <a:pPr lvl="1"/>
            <a:endParaRPr lang="en-US" altLang="en-US"/>
          </a:p>
          <a:p>
            <a:pPr lvl="1"/>
            <a:r>
              <a:rPr lang="ro-RO" altLang="en-US"/>
              <a:t>Erori de aliniere</a:t>
            </a:r>
          </a:p>
          <a:p>
            <a:pPr lvl="1"/>
            <a:endParaRPr lang="en-US" altLang="en-US"/>
          </a:p>
          <a:p>
            <a:pPr lvl="1"/>
            <a:r>
              <a:rPr lang="ro-RO" altLang="en-US"/>
              <a:t>Ocluzii</a:t>
            </a:r>
          </a:p>
          <a:p>
            <a:pPr lvl="1"/>
            <a:endParaRPr lang="en-US" altLang="en-US"/>
          </a:p>
          <a:p>
            <a:pPr lvl="1"/>
            <a:r>
              <a:rPr lang="ro-RO" altLang="en-US"/>
              <a:t>Deplasări de identitate</a:t>
            </a:r>
          </a:p>
          <a:p>
            <a:endParaRPr lang="en-GB"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184DF544-A67B-41C6-B497-C3E4AF32E184}"/>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0179" name="Content Placeholder 2">
            <a:extLst>
              <a:ext uri="{FF2B5EF4-FFF2-40B4-BE49-F238E27FC236}">
                <a16:creationId xmlns:a16="http://schemas.microsoft.com/office/drawing/2014/main" id="{61115E78-B7A7-4D73-9919-0E2020FF3C82}"/>
              </a:ext>
            </a:extLst>
          </p:cNvPr>
          <p:cNvSpPr>
            <a:spLocks noGrp="1" noChangeArrowheads="1"/>
          </p:cNvSpPr>
          <p:nvPr>
            <p:ph idx="1"/>
          </p:nvPr>
        </p:nvSpPr>
        <p:spPr/>
        <p:txBody>
          <a:bodyPr/>
          <a:lstStyle/>
          <a:p>
            <a:r>
              <a:rPr lang="ro-RO" altLang="en-US" dirty="0"/>
              <a:t>Competiții</a:t>
            </a:r>
          </a:p>
          <a:p>
            <a:pPr lvl="1"/>
            <a:endParaRPr lang="en-GB" altLang="en-US" dirty="0"/>
          </a:p>
          <a:p>
            <a:pPr lvl="1"/>
            <a:r>
              <a:rPr lang="en-GB" altLang="en-US" dirty="0"/>
              <a:t>Facial Expression Recognition</a:t>
            </a:r>
            <a:r>
              <a:rPr lang="ro-RO" altLang="en-US" dirty="0"/>
              <a:t> (FERA)</a:t>
            </a:r>
          </a:p>
          <a:p>
            <a:pPr lvl="2"/>
            <a:r>
              <a:rPr lang="ro-RO" altLang="en-US" dirty="0">
                <a:hlinkClick r:id="rId2"/>
              </a:rPr>
              <a:t>http://sspnet.eu/fera2015/ </a:t>
            </a:r>
          </a:p>
          <a:p>
            <a:pPr lvl="2"/>
            <a:r>
              <a:rPr lang="ro-RO" altLang="en-US" dirty="0">
                <a:hlinkClick r:id="rId2"/>
              </a:rPr>
              <a:t>http://sspnet.eu/fera2017/</a:t>
            </a:r>
            <a:endParaRPr lang="ro-RO" altLang="en-US" dirty="0"/>
          </a:p>
          <a:p>
            <a:pPr lvl="2"/>
            <a:endParaRPr lang="ro-RO" altLang="en-US" dirty="0"/>
          </a:p>
          <a:p>
            <a:pPr lvl="1"/>
            <a:r>
              <a:rPr lang="en-GB" altLang="en-US" dirty="0"/>
              <a:t>Audio/Visual Emotion Challenges (AVEC)</a:t>
            </a:r>
            <a:endParaRPr lang="ro-RO" altLang="en-US" dirty="0"/>
          </a:p>
          <a:p>
            <a:pPr lvl="2"/>
            <a:r>
              <a:rPr lang="en-GB" altLang="en-US" dirty="0">
                <a:hlinkClick r:id="rId3"/>
              </a:rPr>
              <a:t>http://sspnet.eu/avec2016/</a:t>
            </a:r>
            <a:endParaRPr lang="ro-RO" altLang="en-US" dirty="0"/>
          </a:p>
          <a:p>
            <a:pPr lvl="2"/>
            <a:endParaRPr lang="en-GB"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7629AC0-8DC7-433F-A347-AA9D96DB7B6F}"/>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1203" name="Content Placeholder 2">
            <a:extLst>
              <a:ext uri="{FF2B5EF4-FFF2-40B4-BE49-F238E27FC236}">
                <a16:creationId xmlns:a16="http://schemas.microsoft.com/office/drawing/2014/main" id="{35AD0E96-E3D8-4A3F-8761-114D9191A445}"/>
              </a:ext>
            </a:extLst>
          </p:cNvPr>
          <p:cNvSpPr>
            <a:spLocks noGrp="1" noChangeArrowheads="1"/>
          </p:cNvSpPr>
          <p:nvPr>
            <p:ph idx="1"/>
          </p:nvPr>
        </p:nvSpPr>
        <p:spPr/>
        <p:txBody>
          <a:bodyPr/>
          <a:lstStyle/>
          <a:p>
            <a:r>
              <a:rPr lang="ro-RO" altLang="en-US"/>
              <a:t>Baze de date</a:t>
            </a:r>
          </a:p>
          <a:p>
            <a:pPr lvl="1"/>
            <a:r>
              <a:rPr lang="ro-RO" altLang="en-US"/>
              <a:t>Conținut</a:t>
            </a:r>
          </a:p>
          <a:p>
            <a:pPr lvl="2"/>
            <a:r>
              <a:rPr lang="ro-RO" altLang="en-US"/>
              <a:t>Imagini singulare ale emoțiilor (de intensitate maximă)</a:t>
            </a:r>
          </a:p>
          <a:p>
            <a:pPr lvl="2"/>
            <a:r>
              <a:rPr lang="ro-RO" altLang="en-US"/>
              <a:t>Secvențe de imagini &amp; video corespunzătoare unei emoții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740841A5-B664-48EB-9C87-861C81CB438E}"/>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FC36C8DD-7021-4FD5-9B98-999379F872AB}"/>
              </a:ext>
            </a:extLst>
          </p:cNvPr>
          <p:cNvSpPr>
            <a:spLocks noGrp="1"/>
          </p:cNvSpPr>
          <p:nvPr>
            <p:ph idx="1"/>
          </p:nvPr>
        </p:nvSpPr>
        <p:spPr/>
        <p:txBody>
          <a:bodyPr/>
          <a:lstStyle/>
          <a:p>
            <a:pPr>
              <a:spcBef>
                <a:spcPts val="0"/>
              </a:spcBef>
              <a:defRPr/>
            </a:pPr>
            <a:r>
              <a:rPr lang="ro-RO" sz="2000" dirty="0"/>
              <a:t>Baze de date </a:t>
            </a:r>
            <a:r>
              <a:rPr lang="ro-RO" sz="1050" dirty="0"/>
              <a:t>– </a:t>
            </a:r>
            <a:r>
              <a:rPr lang="ro-RO" sz="1200" dirty="0"/>
              <a:t>detalii in </a:t>
            </a:r>
            <a:r>
              <a:rPr lang="en-GB" sz="1200" dirty="0" err="1"/>
              <a:t>Evangelos</a:t>
            </a:r>
            <a:r>
              <a:rPr lang="en-GB" sz="1200" dirty="0"/>
              <a:t> </a:t>
            </a:r>
            <a:r>
              <a:rPr lang="en-GB" sz="1200" dirty="0" err="1"/>
              <a:t>Sariyanidi</a:t>
            </a:r>
            <a:r>
              <a:rPr lang="en-GB" sz="1200" dirty="0"/>
              <a:t>, </a:t>
            </a:r>
            <a:r>
              <a:rPr lang="en-GB" sz="1200" dirty="0" err="1"/>
              <a:t>Hatice</a:t>
            </a:r>
            <a:r>
              <a:rPr lang="en-GB" sz="1200" dirty="0"/>
              <a:t> </a:t>
            </a:r>
            <a:r>
              <a:rPr lang="en-GB" sz="1200" dirty="0" err="1"/>
              <a:t>Gunes</a:t>
            </a:r>
            <a:r>
              <a:rPr lang="en-GB" sz="1200" dirty="0"/>
              <a:t>, and Andrea </a:t>
            </a:r>
            <a:r>
              <a:rPr lang="ro-RO" sz="1200" dirty="0"/>
              <a:t> </a:t>
            </a:r>
            <a:r>
              <a:rPr lang="en-GB" sz="1200" dirty="0" err="1"/>
              <a:t>Cavallaro</a:t>
            </a:r>
            <a:r>
              <a:rPr lang="en-GB" sz="1200" dirty="0"/>
              <a:t> </a:t>
            </a:r>
            <a:r>
              <a:rPr lang="ro-RO" sz="1200" dirty="0"/>
              <a:t>, </a:t>
            </a:r>
            <a:r>
              <a:rPr lang="en-GB" sz="1200" dirty="0"/>
              <a:t>Automatic Analysis of Facial Affect: A Survey of</a:t>
            </a:r>
            <a:r>
              <a:rPr lang="ro-RO" sz="1200" dirty="0"/>
              <a:t> </a:t>
            </a:r>
            <a:r>
              <a:rPr lang="en-GB" sz="1200" dirty="0"/>
              <a:t>Registration, Representation, and</a:t>
            </a:r>
            <a:r>
              <a:rPr lang="ro-RO" sz="1200" dirty="0"/>
              <a:t> </a:t>
            </a:r>
            <a:r>
              <a:rPr lang="en-GB" sz="1200" dirty="0"/>
              <a:t>Recognition</a:t>
            </a:r>
            <a:r>
              <a:rPr lang="ro-RO" sz="1200" dirty="0"/>
              <a:t>, </a:t>
            </a:r>
            <a:r>
              <a:rPr lang="en-GB" sz="1200" dirty="0"/>
              <a:t>IEEE TRANSACTIONS ON PATTERN ANALYSIS AND MACHINE INTELLIGENCE, VOL. 37,</a:t>
            </a:r>
            <a:r>
              <a:rPr lang="ro-RO" sz="1200" dirty="0"/>
              <a:t> </a:t>
            </a:r>
            <a:r>
              <a:rPr lang="en-GB" sz="1200" dirty="0"/>
              <a:t>NO. 6, JUNE 2015</a:t>
            </a:r>
            <a:endParaRPr lang="ro-RO" sz="1200" dirty="0"/>
          </a:p>
        </p:txBody>
      </p:sp>
      <p:pic>
        <p:nvPicPr>
          <p:cNvPr id="52228" name="Picture 2">
            <a:extLst>
              <a:ext uri="{FF2B5EF4-FFF2-40B4-BE49-F238E27FC236}">
                <a16:creationId xmlns:a16="http://schemas.microsoft.com/office/drawing/2014/main" id="{F3D85115-A6BE-45A5-83CF-AF5090C98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348880"/>
            <a:ext cx="7485062"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FE0AED3C-0F59-4260-A71B-A529E923A10E}"/>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962244F4-6D75-42EB-A2DA-F657C4E01A37}"/>
              </a:ext>
            </a:extLst>
          </p:cNvPr>
          <p:cNvSpPr>
            <a:spLocks noGrp="1" noChangeArrowheads="1"/>
          </p:cNvSpPr>
          <p:nvPr>
            <p:ph idx="1"/>
          </p:nvPr>
        </p:nvSpPr>
        <p:spPr/>
        <p:txBody>
          <a:bodyPr/>
          <a:lstStyle/>
          <a:p>
            <a:r>
              <a:rPr lang="ro-RO" altLang="en-US" dirty="0"/>
              <a:t>Componentele unui sistem de recunoaștere a emoțiilor faciale</a:t>
            </a:r>
          </a:p>
          <a:p>
            <a:pPr lvl="1"/>
            <a:r>
              <a:rPr lang="ro-RO" altLang="en-US" dirty="0"/>
              <a:t>Achiziția imaginilor</a:t>
            </a:r>
          </a:p>
          <a:p>
            <a:pPr lvl="1"/>
            <a:r>
              <a:rPr lang="ro-RO" altLang="en-US" dirty="0"/>
              <a:t>Detecția feței în imagini</a:t>
            </a:r>
          </a:p>
          <a:p>
            <a:pPr lvl="1"/>
            <a:r>
              <a:rPr lang="ro-RO" altLang="en-US" dirty="0"/>
              <a:t>Pre-procesarea</a:t>
            </a:r>
          </a:p>
          <a:p>
            <a:pPr lvl="2"/>
            <a:r>
              <a:rPr lang="ro-RO" altLang="en-US" dirty="0"/>
              <a:t>Determinarea punctelor de interes (</a:t>
            </a:r>
            <a:r>
              <a:rPr lang="ro-RO" altLang="en-US" i="1" dirty="0"/>
              <a:t>landmark</a:t>
            </a:r>
            <a:r>
              <a:rPr lang="ro-RO" altLang="en-US" dirty="0"/>
              <a:t>)</a:t>
            </a:r>
          </a:p>
          <a:p>
            <a:pPr lvl="2"/>
            <a:r>
              <a:rPr lang="ro-RO" altLang="en-US" dirty="0"/>
              <a:t>Alinierea (</a:t>
            </a:r>
            <a:r>
              <a:rPr lang="ro-RO" altLang="en-US" i="1" dirty="0"/>
              <a:t>Registration</a:t>
            </a:r>
            <a:r>
              <a:rPr lang="ro-RO" altLang="en-US" dirty="0"/>
              <a:t>)</a:t>
            </a:r>
          </a:p>
          <a:p>
            <a:pPr lvl="1"/>
            <a:r>
              <a:rPr lang="ro-RO" altLang="en-US" dirty="0"/>
              <a:t>Reprezentarea </a:t>
            </a:r>
          </a:p>
          <a:p>
            <a:pPr lvl="2"/>
            <a:r>
              <a:rPr lang="ro-RO" altLang="en-US" dirty="0"/>
              <a:t>Atribute</a:t>
            </a:r>
          </a:p>
          <a:p>
            <a:pPr lvl="2"/>
            <a:r>
              <a:rPr lang="ro-RO" altLang="en-US" dirty="0"/>
              <a:t>Reducerea dimensiunii</a:t>
            </a:r>
          </a:p>
          <a:p>
            <a:pPr lvl="1"/>
            <a:r>
              <a:rPr lang="ro-RO" altLang="en-US" dirty="0"/>
              <a:t>Recunoașterea </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3">
                                            <p:txEl>
                                              <p:pRg st="3" end="3"/>
                                            </p:txEl>
                                          </p:spTgt>
                                        </p:tgtEl>
                                        <p:attrNameLst>
                                          <p:attrName>style.fontStyle</p:attrName>
                                        </p:attrNameLst>
                                      </p:cBhvr>
                                      <p:to>
                                        <p:strVal val="normal"/>
                                      </p:to>
                                    </p:set>
                                    <p:set>
                                      <p:cBhvr override="childStyle">
                                        <p:cTn id="7" dur="indefinite"/>
                                        <p:tgtEl>
                                          <p:spTgt spid="3">
                                            <p:txEl>
                                              <p:pRg st="3" end="3"/>
                                            </p:txEl>
                                          </p:spTgt>
                                        </p:tgtEl>
                                        <p:attrNameLst>
                                          <p:attrName>style.fontWeight</p:attrName>
                                        </p:attrNameLst>
                                      </p:cBhvr>
                                      <p:to>
                                        <p:strVal val="bold"/>
                                      </p:to>
                                    </p:set>
                                    <p:set>
                                      <p:cBhvr override="childStyle">
                                        <p:cTn id="8" dur="indefinite"/>
                                        <p:tgtEl>
                                          <p:spTgt spid="3">
                                            <p:txEl>
                                              <p:pRg st="3" end="3"/>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43255DB0-CE4F-4CF3-8C61-387DCA217738}"/>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B423F024-F36F-40D6-B7AA-6FCABD7E4DAD}"/>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dirty="0">
                <a:ea typeface="+mn-ea"/>
                <a:cs typeface="+mn-cs"/>
              </a:rPr>
              <a:t>Extragerea atributelor din datele (audio)</a:t>
            </a:r>
          </a:p>
          <a:p>
            <a:pPr lvl="1">
              <a:defRPr/>
            </a:pPr>
            <a:r>
              <a:rPr lang="ro-RO"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170F9E5-CE83-438A-AAB8-4ED4AD63AF4F}"/>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4275" name="Content Placeholder 2">
            <a:extLst>
              <a:ext uri="{FF2B5EF4-FFF2-40B4-BE49-F238E27FC236}">
                <a16:creationId xmlns:a16="http://schemas.microsoft.com/office/drawing/2014/main" id="{8A0651B7-AFF2-4E9A-AAD0-0671D2CFAABB}"/>
              </a:ext>
            </a:extLst>
          </p:cNvPr>
          <p:cNvSpPr>
            <a:spLocks noGrp="1" noChangeArrowheads="1"/>
          </p:cNvSpPr>
          <p:nvPr>
            <p:ph idx="1"/>
          </p:nvPr>
        </p:nvSpPr>
        <p:spPr/>
        <p:txBody>
          <a:bodyPr/>
          <a:lstStyle/>
          <a:p>
            <a:r>
              <a:rPr lang="ro-RO" altLang="en-US"/>
              <a:t>Sistem – Pre-procesarea</a:t>
            </a:r>
          </a:p>
          <a:p>
            <a:pPr lvl="1"/>
            <a:r>
              <a:rPr lang="ro-RO" altLang="en-US"/>
              <a:t>Determinarea punctelor de interes (</a:t>
            </a:r>
            <a:r>
              <a:rPr lang="ro-RO" altLang="en-US" i="1"/>
              <a:t>landmark</a:t>
            </a:r>
            <a:r>
              <a:rPr lang="ro-RO" altLang="en-US"/>
              <a:t>)</a:t>
            </a:r>
          </a:p>
          <a:p>
            <a:pPr lvl="2"/>
            <a:r>
              <a:rPr lang="ro-RO" altLang="en-US"/>
              <a:t>Standarde internaționale MPEG-4</a:t>
            </a:r>
          </a:p>
        </p:txBody>
      </p:sp>
      <p:pic>
        <p:nvPicPr>
          <p:cNvPr id="54276" name="Picture 2">
            <a:extLst>
              <a:ext uri="{FF2B5EF4-FFF2-40B4-BE49-F238E27FC236}">
                <a16:creationId xmlns:a16="http://schemas.microsoft.com/office/drawing/2014/main" id="{F281734F-3A4E-42FF-B26F-19749813B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924175"/>
            <a:ext cx="35718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4277" name="Picture 3">
            <a:extLst>
              <a:ext uri="{FF2B5EF4-FFF2-40B4-BE49-F238E27FC236}">
                <a16:creationId xmlns:a16="http://schemas.microsoft.com/office/drawing/2014/main" id="{790C89B8-1EE6-4A85-9309-E1D76732F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1989138"/>
            <a:ext cx="20669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4278" name="Picture 4">
            <a:extLst>
              <a:ext uri="{FF2B5EF4-FFF2-40B4-BE49-F238E27FC236}">
                <a16:creationId xmlns:a16="http://schemas.microsoft.com/office/drawing/2014/main" id="{567F058F-0210-4123-8D9B-9044D31C1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292600"/>
            <a:ext cx="15621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D903F26-8CEF-42CA-8451-DBDDDEC59D57}"/>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6EE20CFC-96F2-4E44-9046-C3824816B78C}"/>
              </a:ext>
            </a:extLst>
          </p:cNvPr>
          <p:cNvSpPr>
            <a:spLocks noGrp="1"/>
          </p:cNvSpPr>
          <p:nvPr>
            <p:ph idx="1"/>
          </p:nvPr>
        </p:nvSpPr>
        <p:spPr/>
        <p:txBody>
          <a:bodyPr/>
          <a:lstStyle/>
          <a:p>
            <a:pPr>
              <a:defRPr/>
            </a:pPr>
            <a:r>
              <a:rPr lang="ro-RO" dirty="0"/>
              <a:t>Sistem – Pre-procesarea</a:t>
            </a:r>
          </a:p>
          <a:p>
            <a:pPr lvl="1">
              <a:defRPr/>
            </a:pPr>
            <a:r>
              <a:rPr lang="ro-RO" dirty="0"/>
              <a:t>Determinarea punctelor de interes (</a:t>
            </a:r>
            <a:r>
              <a:rPr lang="ro-RO" i="1" dirty="0"/>
              <a:t>landmark</a:t>
            </a:r>
            <a:r>
              <a:rPr lang="ro-RO" dirty="0"/>
              <a:t>)</a:t>
            </a:r>
          </a:p>
          <a:p>
            <a:pPr lvl="2">
              <a:defRPr/>
            </a:pPr>
            <a:r>
              <a:rPr lang="ro-RO" dirty="0"/>
              <a:t>Standarde internaționale MPEG-4</a:t>
            </a:r>
          </a:p>
          <a:p>
            <a:pPr lvl="2">
              <a:defRPr/>
            </a:pPr>
            <a:r>
              <a:rPr lang="ro-RO" dirty="0"/>
              <a:t>Algoritmi</a:t>
            </a:r>
          </a:p>
          <a:p>
            <a:pPr lvl="3">
              <a:defRPr/>
            </a:pPr>
            <a:r>
              <a:rPr lang="en-GB" sz="1800" i="1" dirty="0">
                <a:ea typeface="+mn-ea"/>
                <a:cs typeface="+mn-cs"/>
              </a:rPr>
              <a:t>Active Shape Model </a:t>
            </a:r>
            <a:r>
              <a:rPr lang="en-GB" sz="1800" dirty="0">
                <a:ea typeface="+mn-ea"/>
                <a:cs typeface="+mn-cs"/>
              </a:rPr>
              <a:t>(ASM)</a:t>
            </a:r>
          </a:p>
          <a:p>
            <a:pPr lvl="3">
              <a:defRPr/>
            </a:pPr>
            <a:r>
              <a:rPr lang="en-GB" sz="1800" i="1" dirty="0">
                <a:ea typeface="+mn-ea"/>
                <a:cs typeface="+mn-cs"/>
              </a:rPr>
              <a:t>Active Appearance Model </a:t>
            </a:r>
            <a:r>
              <a:rPr lang="en-GB" sz="1800" dirty="0">
                <a:ea typeface="+mn-ea"/>
                <a:cs typeface="+mn-cs"/>
              </a:rPr>
              <a:t>(AAM)</a:t>
            </a:r>
          </a:p>
          <a:p>
            <a:pPr lvl="3">
              <a:defRPr/>
            </a:pPr>
            <a:r>
              <a:rPr lang="en-GB" sz="1800" i="1" dirty="0">
                <a:ea typeface="+mn-ea"/>
                <a:cs typeface="+mn-cs"/>
              </a:rPr>
              <a:t>Constrained Local Model </a:t>
            </a:r>
            <a:r>
              <a:rPr lang="en-GB" sz="1800" dirty="0">
                <a:ea typeface="+mn-ea"/>
                <a:cs typeface="+mn-cs"/>
              </a:rPr>
              <a:t>(CLM)</a:t>
            </a:r>
          </a:p>
          <a:p>
            <a:pPr lvl="3">
              <a:defRPr/>
            </a:pPr>
            <a:r>
              <a:rPr lang="en-GB" sz="1800" i="1" dirty="0">
                <a:ea typeface="+mn-ea"/>
                <a:cs typeface="+mn-cs"/>
              </a:rPr>
              <a:t>Incremental Parallel Cascade of Linear</a:t>
            </a:r>
            <a:r>
              <a:rPr lang="ro-RO" sz="1800" i="1" dirty="0">
                <a:ea typeface="+mn-ea"/>
                <a:cs typeface="+mn-cs"/>
              </a:rPr>
              <a:t> </a:t>
            </a:r>
            <a:r>
              <a:rPr lang="en-GB" sz="1800" i="1" dirty="0">
                <a:ea typeface="+mn-ea"/>
                <a:cs typeface="+mn-cs"/>
              </a:rPr>
              <a:t>Regression </a:t>
            </a:r>
            <a:endParaRPr lang="ro-RO" sz="1800" i="1" dirty="0">
              <a:ea typeface="+mn-ea"/>
              <a:cs typeface="+mn-cs"/>
            </a:endParaRPr>
          </a:p>
          <a:p>
            <a:pPr lvl="3">
              <a:buFont typeface="Wingdings" panose="05000000000000000000" pitchFamily="2" charset="2"/>
              <a:buNone/>
              <a:defRPr/>
            </a:pPr>
            <a:r>
              <a:rPr lang="ro-RO" sz="1800" i="1" dirty="0">
                <a:ea typeface="+mn-ea"/>
                <a:cs typeface="+mn-cs"/>
              </a:rPr>
              <a:t>   </a:t>
            </a:r>
            <a:r>
              <a:rPr lang="en-GB" sz="1800" i="1" dirty="0">
                <a:ea typeface="+mn-ea"/>
                <a:cs typeface="+mn-cs"/>
              </a:rPr>
              <a:t>Method </a:t>
            </a:r>
            <a:r>
              <a:rPr lang="en-GB" sz="1800" dirty="0">
                <a:ea typeface="+mn-ea"/>
                <a:cs typeface="+mn-cs"/>
              </a:rPr>
              <a:t>(</a:t>
            </a:r>
            <a:r>
              <a:rPr lang="en-GB" sz="1800" dirty="0" err="1">
                <a:ea typeface="+mn-ea"/>
                <a:cs typeface="+mn-cs"/>
              </a:rPr>
              <a:t>Chehra</a:t>
            </a:r>
            <a:r>
              <a:rPr lang="en-GB" sz="1800" dirty="0">
                <a:ea typeface="+mn-ea"/>
                <a:cs typeface="+mn-cs"/>
              </a:rPr>
              <a:t>)</a:t>
            </a:r>
          </a:p>
          <a:p>
            <a:pPr lvl="3">
              <a:defRPr/>
            </a:pPr>
            <a:r>
              <a:rPr lang="en-GB" sz="1800" i="1" dirty="0">
                <a:ea typeface="+mn-ea"/>
                <a:cs typeface="+mn-cs"/>
              </a:rPr>
              <a:t>Discriminative Response Map Fitting </a:t>
            </a:r>
            <a:r>
              <a:rPr lang="en-GB" sz="1800" dirty="0">
                <a:ea typeface="+mn-ea"/>
                <a:cs typeface="+mn-cs"/>
              </a:rPr>
              <a:t>(DRMF)</a:t>
            </a:r>
            <a:endParaRPr lang="ro-RO"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311C5EE-F5CA-48EB-8F84-ACD27A20DE26}"/>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6323" name="Content Placeholder 2">
            <a:extLst>
              <a:ext uri="{FF2B5EF4-FFF2-40B4-BE49-F238E27FC236}">
                <a16:creationId xmlns:a16="http://schemas.microsoft.com/office/drawing/2014/main" id="{1AB1EF69-6017-4CFC-902E-DC2A36572C36}"/>
              </a:ext>
            </a:extLst>
          </p:cNvPr>
          <p:cNvSpPr>
            <a:spLocks noGrp="1" noChangeArrowheads="1"/>
          </p:cNvSpPr>
          <p:nvPr>
            <p:ph idx="1"/>
          </p:nvPr>
        </p:nvSpPr>
        <p:spPr/>
        <p:txBody>
          <a:bodyPr/>
          <a:lstStyle/>
          <a:p>
            <a:r>
              <a:rPr lang="ro-RO" altLang="en-US"/>
              <a:t>Sistem – Pre-procesarea</a:t>
            </a:r>
          </a:p>
          <a:p>
            <a:pPr lvl="1"/>
            <a:r>
              <a:rPr lang="ro-RO" altLang="en-US"/>
              <a:t>Determinarea punctelor de interes (</a:t>
            </a:r>
            <a:r>
              <a:rPr lang="ro-RO" altLang="en-US" i="1"/>
              <a:t>landmark</a:t>
            </a:r>
            <a:r>
              <a:rPr lang="ro-RO" altLang="en-US"/>
              <a:t>)</a:t>
            </a:r>
          </a:p>
          <a:p>
            <a:pPr lvl="1"/>
            <a:r>
              <a:rPr lang="ro-RO" altLang="en-US"/>
              <a:t>Alinierea (</a:t>
            </a:r>
            <a:r>
              <a:rPr lang="ro-RO" altLang="en-US" i="1"/>
              <a:t>registration</a:t>
            </a:r>
            <a:r>
              <a:rPr lang="ro-RO" altLang="en-US"/>
              <a:t>)</a:t>
            </a:r>
          </a:p>
          <a:p>
            <a:pPr lvl="2"/>
            <a:r>
              <a:rPr lang="vi-VN" altLang="en-US"/>
              <a:t>găsirea transformării sau deformarea care minimizează discrepanțele între două sau mai multe obiecte</a:t>
            </a:r>
            <a:endParaRPr lang="ro-RO" altLang="en-US"/>
          </a:p>
          <a:p>
            <a:pPr lvl="2"/>
            <a:r>
              <a:rPr lang="ro-RO" altLang="en-US"/>
              <a:t>Ideea de bază</a:t>
            </a:r>
          </a:p>
          <a:p>
            <a:pPr lvl="3"/>
            <a:r>
              <a:rPr lang="ro-RO" altLang="en-US" sz="1800"/>
              <a:t>Calcularea transformării</a:t>
            </a:r>
          </a:p>
          <a:p>
            <a:pPr lvl="3"/>
            <a:r>
              <a:rPr lang="ro-RO" altLang="en-US" sz="1800"/>
              <a:t>Realizarea transformării afine (scalare, rotație, translație, scalare, reflecție)</a:t>
            </a:r>
          </a:p>
          <a:p>
            <a:pPr lvl="4"/>
            <a:endParaRPr lang="ro-RO" altLang="en-US" sz="1800"/>
          </a:p>
          <a:p>
            <a:pPr lvl="3"/>
            <a:endParaRPr lang="ro-RO" altLang="en-US" sz="1800"/>
          </a:p>
        </p:txBody>
      </p:sp>
      <p:pic>
        <p:nvPicPr>
          <p:cNvPr id="56324" name="Picture 2">
            <a:extLst>
              <a:ext uri="{FF2B5EF4-FFF2-40B4-BE49-F238E27FC236}">
                <a16:creationId xmlns:a16="http://schemas.microsoft.com/office/drawing/2014/main" id="{0FA11AF1-F856-409C-A01C-2CF4E6875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4996" y="4626768"/>
            <a:ext cx="489585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56325" name="Picture 4">
            <a:extLst>
              <a:ext uri="{FF2B5EF4-FFF2-40B4-BE49-F238E27FC236}">
                <a16:creationId xmlns:a16="http://schemas.microsoft.com/office/drawing/2014/main" id="{DCB36400-398F-40C4-83DB-A22F37541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876" y="6063728"/>
            <a:ext cx="4827588"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7F78D153-9AC7-48F8-A70E-6606ADD6B0C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4F908568-1F7B-4077-9ACD-71F31FCE6EBE}"/>
              </a:ext>
            </a:extLst>
          </p:cNvPr>
          <p:cNvSpPr>
            <a:spLocks noGrp="1"/>
          </p:cNvSpPr>
          <p:nvPr>
            <p:ph idx="1"/>
          </p:nvPr>
        </p:nvSpPr>
        <p:spPr/>
        <p:txBody>
          <a:bodyPr>
            <a:normAutofit fontScale="77500" lnSpcReduction="20000"/>
          </a:bodyPr>
          <a:lstStyle/>
          <a:p>
            <a:pPr>
              <a:defRPr/>
            </a:pPr>
            <a:r>
              <a:rPr lang="ro-RO" dirty="0"/>
              <a:t>Sistem – Pre-procesarea</a:t>
            </a:r>
            <a:r>
              <a:rPr lang="en-US" dirty="0"/>
              <a:t> – </a:t>
            </a:r>
            <a:r>
              <a:rPr lang="ro-RO" dirty="0"/>
              <a:t>Alinierea feței</a:t>
            </a:r>
          </a:p>
          <a:p>
            <a:pPr lvl="1">
              <a:defRPr/>
            </a:pPr>
            <a:r>
              <a:rPr lang="ro-RO" dirty="0"/>
              <a:t>La nivelul întregii fețe</a:t>
            </a:r>
          </a:p>
          <a:p>
            <a:pPr lvl="2">
              <a:defRPr/>
            </a:pPr>
            <a:r>
              <a:rPr lang="ro-RO" dirty="0"/>
              <a:t>Tehnici rigide de aliniere – aliniere globală , la nivelul întregii fețe</a:t>
            </a:r>
          </a:p>
          <a:p>
            <a:pPr lvl="3">
              <a:defRPr/>
            </a:pPr>
            <a:r>
              <a:rPr lang="ro-RO" sz="1800" dirty="0"/>
              <a:t>Detectarea punctelor de interes de pe față </a:t>
            </a:r>
          </a:p>
          <a:p>
            <a:pPr lvl="4">
              <a:defRPr/>
            </a:pPr>
            <a:r>
              <a:rPr lang="ro-RO" sz="1800" dirty="0"/>
              <a:t>Ex. Cei doi ochi</a:t>
            </a:r>
          </a:p>
          <a:p>
            <a:pPr lvl="4">
              <a:defRPr/>
            </a:pPr>
            <a:r>
              <a:rPr lang="ro-RO" sz="1800" dirty="0"/>
              <a:t>Ex. Nas și gură</a:t>
            </a:r>
          </a:p>
          <a:p>
            <a:pPr lvl="3">
              <a:buFont typeface="Wingdings" panose="05000000000000000000" pitchFamily="2" charset="2"/>
              <a:buNone/>
              <a:defRPr/>
            </a:pPr>
            <a:r>
              <a:rPr lang="ro-RO" sz="1800" dirty="0"/>
              <a:t>	și folosirea lor pentru a calcula o transformare globală: față – prototip</a:t>
            </a:r>
          </a:p>
          <a:p>
            <a:pPr lvl="3">
              <a:defRPr/>
            </a:pPr>
            <a:r>
              <a:rPr lang="ro-RO" sz="1800" dirty="0"/>
              <a:t>Aliniere generică</a:t>
            </a:r>
          </a:p>
          <a:p>
            <a:pPr lvl="4">
              <a:defRPr/>
            </a:pPr>
            <a:r>
              <a:rPr lang="ro-RO" sz="1800" i="1" dirty="0"/>
              <a:t>Active Appearence Model </a:t>
            </a:r>
            <a:r>
              <a:rPr lang="ro-RO" sz="1800" dirty="0"/>
              <a:t>(AAM)</a:t>
            </a:r>
          </a:p>
          <a:p>
            <a:pPr lvl="4">
              <a:defRPr/>
            </a:pPr>
            <a:r>
              <a:rPr lang="ro-RO" sz="1800" i="1" dirty="0"/>
              <a:t>Robust </a:t>
            </a:r>
            <a:r>
              <a:rPr lang="en-US" sz="1800" i="1" dirty="0"/>
              <a:t>Fast Fourier Transformation </a:t>
            </a:r>
            <a:r>
              <a:rPr lang="en-US" sz="1800" dirty="0"/>
              <a:t>(</a:t>
            </a:r>
            <a:r>
              <a:rPr lang="ro-RO" sz="1800" dirty="0"/>
              <a:t>FFT</a:t>
            </a:r>
            <a:r>
              <a:rPr lang="en-US" sz="1800" dirty="0"/>
              <a:t>)</a:t>
            </a:r>
            <a:endParaRPr lang="ro-RO" sz="1800" dirty="0"/>
          </a:p>
          <a:p>
            <a:pPr lvl="4">
              <a:defRPr/>
            </a:pPr>
            <a:r>
              <a:rPr lang="ro-RO" sz="1800" dirty="0"/>
              <a:t>Modelul Lucas-Kanade  </a:t>
            </a:r>
          </a:p>
          <a:p>
            <a:pPr lvl="2">
              <a:defRPr/>
            </a:pPr>
            <a:r>
              <a:rPr lang="ro-RO" dirty="0"/>
              <a:t>Tehnici ne-rigide</a:t>
            </a:r>
          </a:p>
          <a:p>
            <a:pPr lvl="3">
              <a:defRPr/>
            </a:pPr>
            <a:r>
              <a:rPr lang="ro-RO" sz="1800" dirty="0"/>
              <a:t>Aliniere locală</a:t>
            </a:r>
          </a:p>
          <a:p>
            <a:pPr lvl="4">
              <a:defRPr/>
            </a:pPr>
            <a:r>
              <a:rPr lang="ro-RO" sz="1800" dirty="0"/>
              <a:t>Tehnica AAM</a:t>
            </a:r>
          </a:p>
          <a:p>
            <a:pPr lvl="4">
              <a:defRPr/>
            </a:pPr>
            <a:r>
              <a:rPr lang="ro-RO" sz="1800" dirty="0"/>
              <a:t>Tehnica SIFT-flow</a:t>
            </a:r>
          </a:p>
          <a:p>
            <a:pPr lvl="4">
              <a:defRPr/>
            </a:pPr>
            <a:r>
              <a:rPr lang="ro-RO" sz="1800" dirty="0"/>
              <a:t>Tehnica </a:t>
            </a:r>
            <a:r>
              <a:rPr lang="ro-RO" sz="1800" i="1" dirty="0"/>
              <a:t>Avatare image registration</a:t>
            </a:r>
          </a:p>
          <a:p>
            <a:pPr lvl="1">
              <a:defRPr/>
            </a:pPr>
            <a:r>
              <a:rPr lang="ro-RO" dirty="0"/>
              <a:t>La nivelul unei părți din față</a:t>
            </a:r>
          </a:p>
          <a:p>
            <a:pPr lvl="2">
              <a:defRPr/>
            </a:pPr>
            <a:r>
              <a:rPr lang="ro-RO" dirty="0"/>
              <a:t>Numărul, dimensiunea și locația părților poate varia</a:t>
            </a:r>
          </a:p>
          <a:p>
            <a:pPr lvl="2">
              <a:defRPr/>
            </a:pPr>
            <a:r>
              <a:rPr lang="ro-RO" dirty="0"/>
              <a:t>Tehnica AAM</a:t>
            </a:r>
          </a:p>
          <a:p>
            <a:pPr lvl="3">
              <a:defRPr/>
            </a:pPr>
            <a:r>
              <a:rPr lang="ro-RO" sz="1800" dirty="0"/>
              <a:t>Părțile sunt localizate ca regiuni fixe în jurul punctelor de interes</a:t>
            </a:r>
          </a:p>
          <a:p>
            <a:pPr lvl="1">
              <a:defRPr/>
            </a:pPr>
            <a:r>
              <a:rPr lang="ro-RO" dirty="0"/>
              <a:t>La nivelul unui punct de pe față</a:t>
            </a:r>
          </a:p>
          <a:p>
            <a:pPr lvl="1">
              <a:defRPr/>
            </a:pPr>
            <a:endParaRPr lang="ro-RO" dirty="0"/>
          </a:p>
          <a:p>
            <a:pPr lvl="1">
              <a:defRPr/>
            </a:pP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7434B51-64AC-4FED-AE30-CE2DF7F12741}"/>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8371" name="Content Placeholder 2">
            <a:extLst>
              <a:ext uri="{FF2B5EF4-FFF2-40B4-BE49-F238E27FC236}">
                <a16:creationId xmlns:a16="http://schemas.microsoft.com/office/drawing/2014/main" id="{25DB806D-B0C8-468D-85CD-77296E6C2BF5}"/>
              </a:ext>
            </a:extLst>
          </p:cNvPr>
          <p:cNvSpPr>
            <a:spLocks noGrp="1" noChangeArrowheads="1"/>
          </p:cNvSpPr>
          <p:nvPr>
            <p:ph idx="1"/>
          </p:nvPr>
        </p:nvSpPr>
        <p:spPr/>
        <p:txBody>
          <a:bodyPr/>
          <a:lstStyle/>
          <a:p>
            <a:r>
              <a:rPr lang="ro-RO" altLang="en-US"/>
              <a:t>Sistem – Reprezentarea feței prin atribute</a:t>
            </a:r>
          </a:p>
          <a:p>
            <a:pPr lvl="1"/>
            <a:r>
              <a:rPr lang="ro-RO" altLang="en-US"/>
              <a:t>În funcție de frame-urile considerate</a:t>
            </a:r>
          </a:p>
          <a:p>
            <a:pPr lvl="2"/>
            <a:r>
              <a:rPr lang="ro-RO" altLang="en-US"/>
              <a:t>Atribute spațiale</a:t>
            </a:r>
          </a:p>
          <a:p>
            <a:pPr lvl="3"/>
            <a:r>
              <a:rPr lang="ro-RO" altLang="en-US" sz="1800"/>
              <a:t>Codifică secvențe de imagini frame-by-frame</a:t>
            </a:r>
          </a:p>
          <a:p>
            <a:pPr lvl="2"/>
            <a:r>
              <a:rPr lang="ro-RO" altLang="en-US"/>
              <a:t>Atribute spațio-temporale</a:t>
            </a:r>
          </a:p>
          <a:p>
            <a:pPr lvl="3"/>
            <a:r>
              <a:rPr lang="ro-RO" altLang="en-US" sz="1800"/>
              <a:t>Codifică vecinătăți de frame-uri</a:t>
            </a:r>
          </a:p>
          <a:p>
            <a:pPr lvl="1"/>
            <a:r>
              <a:rPr lang="ro-RO" altLang="en-US"/>
              <a:t>Tipul de informații codificate</a:t>
            </a:r>
          </a:p>
          <a:p>
            <a:pPr lvl="2"/>
            <a:r>
              <a:rPr lang="ro-RO" altLang="en-US"/>
              <a:t>Atribute bazate pe aspect</a:t>
            </a:r>
          </a:p>
          <a:p>
            <a:pPr lvl="3"/>
            <a:r>
              <a:rPr lang="ro-RO" altLang="en-US" sz="1800"/>
              <a:t>Folosesc informații despre textură (intensitatea pixelilor)</a:t>
            </a:r>
          </a:p>
          <a:p>
            <a:pPr lvl="2"/>
            <a:r>
              <a:rPr lang="ro-RO" altLang="en-US"/>
              <a:t>Atribute bazate pe formă</a:t>
            </a:r>
          </a:p>
          <a:p>
            <a:pPr lvl="3"/>
            <a:r>
              <a:rPr lang="ro-RO" altLang="en-US" sz="1800"/>
              <a:t>Descriu formele și ignoră textura</a:t>
            </a:r>
          </a:p>
          <a:p>
            <a:pPr lvl="2"/>
            <a:endParaRPr lang="en-GB"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76633BA-484E-461D-9D8B-A375FE82FC7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9395" name="Content Placeholder 2">
            <a:extLst>
              <a:ext uri="{FF2B5EF4-FFF2-40B4-BE49-F238E27FC236}">
                <a16:creationId xmlns:a16="http://schemas.microsoft.com/office/drawing/2014/main" id="{B5C457E2-161C-434E-B6B4-0E0380674632}"/>
              </a:ext>
            </a:extLst>
          </p:cNvPr>
          <p:cNvSpPr>
            <a:spLocks noGrp="1" noChangeArrowheads="1"/>
          </p:cNvSpPr>
          <p:nvPr>
            <p:ph idx="1"/>
          </p:nvPr>
        </p:nvSpPr>
        <p:spPr/>
        <p:txBody>
          <a:bodyPr/>
          <a:lstStyle/>
          <a:p>
            <a:r>
              <a:rPr lang="ro-RO" altLang="en-US"/>
              <a:t>Sistem – Extragerea atributelor</a:t>
            </a:r>
          </a:p>
          <a:p>
            <a:pPr lvl="1"/>
            <a:r>
              <a:rPr lang="ro-RO" altLang="en-US"/>
              <a:t>Atribute spațiale</a:t>
            </a:r>
          </a:p>
          <a:p>
            <a:pPr lvl="2"/>
            <a:r>
              <a:rPr lang="ro-RO" altLang="en-US"/>
              <a:t>Reprezentări ale formei</a:t>
            </a:r>
          </a:p>
          <a:p>
            <a:pPr lvl="2"/>
            <a:r>
              <a:rPr lang="ro-RO" altLang="en-US"/>
              <a:t>Reprezentări ale aspectului</a:t>
            </a:r>
          </a:p>
          <a:p>
            <a:pPr lvl="2"/>
            <a:r>
              <a:rPr lang="ro-RO" altLang="en-US"/>
              <a:t>Reprezentări ale părților feței</a:t>
            </a:r>
          </a:p>
          <a:p>
            <a:pPr lvl="1"/>
            <a:r>
              <a:rPr lang="ro-RO" altLang="en-US"/>
              <a:t>Atribute spațial-temporale</a:t>
            </a:r>
          </a:p>
          <a:p>
            <a:pPr lvl="2"/>
            <a:r>
              <a:rPr lang="ro-RO" altLang="en-US"/>
              <a:t>Reprezentări ale formei</a:t>
            </a:r>
          </a:p>
          <a:p>
            <a:pPr lvl="2"/>
            <a:r>
              <a:rPr lang="ro-RO" altLang="en-US"/>
              <a:t>Reprezentări ale aspectului</a:t>
            </a:r>
            <a:endParaRPr lang="en-GB" altLang="en-US"/>
          </a:p>
          <a:p>
            <a:pPr lvl="2"/>
            <a:endParaRPr lang="ro-RO" altLang="en-US"/>
          </a:p>
          <a:p>
            <a:pPr lvl="1"/>
            <a:endParaRPr lang="ro-RO"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F5E27F4A-EC27-45C8-A11D-420293A383CC}"/>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0419" name="Content Placeholder 2">
            <a:extLst>
              <a:ext uri="{FF2B5EF4-FFF2-40B4-BE49-F238E27FC236}">
                <a16:creationId xmlns:a16="http://schemas.microsoft.com/office/drawing/2014/main" id="{C067C261-0BD3-44EA-BFA6-513F9E181F24}"/>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spațiale</a:t>
            </a:r>
            <a:r>
              <a:rPr lang="en-US" altLang="en-US"/>
              <a:t> – </a:t>
            </a:r>
            <a:r>
              <a:rPr lang="ro-RO" altLang="en-US"/>
              <a:t>Reprezentări ale formei</a:t>
            </a:r>
          </a:p>
          <a:p>
            <a:pPr lvl="1"/>
            <a:r>
              <a:rPr lang="ro-RO" altLang="en-US"/>
              <a:t>Puncte de interes</a:t>
            </a:r>
          </a:p>
          <a:p>
            <a:pPr lvl="2"/>
            <a:r>
              <a:rPr lang="ro-RO" altLang="en-US"/>
              <a:t>Coordonate</a:t>
            </a:r>
          </a:p>
          <a:p>
            <a:pPr lvl="2"/>
            <a:r>
              <a:rPr lang="ro-RO" altLang="en-US"/>
              <a:t>Distanțe între puncte </a:t>
            </a:r>
          </a:p>
          <a:p>
            <a:pPr lvl="2"/>
            <a:r>
              <a:rPr lang="ro-RO" altLang="en-US"/>
              <a:t>Distanțe și unghuri între puncte</a:t>
            </a:r>
          </a:p>
          <a:p>
            <a:pPr lvl="3"/>
            <a:r>
              <a:rPr lang="ro-RO" altLang="en-US" sz="1800"/>
              <a:t>Ochi închiși sau deschiși</a:t>
            </a:r>
          </a:p>
          <a:p>
            <a:pPr lvl="3"/>
            <a:r>
              <a:rPr lang="ro-RO" altLang="en-US" sz="1800"/>
              <a:t>Starea obrajilor</a:t>
            </a:r>
          </a:p>
          <a:p>
            <a:pPr lvl="3"/>
            <a:endParaRPr lang="ro-RO" altLang="en-US" sz="1800"/>
          </a:p>
          <a:p>
            <a:pPr lvl="1"/>
            <a:r>
              <a:rPr lang="ro-RO" altLang="en-US"/>
              <a:t>Se folosec în completarea informațiilor legate de aspect</a:t>
            </a:r>
          </a:p>
        </p:txBody>
      </p:sp>
      <p:pic>
        <p:nvPicPr>
          <p:cNvPr id="60420" name="Picture 2">
            <a:extLst>
              <a:ext uri="{FF2B5EF4-FFF2-40B4-BE49-F238E27FC236}">
                <a16:creationId xmlns:a16="http://schemas.microsoft.com/office/drawing/2014/main" id="{60A53726-B61D-41D2-842C-A9786BD6D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5697398"/>
            <a:ext cx="516255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BAAC95C-382C-4F9A-819D-1EB34A0EDC6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BD27E9E1-4C42-43B2-AE76-32B1A7904B93}"/>
              </a:ext>
            </a:extLst>
          </p:cNvPr>
          <p:cNvSpPr>
            <a:spLocks noGrp="1"/>
          </p:cNvSpPr>
          <p:nvPr>
            <p:ph idx="1"/>
          </p:nvPr>
        </p:nvSpPr>
        <p:spPr/>
        <p:txBody>
          <a:bodyPr>
            <a:normAutofit fontScale="775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ro-RO" dirty="0"/>
          </a:p>
          <a:p>
            <a:pPr lvl="1">
              <a:defRPr/>
            </a:pPr>
            <a:r>
              <a:rPr lang="ro-RO" dirty="0"/>
              <a:t>De nivel primar</a:t>
            </a:r>
          </a:p>
          <a:p>
            <a:pPr lvl="2">
              <a:defRPr/>
            </a:pPr>
            <a:r>
              <a:rPr lang="ro-RO" dirty="0"/>
              <a:t>Histograme</a:t>
            </a:r>
          </a:p>
          <a:p>
            <a:pPr lvl="3">
              <a:defRPr/>
            </a:pPr>
            <a:r>
              <a:rPr lang="ro-RO" sz="1800" dirty="0"/>
              <a:t>Ideea de bază</a:t>
            </a:r>
          </a:p>
          <a:p>
            <a:pPr lvl="4">
              <a:defRPr/>
            </a:pPr>
            <a:r>
              <a:rPr lang="ro-RO" sz="1800" dirty="0"/>
              <a:t>Se extrag atribute locale și se înglobează într-o imagine transformată</a:t>
            </a:r>
          </a:p>
          <a:p>
            <a:pPr lvl="4">
              <a:defRPr/>
            </a:pPr>
            <a:r>
              <a:rPr lang="ro-RO" sz="1800" dirty="0"/>
              <a:t>Se grupează atributele locale în regiuni uniforme </a:t>
            </a:r>
          </a:p>
          <a:p>
            <a:pPr lvl="4">
              <a:defRPr/>
            </a:pPr>
            <a:r>
              <a:rPr lang="ro-RO" sz="1800" dirty="0"/>
              <a:t>Se colectează atributele fiecărei regiuni în histograme locale</a:t>
            </a:r>
          </a:p>
          <a:p>
            <a:pPr lvl="4">
              <a:defRPr/>
            </a:pPr>
            <a:r>
              <a:rPr lang="ro-RO" sz="1800" dirty="0"/>
              <a:t>Se concatenează hisogramele locale</a:t>
            </a:r>
          </a:p>
          <a:p>
            <a:pPr lvl="3">
              <a:defRPr/>
            </a:pPr>
            <a:r>
              <a:rPr lang="ro-RO" sz="1800" dirty="0"/>
              <a:t>Proprietăți</a:t>
            </a:r>
          </a:p>
          <a:p>
            <a:pPr lvl="4">
              <a:defRPr/>
            </a:pPr>
            <a:r>
              <a:rPr lang="ro-RO" sz="1800" dirty="0"/>
              <a:t>Robuste la variații de iluminare</a:t>
            </a:r>
          </a:p>
          <a:p>
            <a:pPr lvl="4">
              <a:defRPr/>
            </a:pPr>
            <a:r>
              <a:rPr lang="ro-RO" sz="1800" dirty="0"/>
              <a:t>Invariante la variații de iluminare globale </a:t>
            </a:r>
          </a:p>
          <a:p>
            <a:pPr lvl="4">
              <a:defRPr/>
            </a:pPr>
            <a:r>
              <a:rPr lang="ro-RO" sz="1800" dirty="0"/>
              <a:t>Se pot normaliza – robuste</a:t>
            </a:r>
          </a:p>
          <a:p>
            <a:pPr lvl="4">
              <a:defRPr/>
            </a:pPr>
            <a:r>
              <a:rPr lang="ro-RO" sz="1800" dirty="0"/>
              <a:t>Rouste la erorile de aliniere</a:t>
            </a:r>
          </a:p>
          <a:p>
            <a:pPr lvl="4">
              <a:defRPr/>
            </a:pPr>
            <a:r>
              <a:rPr lang="ro-RO" sz="1800" dirty="0"/>
              <a:t>Simple de calculat</a:t>
            </a:r>
          </a:p>
          <a:p>
            <a:pPr lvl="3">
              <a:defRPr/>
            </a:pPr>
            <a:r>
              <a:rPr lang="ro-RO" sz="1800" dirty="0"/>
              <a:t>Neajunsuri</a:t>
            </a:r>
          </a:p>
          <a:p>
            <a:pPr lvl="4">
              <a:defRPr/>
            </a:pPr>
            <a:r>
              <a:rPr lang="ro-RO" sz="1800" dirty="0"/>
              <a:t>Afectate negativ de eroarea de identitate (identity bias)</a:t>
            </a:r>
          </a:p>
          <a:p>
            <a:pPr lvl="3">
              <a:defRPr/>
            </a:pPr>
            <a:r>
              <a:rPr lang="ro-RO" sz="1800" dirty="0"/>
              <a:t>Exemple</a:t>
            </a:r>
          </a:p>
          <a:p>
            <a:pPr lvl="4">
              <a:defRPr/>
            </a:pPr>
            <a:r>
              <a:rPr lang="ro-RO" sz="1800" i="1" dirty="0"/>
              <a:t>Local binary pattern </a:t>
            </a:r>
            <a:r>
              <a:rPr lang="ro-RO" sz="1800" dirty="0"/>
              <a:t>(LBP)</a:t>
            </a:r>
          </a:p>
          <a:p>
            <a:pPr lvl="4">
              <a:defRPr/>
            </a:pPr>
            <a:r>
              <a:rPr lang="ro-RO" sz="1800" i="1" dirty="0"/>
              <a:t>Local phase quantisation </a:t>
            </a:r>
            <a:r>
              <a:rPr lang="ro-RO" sz="1800" dirty="0"/>
              <a:t>(LPQ)</a:t>
            </a:r>
          </a:p>
          <a:p>
            <a:pPr lvl="4">
              <a:defRPr/>
            </a:pPr>
            <a:r>
              <a:rPr lang="ro-RO" sz="1800" dirty="0"/>
              <a:t>HOG</a:t>
            </a:r>
          </a:p>
          <a:p>
            <a:pPr lvl="4">
              <a:defRPr/>
            </a:pPr>
            <a:r>
              <a:rPr lang="ro-RO" sz="1800" i="1" dirty="0"/>
              <a:t>Quantised local Zernike moments </a:t>
            </a:r>
            <a:r>
              <a:rPr lang="ro-RO" sz="1800" dirty="0"/>
              <a:t>(QLZM)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22552DF0-99ED-43FA-AB61-542D77FF5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3498850"/>
            <a:ext cx="3468688"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62467" name="Title 1">
            <a:extLst>
              <a:ext uri="{FF2B5EF4-FFF2-40B4-BE49-F238E27FC236}">
                <a16:creationId xmlns:a16="http://schemas.microsoft.com/office/drawing/2014/main" id="{A04D5D97-7438-4BFB-8C69-12E7A48C350F}"/>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3" name="Content Placeholder 2">
            <a:extLst>
              <a:ext uri="{FF2B5EF4-FFF2-40B4-BE49-F238E27FC236}">
                <a16:creationId xmlns:a16="http://schemas.microsoft.com/office/drawing/2014/main" id="{09D7AFB1-1B79-40A4-BB30-285C2671ED5B}"/>
              </a:ext>
            </a:extLst>
          </p:cNvPr>
          <p:cNvSpPr>
            <a:spLocks noGrp="1"/>
          </p:cNvSpPr>
          <p:nvPr>
            <p:ph idx="1"/>
          </p:nvPr>
        </p:nvSpPr>
        <p:spPr/>
        <p:txBody>
          <a:bodyPr>
            <a:normAutofit lnSpcReduction="1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r>
              <a:rPr lang="en-US" dirty="0"/>
              <a:t> – </a:t>
            </a:r>
            <a:r>
              <a:rPr lang="ro-RO" dirty="0"/>
              <a:t>De nivel primar</a:t>
            </a:r>
            <a:r>
              <a:rPr lang="en-US" dirty="0"/>
              <a:t> – </a:t>
            </a:r>
            <a:r>
              <a:rPr lang="ro-RO" dirty="0"/>
              <a:t>Histograme</a:t>
            </a:r>
            <a:endParaRPr lang="en-US" dirty="0"/>
          </a:p>
          <a:p>
            <a:pPr lvl="1">
              <a:defRPr/>
            </a:pPr>
            <a:r>
              <a:rPr lang="ro-RO" dirty="0">
                <a:ea typeface="+mn-ea"/>
                <a:cs typeface="+mn-cs"/>
              </a:rPr>
              <a:t>Local binary pattern (LBP)</a:t>
            </a:r>
          </a:p>
          <a:p>
            <a:pPr lvl="2">
              <a:defRPr/>
            </a:pPr>
            <a:r>
              <a:rPr lang="ro-RO" dirty="0"/>
              <a:t>Descrie, local, variația texturii într-o regiune circulară</a:t>
            </a:r>
          </a:p>
          <a:p>
            <a:pPr lvl="2">
              <a:defRPr/>
            </a:pPr>
            <a:r>
              <a:rPr lang="ro-RO" dirty="0"/>
              <a:t>Asociază acestei variații un întreg</a:t>
            </a:r>
            <a:endParaRPr lang="en-US" dirty="0"/>
          </a:p>
          <a:p>
            <a:pPr lvl="2">
              <a:defRPr/>
            </a:pPr>
            <a:endParaRPr lang="en-US" dirty="0"/>
          </a:p>
          <a:p>
            <a:pPr lvl="2">
              <a:defRPr/>
            </a:pPr>
            <a:endParaRPr lang="en-US" dirty="0"/>
          </a:p>
          <a:p>
            <a:pPr lvl="2">
              <a:defRPr/>
            </a:pPr>
            <a:endParaRPr lang="ro-RO" dirty="0"/>
          </a:p>
          <a:p>
            <a:pPr lvl="2">
              <a:defRPr/>
            </a:pPr>
            <a:endParaRPr lang="en-US" dirty="0"/>
          </a:p>
          <a:p>
            <a:pPr lvl="2">
              <a:defRPr/>
            </a:pPr>
            <a:endParaRPr lang="en-US" dirty="0"/>
          </a:p>
          <a:p>
            <a:pPr lvl="2">
              <a:defRPr/>
            </a:pPr>
            <a:r>
              <a:rPr lang="ro-RO" dirty="0"/>
              <a:t>Histogramele se determină pe baza acestor întregi</a:t>
            </a:r>
          </a:p>
          <a:p>
            <a:pPr lvl="3">
              <a:defRPr/>
            </a:pPr>
            <a:r>
              <a:rPr lang="ro-RO" sz="1800" dirty="0"/>
              <a:t>Dimensiunea repreznetării depinde de câți întregi se folosesc</a:t>
            </a:r>
          </a:p>
          <a:p>
            <a:pPr lvl="1">
              <a:defRPr/>
            </a:pPr>
            <a:endParaRPr lang="en-US" dirty="0"/>
          </a:p>
          <a:p>
            <a:pPr marL="342900" lvl="4" indent="-342900">
              <a:buSzPct val="75000"/>
              <a:buFont typeface="Wingdings" panose="05000000000000000000" pitchFamily="2" charset="2"/>
              <a:buChar char="p"/>
              <a:defRPr/>
            </a:pPr>
            <a:endParaRPr lang="ro-RO" sz="1800" dirty="0"/>
          </a:p>
          <a:p>
            <a:pPr>
              <a:defRPr/>
            </a:pPr>
            <a:endParaRPr lang="en-GB" dirty="0"/>
          </a:p>
        </p:txBody>
      </p:sp>
      <p:pic>
        <p:nvPicPr>
          <p:cNvPr id="62469" name="Picture 3">
            <a:extLst>
              <a:ext uri="{FF2B5EF4-FFF2-40B4-BE49-F238E27FC236}">
                <a16:creationId xmlns:a16="http://schemas.microsoft.com/office/drawing/2014/main" id="{4882BCBE-0F1B-426D-BD11-687431D5C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6219825"/>
            <a:ext cx="34290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7CA6849-8EA1-4420-AC95-C50C4B9038EF}"/>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3" name="Content Placeholder 2">
            <a:extLst>
              <a:ext uri="{FF2B5EF4-FFF2-40B4-BE49-F238E27FC236}">
                <a16:creationId xmlns:a16="http://schemas.microsoft.com/office/drawing/2014/main" id="{0E45A5B7-CBEC-4E23-9BB5-D1B942A837A6}"/>
              </a:ext>
            </a:extLst>
          </p:cNvPr>
          <p:cNvSpPr>
            <a:spLocks noGrp="1"/>
          </p:cNvSpPr>
          <p:nvPr>
            <p:ph idx="1"/>
          </p:nvPr>
        </p:nvSpPr>
        <p:spPr/>
        <p:txBody>
          <a:bodyPr>
            <a:normAutofit fontScale="85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r>
              <a:rPr lang="en-US" dirty="0"/>
              <a:t> – </a:t>
            </a:r>
            <a:r>
              <a:rPr lang="ro-RO" dirty="0"/>
              <a:t>De nivel primar</a:t>
            </a:r>
            <a:r>
              <a:rPr lang="en-US" dirty="0"/>
              <a:t> – </a:t>
            </a:r>
            <a:r>
              <a:rPr lang="ro-RO" dirty="0"/>
              <a:t>Histograme</a:t>
            </a:r>
            <a:endParaRPr lang="en-US" dirty="0"/>
          </a:p>
          <a:p>
            <a:pPr lvl="1">
              <a:defRPr/>
            </a:pPr>
            <a:r>
              <a:rPr lang="ro-RO" i="1" dirty="0">
                <a:ea typeface="+mn-ea"/>
                <a:cs typeface="+mn-cs"/>
              </a:rPr>
              <a:t>Local binary pattern </a:t>
            </a:r>
            <a:r>
              <a:rPr lang="ro-RO" dirty="0">
                <a:ea typeface="+mn-ea"/>
                <a:cs typeface="+mn-cs"/>
              </a:rPr>
              <a:t>(LBP)</a:t>
            </a:r>
          </a:p>
          <a:p>
            <a:pPr lvl="1">
              <a:defRPr/>
            </a:pPr>
            <a:r>
              <a:rPr lang="ro-RO" i="1" dirty="0"/>
              <a:t>Local phase quantisation </a:t>
            </a:r>
            <a:r>
              <a:rPr lang="ro-RO" dirty="0"/>
              <a:t>(LPQ)</a:t>
            </a:r>
          </a:p>
          <a:p>
            <a:pPr lvl="2">
              <a:defRPr/>
            </a:pPr>
            <a:r>
              <a:rPr lang="ro-RO" dirty="0"/>
              <a:t>Similar cu LBP</a:t>
            </a:r>
          </a:p>
          <a:p>
            <a:pPr lvl="1">
              <a:defRPr/>
            </a:pPr>
            <a:endParaRPr lang="en-US" dirty="0"/>
          </a:p>
          <a:p>
            <a:pPr lvl="1">
              <a:defRPr/>
            </a:pPr>
            <a:r>
              <a:rPr lang="ro-RO" dirty="0"/>
              <a:t>HOG</a:t>
            </a:r>
          </a:p>
          <a:p>
            <a:pPr lvl="1">
              <a:defRPr/>
            </a:pPr>
            <a:endParaRPr lang="en-US" dirty="0"/>
          </a:p>
          <a:p>
            <a:pPr lvl="1">
              <a:defRPr/>
            </a:pPr>
            <a:r>
              <a:rPr lang="ro-RO" i="1" dirty="0"/>
              <a:t>Quantised local Zernike moments </a:t>
            </a:r>
            <a:r>
              <a:rPr lang="ro-RO" dirty="0"/>
              <a:t>(QLZM) </a:t>
            </a:r>
          </a:p>
          <a:p>
            <a:pPr lvl="2">
              <a:defRPr/>
            </a:pPr>
            <a:r>
              <a:rPr lang="ro-RO" dirty="0"/>
              <a:t>o vecinătate este descrisă prin momente locale Zernike</a:t>
            </a:r>
          </a:p>
          <a:p>
            <a:pPr lvl="2">
              <a:defRPr/>
            </a:pPr>
            <a:r>
              <a:rPr lang="ro-RO" dirty="0"/>
              <a:t>Fiecare coeficient al momentului descrie variația la o scară și orientare unică – informațiile aduse de diferiți coeficienți ai momentului nu se suprapun</a:t>
            </a:r>
          </a:p>
          <a:p>
            <a:pPr lvl="2">
              <a:defRPr/>
            </a:pPr>
            <a:r>
              <a:rPr lang="ro-RO" dirty="0"/>
              <a:t>Descriptorul QLZM se obține prin cuantificarea tuturor coeficienților într-un întreg</a:t>
            </a:r>
          </a:p>
          <a:p>
            <a:pPr lvl="2">
              <a:defRPr/>
            </a:pPr>
            <a:r>
              <a:rPr lang="ro-RO" dirty="0"/>
              <a:t>Histrogramele locale iau în calcul acești întregi</a:t>
            </a:r>
          </a:p>
          <a:p>
            <a:pPr marL="342900" lvl="4" indent="-342900">
              <a:buSzPct val="75000"/>
              <a:buFont typeface="Wingdings" panose="05000000000000000000" pitchFamily="2" charset="2"/>
              <a:buChar char="p"/>
              <a:defRPr/>
            </a:pPr>
            <a:endParaRPr lang="ro-RO" sz="1800" dirty="0"/>
          </a:p>
          <a:p>
            <a:pPr>
              <a:defRPr/>
            </a:pPr>
            <a:endParaRPr lang="en-GB" dirty="0"/>
          </a:p>
        </p:txBody>
      </p:sp>
      <p:pic>
        <p:nvPicPr>
          <p:cNvPr id="63492" name="Picture 4">
            <a:extLst>
              <a:ext uri="{FF2B5EF4-FFF2-40B4-BE49-F238E27FC236}">
                <a16:creationId xmlns:a16="http://schemas.microsoft.com/office/drawing/2014/main" id="{633F1D74-10A4-4BDC-BCC0-28C85147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5950" y="2276475"/>
            <a:ext cx="34480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3493" name="Picture 5">
            <a:extLst>
              <a:ext uri="{FF2B5EF4-FFF2-40B4-BE49-F238E27FC236}">
                <a16:creationId xmlns:a16="http://schemas.microsoft.com/office/drawing/2014/main" id="{17A304ED-5932-48BE-8CF6-6A45ACCAE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3141663"/>
            <a:ext cx="34480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9BFEFC7-3377-4944-A16A-1E0CD871880B}"/>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3" name="Content Placeholder 2">
            <a:extLst>
              <a:ext uri="{FF2B5EF4-FFF2-40B4-BE49-F238E27FC236}">
                <a16:creationId xmlns:a16="http://schemas.microsoft.com/office/drawing/2014/main" id="{D35D080C-2EE4-4CE5-8A51-234A33A21C79}"/>
              </a:ext>
            </a:extLst>
          </p:cNvPr>
          <p:cNvSpPr>
            <a:spLocks noGrp="1"/>
          </p:cNvSpPr>
          <p:nvPr>
            <p:ph idx="1"/>
          </p:nvPr>
        </p:nvSpPr>
        <p:spPr/>
        <p:txBody>
          <a:bodyPr>
            <a:normAutofit fontScale="92500" lnSpcReduction="20000"/>
          </a:bodyPr>
          <a:lstStyle/>
          <a:p>
            <a:pPr>
              <a:defRPr/>
            </a:pPr>
            <a:r>
              <a:rPr lang="ro-RO" dirty="0"/>
              <a:t>Ideea de bază</a:t>
            </a:r>
          </a:p>
          <a:p>
            <a:pPr lvl="1">
              <a:defRPr/>
            </a:pPr>
            <a:r>
              <a:rPr lang="ro-RO" dirty="0"/>
              <a:t>Vorbirea este afectată de emoții</a:t>
            </a:r>
          </a:p>
          <a:p>
            <a:pPr lvl="2">
              <a:defRPr/>
            </a:pPr>
            <a:r>
              <a:rPr lang="ro-RO" dirty="0"/>
              <a:t>Teama sau furia – vorbire rapidă și puternic articulată, cu tonalitate ridicată</a:t>
            </a:r>
          </a:p>
          <a:p>
            <a:pPr lvl="2">
              <a:defRPr/>
            </a:pPr>
            <a:r>
              <a:rPr lang="ro-RO" dirty="0"/>
              <a:t>Oboseala, plictiseala sau supărarea – vorbire lentă și slab articulată, cu tonalitate redusă</a:t>
            </a:r>
          </a:p>
          <a:p>
            <a:pPr lvl="1">
              <a:defRPr/>
            </a:pPr>
            <a:r>
              <a:rPr lang="ro-RO" dirty="0"/>
              <a:t>Procesarea emoțiilor din vorbire presupune </a:t>
            </a:r>
          </a:p>
          <a:p>
            <a:pPr lvl="2">
              <a:defRPr/>
            </a:pPr>
            <a:r>
              <a:rPr lang="ro-RO" dirty="0"/>
              <a:t>recunoașterea emoțiilor vorbitorului prin analiza unor șabloane ale vorbirii</a:t>
            </a:r>
          </a:p>
          <a:p>
            <a:pPr lvl="2">
              <a:defRPr/>
            </a:pPr>
            <a:r>
              <a:rPr lang="ro-RO" dirty="0"/>
              <a:t>analiza unor parametri vocali și caracteristici prozodice</a:t>
            </a:r>
          </a:p>
          <a:p>
            <a:pPr>
              <a:defRPr/>
            </a:pPr>
            <a:endParaRPr lang="ro-RO" dirty="0"/>
          </a:p>
          <a:p>
            <a:pPr>
              <a:defRPr/>
            </a:pPr>
            <a:r>
              <a:rPr lang="ro-RO" dirty="0"/>
              <a:t>Sistem de recunoaștere a emoțiilor în vorbire - etape</a:t>
            </a:r>
          </a:p>
          <a:p>
            <a:pPr lvl="1">
              <a:defRPr/>
            </a:pPr>
            <a:r>
              <a:rPr lang="ro-RO" b="1" dirty="0">
                <a:ea typeface="+mn-ea"/>
                <a:cs typeface="+mn-cs"/>
              </a:rPr>
              <a:t>Extragerea atributelor din datele (audio)</a:t>
            </a:r>
          </a:p>
          <a:p>
            <a:pPr lvl="1">
              <a:defRPr/>
            </a:pPr>
            <a:r>
              <a:rPr lang="ro-RO" dirty="0">
                <a:ea typeface="+mn-ea"/>
                <a:cs typeface="+mn-cs"/>
              </a:rPr>
              <a:t>Clasificarea emoțiilor emise în timpul vorbirii </a:t>
            </a:r>
          </a:p>
          <a:p>
            <a:pPr>
              <a:defRPr/>
            </a:pPr>
            <a:endParaRPr lang="ro-RO" dirty="0"/>
          </a:p>
          <a:p>
            <a:pPr>
              <a:defRPr/>
            </a:pPr>
            <a:endParaRPr lang="ro-RO" dirty="0"/>
          </a:p>
          <a:p>
            <a:pPr lvl="3">
              <a:defRPr/>
            </a:pPr>
            <a:endParaRPr lang="en-GB" sz="1800" dirty="0"/>
          </a:p>
          <a:p>
            <a:pPr lvl="2">
              <a:defRPr/>
            </a:pPr>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42F6F9A6-6ECA-4121-9D07-E8CE7EFBE528}"/>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CB75A134-F47B-4E9C-ABFE-74B674476815}"/>
              </a:ext>
            </a:extLst>
          </p:cNvPr>
          <p:cNvSpPr>
            <a:spLocks noGrp="1"/>
          </p:cNvSpPr>
          <p:nvPr>
            <p:ph idx="1"/>
          </p:nvPr>
        </p:nvSpPr>
        <p:spPr/>
        <p:txBody>
          <a:bodyPr>
            <a:normAutofit fontScale="70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2">
              <a:defRPr/>
            </a:pPr>
            <a:r>
              <a:rPr lang="ro-RO" dirty="0"/>
              <a:t>Histograme</a:t>
            </a:r>
          </a:p>
          <a:p>
            <a:pPr lvl="2">
              <a:defRPr/>
            </a:pPr>
            <a:r>
              <a:rPr lang="ro-RO" dirty="0"/>
              <a:t>Reprezentări Gabor</a:t>
            </a:r>
          </a:p>
          <a:p>
            <a:pPr lvl="3">
              <a:defRPr/>
            </a:pPr>
            <a:r>
              <a:rPr lang="ro-RO" sz="1800" dirty="0"/>
              <a:t>Imaginea este supusă unei convoluții cu filtre Gabor (cu diferite scări și orientări)</a:t>
            </a:r>
          </a:p>
          <a:p>
            <a:pPr lvl="3">
              <a:defRPr/>
            </a:pPr>
            <a:endParaRPr lang="ro-RO" sz="1800" dirty="0"/>
          </a:p>
          <a:p>
            <a:pPr lvl="2">
              <a:defRPr/>
            </a:pPr>
            <a:r>
              <a:rPr lang="ro-RO" dirty="0"/>
              <a:t>Reprezentări bazate pe date</a:t>
            </a:r>
          </a:p>
          <a:p>
            <a:pPr lvl="3">
              <a:defRPr/>
            </a:pPr>
            <a:r>
              <a:rPr lang="ro-RO" sz="1800" dirty="0"/>
              <a:t>Bag of Word</a:t>
            </a:r>
          </a:p>
          <a:p>
            <a:pPr lvl="4">
              <a:defRPr/>
            </a:pPr>
            <a:r>
              <a:rPr lang="ro-RO" sz="1800" dirty="0"/>
              <a:t>Vecinătăți locale</a:t>
            </a:r>
          </a:p>
          <a:p>
            <a:pPr lvl="4">
              <a:defRPr/>
            </a:pPr>
            <a:r>
              <a:rPr lang="ro-RO" sz="1800" dirty="0"/>
              <a:t>Se extrag atribute locale (ex. SIFT) dense din locații fixe</a:t>
            </a:r>
          </a:p>
          <a:p>
            <a:pPr lvl="4">
              <a:defRPr/>
            </a:pPr>
            <a:r>
              <a:rPr lang="ro-RO" sz="1800" dirty="0"/>
              <a:t>Se măsoară similaritatea acestor atribute cu o mulțime de atribute cunoscute (visual words) la nivelul unui set de date (visual vocabulary) prin-un algoritm </a:t>
            </a:r>
            <a:r>
              <a:rPr lang="en-GB" sz="1800" i="1" dirty="0"/>
              <a:t>locality constrained linear coding</a:t>
            </a:r>
            <a:endParaRPr lang="ro-RO" sz="1800" i="1" dirty="0"/>
          </a:p>
          <a:p>
            <a:pPr lvl="4">
              <a:defRPr/>
            </a:pPr>
            <a:endParaRPr lang="ro-RO" sz="1800" dirty="0"/>
          </a:p>
          <a:p>
            <a:pPr lvl="1">
              <a:defRPr/>
            </a:pPr>
            <a:r>
              <a:rPr lang="ro-RO" dirty="0"/>
              <a:t>De nivel avansat</a:t>
            </a:r>
          </a:p>
          <a:p>
            <a:pPr lvl="2">
              <a:defRPr/>
            </a:pPr>
            <a:r>
              <a:rPr lang="ro-RO" dirty="0"/>
              <a:t>Factorizări de matrici non-negative</a:t>
            </a:r>
          </a:p>
          <a:p>
            <a:pPr lvl="2">
              <a:defRPr/>
            </a:pPr>
            <a:r>
              <a:rPr lang="ro-RO" dirty="0"/>
              <a:t>Sparse coding</a:t>
            </a:r>
          </a:p>
          <a:p>
            <a:pPr lvl="1">
              <a:defRPr/>
            </a:pPr>
            <a:endParaRPr lang="en-US" dirty="0"/>
          </a:p>
          <a:p>
            <a:pPr lvl="1">
              <a:defRPr/>
            </a:pPr>
            <a:r>
              <a:rPr lang="ro-RO" dirty="0"/>
              <a:t>De tip cascadă</a:t>
            </a:r>
          </a:p>
          <a:p>
            <a:pPr lvl="2">
              <a:defRPr/>
            </a:pPr>
            <a:r>
              <a:rPr lang="ro-RO" dirty="0"/>
              <a:t>Straturi cu informații brute</a:t>
            </a:r>
          </a:p>
          <a:p>
            <a:pPr lvl="2">
              <a:defRPr/>
            </a:pPr>
            <a:r>
              <a:rPr lang="ro-RO" dirty="0"/>
              <a:t>Straturi cu informaii de nivel înalt</a:t>
            </a:r>
          </a:p>
        </p:txBody>
      </p:sp>
      <p:pic>
        <p:nvPicPr>
          <p:cNvPr id="64516" name="Picture 2">
            <a:extLst>
              <a:ext uri="{FF2B5EF4-FFF2-40B4-BE49-F238E27FC236}">
                <a16:creationId xmlns:a16="http://schemas.microsoft.com/office/drawing/2014/main" id="{1559DBA9-F255-4C63-BF5F-A421C9EA2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989212"/>
            <a:ext cx="3324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4517" name="Picture 4">
            <a:extLst>
              <a:ext uri="{FF2B5EF4-FFF2-40B4-BE49-F238E27FC236}">
                <a16:creationId xmlns:a16="http://schemas.microsoft.com/office/drawing/2014/main" id="{D0BC255F-39C8-409D-BAC2-A499B4626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069332"/>
            <a:ext cx="3343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B216323-91D8-4880-805D-305026B08439}"/>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A41BBEA6-BF78-4743-8B2A-F4EB06B46D6A}"/>
              </a:ext>
            </a:extLst>
          </p:cNvPr>
          <p:cNvSpPr>
            <a:spLocks noGrp="1"/>
          </p:cNvSpPr>
          <p:nvPr>
            <p:ph idx="1"/>
          </p:nvPr>
        </p:nvSpPr>
        <p:spPr/>
        <p:txBody>
          <a:bodyPr>
            <a:normAutofit fontScale="700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1">
              <a:defRPr/>
            </a:pPr>
            <a:r>
              <a:rPr lang="ro-RO" dirty="0"/>
              <a:t>De nivel avansat</a:t>
            </a:r>
          </a:p>
          <a:p>
            <a:pPr lvl="2">
              <a:defRPr/>
            </a:pPr>
            <a:r>
              <a:rPr lang="ro-RO" dirty="0"/>
              <a:t>Factorizări de matrici non-negative</a:t>
            </a:r>
          </a:p>
          <a:p>
            <a:pPr lvl="3">
              <a:defRPr/>
            </a:pPr>
            <a:r>
              <a:rPr lang="ro-RO" sz="1800" dirty="0"/>
              <a:t>O matrice (imagine) este descompusă în mai multe matrici non-negative (imagini de bază)</a:t>
            </a:r>
          </a:p>
          <a:p>
            <a:pPr lvl="3">
              <a:defRPr/>
            </a:pPr>
            <a:r>
              <a:rPr lang="ro-RO" sz="1800" dirty="0"/>
              <a:t>Atributele = coeficienții imaginilor de bază</a:t>
            </a:r>
          </a:p>
          <a:p>
            <a:pPr lvl="4">
              <a:defRPr/>
            </a:pPr>
            <a:r>
              <a:rPr lang="ro-RO" sz="1800" dirty="0"/>
              <a:t>Se calculează prin minimizare</a:t>
            </a:r>
          </a:p>
          <a:p>
            <a:pPr lvl="3">
              <a:defRPr/>
            </a:pPr>
            <a:r>
              <a:rPr lang="ro-RO" sz="1800" dirty="0"/>
              <a:t>Descompunerea </a:t>
            </a:r>
          </a:p>
          <a:p>
            <a:pPr lvl="4">
              <a:defRPr/>
            </a:pPr>
            <a:r>
              <a:rPr lang="ro-RO" sz="1800" dirty="0"/>
              <a:t>nu e unică</a:t>
            </a:r>
          </a:p>
          <a:p>
            <a:pPr lvl="4">
              <a:defRPr/>
            </a:pPr>
            <a:r>
              <a:rPr lang="ro-RO" sz="1800" dirty="0"/>
              <a:t>Poate avea diferite semnificații</a:t>
            </a:r>
          </a:p>
          <a:p>
            <a:pPr lvl="3">
              <a:defRPr/>
            </a:pPr>
            <a:r>
              <a:rPr lang="ro-RO" sz="1800" dirty="0"/>
              <a:t>Ex. Graph-prserving NMF</a:t>
            </a:r>
          </a:p>
          <a:p>
            <a:pPr lvl="4">
              <a:defRPr/>
            </a:pPr>
            <a:r>
              <a:rPr lang="ro-RO" sz="1800" dirty="0"/>
              <a:t>Fața este descompusă în componente spațiale independente</a:t>
            </a:r>
          </a:p>
          <a:p>
            <a:pPr lvl="3">
              <a:defRPr/>
            </a:pPr>
            <a:r>
              <a:rPr lang="ro-RO" sz="1800" dirty="0"/>
              <a:t>Ex. Subclass discriminant NMF</a:t>
            </a:r>
          </a:p>
          <a:p>
            <a:pPr lvl="2">
              <a:defRPr/>
            </a:pPr>
            <a:endParaRPr lang="en-US" dirty="0"/>
          </a:p>
          <a:p>
            <a:pPr lvl="2">
              <a:defRPr/>
            </a:pPr>
            <a:r>
              <a:rPr lang="ro-RO" dirty="0"/>
              <a:t>Sparse coding</a:t>
            </a:r>
          </a:p>
          <a:p>
            <a:pPr lvl="3">
              <a:defRPr/>
            </a:pPr>
            <a:r>
              <a:rPr lang="ro-RO" sz="1800" dirty="0"/>
              <a:t>Orice imagine poate fi rară într-un anumit domeniu</a:t>
            </a:r>
          </a:p>
          <a:p>
            <a:pPr lvl="3">
              <a:defRPr/>
            </a:pPr>
            <a:r>
              <a:rPr lang="ro-RO" sz="1800" dirty="0"/>
              <a:t>Se poate găsi o transformare a iamginii în care majoritatea coeficienților să fie 0</a:t>
            </a:r>
          </a:p>
          <a:p>
            <a:pPr lvl="3">
              <a:defRPr/>
            </a:pPr>
            <a:r>
              <a:rPr lang="ro-RO" sz="1800" dirty="0"/>
              <a:t>Transformarea poate fi </a:t>
            </a:r>
          </a:p>
          <a:p>
            <a:pPr lvl="4">
              <a:defRPr/>
            </a:pPr>
            <a:r>
              <a:rPr lang="ro-RO" sz="1800" dirty="0"/>
              <a:t>Adaptată la date</a:t>
            </a:r>
          </a:p>
          <a:p>
            <a:pPr lvl="4">
              <a:defRPr/>
            </a:pPr>
            <a:r>
              <a:rPr lang="ro-RO" sz="1800" dirty="0"/>
              <a:t>Ne-adaptată (transformată Fourier)</a:t>
            </a:r>
          </a:p>
          <a:p>
            <a:pPr lvl="2">
              <a:defRPr/>
            </a:pPr>
            <a:r>
              <a:rPr lang="ro-RO" dirty="0"/>
              <a:t>Feature learning</a:t>
            </a:r>
          </a:p>
        </p:txBody>
      </p:sp>
      <p:pic>
        <p:nvPicPr>
          <p:cNvPr id="65540" name="Picture 2">
            <a:extLst>
              <a:ext uri="{FF2B5EF4-FFF2-40B4-BE49-F238E27FC236}">
                <a16:creationId xmlns:a16="http://schemas.microsoft.com/office/drawing/2014/main" id="{2A61009F-623C-4E25-9EA8-3017F4704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628775"/>
            <a:ext cx="3390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5541" name="Picture 3">
            <a:extLst>
              <a:ext uri="{FF2B5EF4-FFF2-40B4-BE49-F238E27FC236}">
                <a16:creationId xmlns:a16="http://schemas.microsoft.com/office/drawing/2014/main" id="{2034B478-B1CF-4A51-A3F8-9C7749E48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365625"/>
            <a:ext cx="32861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C761F926-CEE9-40A5-8352-87C82F68312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28BF313F-6CEC-4000-97E6-CBAC9015B675}"/>
              </a:ext>
            </a:extLst>
          </p:cNvPr>
          <p:cNvSpPr>
            <a:spLocks noGrp="1"/>
          </p:cNvSpPr>
          <p:nvPr>
            <p:ph idx="1"/>
          </p:nvPr>
        </p:nvSpPr>
        <p:spPr/>
        <p:txBody>
          <a:bodyPr>
            <a:normAutofit fontScale="77500" lnSpcReduction="20000"/>
          </a:bodyPr>
          <a:lstStyle/>
          <a:p>
            <a:pPr>
              <a:defRPr/>
            </a:pPr>
            <a:r>
              <a:rPr lang="ro-RO" dirty="0"/>
              <a:t>Sistem – Extragerea atributelor</a:t>
            </a:r>
            <a:r>
              <a:rPr lang="en-US" dirty="0"/>
              <a:t> – </a:t>
            </a:r>
            <a:r>
              <a:rPr lang="ro-RO" dirty="0"/>
              <a:t>Atribute spațiale</a:t>
            </a:r>
            <a:r>
              <a:rPr lang="en-US" dirty="0"/>
              <a:t> – </a:t>
            </a:r>
            <a:r>
              <a:rPr lang="ro-RO" dirty="0"/>
              <a:t>Reprezentări ale </a:t>
            </a:r>
            <a:r>
              <a:rPr lang="en-US" dirty="0" err="1"/>
              <a:t>aspectului</a:t>
            </a:r>
            <a:endParaRPr lang="en-US" dirty="0"/>
          </a:p>
          <a:p>
            <a:pPr lvl="1">
              <a:defRPr/>
            </a:pPr>
            <a:r>
              <a:rPr lang="ro-RO" dirty="0"/>
              <a:t>De nivel primar</a:t>
            </a:r>
          </a:p>
          <a:p>
            <a:pPr lvl="2">
              <a:defRPr/>
            </a:pPr>
            <a:r>
              <a:rPr lang="ro-RO" dirty="0"/>
              <a:t>Robuste la variațiile de iluminare și erorile de aliniere</a:t>
            </a:r>
          </a:p>
          <a:p>
            <a:pPr lvl="1">
              <a:defRPr/>
            </a:pPr>
            <a:r>
              <a:rPr lang="ro-RO" dirty="0"/>
              <a:t>De nivel avansat</a:t>
            </a:r>
          </a:p>
          <a:p>
            <a:pPr lvl="2">
              <a:defRPr/>
            </a:pPr>
            <a:r>
              <a:rPr lang="ro-RO" dirty="0"/>
              <a:t>Robuste la erori de identificare</a:t>
            </a:r>
          </a:p>
          <a:p>
            <a:pPr lvl="2">
              <a:defRPr/>
            </a:pPr>
            <a:r>
              <a:rPr lang="ro-RO" dirty="0"/>
              <a:t>Pot genera atribute interpretabile semantic</a:t>
            </a:r>
          </a:p>
          <a:p>
            <a:pPr lvl="1">
              <a:defRPr/>
            </a:pPr>
            <a:r>
              <a:rPr lang="ro-RO" dirty="0"/>
              <a:t>De tip cascadă (reprezentări ierarhice)</a:t>
            </a:r>
          </a:p>
          <a:p>
            <a:pPr lvl="2">
              <a:defRPr/>
            </a:pPr>
            <a:r>
              <a:rPr lang="ro-RO" dirty="0"/>
              <a:t>Straturi cu informații brute</a:t>
            </a:r>
          </a:p>
          <a:p>
            <a:pPr lvl="2">
              <a:defRPr/>
            </a:pPr>
            <a:r>
              <a:rPr lang="ro-RO" dirty="0"/>
              <a:t>Straturi cu informații de nivel înalt</a:t>
            </a:r>
          </a:p>
          <a:p>
            <a:pPr lvl="2">
              <a:defRPr/>
            </a:pPr>
            <a:endParaRPr lang="ro-RO" dirty="0"/>
          </a:p>
          <a:p>
            <a:pPr lvl="2">
              <a:defRPr/>
            </a:pPr>
            <a:r>
              <a:rPr lang="ro-RO" dirty="0"/>
              <a:t>Deep learning</a:t>
            </a:r>
          </a:p>
          <a:p>
            <a:pPr lvl="3">
              <a:defRPr/>
            </a:pPr>
            <a:r>
              <a:rPr lang="ro-RO" sz="1800" dirty="0"/>
              <a:t>Se învață reprezentări ierarhice pe mai multe nivele</a:t>
            </a:r>
          </a:p>
          <a:p>
            <a:pPr lvl="3">
              <a:defRPr/>
            </a:pPr>
            <a:r>
              <a:rPr lang="ro-RO" sz="1800" dirty="0"/>
              <a:t>2 nivele cu informații brute</a:t>
            </a:r>
          </a:p>
          <a:p>
            <a:pPr lvl="4">
              <a:defRPr/>
            </a:pPr>
            <a:r>
              <a:rPr lang="ro-RO" sz="1800" dirty="0"/>
              <a:t>Imaginile suportă o convoluție cu filtre locale (smooth – diferențe locale) învățate din date</a:t>
            </a:r>
          </a:p>
          <a:p>
            <a:pPr lvl="4">
              <a:defRPr/>
            </a:pPr>
            <a:r>
              <a:rPr lang="ro-RO" sz="1800" dirty="0"/>
              <a:t>Rezultatele convoluției sunt agregate prin diferite operații (ex. pooling)</a:t>
            </a:r>
          </a:p>
          <a:p>
            <a:pPr lvl="3">
              <a:defRPr/>
            </a:pPr>
            <a:r>
              <a:rPr lang="ro-RO" sz="1800" dirty="0"/>
              <a:t>Alte nivele cu informații de nivel avansat pentru diferite scopuri</a:t>
            </a:r>
          </a:p>
          <a:p>
            <a:pPr lvl="4">
              <a:defRPr/>
            </a:pPr>
            <a:r>
              <a:rPr lang="ro-RO" sz="1800" dirty="0"/>
              <a:t>Identificarea elementelor ocluzionate</a:t>
            </a:r>
          </a:p>
          <a:p>
            <a:pPr lvl="4">
              <a:defRPr/>
            </a:pPr>
            <a:endParaRPr lang="ro-RO"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A82DB5C1-71CD-40B6-A59D-C6B8F62A7D95}"/>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7587" name="Content Placeholder 2">
            <a:extLst>
              <a:ext uri="{FF2B5EF4-FFF2-40B4-BE49-F238E27FC236}">
                <a16:creationId xmlns:a16="http://schemas.microsoft.com/office/drawing/2014/main" id="{EFA35B76-F04B-4911-9BD5-0615BB6A28BC}"/>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spațiale</a:t>
            </a:r>
            <a:r>
              <a:rPr lang="en-US" altLang="en-US"/>
              <a:t> – </a:t>
            </a:r>
            <a:r>
              <a:rPr lang="ro-RO" altLang="en-US"/>
              <a:t>Reprezentări ale părților feței</a:t>
            </a:r>
          </a:p>
          <a:p>
            <a:pPr lvl="1"/>
            <a:r>
              <a:rPr lang="ro-RO" altLang="en-US"/>
              <a:t>Calculate la nivelul unei părți</a:t>
            </a:r>
          </a:p>
          <a:p>
            <a:pPr lvl="1"/>
            <a:r>
              <a:rPr lang="ro-RO" altLang="en-US"/>
              <a:t>Se ignoră relațiile spațiale între părți</a:t>
            </a:r>
          </a:p>
          <a:p>
            <a:pPr lvl="1"/>
            <a:r>
              <a:rPr lang="ro-RO" altLang="en-US"/>
              <a:t>Folosite în recunoașterea emoțiilor spontane</a:t>
            </a:r>
          </a:p>
          <a:p>
            <a:pPr lvl="1"/>
            <a:r>
              <a:rPr lang="ro-RO" altLang="en-US"/>
              <a:t>Ex. </a:t>
            </a:r>
          </a:p>
          <a:p>
            <a:pPr lvl="2"/>
            <a:r>
              <a:rPr lang="ro-RO" altLang="en-US"/>
              <a:t>Part-based SIFT</a:t>
            </a:r>
          </a:p>
          <a:p>
            <a:pPr lvl="3"/>
            <a:r>
              <a:rPr lang="ro-RO" altLang="en-US" sz="1800"/>
              <a:t>Se calculează descriptori SIFT (cu scară și orientare fixă) pentru fiecare parte a feței</a:t>
            </a:r>
          </a:p>
          <a:p>
            <a:pPr lvl="2"/>
            <a:endParaRPr lang="en-US" altLang="en-US"/>
          </a:p>
          <a:p>
            <a:pPr lvl="2"/>
            <a:r>
              <a:rPr lang="ro-RO" altLang="en-US"/>
              <a:t>Part-based NMF</a:t>
            </a:r>
          </a:p>
          <a:p>
            <a:pPr lvl="3"/>
            <a:r>
              <a:rPr lang="ro-RO" altLang="en-US" sz="1800"/>
              <a:t>Se elimină detaliile de textură personale</a:t>
            </a:r>
          </a:p>
          <a:p>
            <a:pPr lvl="3"/>
            <a:r>
              <a:rPr lang="ro-RO" altLang="en-US" sz="1800"/>
              <a:t>Se descompune imaginea părții în NM</a:t>
            </a:r>
          </a:p>
          <a:p>
            <a:pPr lvl="3"/>
            <a:endParaRPr lang="en-GB" altLang="en-US" sz="1800"/>
          </a:p>
        </p:txBody>
      </p:sp>
      <p:pic>
        <p:nvPicPr>
          <p:cNvPr id="67588" name="Picture 3">
            <a:extLst>
              <a:ext uri="{FF2B5EF4-FFF2-40B4-BE49-F238E27FC236}">
                <a16:creationId xmlns:a16="http://schemas.microsoft.com/office/drawing/2014/main" id="{3B940D6D-1733-4EF1-9F72-0B6771F414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284" y="3798937"/>
            <a:ext cx="34671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67589" name="Picture 5">
            <a:extLst>
              <a:ext uri="{FF2B5EF4-FFF2-40B4-BE49-F238E27FC236}">
                <a16:creationId xmlns:a16="http://schemas.microsoft.com/office/drawing/2014/main" id="{765986B9-1E02-4283-9A0A-FAFB2EE6F4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5239097"/>
            <a:ext cx="33242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BFA8A9E1-C0A6-4048-A498-8A729906588B}"/>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8611" name="Content Placeholder 2">
            <a:extLst>
              <a:ext uri="{FF2B5EF4-FFF2-40B4-BE49-F238E27FC236}">
                <a16:creationId xmlns:a16="http://schemas.microsoft.com/office/drawing/2014/main" id="{0186020A-69D9-481B-98C4-C01968B4C83E}"/>
              </a:ext>
            </a:extLst>
          </p:cNvPr>
          <p:cNvSpPr>
            <a:spLocks noGrp="1" noChangeArrowheads="1"/>
          </p:cNvSpPr>
          <p:nvPr>
            <p:ph idx="1"/>
          </p:nvPr>
        </p:nvSpPr>
        <p:spPr/>
        <p:txBody>
          <a:bodyPr/>
          <a:lstStyle/>
          <a:p>
            <a:r>
              <a:rPr lang="ro-RO" altLang="en-US"/>
              <a:t>Sistem – Extragerea atributelor</a:t>
            </a:r>
            <a:r>
              <a:rPr lang="en-US" altLang="en-US"/>
              <a:t> </a:t>
            </a:r>
          </a:p>
          <a:p>
            <a:pPr lvl="1"/>
            <a:r>
              <a:rPr lang="ro-RO" altLang="en-US"/>
              <a:t>Atribute spațiale</a:t>
            </a:r>
            <a:endParaRPr lang="en-US" altLang="en-US"/>
          </a:p>
          <a:p>
            <a:pPr lvl="1"/>
            <a:r>
              <a:rPr lang="en-US" altLang="en-US"/>
              <a:t>Atribute spa</a:t>
            </a:r>
            <a:r>
              <a:rPr lang="ro-RO" altLang="en-US"/>
              <a:t>țio-temporale</a:t>
            </a:r>
            <a:endParaRPr lang="en-US" altLang="en-US"/>
          </a:p>
          <a:p>
            <a:pPr lvl="2"/>
            <a:r>
              <a:rPr lang="ro-RO" altLang="en-US"/>
              <a:t>Reprezentări ale formei</a:t>
            </a:r>
          </a:p>
          <a:p>
            <a:pPr marL="1657350" lvl="4" indent="-342900"/>
            <a:r>
              <a:rPr lang="en-GB" altLang="en-US" sz="1800"/>
              <a:t>Geometric Features from Tracked Facial Points</a:t>
            </a:r>
            <a:endParaRPr lang="ro-RO" altLang="en-US" sz="1800"/>
          </a:p>
          <a:p>
            <a:pPr lvl="2"/>
            <a:r>
              <a:rPr lang="ro-RO" altLang="en-US"/>
              <a:t>Reprezentări ale aspectului</a:t>
            </a:r>
          </a:p>
          <a:p>
            <a:pPr lvl="3"/>
            <a:r>
              <a:rPr lang="ro-RO" altLang="en-US" sz="1800"/>
              <a:t>Atribute de nivel primar din planurile ortogonale</a:t>
            </a:r>
          </a:p>
          <a:p>
            <a:pPr lvl="3"/>
            <a:r>
              <a:rPr lang="ro-RO" altLang="en-US" sz="1800"/>
              <a:t>Convoluții cu filtre netede (smooth filter)</a:t>
            </a:r>
          </a:p>
          <a:p>
            <a:pPr lvl="3"/>
            <a:r>
              <a:rPr lang="ro-RO" altLang="en-US" sz="1800"/>
              <a:t>Reprezentări Haar spațio-temporale</a:t>
            </a:r>
          </a:p>
          <a:p>
            <a:pPr lvl="3"/>
            <a:r>
              <a:rPr lang="ro-RO" altLang="en-US" sz="1800"/>
              <a:t>Reprezentări ale deformărilor</a:t>
            </a:r>
          </a:p>
          <a:p>
            <a:pPr lvl="3">
              <a:buFont typeface="Wingdings" panose="05000000000000000000" pitchFamily="2" charset="2"/>
              <a:buNone/>
            </a:pPr>
            <a:endParaRPr lang="en-GB" altLang="en-US" sz="1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4150150-8D23-4B47-B22F-104011003DD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9635" name="Content Placeholder 2">
            <a:extLst>
              <a:ext uri="{FF2B5EF4-FFF2-40B4-BE49-F238E27FC236}">
                <a16:creationId xmlns:a16="http://schemas.microsoft.com/office/drawing/2014/main" id="{CC50F35C-045B-478C-8732-B46751FDDB17}"/>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formei</a:t>
            </a:r>
          </a:p>
          <a:p>
            <a:pPr lvl="1"/>
            <a:r>
              <a:rPr lang="en-GB" altLang="en-US"/>
              <a:t>Geometric Features from Tracked Facial Points</a:t>
            </a:r>
            <a:endParaRPr lang="ro-RO" altLang="en-US"/>
          </a:p>
          <a:p>
            <a:pPr lvl="2"/>
            <a:r>
              <a:rPr lang="ro-RO" altLang="en-US"/>
              <a:t>Analiza temporală a variației activității musculare</a:t>
            </a:r>
          </a:p>
          <a:p>
            <a:pPr lvl="2"/>
            <a:r>
              <a:rPr lang="ro-RO" altLang="en-US"/>
              <a:t>Ideea:</a:t>
            </a:r>
          </a:p>
          <a:p>
            <a:pPr lvl="3"/>
            <a:r>
              <a:rPr lang="ro-RO" altLang="en-US" sz="1800"/>
              <a:t>Se folosesc </a:t>
            </a:r>
          </a:p>
          <a:p>
            <a:pPr lvl="4"/>
            <a:r>
              <a:rPr lang="ro-RO" altLang="en-US" sz="1800"/>
              <a:t>coordonatele fiecărui punct de interes</a:t>
            </a:r>
          </a:p>
          <a:p>
            <a:pPr lvl="4"/>
            <a:r>
              <a:rPr lang="ro-RO" altLang="en-US" sz="1800"/>
              <a:t>Lungimea și unghiul liniile care conectează toate aceste puncte (luate în perechi)</a:t>
            </a:r>
          </a:p>
          <a:p>
            <a:pPr lvl="3"/>
            <a:r>
              <a:rPr lang="ro-RO" altLang="en-US" sz="1800"/>
              <a:t>Se stabilesc diferențele față de o față neutră</a:t>
            </a:r>
          </a:p>
          <a:p>
            <a:pPr lvl="2"/>
            <a:endParaRPr lang="ro-RO" altLang="en-US"/>
          </a:p>
        </p:txBody>
      </p:sp>
      <p:pic>
        <p:nvPicPr>
          <p:cNvPr id="69636" name="Picture 2">
            <a:extLst>
              <a:ext uri="{FF2B5EF4-FFF2-40B4-BE49-F238E27FC236}">
                <a16:creationId xmlns:a16="http://schemas.microsoft.com/office/drawing/2014/main" id="{9161867F-7C0C-4AA2-A246-3C6AA2D610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5538019"/>
            <a:ext cx="34480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D9F41D8D-729F-4774-BE4E-F045249EA90A}"/>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70659" name="Content Placeholder 2">
            <a:extLst>
              <a:ext uri="{FF2B5EF4-FFF2-40B4-BE49-F238E27FC236}">
                <a16:creationId xmlns:a16="http://schemas.microsoft.com/office/drawing/2014/main" id="{616E8B38-B7F5-4881-8A85-525482B3401F}"/>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aspectului</a:t>
            </a:r>
          </a:p>
          <a:p>
            <a:pPr lvl="1"/>
            <a:r>
              <a:rPr lang="ro-RO" altLang="en-US"/>
              <a:t>Atribute de nivel primar din planurile ortogonale</a:t>
            </a:r>
          </a:p>
          <a:p>
            <a:pPr lvl="1"/>
            <a:r>
              <a:rPr lang="ro-RO" altLang="en-US"/>
              <a:t>Convoluții cu filtre netede (smooth filter)</a:t>
            </a:r>
          </a:p>
          <a:p>
            <a:pPr lvl="1"/>
            <a:r>
              <a:rPr lang="ro-RO" altLang="en-US"/>
              <a:t>Reprezentări Haar spațio-temporale</a:t>
            </a:r>
          </a:p>
          <a:p>
            <a:pPr lvl="1"/>
            <a:r>
              <a:rPr lang="ro-RO" altLang="en-US"/>
              <a:t>Reprezentări ale deformărilor</a:t>
            </a:r>
          </a:p>
          <a:p>
            <a:pPr lvl="1"/>
            <a:r>
              <a:rPr lang="ro-RO" altLang="en-US"/>
              <a:t>Bag of Words temporal</a:t>
            </a:r>
          </a:p>
          <a:p>
            <a:pPr lvl="1"/>
            <a:endParaRPr lang="ro-RO"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9083DA0-6220-450C-9C5E-AFA6016C3C60}"/>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59395" name="Content Placeholder 2">
            <a:extLst>
              <a:ext uri="{FF2B5EF4-FFF2-40B4-BE49-F238E27FC236}">
                <a16:creationId xmlns:a16="http://schemas.microsoft.com/office/drawing/2014/main" id="{2D775FF6-409D-4491-A8A3-5F8D2B5F5D2B}"/>
              </a:ext>
            </a:extLst>
          </p:cNvPr>
          <p:cNvSpPr>
            <a:spLocks noGrp="1"/>
          </p:cNvSpPr>
          <p:nvPr>
            <p:ph idx="1"/>
          </p:nvPr>
        </p:nvSpPr>
        <p:spPr/>
        <p:txBody>
          <a:bodyPr>
            <a:normAutofit fontScale="92500" lnSpcReduction="10000"/>
          </a:bodyPr>
          <a:lstStyle/>
          <a:p>
            <a:pPr>
              <a:defRPr/>
            </a:pPr>
            <a:r>
              <a:rPr lang="ro-RO" dirty="0"/>
              <a:t>Sistem – Extragerea atributelor</a:t>
            </a:r>
            <a:r>
              <a:rPr lang="en-US" dirty="0"/>
              <a:t> – </a:t>
            </a:r>
            <a:r>
              <a:rPr lang="ro-RO" dirty="0"/>
              <a:t>Atribute spațio-temporale </a:t>
            </a:r>
            <a:r>
              <a:rPr lang="en-US" dirty="0"/>
              <a:t>–</a:t>
            </a:r>
            <a:r>
              <a:rPr lang="ro-RO" dirty="0"/>
              <a:t> Reprezentări ale aspectului</a:t>
            </a:r>
          </a:p>
          <a:p>
            <a:pPr lvl="1">
              <a:defRPr/>
            </a:pPr>
            <a:r>
              <a:rPr lang="ro-RO" dirty="0"/>
              <a:t>Atribute de nivel primar din planurile ortogonale</a:t>
            </a:r>
          </a:p>
          <a:p>
            <a:pPr lvl="2">
              <a:defRPr/>
            </a:pPr>
            <a:r>
              <a:rPr lang="ro-RO" dirty="0"/>
              <a:t>Three ortogonal planes (TOP)</a:t>
            </a:r>
          </a:p>
          <a:p>
            <a:pPr lvl="2">
              <a:defRPr/>
            </a:pPr>
            <a:r>
              <a:rPr lang="ro-RO" dirty="0"/>
              <a:t>Se extrag atribute din vecinătăți spațio-temporale în 3 planuri:</a:t>
            </a:r>
          </a:p>
          <a:p>
            <a:pPr lvl="3">
              <a:defRPr/>
            </a:pPr>
            <a:r>
              <a:rPr lang="ro-RO" sz="1800" dirty="0"/>
              <a:t>Planul spațial (x-y – LBP)</a:t>
            </a:r>
          </a:p>
          <a:p>
            <a:pPr lvl="3">
              <a:defRPr/>
            </a:pPr>
            <a:r>
              <a:rPr lang="ro-RO" sz="1800" dirty="0"/>
              <a:t>Planul vertical spațio-temporal (y-t)</a:t>
            </a:r>
          </a:p>
          <a:p>
            <a:pPr lvl="3">
              <a:defRPr/>
            </a:pPr>
            <a:r>
              <a:rPr lang="ro-RO" sz="1800" dirty="0"/>
              <a:t>Planul orizontal spațio-temporal (x-t)</a:t>
            </a:r>
          </a:p>
          <a:p>
            <a:pPr lvl="2">
              <a:defRPr/>
            </a:pPr>
            <a:r>
              <a:rPr lang="ro-RO" dirty="0"/>
              <a:t>Se determină histograme locale ale regiunilor spațio-temporale</a:t>
            </a:r>
          </a:p>
          <a:p>
            <a:pPr lvl="2">
              <a:defRPr/>
            </a:pPr>
            <a:endParaRPr lang="ro-RO" dirty="0"/>
          </a:p>
          <a:p>
            <a:pPr lvl="2">
              <a:defRPr/>
            </a:pPr>
            <a:r>
              <a:rPr lang="ro-RO" dirty="0"/>
              <a:t>LBP-TOP</a:t>
            </a:r>
          </a:p>
          <a:p>
            <a:pPr lvl="2">
              <a:defRPr/>
            </a:pPr>
            <a:endParaRPr lang="ro-RO" dirty="0"/>
          </a:p>
          <a:p>
            <a:pPr lvl="2">
              <a:defRPr/>
            </a:pPr>
            <a:r>
              <a:rPr lang="ro-RO" dirty="0"/>
              <a:t>LPQ-TOP</a:t>
            </a:r>
            <a:endParaRPr lang="en-GB" dirty="0"/>
          </a:p>
        </p:txBody>
      </p:sp>
      <p:pic>
        <p:nvPicPr>
          <p:cNvPr id="71684" name="Picture 3">
            <a:extLst>
              <a:ext uri="{FF2B5EF4-FFF2-40B4-BE49-F238E27FC236}">
                <a16:creationId xmlns:a16="http://schemas.microsoft.com/office/drawing/2014/main" id="{0A318BAB-E3A2-4B8C-834C-A2C0ED96B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6032500"/>
            <a:ext cx="342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1685" name="Picture 4">
            <a:extLst>
              <a:ext uri="{FF2B5EF4-FFF2-40B4-BE49-F238E27FC236}">
                <a16:creationId xmlns:a16="http://schemas.microsoft.com/office/drawing/2014/main" id="{A01CDC9E-E53F-49D2-96DB-90509C463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5013325"/>
            <a:ext cx="34956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DC7356D7-58BA-42C8-B4B5-FBD29A91A5C9}"/>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60419" name="Content Placeholder 2">
            <a:extLst>
              <a:ext uri="{FF2B5EF4-FFF2-40B4-BE49-F238E27FC236}">
                <a16:creationId xmlns:a16="http://schemas.microsoft.com/office/drawing/2014/main" id="{138C60EB-1539-465B-A8F4-78F20DEDF772}"/>
              </a:ext>
            </a:extLst>
          </p:cNvPr>
          <p:cNvSpPr>
            <a:spLocks noGrp="1"/>
          </p:cNvSpPr>
          <p:nvPr>
            <p:ph idx="1"/>
          </p:nvPr>
        </p:nvSpPr>
        <p:spPr/>
        <p:txBody>
          <a:bodyPr>
            <a:normAutofit fontScale="85000" lnSpcReduction="20000"/>
          </a:bodyPr>
          <a:lstStyle/>
          <a:p>
            <a:pPr>
              <a:defRPr/>
            </a:pPr>
            <a:r>
              <a:rPr lang="ro-RO" dirty="0"/>
              <a:t>Sistem – Extragerea atributelor</a:t>
            </a:r>
            <a:r>
              <a:rPr lang="en-US" dirty="0"/>
              <a:t> – </a:t>
            </a:r>
            <a:r>
              <a:rPr lang="ro-RO" dirty="0"/>
              <a:t>Atribute spațio-temporale </a:t>
            </a:r>
            <a:r>
              <a:rPr lang="en-US" dirty="0"/>
              <a:t>–</a:t>
            </a:r>
            <a:r>
              <a:rPr lang="ro-RO" dirty="0"/>
              <a:t> Reprezentări ale aspectului</a:t>
            </a:r>
          </a:p>
          <a:p>
            <a:pPr lvl="1">
              <a:defRPr/>
            </a:pPr>
            <a:r>
              <a:rPr lang="ro-RO" dirty="0"/>
              <a:t>Convoluții cu filtre netede (smooth filter)</a:t>
            </a:r>
          </a:p>
          <a:p>
            <a:pPr lvl="2">
              <a:defRPr/>
            </a:pPr>
            <a:r>
              <a:rPr lang="ro-RO" dirty="0"/>
              <a:t>Filtre spațio-temporale Gabor</a:t>
            </a:r>
          </a:p>
          <a:p>
            <a:pPr lvl="2">
              <a:defRPr/>
            </a:pPr>
            <a:r>
              <a:rPr lang="ro-RO" dirty="0"/>
              <a:t>Filtrare cu componente </a:t>
            </a:r>
          </a:p>
          <a:p>
            <a:pPr lvl="2">
              <a:buFont typeface="Wingdings" panose="05000000000000000000" pitchFamily="2" charset="2"/>
              <a:buNone/>
              <a:defRPr/>
            </a:pPr>
            <a:r>
              <a:rPr lang="ro-RO" dirty="0"/>
              <a:t>spațio-temporale independnete (IC)</a:t>
            </a:r>
          </a:p>
          <a:p>
            <a:pPr lvl="1">
              <a:defRPr/>
            </a:pPr>
            <a:endParaRPr lang="ro-RO" dirty="0"/>
          </a:p>
          <a:p>
            <a:pPr lvl="1">
              <a:defRPr/>
            </a:pPr>
            <a:r>
              <a:rPr lang="ro-RO" dirty="0"/>
              <a:t>Reprezentări Haar spațio-temporale</a:t>
            </a:r>
          </a:p>
          <a:p>
            <a:pPr lvl="2">
              <a:defRPr/>
            </a:pPr>
            <a:r>
              <a:rPr lang="ro-RO" dirty="0"/>
              <a:t>Atribute Haar dinamice</a:t>
            </a:r>
          </a:p>
          <a:p>
            <a:pPr lvl="2">
              <a:defRPr/>
            </a:pPr>
            <a:endParaRPr lang="ro-RO" dirty="0"/>
          </a:p>
          <a:p>
            <a:pPr lvl="2">
              <a:defRPr/>
            </a:pPr>
            <a:r>
              <a:rPr lang="ro-RO" dirty="0"/>
              <a:t>Atribute de similaritate (asemănător funcțiilor kernel din ML)</a:t>
            </a:r>
          </a:p>
          <a:p>
            <a:pPr lvl="3">
              <a:defRPr/>
            </a:pPr>
            <a:r>
              <a:rPr lang="ro-RO" sz="1800" dirty="0"/>
              <a:t>Se aplică un filtru Haar fiecărui frame</a:t>
            </a:r>
          </a:p>
          <a:p>
            <a:pPr lvl="3">
              <a:defRPr/>
            </a:pPr>
            <a:endParaRPr lang="ro-RO" sz="1800" dirty="0"/>
          </a:p>
          <a:p>
            <a:pPr lvl="3">
              <a:defRPr/>
            </a:pPr>
            <a:endParaRPr lang="ro-RO" sz="1800" dirty="0"/>
          </a:p>
          <a:p>
            <a:pPr lvl="3">
              <a:defRPr/>
            </a:pPr>
            <a:endParaRPr lang="ro-RO" sz="1800" dirty="0"/>
          </a:p>
          <a:p>
            <a:pPr lvl="3">
              <a:defRPr/>
            </a:pPr>
            <a:r>
              <a:rPr lang="ro-RO" sz="1800" dirty="0"/>
              <a:t>se reține într-un vector valoarea unei funcții de similaritate între rezultatul filtrării și outputul corespunzător unei imagini referință</a:t>
            </a:r>
          </a:p>
          <a:p>
            <a:pPr lvl="3">
              <a:defRPr/>
            </a:pPr>
            <a:r>
              <a:rPr lang="ro-RO" sz="1800" dirty="0"/>
              <a:t>Se calculează histograma vectorilor aferenți întregii secvențe de frame-uri</a:t>
            </a:r>
          </a:p>
          <a:p>
            <a:pPr lvl="3">
              <a:defRPr/>
            </a:pPr>
            <a:endParaRPr lang="ro-RO" sz="1800" dirty="0"/>
          </a:p>
          <a:p>
            <a:pPr lvl="3">
              <a:defRPr/>
            </a:pPr>
            <a:endParaRPr lang="ro-RO" sz="1800" dirty="0"/>
          </a:p>
        </p:txBody>
      </p:sp>
      <p:pic>
        <p:nvPicPr>
          <p:cNvPr id="72708" name="Picture 2">
            <a:extLst>
              <a:ext uri="{FF2B5EF4-FFF2-40B4-BE49-F238E27FC236}">
                <a16:creationId xmlns:a16="http://schemas.microsoft.com/office/drawing/2014/main" id="{1F3A6BDB-E292-42E2-B687-51A5FB33A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646809"/>
            <a:ext cx="33813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2709" name="Picture 3">
            <a:extLst>
              <a:ext uri="{FF2B5EF4-FFF2-40B4-BE49-F238E27FC236}">
                <a16:creationId xmlns:a16="http://schemas.microsoft.com/office/drawing/2014/main" id="{43EAF980-99A0-4FA9-A588-3C2717CCB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837037"/>
            <a:ext cx="3390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2710" name="Picture 4">
            <a:extLst>
              <a:ext uri="{FF2B5EF4-FFF2-40B4-BE49-F238E27FC236}">
                <a16:creationId xmlns:a16="http://schemas.microsoft.com/office/drawing/2014/main" id="{E14704CC-7188-400E-9AB6-8B32A422F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2354" y="4653136"/>
            <a:ext cx="34861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633FC69-85C2-4414-BCB3-4B0D28CFF354}"/>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73731" name="Content Placeholder 2">
            <a:extLst>
              <a:ext uri="{FF2B5EF4-FFF2-40B4-BE49-F238E27FC236}">
                <a16:creationId xmlns:a16="http://schemas.microsoft.com/office/drawing/2014/main" id="{858F5BD8-6880-43F1-A123-4889D9CB8B9D}"/>
              </a:ext>
            </a:extLst>
          </p:cNvPr>
          <p:cNvSpPr>
            <a:spLocks noGrp="1" noChangeArrowheads="1"/>
          </p:cNvSpPr>
          <p:nvPr>
            <p:ph idx="1"/>
          </p:nvPr>
        </p:nvSpPr>
        <p:spPr/>
        <p:txBody>
          <a:bodyPr/>
          <a:lstStyle/>
          <a:p>
            <a:r>
              <a:rPr lang="ro-RO" altLang="en-US"/>
              <a:t>Sistem – Extragerea atributelor</a:t>
            </a:r>
            <a:r>
              <a:rPr lang="en-US" altLang="en-US"/>
              <a:t> – </a:t>
            </a:r>
            <a:r>
              <a:rPr lang="ro-RO" altLang="en-US"/>
              <a:t>Atribute spațio-temporale </a:t>
            </a:r>
            <a:r>
              <a:rPr lang="en-US" altLang="en-US"/>
              <a:t>–</a:t>
            </a:r>
            <a:r>
              <a:rPr lang="ro-RO" altLang="en-US"/>
              <a:t> Reprezentări ale aspectului</a:t>
            </a:r>
          </a:p>
          <a:p>
            <a:pPr lvl="1"/>
            <a:r>
              <a:rPr lang="ro-RO" altLang="en-US"/>
              <a:t>Reprezentări ale deformărilor</a:t>
            </a:r>
          </a:p>
          <a:p>
            <a:pPr lvl="1"/>
            <a:endParaRPr lang="ro-RO" altLang="en-US"/>
          </a:p>
          <a:p>
            <a:pPr lvl="1"/>
            <a:endParaRPr lang="ro-RO" altLang="en-US"/>
          </a:p>
          <a:p>
            <a:pPr lvl="1"/>
            <a:r>
              <a:rPr lang="ro-RO" altLang="en-US"/>
              <a:t>Bag of Words temporal</a:t>
            </a:r>
          </a:p>
          <a:p>
            <a:pPr lvl="2"/>
            <a:r>
              <a:rPr lang="ro-RO" altLang="en-US"/>
              <a:t>Fiecare frame e reprezentat prin part-based SIFT și comprimat prin PCA, rezultând un vector</a:t>
            </a:r>
          </a:p>
          <a:p>
            <a:pPr lvl="2"/>
            <a:r>
              <a:rPr lang="ro-RO" altLang="en-US"/>
              <a:t>Vectorul se codează în stil BoW</a:t>
            </a:r>
          </a:p>
          <a:p>
            <a:pPr lvl="2"/>
            <a:r>
              <a:rPr lang="ro-RO" altLang="en-US"/>
              <a:t>Toți vectorii se ”reunesc” într-o histogramă</a:t>
            </a:r>
          </a:p>
          <a:p>
            <a:pPr lvl="3"/>
            <a:endParaRPr lang="ro-RO" altLang="en-US" sz="1800"/>
          </a:p>
          <a:p>
            <a:pPr lvl="1"/>
            <a:endParaRPr lang="ro-RO" altLang="en-US"/>
          </a:p>
          <a:p>
            <a:pPr lvl="3"/>
            <a:endParaRPr lang="ro-RO" altLang="en-US" sz="1800"/>
          </a:p>
        </p:txBody>
      </p:sp>
      <p:pic>
        <p:nvPicPr>
          <p:cNvPr id="73732" name="Picture 2">
            <a:extLst>
              <a:ext uri="{FF2B5EF4-FFF2-40B4-BE49-F238E27FC236}">
                <a16:creationId xmlns:a16="http://schemas.microsoft.com/office/drawing/2014/main" id="{9D220742-7472-4A49-AC72-8FF0F3062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3408919"/>
            <a:ext cx="33623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73733" name="Picture 3">
            <a:extLst>
              <a:ext uri="{FF2B5EF4-FFF2-40B4-BE49-F238E27FC236}">
                <a16:creationId xmlns:a16="http://schemas.microsoft.com/office/drawing/2014/main" id="{B2BC79FA-EF2A-4266-AAB3-DCC82219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980" y="6153150"/>
            <a:ext cx="33242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BCC391F-E8AA-406B-8739-DB16309C30A2}"/>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0243" name="Content Placeholder 2">
            <a:extLst>
              <a:ext uri="{FF2B5EF4-FFF2-40B4-BE49-F238E27FC236}">
                <a16:creationId xmlns:a16="http://schemas.microsoft.com/office/drawing/2014/main" id="{5B8BAD58-F7C8-4E1F-A7FD-925AEC8B9A13}"/>
              </a:ext>
            </a:extLst>
          </p:cNvPr>
          <p:cNvSpPr>
            <a:spLocks noGrp="1" noChangeArrowheads="1"/>
          </p:cNvSpPr>
          <p:nvPr>
            <p:ph idx="1"/>
          </p:nvPr>
        </p:nvSpPr>
        <p:spPr/>
        <p:txBody>
          <a:bodyPr/>
          <a:lstStyle/>
          <a:p>
            <a:r>
              <a:rPr lang="ro-RO" altLang="en-US"/>
              <a:t>Baze de date</a:t>
            </a:r>
          </a:p>
          <a:p>
            <a:pPr lvl="1"/>
            <a:r>
              <a:rPr lang="ro-RO" altLang="en-US"/>
              <a:t>Evaluare – cât de bine se simulează situațiile reale</a:t>
            </a:r>
          </a:p>
          <a:p>
            <a:pPr lvl="2"/>
            <a:r>
              <a:rPr lang="ro-RO" altLang="en-US"/>
              <a:t>Emoții reale sau regizate?</a:t>
            </a:r>
          </a:p>
          <a:p>
            <a:pPr lvl="2"/>
            <a:r>
              <a:rPr lang="ro-RO" altLang="en-US"/>
              <a:t>Cine (actori profesioniști sau semi-profesioniști) emite emoțiile? </a:t>
            </a:r>
          </a:p>
          <a:p>
            <a:pPr lvl="2"/>
            <a:r>
              <a:rPr lang="ro-RO" altLang="en-US"/>
              <a:t>Cum se simulează emoțiile?</a:t>
            </a:r>
          </a:p>
          <a:p>
            <a:pPr lvl="3"/>
            <a:r>
              <a:rPr lang="ro-RO" altLang="en-US" sz="1800"/>
              <a:t>Vorbitori experimentați (actori)</a:t>
            </a:r>
          </a:p>
          <a:p>
            <a:pPr lvl="3"/>
            <a:r>
              <a:rPr lang="ro-RO" altLang="en-US" sz="1800"/>
              <a:t>Wizard-of-Oz – interacțiune cu un computer (jocuri)</a:t>
            </a:r>
          </a:p>
          <a:p>
            <a:pPr lvl="2"/>
            <a:r>
              <a:rPr lang="ro-RO" altLang="en-US"/>
              <a:t>Emiterea emoțiilor este echilibrată sau nu?</a:t>
            </a:r>
          </a:p>
          <a:p>
            <a:pPr lvl="2"/>
            <a:r>
              <a:rPr lang="ro-RO" altLang="en-US"/>
              <a:t>Emiterea este uniform distribuită peste toate emoțiile?</a:t>
            </a:r>
          </a:p>
          <a:p>
            <a:pPr lvl="2"/>
            <a:r>
              <a:rPr lang="ro-RO" altLang="en-US"/>
              <a:t>Se rostesc aceleași lucruri, dar cu emoții diferite? </a:t>
            </a:r>
            <a:endParaRPr lang="en-GB"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EC738E30-0A73-442F-80BF-93C3B2AB12E3}"/>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8B8A15A7-5547-4A4C-B6EB-273A9E647F69}"/>
              </a:ext>
            </a:extLst>
          </p:cNvPr>
          <p:cNvSpPr>
            <a:spLocks noGrp="1"/>
          </p:cNvSpPr>
          <p:nvPr>
            <p:ph idx="1"/>
          </p:nvPr>
        </p:nvSpPr>
        <p:spPr/>
        <p:txBody>
          <a:bodyPr>
            <a:normAutofit fontScale="62500" lnSpcReduction="20000"/>
          </a:bodyPr>
          <a:lstStyle/>
          <a:p>
            <a:pPr>
              <a:defRPr/>
            </a:pPr>
            <a:r>
              <a:rPr lang="ro-RO" dirty="0"/>
              <a:t>Sistem – Reducerea dimensiunii de reprezentare</a:t>
            </a:r>
          </a:p>
          <a:p>
            <a:pPr lvl="1">
              <a:defRPr/>
            </a:pPr>
            <a:r>
              <a:rPr lang="ro-RO" dirty="0"/>
              <a:t>Pooling</a:t>
            </a:r>
          </a:p>
          <a:p>
            <a:pPr lvl="2">
              <a:defRPr/>
            </a:pPr>
            <a:r>
              <a:rPr lang="ro-RO" dirty="0"/>
              <a:t>Scop</a:t>
            </a:r>
          </a:p>
          <a:p>
            <a:pPr lvl="3">
              <a:defRPr/>
            </a:pPr>
            <a:r>
              <a:rPr lang="ro-RO" sz="1800" dirty="0"/>
              <a:t>Agregarea atributelor locale</a:t>
            </a:r>
          </a:p>
          <a:p>
            <a:pPr lvl="2">
              <a:defRPr/>
            </a:pPr>
            <a:r>
              <a:rPr lang="ro-RO" dirty="0"/>
              <a:t>Tehnici </a:t>
            </a:r>
          </a:p>
          <a:p>
            <a:pPr lvl="3">
              <a:defRPr/>
            </a:pPr>
            <a:r>
              <a:rPr lang="ro-RO" sz="1800" dirty="0"/>
              <a:t>Sumă</a:t>
            </a:r>
          </a:p>
          <a:p>
            <a:pPr lvl="3">
              <a:defRPr/>
            </a:pPr>
            <a:r>
              <a:rPr lang="ro-RO" sz="1800" dirty="0"/>
              <a:t>Histogramă</a:t>
            </a:r>
          </a:p>
          <a:p>
            <a:pPr lvl="3">
              <a:defRPr/>
            </a:pPr>
            <a:r>
              <a:rPr lang="ro-RO" sz="1800" dirty="0"/>
              <a:t>Maxim</a:t>
            </a:r>
          </a:p>
          <a:p>
            <a:pPr lvl="3">
              <a:defRPr/>
            </a:pPr>
            <a:r>
              <a:rPr lang="ro-RO" sz="1800" dirty="0"/>
              <a:t>Norma L</a:t>
            </a:r>
            <a:r>
              <a:rPr lang="ro-RO" sz="1800" baseline="-25000" dirty="0"/>
              <a:t>2</a:t>
            </a:r>
          </a:p>
          <a:p>
            <a:pPr lvl="3">
              <a:defRPr/>
            </a:pPr>
            <a:r>
              <a:rPr lang="ro-RO" sz="1800" dirty="0"/>
              <a:t>Stocastic </a:t>
            </a:r>
          </a:p>
          <a:p>
            <a:pPr lvl="3">
              <a:defRPr/>
            </a:pPr>
            <a:r>
              <a:rPr lang="ro-RO" sz="1800" dirty="0"/>
              <a:t>Maxout</a:t>
            </a:r>
          </a:p>
          <a:p>
            <a:pPr lvl="1">
              <a:defRPr/>
            </a:pPr>
            <a:r>
              <a:rPr lang="ro-RO" dirty="0"/>
              <a:t>Selectarea atributelor (</a:t>
            </a:r>
            <a:r>
              <a:rPr lang="ro-RO" i="1" dirty="0"/>
              <a:t>Feature selection</a:t>
            </a:r>
            <a:r>
              <a:rPr lang="ro-RO" dirty="0"/>
              <a:t>)</a:t>
            </a:r>
          </a:p>
          <a:p>
            <a:pPr lvl="2">
              <a:defRPr/>
            </a:pPr>
            <a:r>
              <a:rPr lang="ro-RO" dirty="0"/>
              <a:t>Scop</a:t>
            </a:r>
          </a:p>
          <a:p>
            <a:pPr lvl="3">
              <a:defRPr/>
            </a:pPr>
            <a:r>
              <a:rPr lang="ro-RO" sz="1800" dirty="0"/>
              <a:t>Selectare &amp; Ponderare</a:t>
            </a:r>
          </a:p>
          <a:p>
            <a:pPr lvl="2">
              <a:defRPr/>
            </a:pPr>
            <a:r>
              <a:rPr lang="ro-RO" dirty="0"/>
              <a:t>Tehnici </a:t>
            </a:r>
          </a:p>
          <a:p>
            <a:pPr lvl="3">
              <a:defRPr/>
            </a:pPr>
            <a:r>
              <a:rPr lang="ro-RO" sz="1800" dirty="0"/>
              <a:t>Supervizate - Boosting (AdaBoost, GentleBoost)</a:t>
            </a:r>
          </a:p>
          <a:p>
            <a:pPr lvl="1">
              <a:defRPr/>
            </a:pPr>
            <a:r>
              <a:rPr lang="ro-RO" dirty="0"/>
              <a:t>Extragerea atributelor (</a:t>
            </a:r>
            <a:r>
              <a:rPr lang="ro-RO" i="1" dirty="0"/>
              <a:t>Feature extraction</a:t>
            </a:r>
            <a:r>
              <a:rPr lang="ro-RO" dirty="0"/>
              <a:t>)</a:t>
            </a:r>
          </a:p>
          <a:p>
            <a:pPr lvl="2">
              <a:defRPr/>
            </a:pPr>
            <a:r>
              <a:rPr lang="ro-RO" dirty="0"/>
              <a:t>Se calculează noi atribute </a:t>
            </a:r>
          </a:p>
          <a:p>
            <a:pPr lvl="2">
              <a:defRPr/>
            </a:pPr>
            <a:r>
              <a:rPr lang="ro-RO" dirty="0"/>
              <a:t>Transformare</a:t>
            </a:r>
          </a:p>
          <a:p>
            <a:pPr lvl="3">
              <a:defRPr/>
            </a:pPr>
            <a:r>
              <a:rPr lang="ro-RO" sz="1800" dirty="0"/>
              <a:t>Ne-adaptată</a:t>
            </a:r>
          </a:p>
          <a:p>
            <a:pPr lvl="4">
              <a:defRPr/>
            </a:pPr>
            <a:r>
              <a:rPr lang="ro-RO" sz="1800" dirty="0"/>
              <a:t>Transformarea discretă cosine (DCT)</a:t>
            </a:r>
          </a:p>
          <a:p>
            <a:pPr lvl="4">
              <a:defRPr/>
            </a:pPr>
            <a:r>
              <a:rPr lang="ro-RO" sz="1800" dirty="0"/>
              <a:t>LDA</a:t>
            </a:r>
          </a:p>
          <a:p>
            <a:pPr lvl="3">
              <a:defRPr/>
            </a:pPr>
            <a:r>
              <a:rPr lang="ro-RO" sz="1800" dirty="0"/>
              <a:t>Adaptată </a:t>
            </a:r>
          </a:p>
          <a:p>
            <a:pPr lvl="4">
              <a:defRPr/>
            </a:pPr>
            <a:r>
              <a:rPr lang="ro-RO" sz="1800" dirty="0"/>
              <a:t>PCA</a:t>
            </a:r>
          </a:p>
          <a:p>
            <a:pPr lvl="1">
              <a:defRPr/>
            </a:pPr>
            <a:endParaRPr lang="en-GB"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FE3C2094-4A29-4F3B-9654-C42BA0C6AFE8}"/>
              </a:ext>
            </a:extLst>
          </p:cNvPr>
          <p:cNvSpPr>
            <a:spLocks noGrp="1" noChangeArrowheads="1"/>
          </p:cNvSpPr>
          <p:nvPr>
            <p:ph type="title"/>
          </p:nvPr>
        </p:nvSpPr>
        <p:spPr/>
        <p:txBody>
          <a:bodyPr/>
          <a:lstStyle/>
          <a:p>
            <a:r>
              <a:rPr lang="ro-RO" altLang="en-US"/>
              <a:t>Detectarea emoțiilor în expresia feței</a:t>
            </a:r>
            <a:endParaRPr lang="en-GB" altLang="en-US"/>
          </a:p>
        </p:txBody>
      </p:sp>
      <p:sp>
        <p:nvSpPr>
          <p:cNvPr id="3" name="Content Placeholder 2">
            <a:extLst>
              <a:ext uri="{FF2B5EF4-FFF2-40B4-BE49-F238E27FC236}">
                <a16:creationId xmlns:a16="http://schemas.microsoft.com/office/drawing/2014/main" id="{F1D0CA10-407B-4FAB-A61B-C8F77B333556}"/>
              </a:ext>
            </a:extLst>
          </p:cNvPr>
          <p:cNvSpPr>
            <a:spLocks noGrp="1"/>
          </p:cNvSpPr>
          <p:nvPr>
            <p:ph idx="1"/>
          </p:nvPr>
        </p:nvSpPr>
        <p:spPr/>
        <p:txBody>
          <a:bodyPr>
            <a:normAutofit fontScale="85000" lnSpcReduction="20000"/>
          </a:bodyPr>
          <a:lstStyle/>
          <a:p>
            <a:pPr>
              <a:defRPr/>
            </a:pPr>
            <a:r>
              <a:rPr lang="ro-RO" dirty="0"/>
              <a:t>Sistem – recunoașterea </a:t>
            </a:r>
          </a:p>
          <a:p>
            <a:pPr lvl="1">
              <a:defRPr/>
            </a:pPr>
            <a:r>
              <a:rPr lang="ro-RO" dirty="0"/>
              <a:t>Scop</a:t>
            </a:r>
          </a:p>
          <a:p>
            <a:pPr lvl="2">
              <a:defRPr/>
            </a:pPr>
            <a:r>
              <a:rPr lang="ro-RO" dirty="0"/>
              <a:t>Recunoașterea etichetei unei</a:t>
            </a:r>
          </a:p>
          <a:p>
            <a:pPr lvl="3">
              <a:defRPr/>
            </a:pPr>
            <a:r>
              <a:rPr lang="ro-RO" sz="1800" dirty="0"/>
              <a:t>Acțiuni</a:t>
            </a:r>
          </a:p>
          <a:p>
            <a:pPr lvl="3">
              <a:defRPr/>
            </a:pPr>
            <a:r>
              <a:rPr lang="ro-RO" sz="1800" dirty="0"/>
              <a:t>Emoții</a:t>
            </a:r>
          </a:p>
          <a:p>
            <a:pPr lvl="2">
              <a:defRPr/>
            </a:pPr>
            <a:r>
              <a:rPr lang="ro-RO" dirty="0"/>
              <a:t>Recunoașterea intensității unei</a:t>
            </a:r>
          </a:p>
          <a:p>
            <a:pPr lvl="3">
              <a:defRPr/>
            </a:pPr>
            <a:r>
              <a:rPr lang="ro-RO" sz="1800" dirty="0"/>
              <a:t>Acțiuni</a:t>
            </a:r>
          </a:p>
          <a:p>
            <a:pPr lvl="3">
              <a:defRPr/>
            </a:pPr>
            <a:r>
              <a:rPr lang="ro-RO" sz="1800" dirty="0"/>
              <a:t>Emoții</a:t>
            </a:r>
          </a:p>
          <a:p>
            <a:pPr lvl="2">
              <a:defRPr/>
            </a:pPr>
            <a:r>
              <a:rPr lang="ro-RO" dirty="0"/>
              <a:t>Determinarea etapei producerii </a:t>
            </a:r>
          </a:p>
          <a:p>
            <a:pPr lvl="3">
              <a:defRPr/>
            </a:pPr>
            <a:r>
              <a:rPr lang="ro-RO" sz="1800" dirty="0"/>
              <a:t>Unei AU</a:t>
            </a:r>
          </a:p>
          <a:p>
            <a:pPr lvl="3">
              <a:defRPr/>
            </a:pPr>
            <a:r>
              <a:rPr lang="ro-RO" sz="1800" dirty="0"/>
              <a:t>Unei combinații de AU</a:t>
            </a:r>
          </a:p>
          <a:p>
            <a:pPr lvl="1">
              <a:defRPr/>
            </a:pPr>
            <a:r>
              <a:rPr lang="ro-RO" dirty="0"/>
              <a:t>Algoritmi</a:t>
            </a:r>
          </a:p>
          <a:p>
            <a:pPr lvl="2">
              <a:defRPr/>
            </a:pPr>
            <a:r>
              <a:rPr lang="ro-RO" dirty="0"/>
              <a:t>Statistici </a:t>
            </a:r>
          </a:p>
          <a:p>
            <a:pPr lvl="3">
              <a:defRPr/>
            </a:pPr>
            <a:r>
              <a:rPr lang="ro-RO" sz="1800" dirty="0"/>
              <a:t>Doar date spațiale </a:t>
            </a:r>
          </a:p>
          <a:p>
            <a:pPr lvl="4">
              <a:defRPr/>
            </a:pPr>
            <a:r>
              <a:rPr lang="ro-RO" sz="1800" dirty="0"/>
              <a:t>SVM</a:t>
            </a:r>
          </a:p>
          <a:p>
            <a:pPr lvl="3">
              <a:defRPr/>
            </a:pPr>
            <a:r>
              <a:rPr lang="ro-RO" sz="1800" dirty="0"/>
              <a:t>Date temporale</a:t>
            </a:r>
          </a:p>
          <a:p>
            <a:pPr lvl="4">
              <a:defRPr/>
            </a:pPr>
            <a:r>
              <a:rPr lang="ro-RO" sz="1800" dirty="0"/>
              <a:t>HMM&amp;SVM/Boosting </a:t>
            </a:r>
          </a:p>
          <a:p>
            <a:pPr lvl="4">
              <a:defRPr/>
            </a:pPr>
            <a:r>
              <a:rPr lang="ro-RO" sz="1800" dirty="0"/>
              <a:t>Dynamic bayesian network</a:t>
            </a:r>
          </a:p>
          <a:p>
            <a:pPr lvl="4">
              <a:defRPr/>
            </a:pPr>
            <a:r>
              <a:rPr lang="ro-RO" sz="1800" dirty="0"/>
              <a:t>CRF</a:t>
            </a:r>
          </a:p>
          <a:p>
            <a:pPr lvl="2">
              <a:defRPr/>
            </a:pPr>
            <a:endParaRPr lang="en-GB"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C5223E60-9391-4D4A-8AFA-040B8B41DA86}"/>
              </a:ext>
            </a:extLst>
          </p:cNvPr>
          <p:cNvSpPr>
            <a:spLocks noGrp="1" noChangeArrowheads="1"/>
          </p:cNvSpPr>
          <p:nvPr>
            <p:ph type="title"/>
          </p:nvPr>
        </p:nvSpPr>
        <p:spPr/>
        <p:txBody>
          <a:bodyPr/>
          <a:lstStyle/>
          <a:p>
            <a:r>
              <a:rPr lang="ro-RO" altLang="en-US"/>
              <a:t>Detectarea emoțiilor în expresia feței</a:t>
            </a:r>
            <a:endParaRPr lang="en-US" altLang="en-US"/>
          </a:p>
        </p:txBody>
      </p:sp>
      <p:sp>
        <p:nvSpPr>
          <p:cNvPr id="76803" name="Content Placeholder 2">
            <a:extLst>
              <a:ext uri="{FF2B5EF4-FFF2-40B4-BE49-F238E27FC236}">
                <a16:creationId xmlns:a16="http://schemas.microsoft.com/office/drawing/2014/main" id="{BFCB10BC-6EA4-4365-B185-C43D101F22E8}"/>
              </a:ext>
            </a:extLst>
          </p:cNvPr>
          <p:cNvSpPr>
            <a:spLocks noGrp="1" noChangeArrowheads="1"/>
          </p:cNvSpPr>
          <p:nvPr>
            <p:ph idx="1"/>
          </p:nvPr>
        </p:nvSpPr>
        <p:spPr/>
        <p:txBody>
          <a:bodyPr/>
          <a:lstStyle/>
          <a:p>
            <a:r>
              <a:rPr lang="ro-RO" altLang="en-US"/>
              <a:t>Dezvoltări </a:t>
            </a:r>
          </a:p>
          <a:p>
            <a:pPr lvl="1"/>
            <a:r>
              <a:rPr lang="ro-RO" altLang="en-US"/>
              <a:t>Noi reprezentări bazate pe forme</a:t>
            </a:r>
          </a:p>
          <a:p>
            <a:pPr lvl="2"/>
            <a:r>
              <a:rPr lang="ro-RO" altLang="en-US"/>
              <a:t>Viziunea umană – percepția emoțiilor de pe față</a:t>
            </a:r>
          </a:p>
          <a:p>
            <a:pPr lvl="2"/>
            <a:r>
              <a:rPr lang="ro-RO" altLang="en-US"/>
              <a:t>Forme continue, nu doar discrete</a:t>
            </a:r>
          </a:p>
          <a:p>
            <a:pPr lvl="1"/>
            <a:r>
              <a:rPr lang="ro-RO" altLang="en-US"/>
              <a:t>Noi reprezentări bazate pe părți ale feței</a:t>
            </a:r>
          </a:p>
          <a:p>
            <a:pPr lvl="1"/>
            <a:r>
              <a:rPr lang="ro-RO" altLang="en-US"/>
              <a:t>Noi reprezentări ierarhice</a:t>
            </a:r>
          </a:p>
          <a:p>
            <a:pPr lvl="1"/>
            <a:r>
              <a:rPr lang="ro-RO" altLang="en-US"/>
              <a:t>Noi tehnici de aliniere (spațio-temporală)</a:t>
            </a:r>
          </a:p>
          <a:p>
            <a:pPr lvl="1"/>
            <a:r>
              <a:rPr lang="ro-RO" altLang="en-US"/>
              <a:t>Date 3D</a:t>
            </a:r>
          </a:p>
          <a:p>
            <a:pPr lvl="1"/>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1476C1C-5C11-4F81-AD2B-75599E14E4C6}"/>
              </a:ext>
            </a:extLst>
          </p:cNvPr>
          <p:cNvSpPr>
            <a:spLocks noGrp="1" noChangeArrowheads="1"/>
          </p:cNvSpPr>
          <p:nvPr>
            <p:ph type="title"/>
          </p:nvPr>
        </p:nvSpPr>
        <p:spPr/>
        <p:txBody>
          <a:bodyPr/>
          <a:lstStyle/>
          <a:p>
            <a:r>
              <a:rPr lang="ro-RO" altLang="en-US"/>
              <a:t>Detectarea emoțiilor în </a:t>
            </a:r>
            <a:r>
              <a:rPr lang="en-US" altLang="en-US"/>
              <a:t>gesturi</a:t>
            </a:r>
            <a:endParaRPr lang="en-GB" altLang="en-US"/>
          </a:p>
        </p:txBody>
      </p:sp>
      <p:sp>
        <p:nvSpPr>
          <p:cNvPr id="3" name="Content Placeholder 2">
            <a:extLst>
              <a:ext uri="{FF2B5EF4-FFF2-40B4-BE49-F238E27FC236}">
                <a16:creationId xmlns:a16="http://schemas.microsoft.com/office/drawing/2014/main" id="{2F993BC4-F7F3-422C-BEA2-09E622300662}"/>
              </a:ext>
            </a:extLst>
          </p:cNvPr>
          <p:cNvSpPr>
            <a:spLocks noGrp="1"/>
          </p:cNvSpPr>
          <p:nvPr>
            <p:ph idx="1"/>
          </p:nvPr>
        </p:nvSpPr>
        <p:spPr/>
        <p:txBody>
          <a:bodyPr>
            <a:normAutofit fontScale="70000" lnSpcReduction="20000"/>
          </a:bodyPr>
          <a:lstStyle/>
          <a:p>
            <a:pPr>
              <a:defRPr/>
            </a:pPr>
            <a:r>
              <a:rPr lang="en-US" dirty="0" err="1"/>
              <a:t>Gesturi</a:t>
            </a:r>
            <a:endParaRPr lang="en-US" dirty="0"/>
          </a:p>
          <a:p>
            <a:pPr lvl="1">
              <a:defRPr/>
            </a:pPr>
            <a:r>
              <a:rPr lang="en-US" dirty="0" err="1"/>
              <a:t>Mimica</a:t>
            </a:r>
            <a:r>
              <a:rPr lang="en-US" dirty="0"/>
              <a:t> </a:t>
            </a:r>
            <a:r>
              <a:rPr lang="en-US" dirty="0" err="1"/>
              <a:t>fe</a:t>
            </a:r>
            <a:r>
              <a:rPr lang="ro-RO" dirty="0"/>
              <a:t>ței</a:t>
            </a:r>
          </a:p>
          <a:p>
            <a:pPr lvl="1">
              <a:defRPr/>
            </a:pPr>
            <a:r>
              <a:rPr lang="ro-RO" dirty="0"/>
              <a:t>Gesturi ale corpului</a:t>
            </a:r>
          </a:p>
          <a:p>
            <a:pPr>
              <a:defRPr/>
            </a:pPr>
            <a:endParaRPr lang="ro-RO" dirty="0"/>
          </a:p>
          <a:p>
            <a:pPr>
              <a:defRPr/>
            </a:pPr>
            <a:r>
              <a:rPr lang="ro-RO" dirty="0"/>
              <a:t>Emoțiile faciale</a:t>
            </a:r>
          </a:p>
          <a:p>
            <a:pPr lvl="1">
              <a:defRPr/>
            </a:pPr>
            <a:r>
              <a:rPr lang="ro-RO" dirty="0"/>
              <a:t>Științele cognitive</a:t>
            </a:r>
          </a:p>
          <a:p>
            <a:pPr lvl="2">
              <a:defRPr/>
            </a:pPr>
            <a:r>
              <a:rPr lang="ro-RO" dirty="0"/>
              <a:t>Ce informație trebuie reprezentată?</a:t>
            </a:r>
          </a:p>
          <a:p>
            <a:pPr lvl="1">
              <a:defRPr/>
            </a:pPr>
            <a:r>
              <a:rPr lang="ro-RO" dirty="0"/>
              <a:t>Științele computaționale</a:t>
            </a:r>
          </a:p>
          <a:p>
            <a:pPr lvl="2">
              <a:defRPr/>
            </a:pPr>
            <a:r>
              <a:rPr lang="ro-RO" dirty="0"/>
              <a:t>Cum trebuie reprezentată (codată) informația?</a:t>
            </a:r>
          </a:p>
          <a:p>
            <a:pPr lvl="2">
              <a:defRPr/>
            </a:pPr>
            <a:endParaRPr lang="ro-RO" dirty="0"/>
          </a:p>
          <a:p>
            <a:pPr>
              <a:defRPr/>
            </a:pPr>
            <a:r>
              <a:rPr lang="ro-RO" dirty="0"/>
              <a:t>Percepția feței</a:t>
            </a:r>
          </a:p>
          <a:p>
            <a:pPr lvl="1">
              <a:defRPr/>
            </a:pPr>
            <a:r>
              <a:rPr lang="ro-RO" dirty="0"/>
              <a:t>Abordarea holistică </a:t>
            </a:r>
          </a:p>
          <a:p>
            <a:pPr lvl="2">
              <a:defRPr/>
            </a:pPr>
            <a:r>
              <a:rPr lang="ro-RO" dirty="0"/>
              <a:t>Fața este modelată ca un întreg, fără părți (componente) care ar putea fi izolate</a:t>
            </a:r>
          </a:p>
          <a:p>
            <a:pPr lvl="1">
              <a:defRPr/>
            </a:pPr>
            <a:r>
              <a:rPr lang="ro-RO" dirty="0"/>
              <a:t>Abordarea bazată pe componente</a:t>
            </a:r>
          </a:p>
          <a:p>
            <a:pPr lvl="2">
              <a:defRPr/>
            </a:pPr>
            <a:r>
              <a:rPr lang="ro-RO" dirty="0"/>
              <a:t>Anumite atribute ale feței pot fi procesate individual</a:t>
            </a:r>
          </a:p>
          <a:p>
            <a:pPr lvl="1">
              <a:defRPr/>
            </a:pPr>
            <a:r>
              <a:rPr lang="ro-RO" dirty="0"/>
              <a:t>Abordarea bazată pe configurație</a:t>
            </a:r>
          </a:p>
          <a:p>
            <a:pPr lvl="2">
              <a:defRPr/>
            </a:pPr>
            <a:r>
              <a:rPr lang="ro-RO" dirty="0"/>
              <a:t>Se modelează relațiile spațiale dintre componentele feței (ex. ochiul stâng-ochiul drept, nas-gură)</a:t>
            </a:r>
          </a:p>
          <a:p>
            <a:pPr lvl="1">
              <a:defRPr/>
            </a:pPr>
            <a:endParaRPr lang="ro-RO" dirty="0"/>
          </a:p>
          <a:p>
            <a:pPr lvl="1">
              <a:defRPr/>
            </a:pPr>
            <a:endParaRPr lang="ro-RO" dirty="0"/>
          </a:p>
          <a:p>
            <a:pPr lvl="3">
              <a:defRPr/>
            </a:pPr>
            <a:endParaRPr lang="en-GB" sz="1800" dirty="0"/>
          </a:p>
          <a:p>
            <a:pPr lvl="2">
              <a:defRPr/>
            </a:pPr>
            <a:endParaRPr lang="en-GB"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D092D4F-B846-474B-8430-836E7D892B71}"/>
              </a:ext>
            </a:extLst>
          </p:cNvPr>
          <p:cNvSpPr>
            <a:spLocks noGrp="1" noChangeArrowheads="1"/>
          </p:cNvSpPr>
          <p:nvPr>
            <p:ph type="title"/>
          </p:nvPr>
        </p:nvSpPr>
        <p:spPr/>
        <p:txBody>
          <a:bodyPr/>
          <a:lstStyle/>
          <a:p>
            <a:r>
              <a:rPr lang="ro-RO" altLang="en-US"/>
              <a:t>Recunoașterea gesturilor</a:t>
            </a:r>
            <a:endParaRPr lang="en-GB" altLang="en-US"/>
          </a:p>
        </p:txBody>
      </p:sp>
      <p:sp>
        <p:nvSpPr>
          <p:cNvPr id="78851" name="Content Placeholder 2">
            <a:extLst>
              <a:ext uri="{FF2B5EF4-FFF2-40B4-BE49-F238E27FC236}">
                <a16:creationId xmlns:a16="http://schemas.microsoft.com/office/drawing/2014/main" id="{A175CEFD-B447-4A29-A6ED-44B6D6D92B7B}"/>
              </a:ext>
            </a:extLst>
          </p:cNvPr>
          <p:cNvSpPr>
            <a:spLocks noGrp="1" noChangeArrowheads="1"/>
          </p:cNvSpPr>
          <p:nvPr>
            <p:ph idx="1"/>
          </p:nvPr>
        </p:nvSpPr>
        <p:spPr/>
        <p:txBody>
          <a:bodyPr/>
          <a:lstStyle/>
          <a:p>
            <a:endParaRPr lang="ro-RO" altLang="en-US"/>
          </a:p>
          <a:p>
            <a:r>
              <a:rPr lang="ro-RO" altLang="en-US"/>
              <a:t>Gesturi – concept &amp; clasificare</a:t>
            </a:r>
          </a:p>
          <a:p>
            <a:endParaRPr lang="ro-RO" altLang="en-US"/>
          </a:p>
          <a:p>
            <a:r>
              <a:rPr lang="ro-RO" altLang="en-US"/>
              <a:t>Sisteme inteligente </a:t>
            </a:r>
          </a:p>
          <a:p>
            <a:endParaRPr lang="en-GB"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44677011-95EE-44F0-B6ED-8A4E463AF922}"/>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A3F470D9-B800-474B-96FF-608462C4DA5A}"/>
              </a:ext>
            </a:extLst>
          </p:cNvPr>
          <p:cNvSpPr>
            <a:spLocks noGrp="1"/>
          </p:cNvSpPr>
          <p:nvPr>
            <p:ph idx="1"/>
          </p:nvPr>
        </p:nvSpPr>
        <p:spPr/>
        <p:txBody>
          <a:bodyPr>
            <a:normAutofit fontScale="92500"/>
          </a:bodyPr>
          <a:lstStyle/>
          <a:p>
            <a:pPr>
              <a:defRPr/>
            </a:pPr>
            <a:r>
              <a:rPr lang="ro-RO" dirty="0"/>
              <a:t>Gesturi</a:t>
            </a:r>
          </a:p>
          <a:p>
            <a:pPr lvl="1">
              <a:defRPr/>
            </a:pPr>
            <a:r>
              <a:rPr lang="ro-RO" dirty="0"/>
              <a:t>Postură (poziție)</a:t>
            </a:r>
          </a:p>
          <a:p>
            <a:pPr lvl="2">
              <a:defRPr/>
            </a:pPr>
            <a:r>
              <a:rPr lang="ro-RO" dirty="0"/>
              <a:t>Configurația degetelor (fără mișcarea mâinii)</a:t>
            </a:r>
          </a:p>
          <a:p>
            <a:pPr lvl="1">
              <a:defRPr/>
            </a:pPr>
            <a:endParaRPr lang="ro-RO" dirty="0"/>
          </a:p>
          <a:p>
            <a:pPr lvl="1">
              <a:defRPr/>
            </a:pPr>
            <a:r>
              <a:rPr lang="ro-RO" dirty="0"/>
              <a:t>Gest</a:t>
            </a:r>
          </a:p>
          <a:p>
            <a:pPr lvl="2">
              <a:defRPr/>
            </a:pPr>
            <a:r>
              <a:rPr lang="ro-RO" dirty="0"/>
              <a:t>Mișcare dinamică a mâinii, cu sau fără mișcarea degetelor</a:t>
            </a:r>
          </a:p>
          <a:p>
            <a:pPr lvl="2">
              <a:defRPr/>
            </a:pPr>
            <a:endParaRPr lang="ro-RO" dirty="0"/>
          </a:p>
          <a:p>
            <a:pPr lvl="1">
              <a:defRPr/>
            </a:pPr>
            <a:r>
              <a:rPr lang="ro-RO" dirty="0"/>
              <a:t>Gesticulare</a:t>
            </a:r>
          </a:p>
          <a:p>
            <a:pPr lvl="2">
              <a:defRPr/>
            </a:pPr>
            <a:r>
              <a:rPr lang="ro-RO" dirty="0"/>
              <a:t>Mișcare spontană a mâinii/brațelor care însoțește vorbirea</a:t>
            </a:r>
          </a:p>
          <a:p>
            <a:pPr lvl="2">
              <a:defRPr/>
            </a:pPr>
            <a:r>
              <a:rPr lang="ro-RO" dirty="0"/>
              <a:t>90% din gesturile umane</a:t>
            </a:r>
          </a:p>
          <a:p>
            <a:pPr lvl="2">
              <a:defRPr/>
            </a:pPr>
            <a:endParaRPr lang="ro-RO" dirty="0"/>
          </a:p>
          <a:p>
            <a:pPr lvl="1">
              <a:defRPr/>
            </a:pPr>
            <a:r>
              <a:rPr lang="ro-RO" dirty="0"/>
              <a:t>Pantomimă</a:t>
            </a:r>
          </a:p>
          <a:p>
            <a:pPr lvl="2">
              <a:defRPr/>
            </a:pPr>
            <a:r>
              <a:rPr lang="ro-RO" dirty="0"/>
              <a:t>Mișcări ale mâinii/brațelor/corpului fără vorbire</a:t>
            </a:r>
          </a:p>
          <a:p>
            <a:pPr>
              <a:defRPr/>
            </a:pPr>
            <a:endParaRPr lang="en-GB"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5F55A9EC-E6ED-40A0-AE5E-AA0A5F7FE7B8}"/>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F4C3CA8B-3EE6-4E14-B72D-D07F533F1DD2}"/>
              </a:ext>
            </a:extLst>
          </p:cNvPr>
          <p:cNvSpPr>
            <a:spLocks noGrp="1"/>
          </p:cNvSpPr>
          <p:nvPr>
            <p:ph idx="1"/>
          </p:nvPr>
        </p:nvSpPr>
        <p:spPr/>
        <p:txBody>
          <a:bodyPr>
            <a:normAutofit fontScale="55000" lnSpcReduction="20000"/>
          </a:bodyPr>
          <a:lstStyle/>
          <a:p>
            <a:pPr>
              <a:defRPr/>
            </a:pPr>
            <a:r>
              <a:rPr lang="ro-RO" dirty="0"/>
              <a:t>Gesturi</a:t>
            </a:r>
          </a:p>
          <a:p>
            <a:pPr lvl="1">
              <a:defRPr/>
            </a:pPr>
            <a:r>
              <a:rPr lang="ro-RO" dirty="0"/>
              <a:t>În funcție de suport</a:t>
            </a:r>
          </a:p>
          <a:p>
            <a:pPr lvl="2">
              <a:defRPr/>
            </a:pPr>
            <a:r>
              <a:rPr lang="ro-RO" dirty="0"/>
              <a:t>Bazate pe caracteristici observabile (statice sau dinamice)</a:t>
            </a:r>
          </a:p>
          <a:p>
            <a:pPr lvl="3">
              <a:defRPr/>
            </a:pPr>
            <a:r>
              <a:rPr lang="ro-RO" sz="1800" dirty="0"/>
              <a:t>Statice (independente de timp) – poziția mâinii e constantă de-a lungul gestului</a:t>
            </a:r>
          </a:p>
          <a:p>
            <a:pPr lvl="3">
              <a:defRPr/>
            </a:pPr>
            <a:r>
              <a:rPr lang="ro-RO" sz="1800" dirty="0"/>
              <a:t>Dinamice (dependente de timp)</a:t>
            </a:r>
          </a:p>
          <a:p>
            <a:pPr lvl="2">
              <a:defRPr/>
            </a:pPr>
            <a:r>
              <a:rPr lang="ro-RO" dirty="0"/>
              <a:t>Bazate pe interpretare (ilustrative) </a:t>
            </a:r>
          </a:p>
          <a:p>
            <a:pPr lvl="1">
              <a:defRPr/>
            </a:pPr>
            <a:endParaRPr lang="ro-RO" dirty="0"/>
          </a:p>
          <a:p>
            <a:pPr lvl="1">
              <a:defRPr/>
            </a:pPr>
            <a:r>
              <a:rPr lang="ro-RO" dirty="0"/>
              <a:t>În funcție de modul de implicare al executantului</a:t>
            </a:r>
          </a:p>
          <a:p>
            <a:pPr lvl="2">
              <a:defRPr/>
            </a:pPr>
            <a:r>
              <a:rPr lang="ro-RO" dirty="0"/>
              <a:t>Conștiente</a:t>
            </a:r>
          </a:p>
          <a:p>
            <a:pPr lvl="3">
              <a:defRPr/>
            </a:pPr>
            <a:r>
              <a:rPr lang="ro-RO" sz="1800" dirty="0"/>
              <a:t>Regulare  - pentru controlarea interacțiunii</a:t>
            </a:r>
          </a:p>
          <a:p>
            <a:pPr lvl="4">
              <a:defRPr/>
            </a:pPr>
            <a:r>
              <a:rPr lang="ro-RO" sz="1800" dirty="0"/>
              <a:t>Ridicarea mâinii pentru a solicita cuvântul </a:t>
            </a:r>
          </a:p>
          <a:p>
            <a:pPr lvl="3">
              <a:defRPr/>
            </a:pPr>
            <a:r>
              <a:rPr lang="ro-RO" sz="1800" dirty="0"/>
              <a:t>Afective</a:t>
            </a:r>
          </a:p>
          <a:p>
            <a:pPr lvl="4">
              <a:defRPr/>
            </a:pPr>
            <a:r>
              <a:rPr lang="ro-RO" sz="1800" dirty="0"/>
              <a:t>Retragerea din fața unui obiect poate indica frica</a:t>
            </a:r>
          </a:p>
          <a:p>
            <a:pPr lvl="3">
              <a:defRPr/>
            </a:pPr>
            <a:r>
              <a:rPr lang="ro-RO" sz="1800" b="1" dirty="0"/>
              <a:t>Ilustrative</a:t>
            </a:r>
          </a:p>
          <a:p>
            <a:pPr lvl="4">
              <a:defRPr/>
            </a:pPr>
            <a:r>
              <a:rPr lang="ro-RO" sz="1800" dirty="0"/>
              <a:t>Coezive (unitare)</a:t>
            </a:r>
          </a:p>
          <a:p>
            <a:pPr lvl="4">
              <a:defRPr/>
            </a:pPr>
            <a:r>
              <a:rPr lang="ro-RO" sz="1800" dirty="0"/>
              <a:t>Metaforice - abstractizări</a:t>
            </a:r>
          </a:p>
          <a:p>
            <a:pPr lvl="4">
              <a:defRPr/>
            </a:pPr>
            <a:r>
              <a:rPr lang="ro-RO" sz="1800" dirty="0"/>
              <a:t>Contextuale – identificarea unei persoane sau a unei perioade de timp sau a unei direcții</a:t>
            </a:r>
          </a:p>
          <a:p>
            <a:pPr lvl="4">
              <a:defRPr/>
            </a:pPr>
            <a:r>
              <a:rPr lang="ro-RO" sz="1800" dirty="0"/>
              <a:t>Reprezentative – cățăratul în copaci</a:t>
            </a:r>
          </a:p>
          <a:p>
            <a:pPr lvl="4">
              <a:defRPr/>
            </a:pPr>
            <a:r>
              <a:rPr lang="ro-RO" sz="1800" dirty="0"/>
              <a:t>Bătăi – scurte și rapide</a:t>
            </a:r>
          </a:p>
          <a:p>
            <a:pPr lvl="3">
              <a:defRPr/>
            </a:pPr>
            <a:r>
              <a:rPr lang="ro-RO" sz="1800" b="1" dirty="0"/>
              <a:t>Emblematice</a:t>
            </a:r>
            <a:r>
              <a:rPr lang="ro-RO" sz="1800" dirty="0"/>
              <a:t> (autonome) -- cultural specificeș pot înlocui cuvinte/expresii</a:t>
            </a:r>
          </a:p>
          <a:p>
            <a:pPr lvl="4">
              <a:defRPr/>
            </a:pPr>
            <a:r>
              <a:rPr lang="ro-RO" sz="1800" dirty="0"/>
              <a:t>Ex.  Pa! Pa!, aprobarea din cap, thumbs-up!</a:t>
            </a:r>
          </a:p>
          <a:p>
            <a:pPr lvl="2">
              <a:defRPr/>
            </a:pPr>
            <a:r>
              <a:rPr lang="ro-RO" dirty="0"/>
              <a:t>Inconștiente</a:t>
            </a:r>
          </a:p>
          <a:p>
            <a:pPr lvl="3">
              <a:defRPr/>
            </a:pPr>
            <a:r>
              <a:rPr lang="ro-RO" sz="1800" dirty="0"/>
              <a:t>Adaptive – </a:t>
            </a:r>
          </a:p>
          <a:p>
            <a:pPr lvl="4">
              <a:defRPr/>
            </a:pPr>
            <a:r>
              <a:rPr lang="ro-RO" sz="1800" dirty="0"/>
              <a:t>Ex. Zgâlțâirea capului, bâțâitul din picior, aranjarea ochelarilor</a:t>
            </a:r>
          </a:p>
          <a:p>
            <a:pPr lvl="1">
              <a:defRPr/>
            </a:pPr>
            <a:endParaRPr lang="ro-RO" dirty="0"/>
          </a:p>
          <a:p>
            <a:pPr lvl="1">
              <a:defRPr/>
            </a:pPr>
            <a:r>
              <a:rPr lang="ro-RO" dirty="0"/>
              <a:t>In funcție de localizarea spațio-temporală</a:t>
            </a:r>
          </a:p>
          <a:p>
            <a:pPr lvl="2">
              <a:defRPr/>
            </a:pPr>
            <a:r>
              <a:rPr lang="ro-RO" dirty="0"/>
              <a:t>Gesturi temporale</a:t>
            </a:r>
          </a:p>
          <a:p>
            <a:pPr lvl="2">
              <a:defRPr/>
            </a:pPr>
            <a:r>
              <a:rPr lang="ro-RO" dirty="0"/>
              <a:t>Gesturi spațiale</a:t>
            </a:r>
          </a:p>
          <a:p>
            <a:pPr lvl="2">
              <a:defRPr/>
            </a:pPr>
            <a:r>
              <a:rPr lang="ro-RO" dirty="0"/>
              <a:t>Gesturi spațio-temporale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0483FB65-6B51-450B-8D70-EC802F2D7C94}"/>
              </a:ext>
            </a:extLst>
          </p:cNvPr>
          <p:cNvSpPr>
            <a:spLocks noGrp="1" noChangeArrowheads="1"/>
          </p:cNvSpPr>
          <p:nvPr>
            <p:ph type="title"/>
          </p:nvPr>
        </p:nvSpPr>
        <p:spPr/>
        <p:txBody>
          <a:bodyPr/>
          <a:lstStyle/>
          <a:p>
            <a:r>
              <a:rPr lang="ro-RO" altLang="en-US"/>
              <a:t>Recunoașterea gesturilor</a:t>
            </a:r>
            <a:endParaRPr lang="en-GB" altLang="en-US"/>
          </a:p>
        </p:txBody>
      </p:sp>
      <p:sp>
        <p:nvSpPr>
          <p:cNvPr id="81923" name="Content Placeholder 2">
            <a:extLst>
              <a:ext uri="{FF2B5EF4-FFF2-40B4-BE49-F238E27FC236}">
                <a16:creationId xmlns:a16="http://schemas.microsoft.com/office/drawing/2014/main" id="{61C6D998-D7FE-4F5F-86F3-E1F9C82F9055}"/>
              </a:ext>
            </a:extLst>
          </p:cNvPr>
          <p:cNvSpPr>
            <a:spLocks noGrp="1" noChangeArrowheads="1"/>
          </p:cNvSpPr>
          <p:nvPr>
            <p:ph idx="1"/>
          </p:nvPr>
        </p:nvSpPr>
        <p:spPr/>
        <p:txBody>
          <a:bodyPr/>
          <a:lstStyle/>
          <a:p>
            <a:r>
              <a:rPr lang="ro-RO" altLang="en-US"/>
              <a:t>Sistem – pași</a:t>
            </a:r>
          </a:p>
          <a:p>
            <a:pPr lvl="1"/>
            <a:r>
              <a:rPr lang="ro-RO" altLang="en-US"/>
              <a:t>Achiziția datelor</a:t>
            </a:r>
          </a:p>
          <a:p>
            <a:pPr lvl="1"/>
            <a:r>
              <a:rPr lang="ro-RO" altLang="en-US"/>
              <a:t>Modelarea gesturilor</a:t>
            </a:r>
          </a:p>
          <a:p>
            <a:pPr lvl="2"/>
            <a:r>
              <a:rPr lang="ro-RO" altLang="en-US"/>
              <a:t>Localizarea (segmentarea) mâinii</a:t>
            </a:r>
          </a:p>
          <a:p>
            <a:pPr lvl="2"/>
            <a:r>
              <a:rPr lang="ro-RO" altLang="en-US"/>
              <a:t>Filtrări și eliminarea zgomotului</a:t>
            </a:r>
          </a:p>
          <a:p>
            <a:pPr lvl="2"/>
            <a:r>
              <a:rPr lang="ro-RO" altLang="en-US"/>
              <a:t>Detecția conturului</a:t>
            </a:r>
          </a:p>
          <a:p>
            <a:pPr lvl="2"/>
            <a:r>
              <a:rPr lang="ro-RO" altLang="en-US"/>
              <a:t>Normalizarea</a:t>
            </a:r>
          </a:p>
          <a:p>
            <a:pPr lvl="1"/>
            <a:r>
              <a:rPr lang="ro-RO" altLang="en-US"/>
              <a:t>Extragerea atributelor</a:t>
            </a:r>
          </a:p>
          <a:p>
            <a:pPr lvl="1"/>
            <a:r>
              <a:rPr lang="ro-RO" altLang="en-US"/>
              <a:t>Recunoașterea gesturilor</a:t>
            </a:r>
            <a:endParaRPr lang="en-GB"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ECD8C623-DC5C-4AF8-AD5A-749457C0A44E}"/>
              </a:ext>
            </a:extLst>
          </p:cNvPr>
          <p:cNvSpPr>
            <a:spLocks noGrp="1" noChangeArrowheads="1"/>
          </p:cNvSpPr>
          <p:nvPr>
            <p:ph type="title"/>
          </p:nvPr>
        </p:nvSpPr>
        <p:spPr/>
        <p:txBody>
          <a:bodyPr/>
          <a:lstStyle/>
          <a:p>
            <a:r>
              <a:rPr lang="ro-RO" altLang="en-US"/>
              <a:t>Recunoașterea gesturilor</a:t>
            </a:r>
            <a:endParaRPr lang="en-GB" altLang="en-US"/>
          </a:p>
        </p:txBody>
      </p:sp>
      <p:sp>
        <p:nvSpPr>
          <p:cNvPr id="82947" name="Content Placeholder 2">
            <a:extLst>
              <a:ext uri="{FF2B5EF4-FFF2-40B4-BE49-F238E27FC236}">
                <a16:creationId xmlns:a16="http://schemas.microsoft.com/office/drawing/2014/main" id="{F3AE9CB9-D6D3-454E-BCB8-10D61EB2A77C}"/>
              </a:ext>
            </a:extLst>
          </p:cNvPr>
          <p:cNvSpPr>
            <a:spLocks noGrp="1" noChangeArrowheads="1"/>
          </p:cNvSpPr>
          <p:nvPr>
            <p:ph idx="1"/>
          </p:nvPr>
        </p:nvSpPr>
        <p:spPr/>
        <p:txBody>
          <a:bodyPr/>
          <a:lstStyle/>
          <a:p>
            <a:r>
              <a:rPr lang="ro-RO" altLang="en-US"/>
              <a:t>Sistem – Achiziția datelor</a:t>
            </a:r>
          </a:p>
          <a:p>
            <a:pPr lvl="1"/>
            <a:r>
              <a:rPr lang="ro-RO" altLang="en-US"/>
              <a:t>Dispozitive</a:t>
            </a:r>
          </a:p>
          <a:p>
            <a:pPr lvl="1"/>
            <a:endParaRPr lang="ro-RO" altLang="en-US"/>
          </a:p>
          <a:p>
            <a:pPr lvl="2"/>
            <a:r>
              <a:rPr lang="ro-RO" altLang="en-US"/>
              <a:t>Bazate pe contact</a:t>
            </a:r>
          </a:p>
          <a:p>
            <a:pPr lvl="3"/>
            <a:r>
              <a:rPr lang="ro-RO" altLang="en-US" sz="1800"/>
              <a:t>Mănuși, </a:t>
            </a:r>
          </a:p>
          <a:p>
            <a:pPr lvl="3"/>
            <a:r>
              <a:rPr lang="ro-RO" altLang="en-US" sz="1800"/>
              <a:t>Accelerometre, </a:t>
            </a:r>
          </a:p>
          <a:p>
            <a:pPr lvl="3"/>
            <a:r>
              <a:rPr lang="ro-RO" altLang="en-US" sz="1800"/>
              <a:t>Ecrane multi-touch </a:t>
            </a:r>
            <a:r>
              <a:rPr lang="ro-RO" altLang="en-US" sz="1800">
                <a:hlinkClick r:id="rId2"/>
              </a:rPr>
              <a:t>https://www.youtube.com/watch?v=kXuxK6IeQfo</a:t>
            </a:r>
            <a:endParaRPr lang="ro-RO" altLang="en-US" sz="1800"/>
          </a:p>
          <a:p>
            <a:pPr lvl="3">
              <a:buFont typeface="Wingdings" panose="05000000000000000000" pitchFamily="2" charset="2"/>
              <a:buNone/>
            </a:pPr>
            <a:r>
              <a:rPr lang="ro-RO" altLang="en-US" sz="1800"/>
              <a:t> </a:t>
            </a:r>
          </a:p>
          <a:p>
            <a:pPr lvl="2"/>
            <a:r>
              <a:rPr lang="ro-RO" altLang="en-US"/>
              <a:t>Bazate pe dispozitive de vizualizare</a:t>
            </a:r>
          </a:p>
          <a:p>
            <a:pPr lvl="3"/>
            <a:r>
              <a:rPr lang="ro-RO" altLang="en-US" sz="1800"/>
              <a:t>Camere</a:t>
            </a:r>
          </a:p>
          <a:p>
            <a:pPr lvl="4"/>
            <a:r>
              <a:rPr lang="ro-RO" altLang="en-US" sz="1800"/>
              <a:t>RGB</a:t>
            </a:r>
          </a:p>
          <a:p>
            <a:pPr lvl="4"/>
            <a:r>
              <a:rPr lang="ro-RO" altLang="en-US" sz="1800"/>
              <a:t>RGB-D</a:t>
            </a:r>
          </a:p>
          <a:p>
            <a:pPr lvl="3"/>
            <a:r>
              <a:rPr lang="ro-RO" altLang="en-US" sz="1800" i="1"/>
              <a:t>Markere</a:t>
            </a:r>
          </a:p>
          <a:p>
            <a:pPr lvl="2"/>
            <a:endParaRPr lang="ro-RO" altLang="en-US"/>
          </a:p>
          <a:p>
            <a:pPr lvl="1"/>
            <a:endParaRPr lang="ro-RO" altLang="en-US"/>
          </a:p>
        </p:txBody>
      </p:sp>
      <p:pic>
        <p:nvPicPr>
          <p:cNvPr id="82948" name="Picture 2" descr="Image result">
            <a:extLst>
              <a:ext uri="{FF2B5EF4-FFF2-40B4-BE49-F238E27FC236}">
                <a16:creationId xmlns:a16="http://schemas.microsoft.com/office/drawing/2014/main" id="{6AA2790E-982E-4138-9692-D9EEEC398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2817" y="2323306"/>
            <a:ext cx="10080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AutoShape 4" descr="Image result for gesture recognition touch screen">
            <a:extLst>
              <a:ext uri="{FF2B5EF4-FFF2-40B4-BE49-F238E27FC236}">
                <a16:creationId xmlns:a16="http://schemas.microsoft.com/office/drawing/2014/main" id="{848E50AC-B9A1-4750-ABEF-408F2E228810}"/>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0" name="AutoShape 6" descr="Image result for gesture recognition touch screen">
            <a:extLst>
              <a:ext uri="{FF2B5EF4-FFF2-40B4-BE49-F238E27FC236}">
                <a16:creationId xmlns:a16="http://schemas.microsoft.com/office/drawing/2014/main" id="{BDB97216-364F-4F19-B6EA-E323C1E86DC3}"/>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1" name="AutoShape 8" descr="Image result for gesture recognition touch screen">
            <a:extLst>
              <a:ext uri="{FF2B5EF4-FFF2-40B4-BE49-F238E27FC236}">
                <a16:creationId xmlns:a16="http://schemas.microsoft.com/office/drawing/2014/main" id="{4C505B08-831E-4872-ACBA-C890C0B8E2C7}"/>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sp>
        <p:nvSpPr>
          <p:cNvPr id="82952" name="AutoShape 10" descr="Image result for gesture recognition touch screen">
            <a:extLst>
              <a:ext uri="{FF2B5EF4-FFF2-40B4-BE49-F238E27FC236}">
                <a16:creationId xmlns:a16="http://schemas.microsoft.com/office/drawing/2014/main" id="{0F757FF6-BE13-4BCB-8816-D1AF9A54500E}"/>
              </a:ext>
            </a:extLst>
          </p:cNvPr>
          <p:cNvSpPr>
            <a:spLocks noChangeAspect="1" noChangeArrowheads="1"/>
          </p:cNvSpPr>
          <p:nvPr/>
        </p:nvSpPr>
        <p:spPr bwMode="auto">
          <a:xfrm>
            <a:off x="173038"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9900"/>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rgbClr val="009900"/>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rgbClr val="90D75B"/>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rgbClr val="90D75B"/>
              </a:buClr>
              <a:buFont typeface="Wingdings" panose="05000000000000000000" pitchFamily="2" charset="2"/>
              <a:buChar char="§"/>
              <a:defRPr sz="2000">
                <a:solidFill>
                  <a:schemeClr val="tx1"/>
                </a:solidFill>
                <a:latin typeface="Verdana" panose="020B0604030504040204" pitchFamily="34" charset="0"/>
              </a:defRPr>
            </a:lvl4pPr>
            <a:lvl5pPr marL="2057400" indent="-228600">
              <a:spcBef>
                <a:spcPct val="20000"/>
              </a:spcBef>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rgbClr val="009900"/>
              </a:buClr>
              <a:buSzPct val="80000"/>
              <a:buFont typeface="Wingdings" panose="05000000000000000000" pitchFamily="2" charset="2"/>
              <a:buChar char="§"/>
              <a:defRPr sz="2000">
                <a:solidFill>
                  <a:schemeClr val="tx1"/>
                </a:solidFill>
                <a:latin typeface="Verdana" panose="020B0604030504040204" pitchFamily="34" charset="0"/>
              </a:defRPr>
            </a:lvl9pPr>
          </a:lstStyle>
          <a:p>
            <a:pPr eaLnBrk="1" hangingPunct="1">
              <a:spcBef>
                <a:spcPct val="0"/>
              </a:spcBef>
              <a:buClrTx/>
              <a:buSzTx/>
              <a:buFontTx/>
              <a:buNone/>
            </a:pPr>
            <a:endParaRPr lang="en-US" altLang="en-US" sz="1800"/>
          </a:p>
        </p:txBody>
      </p:sp>
      <p:pic>
        <p:nvPicPr>
          <p:cNvPr id="82953" name="Picture 12" descr="Image result">
            <a:extLst>
              <a:ext uri="{FF2B5EF4-FFF2-40B4-BE49-F238E27FC236}">
                <a16:creationId xmlns:a16="http://schemas.microsoft.com/office/drawing/2014/main" id="{20FC3572-C07B-4B19-8AB5-90AC728DC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938" y="1628775"/>
            <a:ext cx="1389062"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14" descr="Image result">
            <a:extLst>
              <a:ext uri="{FF2B5EF4-FFF2-40B4-BE49-F238E27FC236}">
                <a16:creationId xmlns:a16="http://schemas.microsoft.com/office/drawing/2014/main" id="{76C7241F-C0A6-45B9-A889-CA2F38683E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205038"/>
            <a:ext cx="141605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5" name="Picture 16" descr="Image result">
            <a:extLst>
              <a:ext uri="{FF2B5EF4-FFF2-40B4-BE49-F238E27FC236}">
                <a16:creationId xmlns:a16="http://schemas.microsoft.com/office/drawing/2014/main" id="{7FB288D9-466F-4318-AE38-1A97A969D4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5463" y="2708275"/>
            <a:ext cx="1376362"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6" name="Picture 18" descr="Related image">
            <a:extLst>
              <a:ext uri="{FF2B5EF4-FFF2-40B4-BE49-F238E27FC236}">
                <a16:creationId xmlns:a16="http://schemas.microsoft.com/office/drawing/2014/main" id="{E5ADA642-11E0-47BE-A2DB-5CF38D47B1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3747" y="5357019"/>
            <a:ext cx="2354263"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7" name="Picture 20" descr="Image result">
            <a:extLst>
              <a:ext uri="{FF2B5EF4-FFF2-40B4-BE49-F238E27FC236}">
                <a16:creationId xmlns:a16="http://schemas.microsoft.com/office/drawing/2014/main" id="{9CE2433F-DD2F-4131-9D86-AC85907CE6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1325" y="5445125"/>
            <a:ext cx="23526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C9AE609-777A-4A1B-91B8-785F2B8B59F7}"/>
              </a:ext>
            </a:extLst>
          </p:cNvPr>
          <p:cNvSpPr>
            <a:spLocks noGrp="1" noChangeArrowheads="1"/>
          </p:cNvSpPr>
          <p:nvPr>
            <p:ph type="title"/>
          </p:nvPr>
        </p:nvSpPr>
        <p:spPr/>
        <p:txBody>
          <a:bodyPr/>
          <a:lstStyle/>
          <a:p>
            <a:r>
              <a:rPr lang="ro-RO" altLang="en-US"/>
              <a:t>Recunoașterea gesturilor</a:t>
            </a:r>
            <a:endParaRPr lang="en-GB" altLang="en-US"/>
          </a:p>
        </p:txBody>
      </p:sp>
      <p:sp>
        <p:nvSpPr>
          <p:cNvPr id="83971" name="Content Placeholder 2">
            <a:extLst>
              <a:ext uri="{FF2B5EF4-FFF2-40B4-BE49-F238E27FC236}">
                <a16:creationId xmlns:a16="http://schemas.microsoft.com/office/drawing/2014/main" id="{A7F31554-1B0F-4540-B728-A3EDE0C3D8FA}"/>
              </a:ext>
            </a:extLst>
          </p:cNvPr>
          <p:cNvSpPr>
            <a:spLocks noGrp="1" noChangeArrowheads="1"/>
          </p:cNvSpPr>
          <p:nvPr>
            <p:ph idx="1"/>
          </p:nvPr>
        </p:nvSpPr>
        <p:spPr/>
        <p:txBody>
          <a:bodyPr/>
          <a:lstStyle/>
          <a:p>
            <a:pPr marL="342900" lvl="2" indent="-342900">
              <a:buClr>
                <a:srgbClr val="009900"/>
              </a:buClr>
              <a:buSzPct val="75000"/>
            </a:pPr>
            <a:r>
              <a:rPr lang="ro-RO" altLang="en-US" sz="1100"/>
              <a:t>Sistem – Achiziția datelor</a:t>
            </a:r>
          </a:p>
          <a:p>
            <a:pPr marL="800100" lvl="3" indent="-342900">
              <a:buClr>
                <a:srgbClr val="009900"/>
              </a:buClr>
              <a:buSzPct val="75000"/>
            </a:pPr>
            <a:r>
              <a:rPr lang="ro-RO" altLang="en-US" sz="900"/>
              <a:t>Baze de date – </a:t>
            </a:r>
            <a:r>
              <a:rPr lang="en-GB" altLang="en-US" sz="900"/>
              <a:t>Pramod Kumar Pisharady and Martin Saerbeck </a:t>
            </a:r>
            <a:r>
              <a:rPr lang="ro-RO" altLang="en-US" sz="900"/>
              <a:t>, </a:t>
            </a:r>
            <a:r>
              <a:rPr lang="en-GB" altLang="en-US" sz="900"/>
              <a:t>Recent methods and databases in vision-based</a:t>
            </a:r>
            <a:r>
              <a:rPr lang="ro-RO" altLang="en-US" sz="900"/>
              <a:t> </a:t>
            </a:r>
            <a:r>
              <a:rPr lang="en-GB" altLang="en-US" sz="900"/>
              <a:t>hand gesture recognition: A review</a:t>
            </a:r>
            <a:r>
              <a:rPr lang="ro-RO" altLang="en-US" sz="900"/>
              <a:t>, </a:t>
            </a:r>
            <a:r>
              <a:rPr lang="en-GB" altLang="en-US" sz="900"/>
              <a:t>Computer Vision and Image Understanding</a:t>
            </a:r>
            <a:r>
              <a:rPr lang="ro-RO" altLang="en-US" sz="900"/>
              <a:t>, Vol. 141, 2015:152-165</a:t>
            </a:r>
          </a:p>
          <a:p>
            <a:pPr lvl="4"/>
            <a:endParaRPr lang="ro-RO" altLang="en-US" sz="1800"/>
          </a:p>
          <a:p>
            <a:pPr marL="800100" lvl="3" indent="-342900">
              <a:buClr>
                <a:srgbClr val="009900"/>
              </a:buClr>
              <a:buSzPct val="75000"/>
            </a:pPr>
            <a:endParaRPr lang="ro-RO" altLang="en-US" sz="1800"/>
          </a:p>
        </p:txBody>
      </p:sp>
      <p:pic>
        <p:nvPicPr>
          <p:cNvPr id="83972" name="Picture 3">
            <a:extLst>
              <a:ext uri="{FF2B5EF4-FFF2-40B4-BE49-F238E27FC236}">
                <a16:creationId xmlns:a16="http://schemas.microsoft.com/office/drawing/2014/main" id="{736D1631-825C-4502-8931-E99FB337F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386" y="2277889"/>
            <a:ext cx="375761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83973" name="Picture 2">
            <a:extLst>
              <a:ext uri="{FF2B5EF4-FFF2-40B4-BE49-F238E27FC236}">
                <a16:creationId xmlns:a16="http://schemas.microsoft.com/office/drawing/2014/main" id="{0FEC97F5-1BEE-46BC-9BD9-F4C3D0CBD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823" y="2204864"/>
            <a:ext cx="3711575" cy="518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17B1E7E-FDFE-4657-9ADB-883AF7248051}"/>
              </a:ext>
            </a:extLst>
          </p:cNvPr>
          <p:cNvSpPr>
            <a:spLocks noGrp="1" noChangeArrowheads="1"/>
          </p:cNvSpPr>
          <p:nvPr>
            <p:ph type="title"/>
          </p:nvPr>
        </p:nvSpPr>
        <p:spPr/>
        <p:txBody>
          <a:bodyPr/>
          <a:lstStyle/>
          <a:p>
            <a:r>
              <a:rPr lang="ro-RO" altLang="en-US"/>
              <a:t>Detectarea emoțiilor în vorbire</a:t>
            </a:r>
            <a:endParaRPr lang="en-GB" altLang="en-US"/>
          </a:p>
        </p:txBody>
      </p:sp>
      <p:sp>
        <p:nvSpPr>
          <p:cNvPr id="11267" name="Content Placeholder 2">
            <a:extLst>
              <a:ext uri="{FF2B5EF4-FFF2-40B4-BE49-F238E27FC236}">
                <a16:creationId xmlns:a16="http://schemas.microsoft.com/office/drawing/2014/main" id="{0087AA90-BAC4-4DAA-98EF-AF22C6F75746}"/>
              </a:ext>
            </a:extLst>
          </p:cNvPr>
          <p:cNvSpPr>
            <a:spLocks noGrp="1" noChangeArrowheads="1"/>
          </p:cNvSpPr>
          <p:nvPr>
            <p:ph idx="1"/>
          </p:nvPr>
        </p:nvSpPr>
        <p:spPr/>
        <p:txBody>
          <a:bodyPr/>
          <a:lstStyle/>
          <a:p>
            <a:r>
              <a:rPr lang="ro-RO" altLang="en-US"/>
              <a:t>Baze de date – </a:t>
            </a:r>
            <a:r>
              <a:rPr lang="nn-NO" altLang="en-US" sz="1200"/>
              <a:t>M</a:t>
            </a:r>
            <a:r>
              <a:rPr lang="ro-RO" altLang="en-US" sz="1200"/>
              <a:t>.</a:t>
            </a:r>
            <a:r>
              <a:rPr lang="nn-NO" altLang="en-US" sz="1200"/>
              <a:t> Ayadi, M</a:t>
            </a:r>
            <a:r>
              <a:rPr lang="ro-RO" altLang="en-US" sz="1200"/>
              <a:t>.</a:t>
            </a:r>
            <a:r>
              <a:rPr lang="nn-NO" altLang="en-US" sz="1200"/>
              <a:t> S. Kamel, F</a:t>
            </a:r>
            <a:r>
              <a:rPr lang="ro-RO" altLang="en-US" sz="1200"/>
              <a:t>.</a:t>
            </a:r>
            <a:r>
              <a:rPr lang="nn-NO" altLang="en-US" sz="1200"/>
              <a:t> Karray</a:t>
            </a:r>
            <a:r>
              <a:rPr lang="ro-RO" altLang="en-US" sz="1200"/>
              <a:t>, </a:t>
            </a:r>
            <a:r>
              <a:rPr lang="en-GB" altLang="en-US" sz="1200"/>
              <a:t>Survey on speech emotion recognition: Features, classification schemes, and databases</a:t>
            </a:r>
            <a:r>
              <a:rPr lang="ro-RO" altLang="en-US" sz="1200"/>
              <a:t>, </a:t>
            </a:r>
            <a:r>
              <a:rPr lang="en-GB" altLang="en-US" sz="1200"/>
              <a:t>Pattern Recognition 44 (2011) 572–587</a:t>
            </a:r>
            <a:endParaRPr lang="en-GB" altLang="en-US"/>
          </a:p>
        </p:txBody>
      </p:sp>
      <p:graphicFrame>
        <p:nvGraphicFramePr>
          <p:cNvPr id="6" name="Content Placeholder 7">
            <a:extLst>
              <a:ext uri="{FF2B5EF4-FFF2-40B4-BE49-F238E27FC236}">
                <a16:creationId xmlns:a16="http://schemas.microsoft.com/office/drawing/2014/main" id="{073A00AB-DF67-4F81-946D-693A80A9CBBB}"/>
              </a:ext>
            </a:extLst>
          </p:cNvPr>
          <p:cNvGraphicFramePr>
            <a:graphicFrameLocks/>
          </p:cNvGraphicFramePr>
          <p:nvPr>
            <p:extLst>
              <p:ext uri="{D42A27DB-BD31-4B8C-83A1-F6EECF244321}">
                <p14:modId xmlns:p14="http://schemas.microsoft.com/office/powerpoint/2010/main" val="2969871866"/>
              </p:ext>
            </p:extLst>
          </p:nvPr>
        </p:nvGraphicFramePr>
        <p:xfrm>
          <a:off x="447883" y="2492896"/>
          <a:ext cx="8569325" cy="4913316"/>
        </p:xfrm>
        <a:graphic>
          <a:graphicData uri="http://schemas.openxmlformats.org/drawingml/2006/table">
            <a:tbl>
              <a:tblPr/>
              <a:tblGrid>
                <a:gridCol w="987474">
                  <a:extLst>
                    <a:ext uri="{9D8B030D-6E8A-4147-A177-3AD203B41FA5}">
                      <a16:colId xmlns:a16="http://schemas.microsoft.com/office/drawing/2014/main" val="20000"/>
                    </a:ext>
                  </a:extLst>
                </a:gridCol>
                <a:gridCol w="634801">
                  <a:extLst>
                    <a:ext uri="{9D8B030D-6E8A-4147-A177-3AD203B41FA5}">
                      <a16:colId xmlns:a16="http://schemas.microsoft.com/office/drawing/2014/main" val="20001"/>
                    </a:ext>
                  </a:extLst>
                </a:gridCol>
                <a:gridCol w="564268">
                  <a:extLst>
                    <a:ext uri="{9D8B030D-6E8A-4147-A177-3AD203B41FA5}">
                      <a16:colId xmlns:a16="http://schemas.microsoft.com/office/drawing/2014/main" val="20002"/>
                    </a:ext>
                  </a:extLst>
                </a:gridCol>
                <a:gridCol w="1763337">
                  <a:extLst>
                    <a:ext uri="{9D8B030D-6E8A-4147-A177-3AD203B41FA5}">
                      <a16:colId xmlns:a16="http://schemas.microsoft.com/office/drawing/2014/main" val="20003"/>
                    </a:ext>
                  </a:extLst>
                </a:gridCol>
                <a:gridCol w="1481203">
                  <a:extLst>
                    <a:ext uri="{9D8B030D-6E8A-4147-A177-3AD203B41FA5}">
                      <a16:colId xmlns:a16="http://schemas.microsoft.com/office/drawing/2014/main" val="20004"/>
                    </a:ext>
                  </a:extLst>
                </a:gridCol>
                <a:gridCol w="3138242">
                  <a:extLst>
                    <a:ext uri="{9D8B030D-6E8A-4147-A177-3AD203B41FA5}">
                      <a16:colId xmlns:a16="http://schemas.microsoft.com/office/drawing/2014/main" val="20005"/>
                    </a:ext>
                  </a:extLst>
                </a:gridCol>
              </a:tblGrid>
              <a:tr h="139314">
                <a:tc>
                  <a:txBody>
                    <a:bodyPr/>
                    <a:lstStyle/>
                    <a:p>
                      <a:pPr algn="l" fontAlgn="b"/>
                      <a:r>
                        <a:rPr lang="en-GB" sz="900" b="0" i="0" u="none" strike="noStrike" dirty="0">
                          <a:solidFill>
                            <a:srgbClr val="000000"/>
                          </a:solidFill>
                          <a:latin typeface="Calibri"/>
                        </a:rPr>
                        <a:t>Corpus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Access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Language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Size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Source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3634">
                <a:tc>
                  <a:txBody>
                    <a:bodyPr/>
                    <a:lstStyle/>
                    <a:p>
                      <a:pPr algn="l" fontAlgn="b"/>
                      <a:r>
                        <a:rPr lang="en-GB" sz="900" b="0" i="0" u="none" strike="noStrike">
                          <a:solidFill>
                            <a:srgbClr val="000000"/>
                          </a:solidFill>
                          <a:latin typeface="Calibri"/>
                        </a:rPr>
                        <a:t>LDC Emotional Prosody Speech and Transcripts [78]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Commercially availablea</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latin typeface="Calibri"/>
                        </a:rPr>
                        <a:t>7 actors ×15 emotions ×10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Neutral, panic, anxiety, hot anger, cold anger, despair, sadness, elation, joy, interest, boredom, shame, pride, contempt</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1730">
                <a:tc>
                  <a:txBody>
                    <a:bodyPr/>
                    <a:lstStyle/>
                    <a:p>
                      <a:pPr algn="l" fontAlgn="b"/>
                      <a:r>
                        <a:rPr lang="en-GB" sz="900" b="0" i="0" u="none" strike="noStrike">
                          <a:solidFill>
                            <a:srgbClr val="000000"/>
                          </a:solidFill>
                          <a:latin typeface="Calibri"/>
                        </a:rPr>
                        <a:t>Berlin emotional database [18]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and freeb</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German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800 utterances (10 actors ×7 emotions ×10 utterances + some second version) = 800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latin typeface="Calibri"/>
                        </a:rPr>
                        <a:t>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fear, disgust, boredom,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7255">
                <a:tc>
                  <a:txBody>
                    <a:bodyPr/>
                    <a:lstStyle/>
                    <a:p>
                      <a:pPr algn="l" fontAlgn="b"/>
                      <a:r>
                        <a:rPr lang="en-GB" sz="900" b="0" i="0" u="none" strike="noStrike">
                          <a:solidFill>
                            <a:srgbClr val="000000"/>
                          </a:solidFill>
                          <a:latin typeface="Calibri"/>
                        </a:rPr>
                        <a:t>Danish emotional database [38]</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feec</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Danish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4 actors ×5 emotions (2 words + 9 sentences + 2 passages)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surprise,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6474">
                <a:tc>
                  <a:txBody>
                    <a:bodyPr/>
                    <a:lstStyle/>
                    <a:p>
                      <a:pPr algn="l" fontAlgn="b"/>
                      <a:r>
                        <a:rPr lang="en-GB" sz="900" b="0" i="0" u="none" strike="noStrike">
                          <a:solidFill>
                            <a:srgbClr val="000000"/>
                          </a:solidFill>
                          <a:latin typeface="Calibri"/>
                        </a:rPr>
                        <a:t>Natural [91]</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388 utterances, 11 speakers, 2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Call centers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6474">
                <a:tc>
                  <a:txBody>
                    <a:bodyPr/>
                    <a:lstStyle/>
                    <a:p>
                      <a:pPr algn="l" fontAlgn="b"/>
                      <a:r>
                        <a:rPr lang="en-GB" sz="900" b="0" i="0" u="none" strike="noStrike">
                          <a:solidFill>
                            <a:srgbClr val="000000"/>
                          </a:solidFill>
                          <a:latin typeface="Calibri"/>
                        </a:rPr>
                        <a:t>ESMBS [94]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720 utterances, 12 speakers, 6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disgust, fear,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55520">
                <a:tc>
                  <a:txBody>
                    <a:bodyPr/>
                    <a:lstStyle/>
                    <a:p>
                      <a:pPr algn="l" fontAlgn="b"/>
                      <a:r>
                        <a:rPr lang="en-GB" sz="900" b="0" i="0" u="none" strike="noStrike">
                          <a:solidFill>
                            <a:srgbClr val="000000"/>
                          </a:solidFill>
                          <a:latin typeface="Calibri"/>
                        </a:rPr>
                        <a:t>INTERFACE [54]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Commercially availabled</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 Slovenian, Spanish, French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 (186 utterances), Slovenian (190 utterances), Spanish (184 utterances), French (175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fear, joy, surprise, sadness, slow neutral, fast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6474">
                <a:tc>
                  <a:txBody>
                    <a:bodyPr/>
                    <a:lstStyle/>
                    <a:p>
                      <a:pPr algn="l" fontAlgn="b"/>
                      <a:r>
                        <a:rPr lang="en-GB" sz="900" b="0" i="0" u="none" strike="noStrike">
                          <a:solidFill>
                            <a:srgbClr val="000000"/>
                          </a:solidFill>
                          <a:latin typeface="Calibri"/>
                        </a:rPr>
                        <a:t>KISMET [15]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American 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1002 utterances, 3 female speakers, 5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Approval, attention, prohibition, soothing,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7255">
                <a:tc>
                  <a:txBody>
                    <a:bodyPr/>
                    <a:lstStyle/>
                    <a:p>
                      <a:pPr algn="l" fontAlgn="b"/>
                      <a:r>
                        <a:rPr lang="en-GB" sz="900" b="0" i="0" u="none" strike="noStrike">
                          <a:solidFill>
                            <a:srgbClr val="000000"/>
                          </a:solidFill>
                          <a:latin typeface="Calibri"/>
                        </a:rPr>
                        <a:t>BabyEars [120]</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509 utterances, 12 actors (6 males + 6 females), 3 emotions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Mothers and fathers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Approval, attention, prohibition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3634">
                <a:tc>
                  <a:txBody>
                    <a:bodyPr/>
                    <a:lstStyle/>
                    <a:p>
                      <a:pPr algn="l" fontAlgn="b"/>
                      <a:r>
                        <a:rPr lang="en-GB" sz="900" b="0" i="0" u="none" strike="noStrike">
                          <a:solidFill>
                            <a:srgbClr val="000000"/>
                          </a:solidFill>
                          <a:latin typeface="Calibri"/>
                        </a:rPr>
                        <a:t>SUSAS [140]</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fr-FR" sz="900" b="0" i="0" u="none" strike="noStrike">
                          <a:solidFill>
                            <a:srgbClr val="000000"/>
                          </a:solidFill>
                          <a:latin typeface="Calibri"/>
                        </a:rPr>
                        <a:t>16,000 utterances, 32 actors (13 females + 19 males)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Speech under simulated and actual stress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Four stress styles: Simulated Stress, Calibrated Workload Tracking Task, Acquisition and Compensatory Tracking Task, Amusement Park Roller-Coaster, Helicopter Cockpit Recordings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39314">
                <a:tc>
                  <a:txBody>
                    <a:bodyPr/>
                    <a:lstStyle/>
                    <a:p>
                      <a:pPr algn="l" fontAlgn="b"/>
                      <a:r>
                        <a:rPr lang="en-GB" sz="900" b="0" i="0" u="none" strike="noStrike">
                          <a:solidFill>
                            <a:srgbClr val="000000"/>
                          </a:solidFill>
                          <a:latin typeface="Calibri"/>
                        </a:rPr>
                        <a:t>MPEG-4 [114]</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2440 utterances, 35 speakers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U.S. American movies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Joy, anger, disgust, fear, sadness, surprise,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6474">
                <a:tc>
                  <a:txBody>
                    <a:bodyPr/>
                    <a:lstStyle/>
                    <a:p>
                      <a:pPr algn="l" fontAlgn="b"/>
                      <a:r>
                        <a:rPr lang="en-GB" sz="900" b="0" i="0" u="none" strike="noStrike">
                          <a:solidFill>
                            <a:srgbClr val="000000"/>
                          </a:solidFill>
                          <a:latin typeface="Calibri"/>
                        </a:rPr>
                        <a:t>Beihang University [43]</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Mandarin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7 actors ×5 emotions ×20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joy, sadness, disgust,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6474">
                <a:tc>
                  <a:txBody>
                    <a:bodyPr/>
                    <a:lstStyle/>
                    <a:p>
                      <a:pPr algn="l" fontAlgn="b"/>
                      <a:r>
                        <a:rPr lang="en-GB" sz="900" b="0" i="0" u="none" strike="noStrike">
                          <a:solidFill>
                            <a:srgbClr val="000000"/>
                          </a:solidFill>
                          <a:latin typeface="Calibri"/>
                        </a:rPr>
                        <a:t>FERMUS III [112]</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Public with license feef</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German, 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2829 utterances, 7 emotions, 13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Automotive environment</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joy, neutral, sadness, surprise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49676">
                <a:tc>
                  <a:txBody>
                    <a:bodyPr/>
                    <a:lstStyle/>
                    <a:p>
                      <a:pPr algn="l" fontAlgn="b"/>
                      <a:r>
                        <a:rPr lang="en-GB" sz="900" b="0" i="0" u="none" strike="noStrike">
                          <a:solidFill>
                            <a:srgbClr val="000000"/>
                          </a:solidFill>
                          <a:latin typeface="Calibri"/>
                        </a:rPr>
                        <a:t>KES [65]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Korean</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5400 utterances, 10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Neutral, joy, sadness, anger</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7549">
                <a:tc>
                  <a:txBody>
                    <a:bodyPr/>
                    <a:lstStyle/>
                    <a:p>
                      <a:pPr algn="l" fontAlgn="b"/>
                      <a:r>
                        <a:rPr lang="en-GB" sz="900" b="0" i="0" u="none" strike="noStrike">
                          <a:solidFill>
                            <a:srgbClr val="000000"/>
                          </a:solidFill>
                          <a:latin typeface="Calibri"/>
                        </a:rPr>
                        <a:t>CLDC [146]</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Chinese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1200 utterances, 4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Joy, anger, surprise, fear,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40180">
                <a:tc>
                  <a:txBody>
                    <a:bodyPr/>
                    <a:lstStyle/>
                    <a:p>
                      <a:pPr algn="l" fontAlgn="b"/>
                      <a:r>
                        <a:rPr lang="da-DK" sz="900" b="0" i="0" u="none" strike="noStrike">
                          <a:solidFill>
                            <a:srgbClr val="000000"/>
                          </a:solidFill>
                          <a:latin typeface="Calibri"/>
                        </a:rPr>
                        <a:t>Hao Hu et al. [56]</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Chinese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8 actors ×5 emotions ×40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fear, joy, sadness, neutral</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86571">
                <a:tc>
                  <a:txBody>
                    <a:bodyPr/>
                    <a:lstStyle/>
                    <a:p>
                      <a:pPr algn="l" fontAlgn="b"/>
                      <a:r>
                        <a:rPr lang="en-GB" sz="900" b="0" i="0" u="none" strike="noStrike">
                          <a:solidFill>
                            <a:srgbClr val="000000"/>
                          </a:solidFill>
                          <a:latin typeface="Calibri"/>
                        </a:rPr>
                        <a:t>Amir et al. [2]</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Hebrew</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60 Hebrew and 1 Russian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Anger, disgust, fear, joy,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39314">
                <a:tc>
                  <a:txBody>
                    <a:bodyPr/>
                    <a:lstStyle/>
                    <a:p>
                      <a:pPr algn="l" fontAlgn="b"/>
                      <a:r>
                        <a:rPr lang="en-GB" sz="900" b="0" i="0" u="none" strike="noStrike">
                          <a:solidFill>
                            <a:srgbClr val="000000"/>
                          </a:solidFill>
                          <a:latin typeface="Calibri"/>
                        </a:rPr>
                        <a:t>Pereira [55]</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Private</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English</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2 actors ×5 emotions ×8 utterances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a:solidFill>
                            <a:srgbClr val="000000"/>
                          </a:solidFill>
                          <a:latin typeface="Calibri"/>
                        </a:rPr>
                        <a:t>Nonprofessional actors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GB" sz="900" b="0" i="0" u="none" strike="noStrike" dirty="0">
                          <a:solidFill>
                            <a:srgbClr val="000000"/>
                          </a:solidFill>
                          <a:latin typeface="Calibri"/>
                        </a:rPr>
                        <a:t>Hot anger, cold anger, joy, neutral, sadness</a:t>
                      </a:r>
                    </a:p>
                  </a:txBody>
                  <a:tcPr marL="2154" marR="2154" marT="21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39486B89-77A7-48AF-BE78-D622CC6BE207}"/>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95B45D39-4BF8-4E44-A7E0-6D681E75B184}"/>
              </a:ext>
            </a:extLst>
          </p:cNvPr>
          <p:cNvSpPr>
            <a:spLocks noGrp="1"/>
          </p:cNvSpPr>
          <p:nvPr>
            <p:ph idx="1"/>
          </p:nvPr>
        </p:nvSpPr>
        <p:spPr/>
        <p:txBody>
          <a:bodyPr>
            <a:normAutofit fontScale="85000" lnSpcReduction="20000"/>
          </a:bodyPr>
          <a:lstStyle/>
          <a:p>
            <a:pPr>
              <a:defRPr/>
            </a:pPr>
            <a:r>
              <a:rPr lang="ro-RO" dirty="0"/>
              <a:t>Sistem – Modelarea gesturilor</a:t>
            </a:r>
          </a:p>
          <a:p>
            <a:pPr lvl="1">
              <a:defRPr/>
            </a:pPr>
            <a:r>
              <a:rPr lang="ro-RO" dirty="0"/>
              <a:t>Localizarea (segmentarea) mâinii</a:t>
            </a:r>
          </a:p>
          <a:p>
            <a:pPr lvl="2">
              <a:defRPr/>
            </a:pPr>
            <a:r>
              <a:rPr lang="ro-RO" dirty="0"/>
              <a:t>Metoda pragului (thresholding)</a:t>
            </a:r>
          </a:p>
          <a:p>
            <a:pPr lvl="3">
              <a:defRPr/>
            </a:pPr>
            <a:r>
              <a:rPr lang="ro-RO" sz="1800" dirty="0"/>
              <a:t>Range/depth thresholding</a:t>
            </a:r>
          </a:p>
          <a:p>
            <a:pPr lvl="3">
              <a:defRPr/>
            </a:pPr>
            <a:r>
              <a:rPr lang="ro-RO" sz="1800" dirty="0"/>
              <a:t>Colour thresholding</a:t>
            </a:r>
          </a:p>
          <a:p>
            <a:pPr lvl="3">
              <a:defRPr/>
            </a:pPr>
            <a:r>
              <a:rPr lang="ro-RO" sz="1800" dirty="0"/>
              <a:t>Speed theresholding</a:t>
            </a:r>
          </a:p>
          <a:p>
            <a:pPr lvl="3">
              <a:defRPr/>
            </a:pPr>
            <a:r>
              <a:rPr lang="ro-RO" sz="1800" dirty="0"/>
              <a:t>Otsu thesholding (bazată pe histogramă)</a:t>
            </a:r>
          </a:p>
          <a:p>
            <a:pPr lvl="2">
              <a:defRPr/>
            </a:pPr>
            <a:r>
              <a:rPr lang="ro-RO" dirty="0"/>
              <a:t>Metode bazate pe culoarea pielii (skin-based)</a:t>
            </a:r>
          </a:p>
          <a:p>
            <a:pPr lvl="2">
              <a:defRPr/>
            </a:pPr>
            <a:r>
              <a:rPr lang="ro-RO" i="1" dirty="0"/>
              <a:t>Substraction</a:t>
            </a:r>
          </a:p>
          <a:p>
            <a:pPr lvl="3">
              <a:defRPr/>
            </a:pPr>
            <a:r>
              <a:rPr lang="ro-RO" sz="1800" dirty="0"/>
              <a:t>Are nevoie de o imagine referință</a:t>
            </a:r>
          </a:p>
          <a:p>
            <a:pPr lvl="2">
              <a:defRPr/>
            </a:pPr>
            <a:r>
              <a:rPr lang="ro-RO" dirty="0"/>
              <a:t>Modele statistice</a:t>
            </a:r>
          </a:p>
          <a:p>
            <a:pPr lvl="3">
              <a:defRPr/>
            </a:pPr>
            <a:r>
              <a:rPr lang="ro-RO" sz="1800" i="1" dirty="0"/>
              <a:t>Bayesian rule based</a:t>
            </a:r>
          </a:p>
          <a:p>
            <a:pPr lvl="3">
              <a:defRPr/>
            </a:pPr>
            <a:r>
              <a:rPr lang="ro-RO" sz="1800" i="1" dirty="0"/>
              <a:t>Gaussian mixture model</a:t>
            </a:r>
          </a:p>
          <a:p>
            <a:pPr lvl="3">
              <a:defRPr/>
            </a:pPr>
            <a:r>
              <a:rPr lang="ro-RO" sz="1800" i="1" dirty="0"/>
              <a:t>Expectation Maximisation</a:t>
            </a:r>
          </a:p>
          <a:p>
            <a:pPr lvl="2">
              <a:defRPr/>
            </a:pPr>
            <a:r>
              <a:rPr lang="ro-RO" dirty="0"/>
              <a:t>Normalizarea culorii</a:t>
            </a:r>
          </a:p>
          <a:p>
            <a:pPr lvl="3">
              <a:defRPr/>
            </a:pPr>
            <a:endParaRPr lang="ro-RO" sz="1800" dirty="0"/>
          </a:p>
          <a:p>
            <a:pPr lvl="1">
              <a:defRPr/>
            </a:pPr>
            <a:r>
              <a:rPr lang="ro-RO" dirty="0"/>
              <a:t>Filtrări și eliminarea zgomotului</a:t>
            </a:r>
          </a:p>
          <a:p>
            <a:pPr lvl="1">
              <a:defRPr/>
            </a:pPr>
            <a:r>
              <a:rPr lang="ro-RO" dirty="0"/>
              <a:t>Detecția conturului</a:t>
            </a:r>
          </a:p>
          <a:p>
            <a:pPr lvl="1">
              <a:defRPr/>
            </a:pPr>
            <a:r>
              <a:rPr lang="ro-RO" dirty="0"/>
              <a:t>Normalizarea</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36D6FD7-CC50-4861-ABC5-8B512F15A843}"/>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B89EE0FD-DEFE-4B82-8A5B-E3BCA96D7C48}"/>
              </a:ext>
            </a:extLst>
          </p:cNvPr>
          <p:cNvSpPr>
            <a:spLocks noGrp="1"/>
          </p:cNvSpPr>
          <p:nvPr>
            <p:ph idx="1"/>
          </p:nvPr>
        </p:nvSpPr>
        <p:spPr/>
        <p:txBody>
          <a:bodyPr>
            <a:normAutofit fontScale="92500" lnSpcReduction="10000"/>
          </a:bodyPr>
          <a:lstStyle/>
          <a:p>
            <a:pPr>
              <a:defRPr/>
            </a:pPr>
            <a:r>
              <a:rPr lang="ro-RO" dirty="0"/>
              <a:t>Sistem –Modelarea gesturilor</a:t>
            </a:r>
          </a:p>
          <a:p>
            <a:pPr lvl="1">
              <a:defRPr/>
            </a:pPr>
            <a:r>
              <a:rPr lang="ro-RO" dirty="0"/>
              <a:t>Localizarea (segmentarea) mâinii</a:t>
            </a:r>
          </a:p>
          <a:p>
            <a:pPr lvl="1">
              <a:defRPr/>
            </a:pPr>
            <a:r>
              <a:rPr lang="ro-RO" dirty="0"/>
              <a:t>Filtrări și eliminarea zgomotului</a:t>
            </a:r>
          </a:p>
          <a:p>
            <a:pPr lvl="2">
              <a:defRPr/>
            </a:pPr>
            <a:r>
              <a:rPr lang="ro-RO" dirty="0"/>
              <a:t>Zgomotul Sare și piper – prin filtre </a:t>
            </a:r>
          </a:p>
          <a:p>
            <a:pPr lvl="3">
              <a:defRPr/>
            </a:pPr>
            <a:r>
              <a:rPr lang="ro-RO" sz="1800" dirty="0"/>
              <a:t>median</a:t>
            </a:r>
          </a:p>
          <a:p>
            <a:pPr lvl="3">
              <a:defRPr/>
            </a:pPr>
            <a:r>
              <a:rPr lang="ro-RO" sz="1800" dirty="0"/>
              <a:t>morfologice</a:t>
            </a:r>
          </a:p>
          <a:p>
            <a:pPr lvl="3">
              <a:defRPr/>
            </a:pPr>
            <a:r>
              <a:rPr lang="ro-RO" sz="1800" dirty="0"/>
              <a:t>contra harmonice medii</a:t>
            </a:r>
          </a:p>
          <a:p>
            <a:pPr lvl="2">
              <a:defRPr/>
            </a:pPr>
            <a:r>
              <a:rPr lang="ro-RO" dirty="0"/>
              <a:t>Operații morfologice </a:t>
            </a:r>
          </a:p>
          <a:p>
            <a:pPr lvl="3">
              <a:defRPr/>
            </a:pPr>
            <a:r>
              <a:rPr lang="ro-RO" sz="1800" dirty="0"/>
              <a:t>Eroziunea – </a:t>
            </a:r>
            <a:r>
              <a:rPr lang="vi-VN" sz="1800" dirty="0"/>
              <a:t>tinde să reducă dimensiunile caracteristicilor luminoase ale imaginii prin corelare cu zonele întunecate adiacente</a:t>
            </a:r>
            <a:endParaRPr lang="ro-RO" sz="1800" dirty="0"/>
          </a:p>
          <a:p>
            <a:pPr lvl="3">
              <a:defRPr/>
            </a:pPr>
            <a:r>
              <a:rPr lang="ro-RO" sz="1800" dirty="0"/>
              <a:t>Diluarea – inversul eroziunii</a:t>
            </a:r>
          </a:p>
          <a:p>
            <a:pPr lvl="2">
              <a:defRPr/>
            </a:pPr>
            <a:r>
              <a:rPr lang="ro-RO" dirty="0"/>
              <a:t>Zgomotul muchiilor (contururilor)</a:t>
            </a:r>
          </a:p>
          <a:p>
            <a:pPr lvl="3">
              <a:defRPr/>
            </a:pPr>
            <a:r>
              <a:rPr lang="ro-RO" sz="1800" dirty="0"/>
              <a:t>Filtru mediu multi-dimensional</a:t>
            </a:r>
          </a:p>
          <a:p>
            <a:pPr lvl="1">
              <a:defRPr/>
            </a:pPr>
            <a:r>
              <a:rPr lang="ro-RO" dirty="0"/>
              <a:t>Detecția conturului</a:t>
            </a:r>
          </a:p>
          <a:p>
            <a:pPr lvl="1">
              <a:defRPr/>
            </a:pPr>
            <a:r>
              <a:rPr lang="ro-RO" dirty="0"/>
              <a:t>Normalizarea</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EC0FAAA0-5219-4AA6-81B1-1DA03A629851}"/>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045EBA84-80BA-4BFC-8D2D-770C56EFBCA4}"/>
              </a:ext>
            </a:extLst>
          </p:cNvPr>
          <p:cNvSpPr>
            <a:spLocks noGrp="1"/>
          </p:cNvSpPr>
          <p:nvPr>
            <p:ph idx="1"/>
          </p:nvPr>
        </p:nvSpPr>
        <p:spPr/>
        <p:txBody>
          <a:bodyPr>
            <a:normAutofit fontScale="92500" lnSpcReduction="10000"/>
          </a:bodyPr>
          <a:lstStyle/>
          <a:p>
            <a:pPr>
              <a:defRPr/>
            </a:pPr>
            <a:r>
              <a:rPr lang="ro-RO" dirty="0"/>
              <a:t>Sistem – Modelarea gesturilor</a:t>
            </a:r>
          </a:p>
          <a:p>
            <a:pPr lvl="1">
              <a:defRPr/>
            </a:pPr>
            <a:r>
              <a:rPr lang="ro-RO" dirty="0"/>
              <a:t>Localizarea (segmentarea) mâinii</a:t>
            </a:r>
          </a:p>
          <a:p>
            <a:pPr lvl="1">
              <a:defRPr/>
            </a:pPr>
            <a:r>
              <a:rPr lang="ro-RO" dirty="0"/>
              <a:t>Filtrări și eliminarea zgomotului</a:t>
            </a:r>
          </a:p>
          <a:p>
            <a:pPr lvl="1">
              <a:defRPr/>
            </a:pPr>
            <a:r>
              <a:rPr lang="ro-RO" dirty="0"/>
              <a:t>Detecția conturului</a:t>
            </a:r>
          </a:p>
          <a:p>
            <a:pPr lvl="2">
              <a:defRPr/>
            </a:pPr>
            <a:r>
              <a:rPr lang="ro-RO" dirty="0"/>
              <a:t>In functie de derivări</a:t>
            </a:r>
          </a:p>
          <a:p>
            <a:pPr lvl="3">
              <a:defRPr/>
            </a:pPr>
            <a:r>
              <a:rPr lang="ro-RO" sz="1800" dirty="0"/>
              <a:t>Metode bazate pe gradient – max&amp;min a derivatei funcției de intensitate de ordind I</a:t>
            </a:r>
          </a:p>
          <a:p>
            <a:pPr lvl="3">
              <a:defRPr/>
            </a:pPr>
            <a:r>
              <a:rPr lang="ro-RO" sz="1800" dirty="0"/>
              <a:t>Metode bazate pe Laplacian – trecerile prin 0 a derivatei funcției de intensitate de ordin II</a:t>
            </a:r>
          </a:p>
          <a:p>
            <a:pPr lvl="2">
              <a:defRPr/>
            </a:pPr>
            <a:r>
              <a:rPr lang="ro-RO" dirty="0"/>
              <a:t>Tehnici</a:t>
            </a:r>
          </a:p>
          <a:p>
            <a:pPr lvl="3">
              <a:defRPr/>
            </a:pPr>
            <a:r>
              <a:rPr lang="ro-RO" sz="1800" dirty="0"/>
              <a:t>Sobel</a:t>
            </a:r>
          </a:p>
          <a:p>
            <a:pPr lvl="3">
              <a:defRPr/>
            </a:pPr>
            <a:r>
              <a:rPr lang="ro-RO" sz="1800" dirty="0"/>
              <a:t>Robert</a:t>
            </a:r>
          </a:p>
          <a:p>
            <a:pPr lvl="3">
              <a:defRPr/>
            </a:pPr>
            <a:r>
              <a:rPr lang="ro-RO" sz="1800" dirty="0"/>
              <a:t>Prewitt</a:t>
            </a:r>
          </a:p>
          <a:p>
            <a:pPr lvl="3">
              <a:defRPr/>
            </a:pPr>
            <a:r>
              <a:rPr lang="ro-RO" sz="1800" dirty="0"/>
              <a:t>Laplacian of Gaussian</a:t>
            </a:r>
          </a:p>
          <a:p>
            <a:pPr lvl="3">
              <a:defRPr/>
            </a:pPr>
            <a:r>
              <a:rPr lang="ro-RO" sz="1800" dirty="0"/>
              <a:t>Canny</a:t>
            </a:r>
          </a:p>
          <a:p>
            <a:pPr lvl="1">
              <a:defRPr/>
            </a:pPr>
            <a:r>
              <a:rPr lang="ro-RO" dirty="0"/>
              <a:t>Normalizarea</a:t>
            </a:r>
            <a:endParaRPr lang="en-GB"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AB834962-38F7-4825-B019-E89B83E78526}"/>
              </a:ext>
            </a:extLst>
          </p:cNvPr>
          <p:cNvSpPr>
            <a:spLocks noGrp="1" noChangeArrowheads="1"/>
          </p:cNvSpPr>
          <p:nvPr>
            <p:ph type="title"/>
          </p:nvPr>
        </p:nvSpPr>
        <p:spPr/>
        <p:txBody>
          <a:bodyPr/>
          <a:lstStyle/>
          <a:p>
            <a:r>
              <a:rPr lang="ro-RO" altLang="en-US"/>
              <a:t>Recunoașterea gesturilor</a:t>
            </a:r>
            <a:endParaRPr lang="en-GB" altLang="en-US"/>
          </a:p>
        </p:txBody>
      </p:sp>
      <p:sp>
        <p:nvSpPr>
          <p:cNvPr id="88067" name="Content Placeholder 2">
            <a:extLst>
              <a:ext uri="{FF2B5EF4-FFF2-40B4-BE49-F238E27FC236}">
                <a16:creationId xmlns:a16="http://schemas.microsoft.com/office/drawing/2014/main" id="{297E5B76-C636-4507-A4BC-0AB9D7A9AD70}"/>
              </a:ext>
            </a:extLst>
          </p:cNvPr>
          <p:cNvSpPr>
            <a:spLocks noGrp="1" noChangeArrowheads="1"/>
          </p:cNvSpPr>
          <p:nvPr>
            <p:ph idx="1"/>
          </p:nvPr>
        </p:nvSpPr>
        <p:spPr/>
        <p:txBody>
          <a:bodyPr/>
          <a:lstStyle/>
          <a:p>
            <a:r>
              <a:rPr lang="ro-RO" altLang="en-US"/>
              <a:t>Sistem – Modelarea gesturilor</a:t>
            </a:r>
          </a:p>
          <a:p>
            <a:pPr lvl="1"/>
            <a:r>
              <a:rPr lang="ro-RO" altLang="en-US"/>
              <a:t>Localizarea (segmentarea) mâinii</a:t>
            </a:r>
          </a:p>
          <a:p>
            <a:pPr lvl="1"/>
            <a:r>
              <a:rPr lang="ro-RO" altLang="en-US"/>
              <a:t>Filtrări și eliminarea zgomotului</a:t>
            </a:r>
          </a:p>
          <a:p>
            <a:pPr lvl="1"/>
            <a:r>
              <a:rPr lang="ro-RO" altLang="en-US"/>
              <a:t>Detecția conturului</a:t>
            </a:r>
          </a:p>
          <a:p>
            <a:pPr lvl="1"/>
            <a:r>
              <a:rPr lang="ro-RO" altLang="en-US"/>
              <a:t>Normalizarea (reducerea spațiului atributelor)</a:t>
            </a:r>
          </a:p>
          <a:p>
            <a:pPr lvl="2"/>
            <a:r>
              <a:rPr lang="ro-RO" altLang="en-US"/>
              <a:t>Decuparea (cropping)</a:t>
            </a:r>
          </a:p>
          <a:p>
            <a:pPr lvl="2"/>
            <a:r>
              <a:rPr lang="ro-RO" altLang="en-US"/>
              <a:t>Redimensionarea</a:t>
            </a:r>
          </a:p>
          <a:p>
            <a:pPr lvl="2"/>
            <a:r>
              <a:rPr lang="ro-RO" altLang="en-US"/>
              <a:t>Filtre Gabor</a:t>
            </a:r>
          </a:p>
          <a:p>
            <a:pPr lvl="3"/>
            <a:r>
              <a:rPr lang="ro-RO" altLang="en-US" sz="1800"/>
              <a:t>Modificări de muchii și de textură</a:t>
            </a:r>
          </a:p>
          <a:p>
            <a:pPr lvl="2"/>
            <a:r>
              <a:rPr lang="ro-RO" altLang="en-US"/>
              <a:t>Tehnici de ML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BA6B5D25-29B7-48C3-B276-F8A4F3AED64D}"/>
              </a:ext>
            </a:extLst>
          </p:cNvPr>
          <p:cNvSpPr>
            <a:spLocks noGrp="1" noChangeArrowheads="1"/>
          </p:cNvSpPr>
          <p:nvPr>
            <p:ph type="title"/>
          </p:nvPr>
        </p:nvSpPr>
        <p:spPr/>
        <p:txBody>
          <a:bodyPr/>
          <a:lstStyle/>
          <a:p>
            <a:r>
              <a:rPr lang="ro-RO" altLang="en-US"/>
              <a:t>Recunoașterea gesturilor</a:t>
            </a:r>
            <a:endParaRPr lang="en-GB" altLang="en-US"/>
          </a:p>
        </p:txBody>
      </p:sp>
      <p:sp>
        <p:nvSpPr>
          <p:cNvPr id="89091" name="Content Placeholder 2">
            <a:extLst>
              <a:ext uri="{FF2B5EF4-FFF2-40B4-BE49-F238E27FC236}">
                <a16:creationId xmlns:a16="http://schemas.microsoft.com/office/drawing/2014/main" id="{4B9E0D76-BBFA-4DCD-A91C-7DA7CED51CC0}"/>
              </a:ext>
            </a:extLst>
          </p:cNvPr>
          <p:cNvSpPr>
            <a:spLocks noGrp="1" noChangeArrowheads="1"/>
          </p:cNvSpPr>
          <p:nvPr>
            <p:ph idx="1"/>
          </p:nvPr>
        </p:nvSpPr>
        <p:spPr/>
        <p:txBody>
          <a:bodyPr/>
          <a:lstStyle/>
          <a:p>
            <a:r>
              <a:rPr lang="ro-RO" altLang="en-US"/>
              <a:t>Sistem – pași</a:t>
            </a:r>
          </a:p>
          <a:p>
            <a:pPr lvl="1"/>
            <a:r>
              <a:rPr lang="ro-RO" altLang="en-US"/>
              <a:t>Achiziția datelor</a:t>
            </a:r>
          </a:p>
          <a:p>
            <a:pPr lvl="1"/>
            <a:r>
              <a:rPr lang="ro-RO" altLang="en-US"/>
              <a:t>Modelarea gesturilor</a:t>
            </a:r>
          </a:p>
          <a:p>
            <a:pPr lvl="2"/>
            <a:r>
              <a:rPr lang="ro-RO" altLang="en-US"/>
              <a:t>Localizarea (segmentarea) mâinii</a:t>
            </a:r>
          </a:p>
          <a:p>
            <a:pPr lvl="2"/>
            <a:r>
              <a:rPr lang="ro-RO" altLang="en-US"/>
              <a:t>Filtrări și eliminarea zgomotului</a:t>
            </a:r>
          </a:p>
          <a:p>
            <a:pPr lvl="2"/>
            <a:r>
              <a:rPr lang="ro-RO" altLang="en-US"/>
              <a:t>Detecția conturului</a:t>
            </a:r>
          </a:p>
          <a:p>
            <a:pPr lvl="2"/>
            <a:r>
              <a:rPr lang="ro-RO" altLang="en-US"/>
              <a:t>Normalizarea</a:t>
            </a:r>
          </a:p>
          <a:p>
            <a:pPr lvl="1"/>
            <a:r>
              <a:rPr lang="ro-RO" altLang="en-US" b="1"/>
              <a:t>Extragerea atributelor</a:t>
            </a:r>
          </a:p>
          <a:p>
            <a:pPr lvl="1"/>
            <a:r>
              <a:rPr lang="ro-RO" altLang="en-US" b="1"/>
              <a:t>Recunoașterea gesturilor</a:t>
            </a:r>
            <a:endParaRPr lang="en-GB" altLang="en-US"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D91C43E9-8D72-44CB-8DB6-178F03674EEA}"/>
              </a:ext>
            </a:extLst>
          </p:cNvPr>
          <p:cNvSpPr>
            <a:spLocks noGrp="1" noChangeArrowheads="1"/>
          </p:cNvSpPr>
          <p:nvPr>
            <p:ph type="title"/>
          </p:nvPr>
        </p:nvSpPr>
        <p:spPr/>
        <p:txBody>
          <a:bodyPr/>
          <a:lstStyle/>
          <a:p>
            <a:pPr marL="342900" indent="-342900"/>
            <a:r>
              <a:rPr lang="ro-RO" altLang="en-US"/>
              <a:t>Recunoașterea gesturilor</a:t>
            </a:r>
            <a:endParaRPr lang="en-GB" altLang="en-US"/>
          </a:p>
        </p:txBody>
      </p:sp>
      <p:sp>
        <p:nvSpPr>
          <p:cNvPr id="3" name="Content Placeholder 2">
            <a:extLst>
              <a:ext uri="{FF2B5EF4-FFF2-40B4-BE49-F238E27FC236}">
                <a16:creationId xmlns:a16="http://schemas.microsoft.com/office/drawing/2014/main" id="{CD8929DF-4D6B-4F07-AE45-EE94E83B0761}"/>
              </a:ext>
            </a:extLst>
          </p:cNvPr>
          <p:cNvSpPr>
            <a:spLocks noGrp="1"/>
          </p:cNvSpPr>
          <p:nvPr>
            <p:ph idx="1"/>
          </p:nvPr>
        </p:nvSpPr>
        <p:spPr/>
        <p:txBody>
          <a:bodyPr>
            <a:normAutofit fontScale="85000" lnSpcReduction="20000"/>
          </a:bodyPr>
          <a:lstStyle/>
          <a:p>
            <a:pPr>
              <a:defRPr/>
            </a:pPr>
            <a:r>
              <a:rPr lang="ro-RO" dirty="0"/>
              <a:t>Sistem – Extragerea atributelor</a:t>
            </a:r>
          </a:p>
          <a:p>
            <a:pPr lvl="1">
              <a:defRPr/>
            </a:pPr>
            <a:r>
              <a:rPr lang="ro-RO" dirty="0"/>
              <a:t>2D</a:t>
            </a:r>
          </a:p>
          <a:p>
            <a:pPr lvl="2">
              <a:defRPr/>
            </a:pPr>
            <a:r>
              <a:rPr lang="ro-RO" dirty="0"/>
              <a:t>Șabloane deformabile</a:t>
            </a:r>
          </a:p>
          <a:p>
            <a:pPr lvl="2">
              <a:defRPr/>
            </a:pPr>
            <a:endParaRPr lang="ro-RO" dirty="0"/>
          </a:p>
          <a:p>
            <a:pPr lvl="2">
              <a:defRPr/>
            </a:pPr>
            <a:r>
              <a:rPr lang="ro-RO" dirty="0"/>
              <a:t>Atribute de formă</a:t>
            </a:r>
          </a:p>
          <a:p>
            <a:pPr lvl="3">
              <a:defRPr/>
            </a:pPr>
            <a:r>
              <a:rPr lang="ro-RO" sz="1800" dirty="0"/>
              <a:t>Atribute geometrice </a:t>
            </a:r>
          </a:p>
          <a:p>
            <a:pPr lvl="4">
              <a:defRPr/>
            </a:pPr>
            <a:r>
              <a:rPr lang="ro-RO" sz="1800" dirty="0"/>
              <a:t>locația și poziția degetelor și a palmei</a:t>
            </a:r>
          </a:p>
          <a:p>
            <a:pPr lvl="3">
              <a:defRPr/>
            </a:pPr>
            <a:r>
              <a:rPr lang="ro-RO" sz="1800" dirty="0"/>
              <a:t>Atribute non-geometrice (blind features) </a:t>
            </a:r>
          </a:p>
          <a:p>
            <a:pPr lvl="4">
              <a:defRPr/>
            </a:pPr>
            <a:r>
              <a:rPr lang="ro-RO" sz="1800" dirty="0"/>
              <a:t>Culoarea, profilul&amp;textura, conturul, momentele imaginii, vectorii caracteristici (Eigen) (14,16,17)</a:t>
            </a:r>
          </a:p>
          <a:p>
            <a:pPr lvl="2">
              <a:defRPr/>
            </a:pPr>
            <a:endParaRPr lang="ro-RO" dirty="0"/>
          </a:p>
          <a:p>
            <a:pPr lvl="2">
              <a:defRPr/>
            </a:pPr>
            <a:r>
              <a:rPr lang="ro-RO" dirty="0"/>
              <a:t>Mișcare</a:t>
            </a:r>
          </a:p>
          <a:p>
            <a:pPr lvl="2">
              <a:defRPr/>
            </a:pPr>
            <a:endParaRPr lang="ro-RO" dirty="0"/>
          </a:p>
          <a:p>
            <a:pPr lvl="2">
              <a:defRPr/>
            </a:pPr>
            <a:r>
              <a:rPr lang="ro-RO" dirty="0"/>
              <a:t>Markere de culoare</a:t>
            </a:r>
          </a:p>
          <a:p>
            <a:pPr lvl="1">
              <a:defRPr/>
            </a:pPr>
            <a:r>
              <a:rPr lang="ro-RO" dirty="0"/>
              <a:t>3D</a:t>
            </a:r>
          </a:p>
          <a:p>
            <a:pPr lvl="2">
              <a:defRPr/>
            </a:pPr>
            <a:r>
              <a:rPr lang="ro-RO" dirty="0"/>
              <a:t>Volumetric</a:t>
            </a:r>
          </a:p>
          <a:p>
            <a:pPr lvl="2">
              <a:defRPr/>
            </a:pPr>
            <a:r>
              <a:rPr lang="ro-RO" dirty="0"/>
              <a:t>Profil – structura mâinii</a:t>
            </a:r>
          </a:p>
          <a:p>
            <a:pPr lvl="2">
              <a:defRPr/>
            </a:pPr>
            <a:r>
              <a:rPr lang="ro-RO" dirty="0"/>
              <a:t>Geometrice – animație</a:t>
            </a:r>
          </a:p>
          <a:p>
            <a:pPr lvl="3">
              <a:defRPr/>
            </a:pPr>
            <a:r>
              <a:rPr lang="en-GB" sz="1800" dirty="0"/>
              <a:t>Polygon meshes and cardboard models</a:t>
            </a:r>
          </a:p>
        </p:txBody>
      </p:sp>
      <p:pic>
        <p:nvPicPr>
          <p:cNvPr id="90116" name="Picture 2">
            <a:extLst>
              <a:ext uri="{FF2B5EF4-FFF2-40B4-BE49-F238E27FC236}">
                <a16:creationId xmlns:a16="http://schemas.microsoft.com/office/drawing/2014/main" id="{DDB5A6FB-0BFC-403C-A0A3-BC5F6B2A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5013325"/>
            <a:ext cx="561975"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7" name="Picture 3">
            <a:extLst>
              <a:ext uri="{FF2B5EF4-FFF2-40B4-BE49-F238E27FC236}">
                <a16:creationId xmlns:a16="http://schemas.microsoft.com/office/drawing/2014/main" id="{695F39BD-3839-4886-B03C-D7B120939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3888" y="5805488"/>
            <a:ext cx="55721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8" name="Picture 4">
            <a:extLst>
              <a:ext uri="{FF2B5EF4-FFF2-40B4-BE49-F238E27FC236}">
                <a16:creationId xmlns:a16="http://schemas.microsoft.com/office/drawing/2014/main" id="{A3B98826-588A-40CE-B4C4-0568AB05E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5300663"/>
            <a:ext cx="6572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19" name="Picture 5">
            <a:extLst>
              <a:ext uri="{FF2B5EF4-FFF2-40B4-BE49-F238E27FC236}">
                <a16:creationId xmlns:a16="http://schemas.microsoft.com/office/drawing/2014/main" id="{5793BA8A-C609-472F-9BE1-CAB2B0F324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4365625"/>
            <a:ext cx="657225" cy="88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0" name="Picture 6">
            <a:extLst>
              <a:ext uri="{FF2B5EF4-FFF2-40B4-BE49-F238E27FC236}">
                <a16:creationId xmlns:a16="http://schemas.microsoft.com/office/drawing/2014/main" id="{E8EAEE9D-64D6-47F1-9F58-869A13F547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750" y="2565400"/>
            <a:ext cx="6762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1" name="Picture 7">
            <a:extLst>
              <a:ext uri="{FF2B5EF4-FFF2-40B4-BE49-F238E27FC236}">
                <a16:creationId xmlns:a16="http://schemas.microsoft.com/office/drawing/2014/main" id="{5C6530ED-2BE4-44F2-B5BF-9DDDABE57B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1623" y="2005915"/>
            <a:ext cx="595312"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0122" name="Picture 8">
            <a:extLst>
              <a:ext uri="{FF2B5EF4-FFF2-40B4-BE49-F238E27FC236}">
                <a16:creationId xmlns:a16="http://schemas.microsoft.com/office/drawing/2014/main" id="{CB94B76F-4D38-4D20-86B5-70F98F2D54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3860800"/>
            <a:ext cx="6524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1456D2CC-7D50-428C-904F-70A9A6C7195F}"/>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4B3AFC5E-B6CE-4F4E-9801-D64F5E2B71BD}"/>
              </a:ext>
            </a:extLst>
          </p:cNvPr>
          <p:cNvSpPr>
            <a:spLocks noGrp="1"/>
          </p:cNvSpPr>
          <p:nvPr>
            <p:ph idx="1"/>
          </p:nvPr>
        </p:nvSpPr>
        <p:spPr/>
        <p:txBody>
          <a:bodyPr>
            <a:normAutofit fontScale="62500" lnSpcReduction="20000"/>
          </a:bodyPr>
          <a:lstStyle/>
          <a:p>
            <a:pPr>
              <a:defRPr/>
            </a:pPr>
            <a:r>
              <a:rPr lang="ro-RO" dirty="0"/>
              <a:t>Sistemele de recunoaștere a gesturilor</a:t>
            </a:r>
          </a:p>
          <a:p>
            <a:pPr lvl="1">
              <a:defRPr/>
            </a:pPr>
            <a:r>
              <a:rPr lang="ro-RO" dirty="0"/>
              <a:t>Detecție</a:t>
            </a:r>
          </a:p>
          <a:p>
            <a:pPr lvl="2">
              <a:defRPr/>
            </a:pPr>
            <a:r>
              <a:rPr lang="ro-RO" dirty="0"/>
              <a:t>Culoarea pielii</a:t>
            </a:r>
          </a:p>
          <a:p>
            <a:pPr lvl="2">
              <a:defRPr/>
            </a:pPr>
            <a:r>
              <a:rPr lang="ro-RO" dirty="0"/>
              <a:t>Formă</a:t>
            </a:r>
          </a:p>
          <a:p>
            <a:pPr lvl="2">
              <a:defRPr/>
            </a:pPr>
            <a:r>
              <a:rPr lang="ro-RO" dirty="0"/>
              <a:t>Textură</a:t>
            </a:r>
          </a:p>
          <a:p>
            <a:pPr lvl="2">
              <a:defRPr/>
            </a:pPr>
            <a:r>
              <a:rPr lang="ro-RO" dirty="0"/>
              <a:t>Modele 3D ale mâinii</a:t>
            </a:r>
          </a:p>
          <a:p>
            <a:pPr lvl="2">
              <a:defRPr/>
            </a:pPr>
            <a:r>
              <a:rPr lang="ro-RO" dirty="0"/>
              <a:t>Mișcarea mâinii</a:t>
            </a:r>
          </a:p>
          <a:p>
            <a:pPr lvl="1">
              <a:defRPr/>
            </a:pPr>
            <a:r>
              <a:rPr lang="ro-RO" dirty="0"/>
              <a:t>Tracking</a:t>
            </a:r>
          </a:p>
          <a:p>
            <a:pPr lvl="2">
              <a:defRPr/>
            </a:pPr>
            <a:r>
              <a:rPr lang="ro-RO" dirty="0"/>
              <a:t>Metode bazate pe șabloane</a:t>
            </a:r>
          </a:p>
          <a:p>
            <a:pPr lvl="3">
              <a:defRPr/>
            </a:pPr>
            <a:r>
              <a:rPr lang="en-GB" sz="1800" i="1" dirty="0"/>
              <a:t>Correlation-based feature tracking</a:t>
            </a:r>
            <a:endParaRPr lang="ro-RO" sz="1800" i="1" dirty="0"/>
          </a:p>
          <a:p>
            <a:pPr lvl="3">
              <a:defRPr/>
            </a:pPr>
            <a:r>
              <a:rPr lang="en-GB" sz="1800" i="1" dirty="0"/>
              <a:t>Contour based tracking</a:t>
            </a:r>
            <a:endParaRPr lang="ro-RO" sz="1800" i="1" dirty="0"/>
          </a:p>
          <a:p>
            <a:pPr lvl="2">
              <a:defRPr/>
            </a:pPr>
            <a:r>
              <a:rPr lang="ro-RO" dirty="0"/>
              <a:t>Metode de estimare</a:t>
            </a:r>
          </a:p>
          <a:p>
            <a:pPr lvl="3">
              <a:defRPr/>
            </a:pPr>
            <a:r>
              <a:rPr lang="ro-RO" sz="1800" dirty="0"/>
              <a:t>Filtre Kalman</a:t>
            </a:r>
          </a:p>
          <a:p>
            <a:pPr lvl="3">
              <a:defRPr/>
            </a:pPr>
            <a:r>
              <a:rPr lang="ro-RO" sz="1800" dirty="0"/>
              <a:t>Filtrări de particule</a:t>
            </a:r>
          </a:p>
          <a:p>
            <a:pPr lvl="2">
              <a:defRPr/>
            </a:pPr>
            <a:r>
              <a:rPr lang="ro-RO" dirty="0"/>
              <a:t>CamShift </a:t>
            </a:r>
          </a:p>
          <a:p>
            <a:pPr lvl="1">
              <a:defRPr/>
            </a:pPr>
            <a:r>
              <a:rPr lang="ro-RO" dirty="0"/>
              <a:t>Recunoaștere</a:t>
            </a:r>
          </a:p>
          <a:p>
            <a:pPr lvl="2">
              <a:defRPr/>
            </a:pPr>
            <a:r>
              <a:rPr lang="ro-RO" dirty="0"/>
              <a:t>Metode nesupervizate</a:t>
            </a:r>
          </a:p>
          <a:p>
            <a:pPr lvl="3">
              <a:defRPr/>
            </a:pPr>
            <a:r>
              <a:rPr lang="ro-RO" sz="1800" dirty="0"/>
              <a:t>K-Means</a:t>
            </a:r>
          </a:p>
          <a:p>
            <a:pPr lvl="3">
              <a:defRPr/>
            </a:pPr>
            <a:r>
              <a:rPr lang="ro-RO" sz="1800" dirty="0"/>
              <a:t>K-nearest neighbour</a:t>
            </a:r>
          </a:p>
          <a:p>
            <a:pPr lvl="3">
              <a:defRPr/>
            </a:pPr>
            <a:r>
              <a:rPr lang="ro-RO" sz="1800" dirty="0"/>
              <a:t>Mean shift</a:t>
            </a:r>
          </a:p>
          <a:p>
            <a:pPr lvl="2">
              <a:defRPr/>
            </a:pPr>
            <a:r>
              <a:rPr lang="ro-RO" dirty="0"/>
              <a:t>Metode supervizate</a:t>
            </a:r>
          </a:p>
          <a:p>
            <a:pPr lvl="3">
              <a:defRPr/>
            </a:pPr>
            <a:r>
              <a:rPr lang="ro-RO" sz="1800" dirty="0"/>
              <a:t>SVM</a:t>
            </a:r>
          </a:p>
          <a:p>
            <a:pPr lvl="3">
              <a:defRPr/>
            </a:pPr>
            <a:r>
              <a:rPr lang="ro-RO" sz="1800" dirty="0"/>
              <a:t>HMM</a:t>
            </a:r>
          </a:p>
          <a:p>
            <a:pPr lvl="3">
              <a:defRPr/>
            </a:pPr>
            <a:r>
              <a:rPr lang="en-GB" sz="1800" i="1" dirty="0"/>
              <a:t>Dynamic time warping</a:t>
            </a:r>
            <a:r>
              <a:rPr lang="ro-RO" sz="1800" i="1" dirty="0"/>
              <a:t> </a:t>
            </a:r>
            <a:r>
              <a:rPr lang="ro-RO" sz="1800" dirty="0"/>
              <a:t>(alinierea semnalelor)</a:t>
            </a:r>
          </a:p>
          <a:p>
            <a:pPr lvl="3">
              <a:defRPr/>
            </a:pPr>
            <a:r>
              <a:rPr lang="en-GB" sz="1800" i="1" dirty="0"/>
              <a:t>Time delay neural networks</a:t>
            </a:r>
            <a:endParaRPr lang="ro-RO" sz="1800" i="1" dirty="0"/>
          </a:p>
          <a:p>
            <a:pPr lvl="3">
              <a:defRPr/>
            </a:pPr>
            <a:r>
              <a:rPr lang="en-GB" sz="1800" i="1" dirty="0"/>
              <a:t>Finite state machine</a:t>
            </a:r>
            <a:endParaRPr lang="en-GB"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33559D35-10A0-4B46-AC4A-E1C948A8AB0E}"/>
              </a:ext>
            </a:extLst>
          </p:cNvPr>
          <p:cNvSpPr>
            <a:spLocks noGrp="1" noChangeArrowheads="1"/>
          </p:cNvSpPr>
          <p:nvPr>
            <p:ph type="title"/>
          </p:nvPr>
        </p:nvSpPr>
        <p:spPr/>
        <p:txBody>
          <a:bodyPr/>
          <a:lstStyle/>
          <a:p>
            <a:r>
              <a:rPr lang="ro-RO" altLang="en-US"/>
              <a:t>Recunoașterea gesturilor</a:t>
            </a:r>
            <a:endParaRPr lang="en-GB" altLang="en-US"/>
          </a:p>
        </p:txBody>
      </p:sp>
      <p:sp>
        <p:nvSpPr>
          <p:cNvPr id="92163" name="Content Placeholder 2">
            <a:extLst>
              <a:ext uri="{FF2B5EF4-FFF2-40B4-BE49-F238E27FC236}">
                <a16:creationId xmlns:a16="http://schemas.microsoft.com/office/drawing/2014/main" id="{8F6CD354-09BB-44A4-9068-DDD3B9FEE17A}"/>
              </a:ext>
            </a:extLst>
          </p:cNvPr>
          <p:cNvSpPr>
            <a:spLocks noGrp="1" noChangeArrowheads="1"/>
          </p:cNvSpPr>
          <p:nvPr>
            <p:ph idx="1"/>
          </p:nvPr>
        </p:nvSpPr>
        <p:spPr/>
        <p:txBody>
          <a:bodyPr/>
          <a:lstStyle/>
          <a:p>
            <a:r>
              <a:rPr lang="ro-RO" altLang="en-US"/>
              <a:t>Sistem – recunoașterea</a:t>
            </a:r>
          </a:p>
          <a:p>
            <a:pPr lvl="1"/>
            <a:r>
              <a:rPr lang="ro-RO" altLang="en-US"/>
              <a:t>Metode statice</a:t>
            </a:r>
          </a:p>
          <a:p>
            <a:pPr lvl="1"/>
            <a:r>
              <a:rPr lang="ro-RO" altLang="en-US"/>
              <a:t>Metode bazate pe mișcare</a:t>
            </a:r>
          </a:p>
          <a:p>
            <a:pPr lvl="2"/>
            <a:r>
              <a:rPr lang="ro-RO" altLang="en-US"/>
              <a:t>Etape ale prelucrării temporale</a:t>
            </a:r>
          </a:p>
          <a:p>
            <a:pPr lvl="3"/>
            <a:r>
              <a:rPr lang="ro-RO" altLang="en-US" sz="1800"/>
              <a:t>Pregătirea</a:t>
            </a:r>
          </a:p>
          <a:p>
            <a:pPr lvl="3"/>
            <a:r>
              <a:rPr lang="ro-RO" altLang="en-US" sz="1800"/>
              <a:t>Nucleul</a:t>
            </a:r>
          </a:p>
          <a:p>
            <a:pPr lvl="3"/>
            <a:r>
              <a:rPr lang="ro-RO" altLang="en-US" sz="1800"/>
              <a:t>Retragerea</a:t>
            </a:r>
          </a:p>
          <a:p>
            <a:pPr lvl="3"/>
            <a:endParaRPr lang="ro-RO" altLang="en-US" sz="1800"/>
          </a:p>
        </p:txBody>
      </p:sp>
      <p:pic>
        <p:nvPicPr>
          <p:cNvPr id="92164" name="Picture 10">
            <a:extLst>
              <a:ext uri="{FF2B5EF4-FFF2-40B4-BE49-F238E27FC236}">
                <a16:creationId xmlns:a16="http://schemas.microsoft.com/office/drawing/2014/main" id="{08D1F969-FB94-4D0D-AB3E-FEE5C732A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381" y="4365104"/>
            <a:ext cx="58578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28CD001F-04EF-4897-9614-DF0F5727A048}"/>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C4657141-EAE6-47E8-8DB4-A7170336A14E}"/>
              </a:ext>
            </a:extLst>
          </p:cNvPr>
          <p:cNvSpPr>
            <a:spLocks noGrp="1"/>
          </p:cNvSpPr>
          <p:nvPr>
            <p:ph idx="1"/>
          </p:nvPr>
        </p:nvSpPr>
        <p:spPr/>
        <p:txBody>
          <a:bodyPr>
            <a:normAutofit fontScale="77500" lnSpcReduction="20000"/>
          </a:bodyPr>
          <a:lstStyle/>
          <a:p>
            <a:pPr>
              <a:defRPr/>
            </a:pPr>
            <a:r>
              <a:rPr lang="ro-RO" dirty="0"/>
              <a:t>Sistem – recunoașterea</a:t>
            </a:r>
          </a:p>
          <a:p>
            <a:pPr lvl="1">
              <a:defRPr/>
            </a:pPr>
            <a:r>
              <a:rPr lang="ro-RO" dirty="0"/>
              <a:t>Metode bazate pe aspect (</a:t>
            </a:r>
            <a:r>
              <a:rPr lang="ro-RO" i="1" dirty="0"/>
              <a:t>view</a:t>
            </a:r>
            <a:r>
              <a:rPr lang="ro-RO" dirty="0"/>
              <a:t>)</a:t>
            </a:r>
          </a:p>
          <a:p>
            <a:pPr lvl="2">
              <a:defRPr/>
            </a:pPr>
            <a:r>
              <a:rPr lang="ro-RO" dirty="0"/>
              <a:t>Folosesc atribute extrase din imagini de antrenament pentru a modela aspectul</a:t>
            </a:r>
          </a:p>
          <a:p>
            <a:pPr lvl="2">
              <a:defRPr/>
            </a:pPr>
            <a:r>
              <a:rPr lang="ro-RO" dirty="0"/>
              <a:t>Compară acești parametrii pentru o imagine de test</a:t>
            </a:r>
          </a:p>
          <a:p>
            <a:pPr lvl="2">
              <a:defRPr/>
            </a:pPr>
            <a:endParaRPr lang="ro-RO" dirty="0"/>
          </a:p>
          <a:p>
            <a:pPr lvl="2">
              <a:defRPr/>
            </a:pPr>
            <a:r>
              <a:rPr lang="ro-RO" dirty="0"/>
              <a:t>Avantaje</a:t>
            </a:r>
          </a:p>
          <a:p>
            <a:pPr lvl="3">
              <a:defRPr/>
            </a:pPr>
            <a:r>
              <a:rPr lang="ro-RO" sz="1800" dirty="0"/>
              <a:t>Performanțe (temporale) ridicate (real-time)</a:t>
            </a:r>
          </a:p>
          <a:p>
            <a:pPr lvl="2">
              <a:defRPr/>
            </a:pPr>
            <a:r>
              <a:rPr lang="ro-RO" dirty="0"/>
              <a:t>Dezavantaje</a:t>
            </a:r>
          </a:p>
          <a:p>
            <a:pPr lvl="3">
              <a:defRPr/>
            </a:pPr>
            <a:r>
              <a:rPr lang="ro-RO" sz="1800" dirty="0"/>
              <a:t>Dependente de view (unghiul de vizualizare)</a:t>
            </a:r>
          </a:p>
          <a:p>
            <a:pPr lvl="2">
              <a:defRPr/>
            </a:pPr>
            <a:endParaRPr lang="ro-RO" dirty="0"/>
          </a:p>
          <a:p>
            <a:pPr lvl="1">
              <a:defRPr/>
            </a:pPr>
            <a:r>
              <a:rPr lang="ro-RO" dirty="0"/>
              <a:t>Metode bazate pe modele 3D ale mâinii</a:t>
            </a:r>
          </a:p>
          <a:p>
            <a:pPr lvl="2">
              <a:defRPr/>
            </a:pPr>
            <a:r>
              <a:rPr lang="ro-RO" dirty="0"/>
              <a:t>Modele cinetice 3D care estimează parametrii unghiulari și liniari ai modelului mâinii</a:t>
            </a:r>
          </a:p>
          <a:p>
            <a:pPr lvl="2">
              <a:defRPr/>
            </a:pPr>
            <a:r>
              <a:rPr lang="ro-RO" dirty="0"/>
              <a:t>Fără antrenare!!!!</a:t>
            </a:r>
          </a:p>
          <a:p>
            <a:pPr lvl="2">
              <a:defRPr/>
            </a:pPr>
            <a:endParaRPr lang="ro-RO" dirty="0"/>
          </a:p>
          <a:p>
            <a:pPr lvl="2">
              <a:defRPr/>
            </a:pPr>
            <a:r>
              <a:rPr lang="ro-RO" dirty="0"/>
              <a:t>Avantaje</a:t>
            </a:r>
          </a:p>
          <a:p>
            <a:pPr lvl="3">
              <a:defRPr/>
            </a:pPr>
            <a:r>
              <a:rPr lang="ro-RO" sz="1800" dirty="0"/>
              <a:t>Acoperă toate perspectivele</a:t>
            </a:r>
          </a:p>
          <a:p>
            <a:pPr lvl="2">
              <a:defRPr/>
            </a:pPr>
            <a:r>
              <a:rPr lang="ro-RO" dirty="0"/>
              <a:t>Dezavantaje</a:t>
            </a:r>
          </a:p>
          <a:p>
            <a:pPr lvl="3">
              <a:defRPr/>
            </a:pPr>
            <a:r>
              <a:rPr lang="ro-RO" sz="1800" dirty="0"/>
              <a:t>Necesită multe imagini pentru a acoperi toate caracteristicile de formă și perspectivele unui obiect</a:t>
            </a:r>
            <a:endParaRPr lang="en-GB" sz="1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7ADA540A-89FF-43F5-9000-E58F14C37BBB}"/>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902FD231-8629-4059-9372-1F76DAB19D46}"/>
              </a:ext>
            </a:extLst>
          </p:cNvPr>
          <p:cNvSpPr>
            <a:spLocks noGrp="1"/>
          </p:cNvSpPr>
          <p:nvPr>
            <p:ph idx="1"/>
          </p:nvPr>
        </p:nvSpPr>
        <p:spPr/>
        <p:txBody>
          <a:bodyPr>
            <a:normAutofit fontScale="92500" lnSpcReduction="20000"/>
          </a:bodyPr>
          <a:lstStyle/>
          <a:p>
            <a:pPr>
              <a:defRPr/>
            </a:pPr>
            <a:r>
              <a:rPr lang="ro-RO" dirty="0"/>
              <a:t>Sistem – recunoașterea</a:t>
            </a:r>
          </a:p>
          <a:p>
            <a:pPr lvl="1">
              <a:defRPr/>
            </a:pPr>
            <a:r>
              <a:rPr lang="ro-RO" dirty="0"/>
              <a:t>Metode bazate pe aspect (view)</a:t>
            </a:r>
          </a:p>
          <a:p>
            <a:pPr lvl="2">
              <a:defRPr/>
            </a:pPr>
            <a:r>
              <a:rPr lang="ro-RO" dirty="0"/>
              <a:t>Cele mai cunoscute modele</a:t>
            </a:r>
          </a:p>
          <a:p>
            <a:pPr lvl="3">
              <a:defRPr/>
            </a:pPr>
            <a:r>
              <a:rPr lang="ro-RO" sz="1800" dirty="0"/>
              <a:t>Model bazat pe culoare</a:t>
            </a:r>
          </a:p>
          <a:p>
            <a:pPr lvl="4">
              <a:defRPr/>
            </a:pPr>
            <a:r>
              <a:rPr lang="ro-RO" sz="1800" dirty="0"/>
              <a:t>Atribute de culoare multi-scale</a:t>
            </a:r>
          </a:p>
          <a:p>
            <a:pPr lvl="4">
              <a:defRPr/>
            </a:pPr>
            <a:r>
              <a:rPr lang="ro-RO" sz="1800" dirty="0"/>
              <a:t>Modele ierarhice</a:t>
            </a:r>
          </a:p>
          <a:p>
            <a:pPr lvl="4">
              <a:defRPr/>
            </a:pPr>
            <a:r>
              <a:rPr lang="ro-RO" sz="1800" dirty="0"/>
              <a:t>Filtrări de particule</a:t>
            </a:r>
          </a:p>
          <a:p>
            <a:pPr lvl="3">
              <a:defRPr/>
            </a:pPr>
            <a:endParaRPr lang="ro-RO" sz="1800" dirty="0"/>
          </a:p>
          <a:p>
            <a:pPr lvl="3">
              <a:defRPr/>
            </a:pPr>
            <a:r>
              <a:rPr lang="ro-RO" sz="1800" dirty="0"/>
              <a:t>Model geometric al siluetei</a:t>
            </a:r>
          </a:p>
          <a:p>
            <a:pPr lvl="4">
              <a:defRPr/>
            </a:pPr>
            <a:r>
              <a:rPr lang="ro-RO" sz="1800" dirty="0"/>
              <a:t>Perimetrul, convexitatea, suprafața, </a:t>
            </a:r>
            <a:r>
              <a:rPr lang="en-GB" sz="1800" i="1" dirty="0"/>
              <a:t>bounding box/ellipse, elongation, rectangularity,</a:t>
            </a:r>
            <a:r>
              <a:rPr lang="ro-RO" sz="1800" i="1" dirty="0"/>
              <a:t> </a:t>
            </a:r>
            <a:r>
              <a:rPr lang="en-GB" sz="1800" i="1" dirty="0" err="1"/>
              <a:t>centroid</a:t>
            </a:r>
            <a:r>
              <a:rPr lang="en-GB" sz="1800" i="1" dirty="0"/>
              <a:t> and orientation</a:t>
            </a:r>
            <a:endParaRPr lang="ro-RO" sz="1800" i="1" dirty="0"/>
          </a:p>
          <a:p>
            <a:pPr lvl="3">
              <a:defRPr/>
            </a:pPr>
            <a:endParaRPr lang="ro-RO" sz="1800" dirty="0"/>
          </a:p>
          <a:p>
            <a:pPr lvl="3">
              <a:defRPr/>
            </a:pPr>
            <a:r>
              <a:rPr lang="ro-RO" sz="1800" dirty="0"/>
              <a:t>Model Gabarit deformabil</a:t>
            </a:r>
          </a:p>
          <a:p>
            <a:pPr lvl="4">
              <a:defRPr/>
            </a:pPr>
            <a:r>
              <a:rPr lang="ro-RO" sz="1800" dirty="0"/>
              <a:t>Contururi active deformabile </a:t>
            </a:r>
          </a:p>
          <a:p>
            <a:pPr lvl="3">
              <a:defRPr/>
            </a:pPr>
            <a:endParaRPr lang="ro-RO" sz="1800" dirty="0"/>
          </a:p>
          <a:p>
            <a:pPr lvl="3">
              <a:defRPr/>
            </a:pPr>
            <a:r>
              <a:rPr lang="ro-RO" sz="1800" dirty="0"/>
              <a:t>Model bazat pe mișcare</a:t>
            </a:r>
          </a:p>
          <a:p>
            <a:pPr lvl="4">
              <a:defRPr/>
            </a:pPr>
            <a:r>
              <a:rPr lang="ro-RO" sz="1800" dirty="0"/>
              <a:t>Histograme locale de mișcare</a:t>
            </a:r>
          </a:p>
        </p:txBody>
      </p:sp>
      <p:pic>
        <p:nvPicPr>
          <p:cNvPr id="94212" name="Picture 6">
            <a:extLst>
              <a:ext uri="{FF2B5EF4-FFF2-40B4-BE49-F238E27FC236}">
                <a16:creationId xmlns:a16="http://schemas.microsoft.com/office/drawing/2014/main" id="{5E9FF6CC-FA84-4D6A-BF46-5C27F4562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2952304"/>
            <a:ext cx="10096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3" name="Picture 7">
            <a:extLst>
              <a:ext uri="{FF2B5EF4-FFF2-40B4-BE49-F238E27FC236}">
                <a16:creationId xmlns:a16="http://schemas.microsoft.com/office/drawing/2014/main" id="{AEB09811-B35B-456F-814F-AB702E407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538" y="4005263"/>
            <a:ext cx="9429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4" name="Picture 8">
            <a:extLst>
              <a:ext uri="{FF2B5EF4-FFF2-40B4-BE49-F238E27FC236}">
                <a16:creationId xmlns:a16="http://schemas.microsoft.com/office/drawing/2014/main" id="{8EF78396-91DA-4054-BB6C-B7925C0328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552" y="4650060"/>
            <a:ext cx="990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4215" name="Picture 9">
            <a:extLst>
              <a:ext uri="{FF2B5EF4-FFF2-40B4-BE49-F238E27FC236}">
                <a16:creationId xmlns:a16="http://schemas.microsoft.com/office/drawing/2014/main" id="{D22EACCB-CF00-40D6-9BAD-1F5EC8AB83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5805488"/>
            <a:ext cx="990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EE9E8F2-9258-4CB9-9311-426B2398CD7C}"/>
              </a:ext>
            </a:extLst>
          </p:cNvPr>
          <p:cNvSpPr>
            <a:spLocks noGrp="1" noChangeArrowheads="1"/>
          </p:cNvSpPr>
          <p:nvPr>
            <p:ph type="title"/>
          </p:nvPr>
        </p:nvSpPr>
        <p:spPr/>
        <p:txBody>
          <a:bodyPr/>
          <a:lstStyle/>
          <a:p>
            <a:r>
              <a:rPr lang="ro-RO" altLang="en-US"/>
              <a:t>Detectarea emoțiilor în vorbire</a:t>
            </a:r>
            <a:endParaRPr lang="en-US" altLang="en-US"/>
          </a:p>
        </p:txBody>
      </p:sp>
      <p:sp>
        <p:nvSpPr>
          <p:cNvPr id="12291" name="Content Placeholder 2">
            <a:extLst>
              <a:ext uri="{FF2B5EF4-FFF2-40B4-BE49-F238E27FC236}">
                <a16:creationId xmlns:a16="http://schemas.microsoft.com/office/drawing/2014/main" id="{BD47049B-1C97-4B75-B655-531355799403}"/>
              </a:ext>
            </a:extLst>
          </p:cNvPr>
          <p:cNvSpPr>
            <a:spLocks noGrp="1" noChangeArrowheads="1"/>
          </p:cNvSpPr>
          <p:nvPr>
            <p:ph idx="1"/>
          </p:nvPr>
        </p:nvSpPr>
        <p:spPr/>
        <p:txBody>
          <a:bodyPr/>
          <a:lstStyle/>
          <a:p>
            <a:r>
              <a:rPr lang="en-US" altLang="en-US"/>
              <a:t>Date audio – spatiul de reprezentare</a:t>
            </a:r>
          </a:p>
          <a:p>
            <a:pPr lvl="1"/>
            <a:r>
              <a:rPr lang="en-US" altLang="en-US"/>
              <a:t>Date originale</a:t>
            </a:r>
          </a:p>
          <a:p>
            <a:pPr lvl="2"/>
            <a:r>
              <a:rPr lang="en-US" altLang="en-US"/>
              <a:t>Waveform – rawdata</a:t>
            </a:r>
          </a:p>
          <a:p>
            <a:pPr lvl="3"/>
            <a:r>
              <a:rPr lang="en-US" altLang="en-US"/>
              <a:t>Repres:Ox -&gt; timpul, Oy -&gt; amplitudinea semnalului</a:t>
            </a:r>
          </a:p>
          <a:p>
            <a:pPr lvl="3"/>
            <a:r>
              <a:rPr lang="en-US" altLang="en-US"/>
              <a:t>+: raw input</a:t>
            </a:r>
          </a:p>
          <a:p>
            <a:pPr lvl="3"/>
            <a:r>
              <a:rPr lang="en-US" altLang="en-US"/>
              <a:t>-: cost computational mare</a:t>
            </a:r>
          </a:p>
          <a:p>
            <a:pPr lvl="3"/>
            <a:endParaRPr lang="en-US" altLang="en-US"/>
          </a:p>
        </p:txBody>
      </p:sp>
      <p:pic>
        <p:nvPicPr>
          <p:cNvPr id="12292" name="Picture 2" descr="Waveform - Introduction to Speech Processing - Aalto University Wiki">
            <a:extLst>
              <a:ext uri="{FF2B5EF4-FFF2-40B4-BE49-F238E27FC236}">
                <a16:creationId xmlns:a16="http://schemas.microsoft.com/office/drawing/2014/main" id="{636517D8-BC43-40A7-A568-383A41F20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6861" y="3429000"/>
            <a:ext cx="5075237"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F419E15-89BC-457B-A559-3A652270776E}"/>
              </a:ext>
            </a:extLst>
          </p:cNvPr>
          <p:cNvSpPr>
            <a:spLocks noGrp="1" noChangeArrowheads="1"/>
          </p:cNvSpPr>
          <p:nvPr>
            <p:ph type="title"/>
          </p:nvPr>
        </p:nvSpPr>
        <p:spPr/>
        <p:txBody>
          <a:bodyPr/>
          <a:lstStyle/>
          <a:p>
            <a:r>
              <a:rPr lang="ro-RO" altLang="en-US"/>
              <a:t>Recunoașterea gesturilor</a:t>
            </a:r>
            <a:endParaRPr lang="en-GB" altLang="en-US"/>
          </a:p>
        </p:txBody>
      </p:sp>
      <p:sp>
        <p:nvSpPr>
          <p:cNvPr id="95235" name="Content Placeholder 2">
            <a:extLst>
              <a:ext uri="{FF2B5EF4-FFF2-40B4-BE49-F238E27FC236}">
                <a16:creationId xmlns:a16="http://schemas.microsoft.com/office/drawing/2014/main" id="{B220D090-1EBB-4B70-B6EE-EF75029D4B4F}"/>
              </a:ext>
            </a:extLst>
          </p:cNvPr>
          <p:cNvSpPr>
            <a:spLocks noGrp="1" noChangeArrowheads="1"/>
          </p:cNvSpPr>
          <p:nvPr>
            <p:ph idx="1"/>
          </p:nvPr>
        </p:nvSpPr>
        <p:spPr/>
        <p:txBody>
          <a:bodyPr/>
          <a:lstStyle/>
          <a:p>
            <a:r>
              <a:rPr lang="ro-RO" altLang="en-US"/>
              <a:t>Sistem – recunoașterea</a:t>
            </a:r>
          </a:p>
          <a:p>
            <a:pPr lvl="1"/>
            <a:r>
              <a:rPr lang="ro-RO" altLang="en-US"/>
              <a:t>Metode bazate pe modele 3D ale mâinii</a:t>
            </a:r>
          </a:p>
          <a:p>
            <a:pPr lvl="3"/>
            <a:endParaRPr lang="ro-RO" altLang="en-US" sz="1800"/>
          </a:p>
          <a:p>
            <a:pPr lvl="2"/>
            <a:r>
              <a:rPr lang="ro-RO" altLang="en-US"/>
              <a:t>Cele mai cunoscute modele</a:t>
            </a:r>
          </a:p>
          <a:p>
            <a:pPr lvl="3"/>
            <a:r>
              <a:rPr lang="ro-RO" altLang="en-US" sz="1800"/>
              <a:t>Model 3D texturat volumetric</a:t>
            </a:r>
          </a:p>
          <a:p>
            <a:pPr lvl="4"/>
            <a:r>
              <a:rPr lang="ro-RO" altLang="en-US" sz="1800"/>
              <a:t>Profilul mâinii și textura pielii</a:t>
            </a:r>
          </a:p>
          <a:p>
            <a:pPr lvl="3"/>
            <a:endParaRPr lang="ro-RO" altLang="en-US" sz="1800"/>
          </a:p>
          <a:p>
            <a:pPr lvl="3"/>
            <a:endParaRPr lang="ro-RO" altLang="en-US" sz="1800"/>
          </a:p>
          <a:p>
            <a:pPr lvl="3"/>
            <a:r>
              <a:rPr lang="ro-RO" altLang="en-US" sz="1800"/>
              <a:t>Model 3D geometric</a:t>
            </a:r>
          </a:p>
          <a:p>
            <a:pPr lvl="3"/>
            <a:endParaRPr lang="ro-RO" altLang="en-US" sz="1800"/>
          </a:p>
          <a:p>
            <a:pPr lvl="3"/>
            <a:endParaRPr lang="ro-RO" altLang="en-US" sz="1800"/>
          </a:p>
          <a:p>
            <a:pPr lvl="3"/>
            <a:r>
              <a:rPr lang="ro-RO" altLang="en-US" sz="1800"/>
              <a:t>Model 3D de profil </a:t>
            </a:r>
          </a:p>
          <a:p>
            <a:pPr lvl="2"/>
            <a:endParaRPr lang="ro-RO" altLang="en-US"/>
          </a:p>
        </p:txBody>
      </p:sp>
      <p:pic>
        <p:nvPicPr>
          <p:cNvPr id="95236" name="Picture 2">
            <a:extLst>
              <a:ext uri="{FF2B5EF4-FFF2-40B4-BE49-F238E27FC236}">
                <a16:creationId xmlns:a16="http://schemas.microsoft.com/office/drawing/2014/main" id="{0492C9D6-BD29-4CCE-9C5C-C2D96AD1F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835341"/>
            <a:ext cx="112395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5237" name="Picture 3">
            <a:extLst>
              <a:ext uri="{FF2B5EF4-FFF2-40B4-BE49-F238E27FC236}">
                <a16:creationId xmlns:a16="http://schemas.microsoft.com/office/drawing/2014/main" id="{1EF97F25-4780-4659-AAC5-9ED2E32AC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2984" y="4056587"/>
            <a:ext cx="1066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pic>
        <p:nvPicPr>
          <p:cNvPr id="95238" name="Picture 4">
            <a:extLst>
              <a:ext uri="{FF2B5EF4-FFF2-40B4-BE49-F238E27FC236}">
                <a16:creationId xmlns:a16="http://schemas.microsoft.com/office/drawing/2014/main" id="{3C8EF6FA-AD6E-4FB2-A48F-B1EB534AB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25" y="5195953"/>
            <a:ext cx="98107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2F856A0D-BE81-4F6B-A019-DA8AB61F463C}"/>
              </a:ext>
            </a:extLst>
          </p:cNvPr>
          <p:cNvSpPr>
            <a:spLocks noGrp="1" noChangeArrowheads="1"/>
          </p:cNvSpPr>
          <p:nvPr>
            <p:ph type="title"/>
          </p:nvPr>
        </p:nvSpPr>
        <p:spPr/>
        <p:txBody>
          <a:bodyPr/>
          <a:lstStyle/>
          <a:p>
            <a:r>
              <a:rPr lang="ro-RO" altLang="en-US"/>
              <a:t>Recunoașterea gesturilor</a:t>
            </a:r>
            <a:endParaRPr lang="en-GB" altLang="en-US"/>
          </a:p>
        </p:txBody>
      </p:sp>
      <p:sp>
        <p:nvSpPr>
          <p:cNvPr id="96259" name="Content Placeholder 2">
            <a:extLst>
              <a:ext uri="{FF2B5EF4-FFF2-40B4-BE49-F238E27FC236}">
                <a16:creationId xmlns:a16="http://schemas.microsoft.com/office/drawing/2014/main" id="{BA2806B7-2E3B-4114-A9CD-42385849FB1A}"/>
              </a:ext>
            </a:extLst>
          </p:cNvPr>
          <p:cNvSpPr>
            <a:spLocks noGrp="1" noChangeArrowheads="1"/>
          </p:cNvSpPr>
          <p:nvPr>
            <p:ph idx="1"/>
          </p:nvPr>
        </p:nvSpPr>
        <p:spPr/>
        <p:txBody>
          <a:bodyPr/>
          <a:lstStyle/>
          <a:p>
            <a:r>
              <a:rPr lang="ro-RO" altLang="en-US" dirty="0"/>
              <a:t>Sistem – recunoașterea</a:t>
            </a:r>
          </a:p>
          <a:p>
            <a:pPr lvl="1"/>
            <a:r>
              <a:rPr lang="ro-RO" altLang="en-US" dirty="0"/>
              <a:t>Camere RGB</a:t>
            </a:r>
          </a:p>
          <a:p>
            <a:pPr lvl="2"/>
            <a:r>
              <a:rPr lang="ro-RO" altLang="en-US" dirty="0"/>
              <a:t>Recunoașterea gesturilor dinamice</a:t>
            </a:r>
          </a:p>
          <a:p>
            <a:pPr lvl="3"/>
            <a:r>
              <a:rPr lang="ro-RO" altLang="en-US" sz="1800" dirty="0"/>
              <a:t>HMM și alte modele statistice</a:t>
            </a:r>
          </a:p>
          <a:p>
            <a:pPr lvl="3"/>
            <a:r>
              <a:rPr lang="ro-RO" altLang="en-US" sz="1800" dirty="0"/>
              <a:t>RNA și alte metode de ML</a:t>
            </a:r>
          </a:p>
          <a:p>
            <a:pPr lvl="3"/>
            <a:r>
              <a:rPr lang="ro-RO" altLang="en-US" sz="1800" dirty="0"/>
              <a:t>Metode bazate pe vectori propri (Eigen)</a:t>
            </a:r>
          </a:p>
          <a:p>
            <a:pPr lvl="3"/>
            <a:r>
              <a:rPr lang="ro-RO" altLang="en-US" sz="1800" dirty="0"/>
              <a:t>Curve fitting</a:t>
            </a:r>
          </a:p>
          <a:p>
            <a:pPr lvl="3"/>
            <a:r>
              <a:rPr lang="ro-RO" altLang="en-US" sz="1800" dirty="0"/>
              <a:t>Programare dinamică / Dynamic time wrapping </a:t>
            </a:r>
          </a:p>
          <a:p>
            <a:pPr lvl="2"/>
            <a:r>
              <a:rPr lang="ro-RO" altLang="en-US" dirty="0"/>
              <a:t>Recunoașterea poziției mâinii</a:t>
            </a:r>
          </a:p>
          <a:p>
            <a:pPr lvl="3"/>
            <a:r>
              <a:rPr lang="ro-RO" altLang="en-US" sz="1800" dirty="0"/>
              <a:t>Metode de învățare supervizate</a:t>
            </a:r>
          </a:p>
          <a:p>
            <a:pPr lvl="3"/>
            <a:r>
              <a:rPr lang="ro-RO" altLang="en-US" sz="1800" dirty="0"/>
              <a:t>Metode de învățare ne-supervizate</a:t>
            </a:r>
          </a:p>
          <a:p>
            <a:pPr lvl="3"/>
            <a:r>
              <a:rPr lang="ro-RO" altLang="en-US" sz="1800" dirty="0"/>
              <a:t>Potrivire de grafe</a:t>
            </a:r>
          </a:p>
          <a:p>
            <a:pPr lvl="3"/>
            <a:r>
              <a:rPr lang="ro-RO" altLang="en-US" sz="1800" dirty="0"/>
              <a:t>Metode bazate pe modele 3D</a:t>
            </a:r>
            <a:endParaRPr lang="en-GB" altLang="en-US" sz="1800" dirty="0"/>
          </a:p>
          <a:p>
            <a:pPr lvl="2"/>
            <a:endParaRPr lang="en-GB"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3657A14D-459A-4700-978E-AA2751DE65FA}"/>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453EEE0F-0E11-45CC-A4C8-A3F1EA7002CD}"/>
              </a:ext>
            </a:extLst>
          </p:cNvPr>
          <p:cNvSpPr>
            <a:spLocks noGrp="1"/>
          </p:cNvSpPr>
          <p:nvPr>
            <p:ph idx="1"/>
          </p:nvPr>
        </p:nvSpPr>
        <p:spPr/>
        <p:txBody>
          <a:bodyPr/>
          <a:lstStyle/>
          <a:p>
            <a:pPr>
              <a:defRPr/>
            </a:pPr>
            <a:r>
              <a:rPr lang="ro-RO" sz="1200" dirty="0"/>
              <a:t>Recunoașterea gesturilor dinamice</a:t>
            </a:r>
          </a:p>
          <a:p>
            <a:pPr lvl="1">
              <a:defRPr/>
            </a:pPr>
            <a:r>
              <a:rPr lang="en-GB" sz="800" dirty="0" err="1">
                <a:ea typeface="+mn-ea"/>
                <a:cs typeface="+mn-cs"/>
              </a:rPr>
              <a:t>Pramod</a:t>
            </a:r>
            <a:r>
              <a:rPr lang="en-GB" sz="800" dirty="0">
                <a:ea typeface="+mn-ea"/>
                <a:cs typeface="+mn-cs"/>
              </a:rPr>
              <a:t> Kumar </a:t>
            </a:r>
            <a:r>
              <a:rPr lang="en-GB" sz="800" dirty="0" err="1">
                <a:ea typeface="+mn-ea"/>
                <a:cs typeface="+mn-cs"/>
              </a:rPr>
              <a:t>Pisharady</a:t>
            </a:r>
            <a:r>
              <a:rPr lang="en-GB" sz="800" dirty="0">
                <a:ea typeface="+mn-ea"/>
                <a:cs typeface="+mn-cs"/>
              </a:rPr>
              <a:t> and Martin </a:t>
            </a:r>
            <a:r>
              <a:rPr lang="en-GB" sz="800" dirty="0" err="1">
                <a:ea typeface="+mn-ea"/>
                <a:cs typeface="+mn-cs"/>
              </a:rPr>
              <a:t>Saerbeck</a:t>
            </a:r>
            <a:r>
              <a:rPr lang="en-GB" sz="800" dirty="0">
                <a:ea typeface="+mn-ea"/>
                <a:cs typeface="+mn-cs"/>
              </a:rPr>
              <a:t> </a:t>
            </a:r>
            <a:r>
              <a:rPr lang="ro-RO" sz="800" dirty="0">
                <a:ea typeface="+mn-ea"/>
                <a:cs typeface="+mn-cs"/>
              </a:rPr>
              <a:t>, </a:t>
            </a:r>
            <a:r>
              <a:rPr lang="en-GB" sz="800" dirty="0">
                <a:ea typeface="+mn-ea"/>
                <a:cs typeface="+mn-cs"/>
              </a:rPr>
              <a:t>Recent methods and databases in vision-based</a:t>
            </a:r>
            <a:r>
              <a:rPr lang="ro-RO" sz="800" dirty="0">
                <a:ea typeface="+mn-ea"/>
                <a:cs typeface="+mn-cs"/>
              </a:rPr>
              <a:t> </a:t>
            </a:r>
            <a:r>
              <a:rPr lang="en-GB" sz="800" dirty="0">
                <a:ea typeface="+mn-ea"/>
                <a:cs typeface="+mn-cs"/>
              </a:rPr>
              <a:t>hand gesture recognition: A review</a:t>
            </a:r>
            <a:r>
              <a:rPr lang="ro-RO" sz="800" dirty="0">
                <a:ea typeface="+mn-ea"/>
                <a:cs typeface="+mn-cs"/>
              </a:rPr>
              <a:t>, </a:t>
            </a:r>
            <a:r>
              <a:rPr lang="en-GB" sz="800" dirty="0">
                <a:ea typeface="+mn-ea"/>
                <a:cs typeface="+mn-cs"/>
              </a:rPr>
              <a:t>Computer Vision and Image Understanding</a:t>
            </a:r>
            <a:r>
              <a:rPr lang="ro-RO" sz="800" dirty="0">
                <a:ea typeface="+mn-ea"/>
                <a:cs typeface="+mn-cs"/>
              </a:rPr>
              <a:t>, Vol. 141, 2015:152-165</a:t>
            </a:r>
            <a:endParaRPr lang="ro-RO" sz="800" dirty="0"/>
          </a:p>
          <a:p>
            <a:pPr lvl="4">
              <a:defRPr/>
            </a:pPr>
            <a:endParaRPr lang="ro-RO" sz="1800" dirty="0"/>
          </a:p>
        </p:txBody>
      </p:sp>
      <p:pic>
        <p:nvPicPr>
          <p:cNvPr id="97284" name="Picture 2">
            <a:extLst>
              <a:ext uri="{FF2B5EF4-FFF2-40B4-BE49-F238E27FC236}">
                <a16:creationId xmlns:a16="http://schemas.microsoft.com/office/drawing/2014/main" id="{CA094F6A-E797-4E8C-86C6-4F297C415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408" y="2204864"/>
            <a:ext cx="6010275" cy="519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F7B70935-11F7-4674-B41F-5AF25D899838}"/>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3C9049AE-33C6-45E8-92E8-5705521C32CC}"/>
              </a:ext>
            </a:extLst>
          </p:cNvPr>
          <p:cNvSpPr>
            <a:spLocks noGrp="1"/>
          </p:cNvSpPr>
          <p:nvPr>
            <p:ph idx="1"/>
          </p:nvPr>
        </p:nvSpPr>
        <p:spPr/>
        <p:txBody>
          <a:bodyPr/>
          <a:lstStyle/>
          <a:p>
            <a:endParaRPr lang="en-US"/>
          </a:p>
        </p:txBody>
      </p:sp>
      <p:pic>
        <p:nvPicPr>
          <p:cNvPr id="98308" name="Picture 2">
            <a:extLst>
              <a:ext uri="{FF2B5EF4-FFF2-40B4-BE49-F238E27FC236}">
                <a16:creationId xmlns:a16="http://schemas.microsoft.com/office/drawing/2014/main" id="{CC5D376F-3EC8-4B1C-9E77-94273BAE3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1557338"/>
            <a:ext cx="86677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C357A7E8-C0F9-4972-B352-2EB993AF25A2}"/>
              </a:ext>
            </a:extLst>
          </p:cNvPr>
          <p:cNvSpPr>
            <a:spLocks noGrp="1" noChangeArrowheads="1"/>
          </p:cNvSpPr>
          <p:nvPr>
            <p:ph type="title"/>
          </p:nvPr>
        </p:nvSpPr>
        <p:spPr/>
        <p:txBody>
          <a:bodyPr/>
          <a:lstStyle/>
          <a:p>
            <a:r>
              <a:rPr lang="ro-RO" altLang="en-US"/>
              <a:t>Recunoașterea gesturilor</a:t>
            </a:r>
            <a:endParaRPr lang="en-GB" altLang="en-US"/>
          </a:p>
        </p:txBody>
      </p:sp>
      <p:sp>
        <p:nvSpPr>
          <p:cNvPr id="99331" name="Content Placeholder 2">
            <a:extLst>
              <a:ext uri="{FF2B5EF4-FFF2-40B4-BE49-F238E27FC236}">
                <a16:creationId xmlns:a16="http://schemas.microsoft.com/office/drawing/2014/main" id="{17069599-80FF-45E0-8E76-B3C6FBFBB142}"/>
              </a:ext>
            </a:extLst>
          </p:cNvPr>
          <p:cNvSpPr>
            <a:spLocks noGrp="1" noChangeArrowheads="1"/>
          </p:cNvSpPr>
          <p:nvPr>
            <p:ph idx="1"/>
          </p:nvPr>
        </p:nvSpPr>
        <p:spPr/>
        <p:txBody>
          <a:bodyPr/>
          <a:lstStyle/>
          <a:p>
            <a:pPr marL="342900" lvl="2" indent="-342900">
              <a:buClr>
                <a:srgbClr val="009900"/>
              </a:buClr>
              <a:buSzPct val="75000"/>
            </a:pPr>
            <a:r>
              <a:rPr lang="ro-RO" altLang="en-US"/>
              <a:t>Recunoașterea poziției mâinii</a:t>
            </a:r>
          </a:p>
        </p:txBody>
      </p:sp>
      <p:pic>
        <p:nvPicPr>
          <p:cNvPr id="99332" name="Picture 2">
            <a:extLst>
              <a:ext uri="{FF2B5EF4-FFF2-40B4-BE49-F238E27FC236}">
                <a16:creationId xmlns:a16="http://schemas.microsoft.com/office/drawing/2014/main" id="{72308D39-ED66-4DF9-9CA1-F5259DDDC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916113"/>
            <a:ext cx="8589962"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E4C31244-FB6B-42FD-9AC4-A8DDFD66A564}"/>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4A9EB461-3F0D-4CB9-BB98-22AF073FBBDF}"/>
              </a:ext>
            </a:extLst>
          </p:cNvPr>
          <p:cNvSpPr>
            <a:spLocks noGrp="1"/>
          </p:cNvSpPr>
          <p:nvPr>
            <p:ph idx="1"/>
          </p:nvPr>
        </p:nvSpPr>
        <p:spPr/>
        <p:txBody>
          <a:bodyPr/>
          <a:lstStyle/>
          <a:p>
            <a:endParaRPr lang="en-US"/>
          </a:p>
        </p:txBody>
      </p:sp>
      <p:pic>
        <p:nvPicPr>
          <p:cNvPr id="100356" name="Picture 2">
            <a:extLst>
              <a:ext uri="{FF2B5EF4-FFF2-40B4-BE49-F238E27FC236}">
                <a16:creationId xmlns:a16="http://schemas.microsoft.com/office/drawing/2014/main" id="{865FABA5-9E68-4461-9D8C-5962F68D3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700213"/>
            <a:ext cx="8920162"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7147932A-1396-4C29-A92E-9CD90555A8E6}"/>
              </a:ext>
            </a:extLst>
          </p:cNvPr>
          <p:cNvSpPr>
            <a:spLocks noGrp="1" noChangeArrowheads="1"/>
          </p:cNvSpPr>
          <p:nvPr>
            <p:ph type="title"/>
          </p:nvPr>
        </p:nvSpPr>
        <p:spPr/>
        <p:txBody>
          <a:bodyPr/>
          <a:lstStyle/>
          <a:p>
            <a:r>
              <a:rPr lang="ro-RO" altLang="en-US"/>
              <a:t>Recunoașterea gesturilor</a:t>
            </a:r>
            <a:endParaRPr lang="en-GB" altLang="en-US"/>
          </a:p>
        </p:txBody>
      </p:sp>
      <p:sp>
        <p:nvSpPr>
          <p:cNvPr id="3" name="Content Placeholder 2">
            <a:extLst>
              <a:ext uri="{FF2B5EF4-FFF2-40B4-BE49-F238E27FC236}">
                <a16:creationId xmlns:a16="http://schemas.microsoft.com/office/drawing/2014/main" id="{EDAB3E4C-974B-4B23-B072-8551A4AC9645}"/>
              </a:ext>
            </a:extLst>
          </p:cNvPr>
          <p:cNvSpPr>
            <a:spLocks noGrp="1"/>
          </p:cNvSpPr>
          <p:nvPr>
            <p:ph idx="1"/>
          </p:nvPr>
        </p:nvSpPr>
        <p:spPr/>
        <p:txBody>
          <a:bodyPr/>
          <a:lstStyle/>
          <a:p>
            <a:pPr>
              <a:defRPr/>
            </a:pPr>
            <a:r>
              <a:rPr lang="ro-RO" dirty="0"/>
              <a:t>Sistem – recunoașterea</a:t>
            </a:r>
          </a:p>
          <a:p>
            <a:pPr lvl="1">
              <a:defRPr/>
            </a:pPr>
            <a:r>
              <a:rPr lang="ro-RO" dirty="0"/>
              <a:t>Camere RGB-D</a:t>
            </a:r>
          </a:p>
          <a:p>
            <a:pPr lvl="2">
              <a:defRPr/>
            </a:pPr>
            <a:r>
              <a:rPr lang="ro-RO" dirty="0"/>
              <a:t>Metode pentru recunoașterea gesturilor dinamice</a:t>
            </a:r>
          </a:p>
          <a:p>
            <a:pPr lvl="3">
              <a:defRPr/>
            </a:pPr>
            <a:r>
              <a:rPr lang="ro-RO" sz="1800" dirty="0"/>
              <a:t>One-shot-learning</a:t>
            </a:r>
          </a:p>
          <a:p>
            <a:pPr lvl="4">
              <a:defRPr/>
            </a:pPr>
            <a:r>
              <a:rPr lang="en-GB" sz="1800" dirty="0">
                <a:ea typeface="+mn-ea"/>
                <a:cs typeface="+mn-cs"/>
              </a:rPr>
              <a:t>Extended-Motion-History-Image (Extended-MHI) </a:t>
            </a:r>
            <a:endParaRPr lang="ro-RO" sz="1800" dirty="0">
              <a:ea typeface="+mn-ea"/>
              <a:cs typeface="+mn-cs"/>
            </a:endParaRPr>
          </a:p>
          <a:p>
            <a:pPr lvl="4">
              <a:defRPr/>
            </a:pPr>
            <a:r>
              <a:rPr lang="ro-RO" sz="1800" dirty="0">
                <a:ea typeface="+mn-ea"/>
                <a:cs typeface="+mn-cs"/>
              </a:rPr>
              <a:t>Coeficient de corelație maxim</a:t>
            </a:r>
          </a:p>
          <a:p>
            <a:pPr lvl="3">
              <a:defRPr/>
            </a:pPr>
            <a:r>
              <a:rPr lang="ro-RO" sz="1800" dirty="0">
                <a:ea typeface="+mn-ea"/>
                <a:cs typeface="+mn-cs"/>
              </a:rPr>
              <a:t>Cel mai apropiat vecin</a:t>
            </a:r>
          </a:p>
          <a:p>
            <a:pPr lvl="3">
              <a:defRPr/>
            </a:pPr>
            <a:r>
              <a:rPr lang="ro-RO" sz="1800" dirty="0">
                <a:ea typeface="+mn-ea"/>
                <a:cs typeface="+mn-cs"/>
              </a:rPr>
              <a:t>Dynamic time wrapping</a:t>
            </a:r>
          </a:p>
          <a:p>
            <a:pPr lvl="2">
              <a:defRPr/>
            </a:pPr>
            <a:r>
              <a:rPr lang="ro-RO" dirty="0"/>
              <a:t>Metode pentru recunoașterea poziției mâinii</a:t>
            </a:r>
          </a:p>
          <a:p>
            <a:pPr lvl="3">
              <a:defRPr/>
            </a:pPr>
            <a:r>
              <a:rPr lang="ro-RO" sz="1800" dirty="0">
                <a:ea typeface="+mn-ea"/>
                <a:cs typeface="+mn-cs"/>
              </a:rPr>
              <a:t>Random decision forests</a:t>
            </a:r>
          </a:p>
          <a:p>
            <a:pPr lvl="3">
              <a:defRPr/>
            </a:pPr>
            <a:r>
              <a:rPr lang="ro-RO" sz="1800" dirty="0">
                <a:ea typeface="+mn-ea"/>
                <a:cs typeface="+mn-cs"/>
              </a:rPr>
              <a:t>Clasificator probabilistic bazat pe distanța de editare</a:t>
            </a:r>
          </a:p>
          <a:p>
            <a:pPr lvl="2">
              <a:defRPr/>
            </a:pPr>
            <a:endParaRPr lang="ro-RO" dirty="0">
              <a:ea typeface="+mn-ea"/>
              <a:cs typeface="+mn-cs"/>
            </a:endParaRPr>
          </a:p>
          <a:p>
            <a:pPr lvl="2">
              <a:defRPr/>
            </a:pPr>
            <a:endParaRPr lang="ro-RO" dirty="0">
              <a:ea typeface="+mn-ea"/>
              <a:cs typeface="+mn-cs"/>
            </a:endParaRPr>
          </a:p>
          <a:p>
            <a:pPr lvl="2">
              <a:defRPr/>
            </a:pPr>
            <a:endParaRPr lang="ro-RO" dirty="0"/>
          </a:p>
          <a:p>
            <a:pPr lvl="1">
              <a:defRPr/>
            </a:pPr>
            <a:endParaRPr lang="en-GB"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AA5CCA31-7894-4B7C-B90A-CAE7BADD68FA}"/>
              </a:ext>
            </a:extLst>
          </p:cNvPr>
          <p:cNvSpPr>
            <a:spLocks noGrp="1" noChangeArrowheads="1"/>
          </p:cNvSpPr>
          <p:nvPr>
            <p:ph type="title"/>
          </p:nvPr>
        </p:nvSpPr>
        <p:spPr/>
        <p:txBody>
          <a:bodyPr/>
          <a:lstStyle/>
          <a:p>
            <a:r>
              <a:rPr lang="ro-RO" altLang="en-US"/>
              <a:t>Recunoașterea gesturilor</a:t>
            </a:r>
            <a:endParaRPr lang="en-GB" altLang="en-US"/>
          </a:p>
        </p:txBody>
      </p:sp>
      <p:sp>
        <p:nvSpPr>
          <p:cNvPr id="102403" name="Content Placeholder 2">
            <a:extLst>
              <a:ext uri="{FF2B5EF4-FFF2-40B4-BE49-F238E27FC236}">
                <a16:creationId xmlns:a16="http://schemas.microsoft.com/office/drawing/2014/main" id="{360C5BDD-90C1-41A2-ACEC-1C40720ED8A8}"/>
              </a:ext>
            </a:extLst>
          </p:cNvPr>
          <p:cNvSpPr>
            <a:spLocks noGrp="1" noChangeArrowheads="1"/>
          </p:cNvSpPr>
          <p:nvPr>
            <p:ph idx="1"/>
          </p:nvPr>
        </p:nvSpPr>
        <p:spPr/>
        <p:txBody>
          <a:bodyPr/>
          <a:lstStyle/>
          <a:p>
            <a:pPr marL="342900" lvl="2" indent="-342900">
              <a:buClr>
                <a:srgbClr val="009900"/>
              </a:buClr>
              <a:buSzPct val="75000"/>
            </a:pPr>
            <a:r>
              <a:rPr lang="ro-RO" altLang="en-US"/>
              <a:t>Metode pentru recunoașterea gesturilor dinamice și a poziției mâinii</a:t>
            </a:r>
          </a:p>
        </p:txBody>
      </p:sp>
      <p:pic>
        <p:nvPicPr>
          <p:cNvPr id="102404" name="Picture 2">
            <a:extLst>
              <a:ext uri="{FF2B5EF4-FFF2-40B4-BE49-F238E27FC236}">
                <a16:creationId xmlns:a16="http://schemas.microsoft.com/office/drawing/2014/main" id="{48232C01-A367-42FB-A397-E851631BB7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98" y="2276872"/>
            <a:ext cx="8343900"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7BE7F9BD-641F-47EB-894D-7FFFA69D230C}"/>
              </a:ext>
            </a:extLst>
          </p:cNvPr>
          <p:cNvSpPr>
            <a:spLocks noGrp="1" noChangeArrowheads="1"/>
          </p:cNvSpPr>
          <p:nvPr>
            <p:ph type="title"/>
          </p:nvPr>
        </p:nvSpPr>
        <p:spPr/>
        <p:txBody>
          <a:bodyPr/>
          <a:lstStyle/>
          <a:p>
            <a:r>
              <a:rPr lang="ro-RO" altLang="en-US"/>
              <a:t>Recunoașterea gesturilor</a:t>
            </a:r>
            <a:endParaRPr lang="en-GB" altLang="en-US"/>
          </a:p>
        </p:txBody>
      </p:sp>
      <p:sp>
        <p:nvSpPr>
          <p:cNvPr id="2" name="Content Placeholder 1">
            <a:extLst>
              <a:ext uri="{FF2B5EF4-FFF2-40B4-BE49-F238E27FC236}">
                <a16:creationId xmlns:a16="http://schemas.microsoft.com/office/drawing/2014/main" id="{5AF43237-64AC-4F17-B0EE-13DEC68F3B47}"/>
              </a:ext>
            </a:extLst>
          </p:cNvPr>
          <p:cNvSpPr>
            <a:spLocks noGrp="1"/>
          </p:cNvSpPr>
          <p:nvPr>
            <p:ph idx="1"/>
          </p:nvPr>
        </p:nvSpPr>
        <p:spPr/>
        <p:txBody>
          <a:bodyPr/>
          <a:lstStyle/>
          <a:p>
            <a:endParaRPr lang="en-US"/>
          </a:p>
        </p:txBody>
      </p:sp>
      <p:pic>
        <p:nvPicPr>
          <p:cNvPr id="103428" name="Picture 2">
            <a:extLst>
              <a:ext uri="{FF2B5EF4-FFF2-40B4-BE49-F238E27FC236}">
                <a16:creationId xmlns:a16="http://schemas.microsoft.com/office/drawing/2014/main" id="{B7B58247-1070-4DB1-8CA6-298A8CF0A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8137152" cy="380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22855</TotalTime>
  <Words>8796</Words>
  <Application>Microsoft Office PowerPoint</Application>
  <PresentationFormat>On-screen Show (4:3)</PresentationFormat>
  <Paragraphs>1735</Paragraphs>
  <Slides>98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98</vt:i4>
      </vt:variant>
    </vt:vector>
  </HeadingPairs>
  <TitlesOfParts>
    <vt:vector size="107" baseType="lpstr">
      <vt:lpstr>Arial</vt:lpstr>
      <vt:lpstr>Calibri</vt:lpstr>
      <vt:lpstr>Garamond</vt:lpstr>
      <vt:lpstr>Open Sans</vt:lpstr>
      <vt:lpstr>Times New Roman</vt:lpstr>
      <vt:lpstr>Verdana</vt:lpstr>
      <vt:lpstr>Wingdings</vt:lpstr>
      <vt:lpstr>Level</vt:lpstr>
      <vt:lpstr>Equation</vt:lpstr>
      <vt:lpstr>METODE INTELIGENTE DE REZOLVARE  A PROBLEMELOR REALE</vt:lpstr>
      <vt:lpstr>Calcul afectiv (Affective Computing) </vt:lpstr>
      <vt:lpstr>Calcul afectiv (Affective Computing) </vt:lpstr>
      <vt:lpstr>Calcul afectiv (Affective Computing) </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Detectarea emoțiilor în vorbire</vt:lpstr>
      <vt:lpstr>De ce modele Markov?</vt:lpstr>
      <vt:lpstr>De ce modele Markov?</vt:lpstr>
      <vt:lpstr>Model Markov</vt:lpstr>
      <vt:lpstr>Model Markov</vt:lpstr>
      <vt:lpstr>Model Markov</vt:lpstr>
      <vt:lpstr>Model Markov</vt:lpstr>
      <vt:lpstr>Model Markov</vt:lpstr>
      <vt:lpstr>Model Markov ascuns</vt:lpstr>
      <vt:lpstr>Model Markov ascuns</vt:lpstr>
      <vt:lpstr>Model Markov ascuns</vt:lpstr>
      <vt:lpstr>Model Markov ascuns</vt:lpstr>
      <vt:lpstr>Model Markov ascuns</vt:lpstr>
      <vt:lpstr>Model Markov ascuns</vt:lpstr>
      <vt:lpstr>Model Markov ascuns</vt:lpstr>
      <vt:lpstr>Cuantificare vectorială</vt:lpstr>
      <vt:lpstr>Cuantificarea vectorială şi generarea observaţiilor </vt:lpstr>
      <vt:lpstr>Cuantificarea vectorială şi generarea observaţiilor </vt:lpstr>
      <vt:lpstr>Model Markov ascuns</vt:lpstr>
      <vt:lpstr>Detectarea emoțiilor în vorbire</vt:lpstr>
      <vt:lpstr>Detectarea emoțiilor în vorbire</vt:lpstr>
      <vt:lpstr>Detectarea emoțiilor în vorbire</vt:lpstr>
      <vt:lpstr>Detectarea emoțiilor în texte</vt:lpstr>
      <vt:lpstr>Detectarea emoțiilor în texte</vt:lpstr>
      <vt:lpstr>Detectarea emoțiilor în gesturi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expresia feței</vt:lpstr>
      <vt:lpstr>Detectarea emoțiilor în gesturi</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lpstr>Recunoașterea gesturilor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Laura</dc:creator>
  <cp:lastModifiedBy>LAURA SILVIA DIOSAN</cp:lastModifiedBy>
  <cp:revision>340</cp:revision>
  <dcterms:created xsi:type="dcterms:W3CDTF">2010-06-29T05:35:38Z</dcterms:created>
  <dcterms:modified xsi:type="dcterms:W3CDTF">2022-01-23T13:54:44Z</dcterms:modified>
</cp:coreProperties>
</file>