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701" r:id="rId3"/>
  </p:sldMasterIdLst>
  <p:notesMasterIdLst>
    <p:notesMasterId r:id="rId8"/>
  </p:notesMasterIdLst>
  <p:handoutMasterIdLst>
    <p:handoutMasterId r:id="rId9"/>
  </p:handoutMasterIdLst>
  <p:sldIdLst>
    <p:sldId id="926" r:id="rId4"/>
    <p:sldId id="1062" r:id="rId5"/>
    <p:sldId id="1167" r:id="rId6"/>
    <p:sldId id="1166" r:id="rId7"/>
  </p:sldIdLst>
  <p:sldSz cx="9144000" cy="6858000" type="screen4x3"/>
  <p:notesSz cx="68072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0099FF"/>
    <a:srgbClr val="F8F8F8"/>
    <a:srgbClr val="990000"/>
    <a:srgbClr val="66CCFF"/>
    <a:srgbClr val="009900"/>
    <a:srgbClr val="FF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909" autoAdjust="0"/>
  </p:normalViewPr>
  <p:slideViewPr>
    <p:cSldViewPr>
      <p:cViewPr varScale="1">
        <p:scale>
          <a:sx n="83" d="100"/>
          <a:sy n="83" d="100"/>
        </p:scale>
        <p:origin x="138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7AC88-DF5F-4C23-A681-9A82E585F758}" type="doc">
      <dgm:prSet loTypeId="urn:microsoft.com/office/officeart/2005/8/layout/gear1" loCatId="process" qsTypeId="urn:microsoft.com/office/officeart/2005/8/quickstyle/3d1" qsCatId="3D" csTypeId="urn:microsoft.com/office/officeart/2005/8/colors/colorful5" csCatId="colorful" phldr="1"/>
      <dgm:spPr/>
    </dgm:pt>
    <dgm:pt modelId="{A7CBCB25-E2D3-46BF-B204-12670F6B0FEA}">
      <dgm:prSet phldrT="[Text]"/>
      <dgm:spPr/>
      <dgm:t>
        <a:bodyPr/>
        <a:lstStyle/>
        <a:p>
          <a:r>
            <a:rPr lang="en-US" dirty="0"/>
            <a:t>Data (MRI &amp; CT)</a:t>
          </a:r>
        </a:p>
      </dgm:t>
    </dgm:pt>
    <dgm:pt modelId="{82956E00-8B01-446E-8E07-5044C12697B8}" type="parTrans" cxnId="{27D39002-0A22-4FC6-AE7B-C148AF451571}">
      <dgm:prSet/>
      <dgm:spPr/>
      <dgm:t>
        <a:bodyPr/>
        <a:lstStyle/>
        <a:p>
          <a:endParaRPr lang="en-US"/>
        </a:p>
      </dgm:t>
    </dgm:pt>
    <dgm:pt modelId="{A37B2C7F-F967-4F2B-BF1B-FCFFFA48127B}" type="sibTrans" cxnId="{27D39002-0A22-4FC6-AE7B-C148AF451571}">
      <dgm:prSet/>
      <dgm:spPr/>
      <dgm:t>
        <a:bodyPr/>
        <a:lstStyle/>
        <a:p>
          <a:endParaRPr lang="en-US"/>
        </a:p>
      </dgm:t>
    </dgm:pt>
    <dgm:pt modelId="{191B5283-B280-4901-A962-8D4F28E90888}">
      <dgm:prSet phldrT="[Text]"/>
      <dgm:spPr/>
      <dgm:t>
        <a:bodyPr/>
        <a:lstStyle/>
        <a:p>
          <a:r>
            <a:rPr lang="en-US" dirty="0"/>
            <a:t>Bio-Medical Physics</a:t>
          </a:r>
        </a:p>
      </dgm:t>
    </dgm:pt>
    <dgm:pt modelId="{24377877-03DC-4E3B-8DE7-8B5F3A1D6B8D}" type="parTrans" cxnId="{A5CD04D2-8A32-4817-A881-93EC5006C3F7}">
      <dgm:prSet/>
      <dgm:spPr/>
      <dgm:t>
        <a:bodyPr/>
        <a:lstStyle/>
        <a:p>
          <a:endParaRPr lang="en-US"/>
        </a:p>
      </dgm:t>
    </dgm:pt>
    <dgm:pt modelId="{BEBBC8A1-38BA-49C8-AC9C-F77EDBDAB7EB}" type="sibTrans" cxnId="{A5CD04D2-8A32-4817-A881-93EC5006C3F7}">
      <dgm:prSet/>
      <dgm:spPr/>
      <dgm:t>
        <a:bodyPr/>
        <a:lstStyle/>
        <a:p>
          <a:endParaRPr lang="en-US"/>
        </a:p>
      </dgm:t>
    </dgm:pt>
    <dgm:pt modelId="{856A2106-3024-4DF3-9056-6BAFE77116E8}">
      <dgm:prSet phldrT="[Text]"/>
      <dgm:spPr/>
      <dgm:t>
        <a:bodyPr/>
        <a:lstStyle/>
        <a:p>
          <a:r>
            <a:rPr lang="en-US" dirty="0"/>
            <a:t>Artificial Intelligence </a:t>
          </a:r>
        </a:p>
        <a:p>
          <a:r>
            <a:rPr lang="en-US" dirty="0"/>
            <a:t>Machine Learning</a:t>
          </a:r>
        </a:p>
      </dgm:t>
    </dgm:pt>
    <dgm:pt modelId="{B1B329D0-C595-454C-A05A-FADCFD1969D7}" type="parTrans" cxnId="{0D10A8D7-BA3F-4BD2-8E0D-54544055BA4D}">
      <dgm:prSet/>
      <dgm:spPr/>
      <dgm:t>
        <a:bodyPr/>
        <a:lstStyle/>
        <a:p>
          <a:endParaRPr lang="en-US"/>
        </a:p>
      </dgm:t>
    </dgm:pt>
    <dgm:pt modelId="{CA360101-08FE-4C66-B78A-852DE854563B}" type="sibTrans" cxnId="{0D10A8D7-BA3F-4BD2-8E0D-54544055BA4D}">
      <dgm:prSet/>
      <dgm:spPr/>
      <dgm:t>
        <a:bodyPr/>
        <a:lstStyle/>
        <a:p>
          <a:endParaRPr lang="en-US"/>
        </a:p>
      </dgm:t>
    </dgm:pt>
    <dgm:pt modelId="{279EBC77-9170-40E5-8A46-8FFFCA628E43}" type="pres">
      <dgm:prSet presAssocID="{36A7AC88-DF5F-4C23-A681-9A82E585F7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010E5A-A57A-4FC0-A9BB-AB34BB42E17D}" type="pres">
      <dgm:prSet presAssocID="{A7CBCB25-E2D3-46BF-B204-12670F6B0FEA}" presName="gear1" presStyleLbl="node1" presStyleIdx="0" presStyleCnt="3">
        <dgm:presLayoutVars>
          <dgm:chMax val="1"/>
          <dgm:bulletEnabled val="1"/>
        </dgm:presLayoutVars>
      </dgm:prSet>
      <dgm:spPr/>
    </dgm:pt>
    <dgm:pt modelId="{829608FF-2437-4E5F-A376-3FD22154EF46}" type="pres">
      <dgm:prSet presAssocID="{A7CBCB25-E2D3-46BF-B204-12670F6B0FEA}" presName="gear1srcNode" presStyleLbl="node1" presStyleIdx="0" presStyleCnt="3"/>
      <dgm:spPr/>
    </dgm:pt>
    <dgm:pt modelId="{571B23DC-C68A-4FDA-8646-88E90AB8AB4F}" type="pres">
      <dgm:prSet presAssocID="{A7CBCB25-E2D3-46BF-B204-12670F6B0FEA}" presName="gear1dstNode" presStyleLbl="node1" presStyleIdx="0" presStyleCnt="3"/>
      <dgm:spPr/>
    </dgm:pt>
    <dgm:pt modelId="{44D84782-9954-43C0-8B91-A243AB52AE78}" type="pres">
      <dgm:prSet presAssocID="{191B5283-B280-4901-A962-8D4F28E90888}" presName="gear2" presStyleLbl="node1" presStyleIdx="1" presStyleCnt="3" custScaleX="117876" custScaleY="104770" custLinFactNeighborX="-18772" custLinFactNeighborY="36245">
        <dgm:presLayoutVars>
          <dgm:chMax val="1"/>
          <dgm:bulletEnabled val="1"/>
        </dgm:presLayoutVars>
      </dgm:prSet>
      <dgm:spPr/>
    </dgm:pt>
    <dgm:pt modelId="{72C2FF4B-A6A9-4B54-A5F8-826223047022}" type="pres">
      <dgm:prSet presAssocID="{191B5283-B280-4901-A962-8D4F28E90888}" presName="gear2srcNode" presStyleLbl="node1" presStyleIdx="1" presStyleCnt="3"/>
      <dgm:spPr/>
    </dgm:pt>
    <dgm:pt modelId="{B4F44CAB-5A75-423F-9741-813258FF0062}" type="pres">
      <dgm:prSet presAssocID="{191B5283-B280-4901-A962-8D4F28E90888}" presName="gear2dstNode" presStyleLbl="node1" presStyleIdx="1" presStyleCnt="3"/>
      <dgm:spPr/>
    </dgm:pt>
    <dgm:pt modelId="{3B33ABB9-44BD-45BA-AD2B-B16E7A61405A}" type="pres">
      <dgm:prSet presAssocID="{856A2106-3024-4DF3-9056-6BAFE77116E8}" presName="gear3" presStyleLbl="node1" presStyleIdx="2" presStyleCnt="3" custLinFactNeighborX="6361" custLinFactNeighborY="14241"/>
      <dgm:spPr/>
    </dgm:pt>
    <dgm:pt modelId="{E8D8565A-60F0-4D45-A32B-5D7D3B037806}" type="pres">
      <dgm:prSet presAssocID="{856A2106-3024-4DF3-9056-6BAFE77116E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29CF33B-428D-42DD-B7A9-BCF488294C0C}" type="pres">
      <dgm:prSet presAssocID="{856A2106-3024-4DF3-9056-6BAFE77116E8}" presName="gear3srcNode" presStyleLbl="node1" presStyleIdx="2" presStyleCnt="3"/>
      <dgm:spPr/>
    </dgm:pt>
    <dgm:pt modelId="{DBEEB912-22F3-4523-8735-7D2916BE7F54}" type="pres">
      <dgm:prSet presAssocID="{856A2106-3024-4DF3-9056-6BAFE77116E8}" presName="gear3dstNode" presStyleLbl="node1" presStyleIdx="2" presStyleCnt="3"/>
      <dgm:spPr/>
    </dgm:pt>
    <dgm:pt modelId="{201BB5A9-B762-495A-B95C-38494A04CE90}" type="pres">
      <dgm:prSet presAssocID="{A37B2C7F-F967-4F2B-BF1B-FCFFFA48127B}" presName="connector1" presStyleLbl="sibTrans2D1" presStyleIdx="0" presStyleCnt="3"/>
      <dgm:spPr/>
    </dgm:pt>
    <dgm:pt modelId="{C7A91ED5-50AD-4B6B-8CCB-F8EA2D56420B}" type="pres">
      <dgm:prSet presAssocID="{BEBBC8A1-38BA-49C8-AC9C-F77EDBDAB7EB}" presName="connector2" presStyleLbl="sibTrans2D1" presStyleIdx="1" presStyleCnt="3" custLinFactNeighborX="-23664" custLinFactNeighborY="29848"/>
      <dgm:spPr/>
    </dgm:pt>
    <dgm:pt modelId="{F6DC2BBC-3691-4CF9-B84F-8FB9922ACC85}" type="pres">
      <dgm:prSet presAssocID="{CA360101-08FE-4C66-B78A-852DE854563B}" presName="connector3" presStyleLbl="sibTrans2D1" presStyleIdx="2" presStyleCnt="3" custLinFactNeighborX="1138" custLinFactNeighborY="16025"/>
      <dgm:spPr/>
    </dgm:pt>
  </dgm:ptLst>
  <dgm:cxnLst>
    <dgm:cxn modelId="{27D39002-0A22-4FC6-AE7B-C148AF451571}" srcId="{36A7AC88-DF5F-4C23-A681-9A82E585F758}" destId="{A7CBCB25-E2D3-46BF-B204-12670F6B0FEA}" srcOrd="0" destOrd="0" parTransId="{82956E00-8B01-446E-8E07-5044C12697B8}" sibTransId="{A37B2C7F-F967-4F2B-BF1B-FCFFFA48127B}"/>
    <dgm:cxn modelId="{48B8D114-E411-463C-B392-363EE4DA5E13}" type="presOf" srcId="{CA360101-08FE-4C66-B78A-852DE854563B}" destId="{F6DC2BBC-3691-4CF9-B84F-8FB9922ACC85}" srcOrd="0" destOrd="0" presId="urn:microsoft.com/office/officeart/2005/8/layout/gear1"/>
    <dgm:cxn modelId="{17BB481B-ECD1-41E2-9773-75E508AE3325}" type="presOf" srcId="{A7CBCB25-E2D3-46BF-B204-12670F6B0FEA}" destId="{1B010E5A-A57A-4FC0-A9BB-AB34BB42E17D}" srcOrd="0" destOrd="0" presId="urn:microsoft.com/office/officeart/2005/8/layout/gear1"/>
    <dgm:cxn modelId="{24D8AE2B-B666-4DE8-A417-22827F7DA575}" type="presOf" srcId="{191B5283-B280-4901-A962-8D4F28E90888}" destId="{44D84782-9954-43C0-8B91-A243AB52AE78}" srcOrd="0" destOrd="0" presId="urn:microsoft.com/office/officeart/2005/8/layout/gear1"/>
    <dgm:cxn modelId="{59B29E60-118E-4D0C-8303-8FC35ABBB58B}" type="presOf" srcId="{856A2106-3024-4DF3-9056-6BAFE77116E8}" destId="{D29CF33B-428D-42DD-B7A9-BCF488294C0C}" srcOrd="2" destOrd="0" presId="urn:microsoft.com/office/officeart/2005/8/layout/gear1"/>
    <dgm:cxn modelId="{52BF3764-AB5F-418A-BDFF-609C5748638D}" type="presOf" srcId="{856A2106-3024-4DF3-9056-6BAFE77116E8}" destId="{E8D8565A-60F0-4D45-A32B-5D7D3B037806}" srcOrd="1" destOrd="0" presId="urn:microsoft.com/office/officeart/2005/8/layout/gear1"/>
    <dgm:cxn modelId="{232E2E49-DD84-4A75-A154-A1738CA4ED6E}" type="presOf" srcId="{191B5283-B280-4901-A962-8D4F28E90888}" destId="{B4F44CAB-5A75-423F-9741-813258FF0062}" srcOrd="2" destOrd="0" presId="urn:microsoft.com/office/officeart/2005/8/layout/gear1"/>
    <dgm:cxn modelId="{CCF63D6B-2727-44A0-AE6B-5CE2C270F6B6}" type="presOf" srcId="{856A2106-3024-4DF3-9056-6BAFE77116E8}" destId="{DBEEB912-22F3-4523-8735-7D2916BE7F54}" srcOrd="3" destOrd="0" presId="urn:microsoft.com/office/officeart/2005/8/layout/gear1"/>
    <dgm:cxn modelId="{8CAD545A-D003-43D1-95C7-AA8B8BEA72FD}" type="presOf" srcId="{BEBBC8A1-38BA-49C8-AC9C-F77EDBDAB7EB}" destId="{C7A91ED5-50AD-4B6B-8CCB-F8EA2D56420B}" srcOrd="0" destOrd="0" presId="urn:microsoft.com/office/officeart/2005/8/layout/gear1"/>
    <dgm:cxn modelId="{8562487E-7D95-4BCD-B174-996670840ECA}" type="presOf" srcId="{36A7AC88-DF5F-4C23-A681-9A82E585F758}" destId="{279EBC77-9170-40E5-8A46-8FFFCA628E43}" srcOrd="0" destOrd="0" presId="urn:microsoft.com/office/officeart/2005/8/layout/gear1"/>
    <dgm:cxn modelId="{730E5484-833A-4DFA-A148-AFFBAFB4E72D}" type="presOf" srcId="{191B5283-B280-4901-A962-8D4F28E90888}" destId="{72C2FF4B-A6A9-4B54-A5F8-826223047022}" srcOrd="1" destOrd="0" presId="urn:microsoft.com/office/officeart/2005/8/layout/gear1"/>
    <dgm:cxn modelId="{1852D090-5FEE-48B9-B4F8-D44B99EFF72E}" type="presOf" srcId="{856A2106-3024-4DF3-9056-6BAFE77116E8}" destId="{3B33ABB9-44BD-45BA-AD2B-B16E7A61405A}" srcOrd="0" destOrd="0" presId="urn:microsoft.com/office/officeart/2005/8/layout/gear1"/>
    <dgm:cxn modelId="{FF603495-9C9A-4A80-A915-C8CC9A9A9BC6}" type="presOf" srcId="{A37B2C7F-F967-4F2B-BF1B-FCFFFA48127B}" destId="{201BB5A9-B762-495A-B95C-38494A04CE90}" srcOrd="0" destOrd="0" presId="urn:microsoft.com/office/officeart/2005/8/layout/gear1"/>
    <dgm:cxn modelId="{DDAB9CBE-1572-462D-A9C3-22B0B46ABB66}" type="presOf" srcId="{A7CBCB25-E2D3-46BF-B204-12670F6B0FEA}" destId="{571B23DC-C68A-4FDA-8646-88E90AB8AB4F}" srcOrd="2" destOrd="0" presId="urn:microsoft.com/office/officeart/2005/8/layout/gear1"/>
    <dgm:cxn modelId="{56EC08C7-5DA8-45B4-B72D-9660F77C5FDD}" type="presOf" srcId="{A7CBCB25-E2D3-46BF-B204-12670F6B0FEA}" destId="{829608FF-2437-4E5F-A376-3FD22154EF46}" srcOrd="1" destOrd="0" presId="urn:microsoft.com/office/officeart/2005/8/layout/gear1"/>
    <dgm:cxn modelId="{A5CD04D2-8A32-4817-A881-93EC5006C3F7}" srcId="{36A7AC88-DF5F-4C23-A681-9A82E585F758}" destId="{191B5283-B280-4901-A962-8D4F28E90888}" srcOrd="1" destOrd="0" parTransId="{24377877-03DC-4E3B-8DE7-8B5F3A1D6B8D}" sibTransId="{BEBBC8A1-38BA-49C8-AC9C-F77EDBDAB7EB}"/>
    <dgm:cxn modelId="{0D10A8D7-BA3F-4BD2-8E0D-54544055BA4D}" srcId="{36A7AC88-DF5F-4C23-A681-9A82E585F758}" destId="{856A2106-3024-4DF3-9056-6BAFE77116E8}" srcOrd="2" destOrd="0" parTransId="{B1B329D0-C595-454C-A05A-FADCFD1969D7}" sibTransId="{CA360101-08FE-4C66-B78A-852DE854563B}"/>
    <dgm:cxn modelId="{5D607672-DB61-4F10-B9BA-6B6EE5B504F0}" type="presParOf" srcId="{279EBC77-9170-40E5-8A46-8FFFCA628E43}" destId="{1B010E5A-A57A-4FC0-A9BB-AB34BB42E17D}" srcOrd="0" destOrd="0" presId="urn:microsoft.com/office/officeart/2005/8/layout/gear1"/>
    <dgm:cxn modelId="{071F53F3-A113-4FC6-8D03-791253DF11EE}" type="presParOf" srcId="{279EBC77-9170-40E5-8A46-8FFFCA628E43}" destId="{829608FF-2437-4E5F-A376-3FD22154EF46}" srcOrd="1" destOrd="0" presId="urn:microsoft.com/office/officeart/2005/8/layout/gear1"/>
    <dgm:cxn modelId="{A027A16E-2C75-4D44-9084-3EBD2F1D06AE}" type="presParOf" srcId="{279EBC77-9170-40E5-8A46-8FFFCA628E43}" destId="{571B23DC-C68A-4FDA-8646-88E90AB8AB4F}" srcOrd="2" destOrd="0" presId="urn:microsoft.com/office/officeart/2005/8/layout/gear1"/>
    <dgm:cxn modelId="{228E4311-3EFF-4CAD-9234-077077719914}" type="presParOf" srcId="{279EBC77-9170-40E5-8A46-8FFFCA628E43}" destId="{44D84782-9954-43C0-8B91-A243AB52AE78}" srcOrd="3" destOrd="0" presId="urn:microsoft.com/office/officeart/2005/8/layout/gear1"/>
    <dgm:cxn modelId="{CA24BB19-19F6-4328-BB99-A39D24D6AF54}" type="presParOf" srcId="{279EBC77-9170-40E5-8A46-8FFFCA628E43}" destId="{72C2FF4B-A6A9-4B54-A5F8-826223047022}" srcOrd="4" destOrd="0" presId="urn:microsoft.com/office/officeart/2005/8/layout/gear1"/>
    <dgm:cxn modelId="{788339E6-8E63-4D5D-99CF-1386382188B1}" type="presParOf" srcId="{279EBC77-9170-40E5-8A46-8FFFCA628E43}" destId="{B4F44CAB-5A75-423F-9741-813258FF0062}" srcOrd="5" destOrd="0" presId="urn:microsoft.com/office/officeart/2005/8/layout/gear1"/>
    <dgm:cxn modelId="{84A7F62E-1215-4FF3-B35C-AE9D7370439F}" type="presParOf" srcId="{279EBC77-9170-40E5-8A46-8FFFCA628E43}" destId="{3B33ABB9-44BD-45BA-AD2B-B16E7A61405A}" srcOrd="6" destOrd="0" presId="urn:microsoft.com/office/officeart/2005/8/layout/gear1"/>
    <dgm:cxn modelId="{7EEB9AEB-8D9B-4D32-9A7B-F4DD91ADB29C}" type="presParOf" srcId="{279EBC77-9170-40E5-8A46-8FFFCA628E43}" destId="{E8D8565A-60F0-4D45-A32B-5D7D3B037806}" srcOrd="7" destOrd="0" presId="urn:microsoft.com/office/officeart/2005/8/layout/gear1"/>
    <dgm:cxn modelId="{38825D4C-ACC5-49FC-B7AA-AB3B89A5E3E4}" type="presParOf" srcId="{279EBC77-9170-40E5-8A46-8FFFCA628E43}" destId="{D29CF33B-428D-42DD-B7A9-BCF488294C0C}" srcOrd="8" destOrd="0" presId="urn:microsoft.com/office/officeart/2005/8/layout/gear1"/>
    <dgm:cxn modelId="{4CD434D1-4E61-44E7-AF88-680AA684D252}" type="presParOf" srcId="{279EBC77-9170-40E5-8A46-8FFFCA628E43}" destId="{DBEEB912-22F3-4523-8735-7D2916BE7F54}" srcOrd="9" destOrd="0" presId="urn:microsoft.com/office/officeart/2005/8/layout/gear1"/>
    <dgm:cxn modelId="{6E7BA3C5-1A0C-4D14-8C94-19AB95A5603F}" type="presParOf" srcId="{279EBC77-9170-40E5-8A46-8FFFCA628E43}" destId="{201BB5A9-B762-495A-B95C-38494A04CE90}" srcOrd="10" destOrd="0" presId="urn:microsoft.com/office/officeart/2005/8/layout/gear1"/>
    <dgm:cxn modelId="{38E90E44-AD3A-416E-B865-ADB722DCDFEC}" type="presParOf" srcId="{279EBC77-9170-40E5-8A46-8FFFCA628E43}" destId="{C7A91ED5-50AD-4B6B-8CCB-F8EA2D56420B}" srcOrd="11" destOrd="0" presId="urn:microsoft.com/office/officeart/2005/8/layout/gear1"/>
    <dgm:cxn modelId="{AD83AB69-6685-432E-8934-517776323D08}" type="presParOf" srcId="{279EBC77-9170-40E5-8A46-8FFFCA628E43}" destId="{F6DC2BBC-3691-4CF9-B84F-8FB9922ACC8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0E5A-A57A-4FC0-A9BB-AB34BB42E17D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(MRI &amp; CT)</a:t>
          </a:r>
        </a:p>
      </dsp:txBody>
      <dsp:txXfrm>
        <a:off x="3294175" y="2352385"/>
        <a:ext cx="1336450" cy="1148939"/>
      </dsp:txXfrm>
    </dsp:sp>
    <dsp:sp modelId="{44D84782-9954-43C0-8B91-A243AB52AE78}">
      <dsp:nvSpPr>
        <dsp:cNvPr id="0" name=""/>
        <dsp:cNvSpPr/>
      </dsp:nvSpPr>
      <dsp:spPr>
        <a:xfrm>
          <a:off x="1093866" y="1850908"/>
          <a:ext cx="1916192" cy="1703141"/>
        </a:xfrm>
        <a:prstGeom prst="gear6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Bio-Medical Physics</a:t>
          </a:r>
        </a:p>
      </dsp:txBody>
      <dsp:txXfrm>
        <a:off x="1553606" y="2282270"/>
        <a:ext cx="996712" cy="840417"/>
      </dsp:txXfrm>
    </dsp:sp>
    <dsp:sp modelId="{3B33ABB9-44BD-45BA-AD2B-B16E7A61405A}">
      <dsp:nvSpPr>
        <dsp:cNvPr id="0" name=""/>
        <dsp:cNvSpPr/>
      </dsp:nvSpPr>
      <dsp:spPr>
        <a:xfrm rot="20700000">
          <a:off x="2578907" y="456783"/>
          <a:ext cx="1592756" cy="1592756"/>
        </a:xfrm>
        <a:prstGeom prst="gear6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 rot="-20700000">
        <a:off x="2928245" y="806122"/>
        <a:ext cx="894080" cy="894080"/>
      </dsp:txXfrm>
    </dsp:sp>
    <dsp:sp modelId="{201BB5A9-B762-495A-B95C-38494A04CE90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91ED5-50AD-4B6B-8CCB-F8EA2D56420B}">
      <dsp:nvSpPr>
        <dsp:cNvPr id="0" name=""/>
        <dsp:cNvSpPr/>
      </dsp:nvSpPr>
      <dsp:spPr>
        <a:xfrm>
          <a:off x="764517" y="1561816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C2BBC-3691-4CF9-B84F-8FB9922ACC85}">
      <dsp:nvSpPr>
        <dsp:cNvPr id="0" name=""/>
        <dsp:cNvSpPr/>
      </dsp:nvSpPr>
      <dsp:spPr>
        <a:xfrm>
          <a:off x="2111906" y="189835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>
            <a:lvl1pPr defTabSz="913916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622" y="1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>
            <a:lvl1pPr algn="r" defTabSz="913916">
              <a:defRPr sz="1300">
                <a:cs typeface="+mn-cs"/>
              </a:defRPr>
            </a:lvl1pPr>
          </a:lstStyle>
          <a:p>
            <a:pPr>
              <a:defRPr/>
            </a:pPr>
            <a:fld id="{A6FED95E-E46A-45A0-9664-46644B06F403}" type="datetimeFigureOut">
              <a:rPr lang="en-GB"/>
              <a:pPr>
                <a:defRPr/>
              </a:pPr>
              <a:t>02/10/2024</a:t>
            </a:fld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783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b" anchorCtr="0" compatLnSpc="1">
            <a:prstTxWarp prst="textNoShape">
              <a:avLst/>
            </a:prstTxWarp>
          </a:bodyPr>
          <a:lstStyle>
            <a:lvl1pPr defTabSz="913916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622" y="9408783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b" anchorCtr="0" compatLnSpc="1">
            <a:prstTxWarp prst="textNoShape">
              <a:avLst/>
            </a:prstTxWarp>
          </a:bodyPr>
          <a:lstStyle>
            <a:lvl1pPr algn="r" defTabSz="913916">
              <a:defRPr sz="1300">
                <a:cs typeface="+mn-cs"/>
              </a:defRPr>
            </a:lvl1pPr>
          </a:lstStyle>
          <a:p>
            <a:pPr>
              <a:defRPr/>
            </a:pPr>
            <a:fld id="{43B0343D-89B7-4DA0-BE08-76944B58B2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770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>
            <a:lvl1pPr defTabSz="913916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22" y="1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>
            <a:lvl1pPr algn="r" defTabSz="913916">
              <a:defRPr sz="1300">
                <a:cs typeface="+mn-cs"/>
              </a:defRPr>
            </a:lvl1pPr>
          </a:lstStyle>
          <a:p>
            <a:pPr>
              <a:defRPr/>
            </a:pPr>
            <a:fld id="{54D7214B-6D32-4213-A06F-73A7F8F972E6}" type="datetimeFigureOut">
              <a:rPr lang="en-GB"/>
              <a:pPr>
                <a:defRPr/>
              </a:pPr>
              <a:t>02/10/2024</a:t>
            </a:fld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54" y="4705191"/>
            <a:ext cx="5447693" cy="4457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783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b" anchorCtr="0" compatLnSpc="1">
            <a:prstTxWarp prst="textNoShape">
              <a:avLst/>
            </a:prstTxWarp>
          </a:bodyPr>
          <a:lstStyle>
            <a:lvl1pPr defTabSz="913916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22" y="9408783"/>
            <a:ext cx="2950968" cy="49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4" tIns="45642" rIns="91284" bIns="45642" numCol="1" anchor="b" anchorCtr="0" compatLnSpc="1">
            <a:prstTxWarp prst="textNoShape">
              <a:avLst/>
            </a:prstTxWarp>
          </a:bodyPr>
          <a:lstStyle>
            <a:lvl1pPr algn="r" defTabSz="913916">
              <a:defRPr sz="1300">
                <a:cs typeface="+mn-cs"/>
              </a:defRPr>
            </a:lvl1pPr>
          </a:lstStyle>
          <a:p>
            <a:pPr>
              <a:defRPr/>
            </a:pPr>
            <a:fld id="{A0DA095B-1DF0-48DF-B3AF-E9684018F3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8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8D3C7D-13E8-4A8D-8713-E3DDE6481B21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75887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11F-9862-460B-B270-4E6C0D9D0A23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9649-C77E-4A14-BBA4-1E25258EFA2A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2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E083-573B-4292-A04B-193EE60F0971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6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A0-3AD3-4EF2-9223-A8A18779579C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1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079-21FA-4A50-B788-5868B077E11F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4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458D-E4B7-4FA5-AD99-07ADD1EBC1B0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05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52AA-EB79-4F0C-9ECE-DF80834AD467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40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BB4E-AC32-46F0-9EEF-269C783E211B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10B6-B6C8-482B-85BD-DAA46467A90D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6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A5A-23C4-43B7-A179-9F76A3F37DF2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59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C999-C11D-4840-BBFD-19276E008F5F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360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894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285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919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4636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3753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096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3599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0332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913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2505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19819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227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2176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151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37566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836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BDAF-0173-4623-B6A3-4339452995A7}" type="datetime1">
              <a:rPr lang="en-GB" smtClean="0"/>
              <a:pPr/>
              <a:t>02/10/2024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175D-7FC7-4E12-85B6-6126D15850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zenodo.org/records/3222451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FD6594B-762D-48E5-A43A-0FCCE4A3E904}"/>
              </a:ext>
            </a:extLst>
          </p:cNvPr>
          <p:cNvSpPr/>
          <p:nvPr/>
        </p:nvSpPr>
        <p:spPr>
          <a:xfrm>
            <a:off x="3563888" y="6369639"/>
            <a:ext cx="5767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zoltan.balint</a:t>
            </a:r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@ubbcluj.ro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7D4BE176-C52E-4FDA-9528-E72BB77B6D0C}"/>
              </a:ext>
            </a:extLst>
          </p:cNvPr>
          <p:cNvSpPr/>
          <p:nvPr/>
        </p:nvSpPr>
        <p:spPr>
          <a:xfrm>
            <a:off x="2023493" y="4566832"/>
            <a:ext cx="53130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Bálint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Zolt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</a:p>
          <a:p>
            <a:pPr algn="ctr"/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Faculty of Physics, BBU, Cluj-Napoca </a:t>
            </a:r>
          </a:p>
        </p:txBody>
      </p:sp>
      <p:sp>
        <p:nvSpPr>
          <p:cNvPr id="7" name="Téglalap 27">
            <a:extLst>
              <a:ext uri="{FF2B5EF4-FFF2-40B4-BE49-F238E27FC236}">
                <a16:creationId xmlns:a16="http://schemas.microsoft.com/office/drawing/2014/main" id="{C9377086-0BF9-4054-A680-98FAF188A3BC}"/>
              </a:ext>
            </a:extLst>
          </p:cNvPr>
          <p:cNvSpPr/>
          <p:nvPr/>
        </p:nvSpPr>
        <p:spPr>
          <a:xfrm>
            <a:off x="683567" y="1875959"/>
            <a:ext cx="7992888" cy="2031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Automatic medical </a:t>
            </a:r>
            <a:r>
              <a:rPr lang="hu-HU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analysis </a:t>
            </a:r>
            <a:endParaRPr lang="hu-HU" sz="36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for </a:t>
            </a:r>
            <a:r>
              <a:rPr lang="hu-HU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computer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</a:t>
            </a:r>
            <a:r>
              <a:rPr lang="hu-HU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ided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diagnosis</a:t>
            </a:r>
            <a:endParaRPr lang="hu-HU" sz="36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endParaRPr lang="hu-HU" sz="36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r>
              <a:rPr lang="hu-HU" sz="28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FluPRINT</a:t>
            </a:r>
            <a:endParaRPr lang="en-US" sz="28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B72-E10F-4397-9D59-FB3275BCA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8306"/>
            <a:ext cx="2237740" cy="828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F054E-F22F-DDB5-3782-57E6412CB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2179955" cy="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5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ED448-0557-058F-B908-4894E9A321C6}"/>
              </a:ext>
            </a:extLst>
          </p:cNvPr>
          <p:cNvSpPr txBox="1">
            <a:spLocks/>
          </p:cNvSpPr>
          <p:nvPr/>
        </p:nvSpPr>
        <p:spPr>
          <a:xfrm>
            <a:off x="1068288" y="299241"/>
            <a:ext cx="8226720" cy="1143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algn="ctr" defTabSz="914400" eaLnBrk="1" latinLnBrk="0" hangingPunct="1">
              <a:lnSpc>
                <a:spcPct val="90000"/>
              </a:lnSpc>
              <a:buNone/>
              <a:defRPr sz="2800" b="1" cap="none" baseline="0">
                <a:solidFill>
                  <a:schemeClr val="tx2">
                    <a:satMod val="13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AC520F-F776-854C-C91D-E79BB10EC8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885509" y="6234255"/>
            <a:ext cx="573161" cy="365125"/>
          </a:xfrm>
        </p:spPr>
        <p:txBody>
          <a:bodyPr/>
          <a:lstStyle/>
          <a:p>
            <a:fld id="{7AD9E2B6-B762-42EF-95B0-1C01E2AA38F1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224C55-ADC6-5F0C-D2E6-E2E8CA1C2A97}"/>
              </a:ext>
            </a:extLst>
          </p:cNvPr>
          <p:cNvGrpSpPr/>
          <p:nvPr/>
        </p:nvGrpSpPr>
        <p:grpSpPr>
          <a:xfrm>
            <a:off x="1281533" y="1268568"/>
            <a:ext cx="6096000" cy="5680227"/>
            <a:chOff x="1524000" y="1397000"/>
            <a:chExt cx="6096000" cy="568022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1EA09323-D9AA-7449-6A7B-6EA7CA876D7E}"/>
                </a:ext>
              </a:extLst>
            </p:cNvPr>
            <p:cNvGraphicFramePr/>
            <p:nvPr/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0CA1A30E-9AF1-A1CF-638B-5CF62EF1367C}"/>
                </a:ext>
              </a:extLst>
            </p:cNvPr>
            <p:cNvSpPr/>
            <p:nvPr/>
          </p:nvSpPr>
          <p:spPr>
            <a:xfrm rot="20700000">
              <a:off x="3829377" y="5182531"/>
              <a:ext cx="1991970" cy="1791510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C0D17AEF-2751-ECE6-83E8-AC0D9A454A4D}"/>
                </a:ext>
              </a:extLst>
            </p:cNvPr>
            <p:cNvSpPr txBox="1"/>
            <p:nvPr/>
          </p:nvSpPr>
          <p:spPr>
            <a:xfrm>
              <a:off x="4139951" y="5462407"/>
              <a:ext cx="1368152" cy="1139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/>
              <a:r>
                <a:rPr lang="en-US" sz="1600" dirty="0"/>
                <a:t>Physicians </a:t>
              </a:r>
              <a:r>
                <a:rPr lang="en-US" sz="1600" dirty="0" err="1"/>
                <a:t>Radiolog</a:t>
              </a:r>
              <a:r>
                <a:rPr lang="hu-HU" sz="1600" dirty="0"/>
                <a:t>ists</a:t>
              </a:r>
              <a:r>
                <a:rPr lang="en-US" sz="1600" dirty="0"/>
                <a:t> &amp; </a:t>
              </a:r>
              <a:r>
                <a:rPr lang="hu-HU" sz="1600" dirty="0"/>
                <a:t>Medical Specialists</a:t>
              </a:r>
              <a:endParaRPr lang="en-US" sz="1600" dirty="0"/>
            </a:p>
          </p:txBody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867DEC1C-DC91-C558-2293-25F44050224F}"/>
                </a:ext>
              </a:extLst>
            </p:cNvPr>
            <p:cNvSpPr/>
            <p:nvPr/>
          </p:nvSpPr>
          <p:spPr>
            <a:xfrm rot="2786165" flipH="1">
              <a:off x="3860776" y="4762627"/>
              <a:ext cx="2387905" cy="224129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0099FF"/>
            </a:solidFill>
            <a:ln>
              <a:solidFill>
                <a:srgbClr val="0099FF"/>
              </a:solidFill>
            </a:ln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5387812"/>
                <a:satOff val="-5496"/>
                <a:lumOff val="8825"/>
                <a:alphaOff val="0"/>
              </a:schemeClr>
            </a:fillRef>
            <a:effectRef idx="2">
              <a:schemeClr val="accent5">
                <a:hueOff val="15387812"/>
                <a:satOff val="-5496"/>
                <a:lumOff val="882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BDD048-9647-7387-3090-5B7860012E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6" y="1909165"/>
            <a:ext cx="2362028" cy="914400"/>
          </a:xfrm>
          <a:prstGeom prst="rect">
            <a:avLst/>
          </a:prstGeom>
        </p:spPr>
      </p:pic>
      <p:pic>
        <p:nvPicPr>
          <p:cNvPr id="8194" name="Picture 2" descr="Spitalul Clinic Municipal Cluj-Napoca">
            <a:extLst>
              <a:ext uri="{FF2B5EF4-FFF2-40B4-BE49-F238E27FC236}">
                <a16:creationId xmlns:a16="http://schemas.microsoft.com/office/drawing/2014/main" id="{2B9EDA51-041B-9133-EC16-38693EA0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22" y="1954848"/>
            <a:ext cx="31828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dmitereUMF">
            <a:extLst>
              <a:ext uri="{FF2B5EF4-FFF2-40B4-BE49-F238E27FC236}">
                <a16:creationId xmlns:a16="http://schemas.microsoft.com/office/drawing/2014/main" id="{9E0CA9FF-4290-6C59-4C8B-619F3149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5711991"/>
            <a:ext cx="216919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8E1744-59A3-AE69-A632-D0355AE8ABD3}"/>
              </a:ext>
            </a:extLst>
          </p:cNvPr>
          <p:cNvSpPr txBox="1"/>
          <p:nvPr/>
        </p:nvSpPr>
        <p:spPr>
          <a:xfrm>
            <a:off x="841397" y="0"/>
            <a:ext cx="7461205" cy="867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algn="ctr" defTabSz="914400" eaLnBrk="1" latinLnBrk="0" hangingPunct="1">
              <a:lnSpc>
                <a:spcPct val="90000"/>
              </a:lnSpc>
              <a:buNone/>
              <a:defRPr sz="2800" b="1" cap="none" baseline="0">
                <a:solidFill>
                  <a:schemeClr val="tx2">
                    <a:satMod val="13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D</a:t>
            </a:r>
            <a:r>
              <a:rPr lang="en-US" dirty="0" err="1"/>
              <a:t>ecision</a:t>
            </a:r>
            <a:r>
              <a:rPr lang="en-US" dirty="0"/>
              <a:t> support tools</a:t>
            </a:r>
            <a:r>
              <a:rPr lang="hu-HU" dirty="0"/>
              <a:t> for personalized medicine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DA1E0-2F9A-10EC-1572-43EF62A3A206}"/>
              </a:ext>
            </a:extLst>
          </p:cNvPr>
          <p:cNvSpPr txBox="1"/>
          <p:nvPr/>
        </p:nvSpPr>
        <p:spPr>
          <a:xfrm>
            <a:off x="2489316" y="768452"/>
            <a:ext cx="46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dirty="0"/>
              <a:t>Since 2016 in Cluj-Napoca, 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CADCF-4542-8627-4839-0F4046604D1D}"/>
              </a:ext>
            </a:extLst>
          </p:cNvPr>
          <p:cNvSpPr txBox="1"/>
          <p:nvPr/>
        </p:nvSpPr>
        <p:spPr>
          <a:xfrm>
            <a:off x="1547664" y="188640"/>
            <a:ext cx="5825854" cy="110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algn="ctr" defTabSz="914400" eaLnBrk="1" latinLnBrk="0" hangingPunct="1">
              <a:lnSpc>
                <a:spcPct val="90000"/>
              </a:lnSpc>
              <a:buNone/>
              <a:defRPr sz="2800" cap="none" baseline="0">
                <a:solidFill>
                  <a:schemeClr val="tx2">
                    <a:satMod val="13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Scopul proiectului – (FluPRINT)</a:t>
            </a:r>
          </a:p>
          <a:p>
            <a:endParaRPr lang="hu-H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8562-2A5C-1CF4-4BAB-D039C580EF1E}"/>
              </a:ext>
            </a:extLst>
          </p:cNvPr>
          <p:cNvSpPr txBox="1"/>
          <p:nvPr/>
        </p:nvSpPr>
        <p:spPr>
          <a:xfrm>
            <a:off x="323528" y="1408407"/>
            <a:ext cx="8712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hu-HU" i="1" dirty="0"/>
          </a:p>
          <a:p>
            <a:pPr algn="just"/>
            <a:r>
              <a:rPr lang="hu-HU" i="1" dirty="0"/>
              <a:t>Scop: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predictorilor</a:t>
            </a:r>
            <a:r>
              <a:rPr lang="en-US" dirty="0"/>
              <a:t> </a:t>
            </a:r>
            <a:r>
              <a:rPr lang="en-US" dirty="0" err="1"/>
              <a:t>imunitari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care pot </a:t>
            </a:r>
            <a:r>
              <a:rPr lang="en-US" dirty="0" err="1"/>
              <a:t>discrimina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cu </a:t>
            </a:r>
            <a:r>
              <a:rPr lang="en-US" dirty="0" err="1"/>
              <a:t>răspuns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scăzut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vaccinarea</a:t>
            </a:r>
            <a:r>
              <a:rPr lang="en-US" dirty="0"/>
              <a:t> </a:t>
            </a:r>
            <a:r>
              <a:rPr lang="en-US" dirty="0" err="1"/>
              <a:t>antigripală</a:t>
            </a:r>
            <a:r>
              <a:rPr lang="hu-HU" dirty="0"/>
              <a:t>.</a:t>
            </a:r>
          </a:p>
          <a:p>
            <a:pPr algn="just"/>
            <a:endParaRPr lang="hu-HU" i="1" dirty="0"/>
          </a:p>
          <a:p>
            <a:pPr algn="just"/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ro-RO" dirty="0"/>
              <a:t>general al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dezvolta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sprijin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</a:t>
            </a:r>
            <a:r>
              <a:rPr lang="en-US" dirty="0" err="1"/>
              <a:t>clinice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inteligență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r>
              <a:rPr lang="en-US" dirty="0"/>
              <a:t> (AI)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riscul</a:t>
            </a:r>
            <a:r>
              <a:rPr lang="en-US" dirty="0"/>
              <a:t> ca un </a:t>
            </a:r>
            <a:r>
              <a:rPr lang="en-US" dirty="0" err="1"/>
              <a:t>pacient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dezvolte</a:t>
            </a:r>
            <a:r>
              <a:rPr lang="en-US" dirty="0"/>
              <a:t> </a:t>
            </a:r>
            <a:r>
              <a:rPr lang="en-US" dirty="0" err="1"/>
              <a:t>complicații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cronice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infecții</a:t>
            </a:r>
            <a:r>
              <a:rPr lang="en-US" dirty="0"/>
              <a:t> </a:t>
            </a:r>
            <a:r>
              <a:rPr lang="en-US" dirty="0" err="1"/>
              <a:t>virale</a:t>
            </a:r>
            <a:r>
              <a:rPr lang="en-US" dirty="0"/>
              <a:t> </a:t>
            </a:r>
            <a:r>
              <a:rPr lang="en-US" dirty="0" err="1"/>
              <a:t>respiratorii</a:t>
            </a:r>
            <a:r>
              <a:rPr lang="en-US" dirty="0"/>
              <a:t>.</a:t>
            </a:r>
            <a:endParaRPr lang="ro-RO" dirty="0"/>
          </a:p>
          <a:p>
            <a:pPr algn="just"/>
            <a:endParaRPr lang="ro-RO" i="1" kern="0" dirty="0">
              <a:latin typeface="Times New Roman" panose="02020603050405020304" pitchFamily="18" charset="0"/>
            </a:endParaRPr>
          </a:p>
          <a:p>
            <a:pPr algn="just"/>
            <a:endParaRPr lang="hu-HU" i="1" dirty="0"/>
          </a:p>
          <a:p>
            <a:pPr algn="just"/>
            <a:r>
              <a:rPr lang="hu-HU" i="1" dirty="0"/>
              <a:t>Așteptări: </a:t>
            </a:r>
            <a:r>
              <a:rPr lang="hu-HU" dirty="0"/>
              <a:t>identificarea parametrilor importanți cu ajutorul algoritmilor inteligenți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CADCF-4542-8627-4839-0F4046604D1D}"/>
              </a:ext>
            </a:extLst>
          </p:cNvPr>
          <p:cNvSpPr txBox="1"/>
          <p:nvPr/>
        </p:nvSpPr>
        <p:spPr>
          <a:xfrm>
            <a:off x="1547664" y="188640"/>
            <a:ext cx="5825854" cy="110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algn="ctr" defTabSz="914400" eaLnBrk="1" latinLnBrk="0" hangingPunct="1">
              <a:lnSpc>
                <a:spcPct val="90000"/>
              </a:lnSpc>
              <a:buNone/>
              <a:defRPr sz="2800" cap="none" baseline="0">
                <a:solidFill>
                  <a:schemeClr val="tx2">
                    <a:satMod val="13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Structura bazei de date</a:t>
            </a:r>
          </a:p>
          <a:p>
            <a:endParaRPr lang="hu-H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8562-2A5C-1CF4-4BAB-D039C580EF1E}"/>
              </a:ext>
            </a:extLst>
          </p:cNvPr>
          <p:cNvSpPr txBox="1"/>
          <p:nvPr/>
        </p:nvSpPr>
        <p:spPr>
          <a:xfrm>
            <a:off x="323528" y="1408407"/>
            <a:ext cx="87129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linkClick r:id="rId2"/>
              </a:rPr>
              <a:t>https://zenodo.org/records/3222451</a:t>
            </a:r>
            <a:r>
              <a:rPr lang="hu-HU" dirty="0"/>
              <a:t> - FluPRINT database</a:t>
            </a:r>
          </a:p>
          <a:p>
            <a:pPr algn="just"/>
            <a:endParaRPr lang="hu-HU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FluPRINT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represents fully integrated and normalized immunology measurements from </a:t>
            </a:r>
            <a:endParaRPr lang="hu-HU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hu-HU" dirty="0">
                <a:solidFill>
                  <a:srgbClr val="000000"/>
                </a:solidFill>
                <a:latin typeface="Helvetica" panose="020B0604020202020204" pitchFamily="34" charset="0"/>
              </a:rPr>
              <a:t>8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clinical studies taken from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740 individuals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undergoing influenza vaccination from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2007 to 2015 at the Stanford Human Immune Monitoring Center.</a:t>
            </a:r>
            <a:r>
              <a:rPr lang="hu-HU" i="1" dirty="0"/>
              <a:t> </a:t>
            </a:r>
          </a:p>
          <a:p>
            <a:pPr algn="just"/>
            <a:endParaRPr lang="hu-HU" i="1" dirty="0"/>
          </a:p>
        </p:txBody>
      </p:sp>
      <p:pic>
        <p:nvPicPr>
          <p:cNvPr id="17" name="Picture 16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849C97EE-310A-8F2D-89D3-4063E0BB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58662"/>
            <a:ext cx="5904656" cy="33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_Balint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184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Tw Cen MT</vt:lpstr>
      <vt:lpstr>PP_BalintZ</vt:lpstr>
      <vt:lpstr>Benutzerdefiniertes Design</vt:lpstr>
      <vt:lpstr>Cseppecske</vt:lpstr>
      <vt:lpstr>PowerPoint Presentation</vt:lpstr>
      <vt:lpstr>PowerPoint Presentation</vt:lpstr>
      <vt:lpstr>PowerPoint Presentation</vt:lpstr>
      <vt:lpstr>PowerPoint Presentation</vt:lpstr>
    </vt:vector>
  </TitlesOfParts>
  <Company>KAGES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mandlam</dc:creator>
  <cp:lastModifiedBy>Zoltan Balint</cp:lastModifiedBy>
  <cp:revision>1091</cp:revision>
  <cp:lastPrinted>2023-09-03T08:26:47Z</cp:lastPrinted>
  <dcterms:created xsi:type="dcterms:W3CDTF">2011-01-10T07:53:27Z</dcterms:created>
  <dcterms:modified xsi:type="dcterms:W3CDTF">2024-10-02T16:12:03Z</dcterms:modified>
</cp:coreProperties>
</file>