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8"/>
  </p:notesMasterIdLst>
  <p:sldIdLst>
    <p:sldId id="256" r:id="rId2"/>
    <p:sldId id="258" r:id="rId3"/>
    <p:sldId id="260" r:id="rId4"/>
    <p:sldId id="261" r:id="rId5"/>
    <p:sldId id="312" r:id="rId6"/>
    <p:sldId id="265" r:id="rId7"/>
    <p:sldId id="262" r:id="rId8"/>
    <p:sldId id="313" r:id="rId9"/>
    <p:sldId id="314" r:id="rId10"/>
    <p:sldId id="271" r:id="rId11"/>
    <p:sldId id="315" r:id="rId12"/>
    <p:sldId id="275" r:id="rId13"/>
    <p:sldId id="318" r:id="rId14"/>
    <p:sldId id="319" r:id="rId15"/>
    <p:sldId id="317" r:id="rId16"/>
    <p:sldId id="268" r:id="rId17"/>
  </p:sldIdLst>
  <p:sldSz cx="9144000" cy="5143500" type="screen16x9"/>
  <p:notesSz cx="6858000" cy="9144000"/>
  <p:embeddedFontLst>
    <p:embeddedFont>
      <p:font typeface="Anaheim" pitchFamily="2" charset="0"/>
      <p:regular r:id="rId19"/>
      <p:bold r:id="rId20"/>
    </p:embeddedFont>
    <p:embeddedFont>
      <p:font typeface="Bebas Neue" panose="020B0606020202050201" pitchFamily="34" charset="0"/>
      <p:regular r:id="rId21"/>
    </p:embeddedFont>
    <p:embeddedFont>
      <p:font typeface="Nunito Light" pitchFamily="2" charset="0"/>
      <p:regular r:id="rId22"/>
      <p:italic r:id="rId23"/>
    </p:embeddedFont>
    <p:embeddedFont>
      <p:font typeface="Poppins"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FC718-9775-49C9-A769-A22A711E0E8A}">
  <a:tblStyle styleId="{E27FC718-9775-49C9-A769-A22A711E0E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1C98F1-AC78-468A-BA21-4D0954F67CF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0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26" Type="http://schemas.openxmlformats.org/officeDocument/2006/relationships/font" Target="fonts/font8.fntdata" /><Relationship Id="rId3" Type="http://schemas.openxmlformats.org/officeDocument/2006/relationships/slide" Target="slides/slide2.xml" /><Relationship Id="rId21" Type="http://schemas.openxmlformats.org/officeDocument/2006/relationships/font" Target="fonts/font3.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2.fntdata"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6.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5.fntdata"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1.fntdata"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4.fntdata" /><Relationship Id="rId27" Type="http://schemas.openxmlformats.org/officeDocument/2006/relationships/font" Target="fonts/font9.fntdata"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9468f05aea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9468f05aea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04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822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671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80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41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9468f05aea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9468f05aea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21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0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9475" y="2252691"/>
            <a:ext cx="7717500" cy="1896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0" y="4103600"/>
            <a:ext cx="5412300" cy="468600"/>
          </a:xfrm>
          <a:prstGeom prst="rect">
            <a:avLst/>
          </a:prstGeom>
          <a:solidFill>
            <a:schemeClr val="accent3"/>
          </a:solidFill>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6650" y="240000"/>
            <a:ext cx="8053500" cy="1843200"/>
          </a:xfrm>
          <a:prstGeom prst="rect">
            <a:avLst/>
          </a:prstGeom>
          <a:noFill/>
          <a:ln>
            <a:noFill/>
          </a:ln>
          <a:effectLst>
            <a:outerShdw dist="47625" dir="2400000" algn="bl" rotWithShape="0">
              <a:schemeClr val="accent3"/>
            </a:outerShdw>
          </a:effectLst>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8"/>
          <p:cNvSpPr txBox="1">
            <a:spLocks noGrp="1"/>
          </p:cNvSpPr>
          <p:nvPr>
            <p:ph type="subTitle" idx="1"/>
          </p:nvPr>
        </p:nvSpPr>
        <p:spPr>
          <a:xfrm>
            <a:off x="5015902" y="1448750"/>
            <a:ext cx="31659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8"/>
          <p:cNvSpPr txBox="1">
            <a:spLocks noGrp="1"/>
          </p:cNvSpPr>
          <p:nvPr>
            <p:ph type="subTitle" idx="2"/>
          </p:nvPr>
        </p:nvSpPr>
        <p:spPr>
          <a:xfrm>
            <a:off x="962198" y="1448750"/>
            <a:ext cx="31659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60" name="Google Shape;160;p28"/>
          <p:cNvCxnSpPr/>
          <p:nvPr/>
        </p:nvCxnSpPr>
        <p:spPr>
          <a:xfrm>
            <a:off x="0" y="237750"/>
            <a:ext cx="9144000" cy="0"/>
          </a:xfrm>
          <a:prstGeom prst="straightConnector1">
            <a:avLst/>
          </a:prstGeom>
          <a:noFill/>
          <a:ln w="9525" cap="flat" cmpd="sng">
            <a:solidFill>
              <a:schemeClr val="accent2"/>
            </a:solidFill>
            <a:prstDash val="solid"/>
            <a:round/>
            <a:headEnd type="none" w="med" len="med"/>
            <a:tailEnd type="none" w="med" len="med"/>
          </a:ln>
        </p:spPr>
      </p:cxnSp>
      <p:sp>
        <p:nvSpPr>
          <p:cNvPr id="161" name="Google Shape;161;p28"/>
          <p:cNvSpPr/>
          <p:nvPr/>
        </p:nvSpPr>
        <p:spPr>
          <a:xfrm>
            <a:off x="0" y="4881413"/>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6"/>
        <p:cNvGrpSpPr/>
        <p:nvPr/>
      </p:nvGrpSpPr>
      <p:grpSpPr>
        <a:xfrm>
          <a:off x="0" y="0"/>
          <a:ext cx="0" cy="0"/>
          <a:chOff x="0" y="0"/>
          <a:chExt cx="0" cy="0"/>
        </a:xfrm>
      </p:grpSpPr>
      <p:sp>
        <p:nvSpPr>
          <p:cNvPr id="227" name="Google Shape;227;p35"/>
          <p:cNvSpPr/>
          <p:nvPr/>
        </p:nvSpPr>
        <p:spPr>
          <a:xfrm>
            <a:off x="7061950" y="4865563"/>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35"/>
          <p:cNvCxnSpPr/>
          <p:nvPr/>
        </p:nvCxnSpPr>
        <p:spPr>
          <a:xfrm>
            <a:off x="0" y="4911325"/>
            <a:ext cx="9144000" cy="0"/>
          </a:xfrm>
          <a:prstGeom prst="straightConnector1">
            <a:avLst/>
          </a:prstGeom>
          <a:noFill/>
          <a:ln w="9525" cap="flat" cmpd="sng">
            <a:solidFill>
              <a:schemeClr val="accent2"/>
            </a:solidFill>
            <a:prstDash val="solid"/>
            <a:round/>
            <a:headEnd type="none" w="med" len="med"/>
            <a:tailEnd type="none" w="med" len="med"/>
          </a:ln>
        </p:spPr>
      </p:cxnSp>
      <p:sp>
        <p:nvSpPr>
          <p:cNvPr id="229" name="Google Shape;229;p35"/>
          <p:cNvSpPr/>
          <p:nvPr/>
        </p:nvSpPr>
        <p:spPr>
          <a:xfrm flipH="1">
            <a:off x="-6779" y="207158"/>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35"/>
          <p:cNvCxnSpPr/>
          <p:nvPr/>
        </p:nvCxnSpPr>
        <p:spPr>
          <a:xfrm rot="10800000">
            <a:off x="-6529" y="252920"/>
            <a:ext cx="91440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accent3"/>
        </a:solidFill>
        <a:effectLst/>
      </p:bgPr>
    </p:bg>
    <p:spTree>
      <p:nvGrpSpPr>
        <p:cNvPr id="1" name="Shape 231"/>
        <p:cNvGrpSpPr/>
        <p:nvPr/>
      </p:nvGrpSpPr>
      <p:grpSpPr>
        <a:xfrm>
          <a:off x="0" y="0"/>
          <a:ext cx="0" cy="0"/>
          <a:chOff x="0" y="0"/>
          <a:chExt cx="0" cy="0"/>
        </a:xfrm>
      </p:grpSpPr>
      <p:sp>
        <p:nvSpPr>
          <p:cNvPr id="232" name="Google Shape;232;p36"/>
          <p:cNvSpPr/>
          <p:nvPr/>
        </p:nvSpPr>
        <p:spPr>
          <a:xfrm flipH="1">
            <a:off x="-6779" y="207158"/>
            <a:ext cx="2082300" cy="9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 name="Google Shape;233;p36"/>
          <p:cNvCxnSpPr/>
          <p:nvPr/>
        </p:nvCxnSpPr>
        <p:spPr>
          <a:xfrm rot="10800000">
            <a:off x="-6529" y="252920"/>
            <a:ext cx="9144000" cy="0"/>
          </a:xfrm>
          <a:prstGeom prst="straightConnector1">
            <a:avLst/>
          </a:prstGeom>
          <a:noFill/>
          <a:ln w="9525" cap="flat" cmpd="sng">
            <a:solidFill>
              <a:schemeClr val="dk2"/>
            </a:solidFill>
            <a:prstDash val="solid"/>
            <a:round/>
            <a:headEnd type="none" w="med" len="med"/>
            <a:tailEnd type="none" w="med" len="med"/>
          </a:ln>
        </p:spPr>
      </p:cxnSp>
      <p:sp>
        <p:nvSpPr>
          <p:cNvPr id="234" name="Google Shape;234;p36"/>
          <p:cNvSpPr/>
          <p:nvPr/>
        </p:nvSpPr>
        <p:spPr>
          <a:xfrm flipH="1">
            <a:off x="7055171" y="4890908"/>
            <a:ext cx="2082300" cy="9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11275" y="2414400"/>
            <a:ext cx="4643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0" y="3762200"/>
            <a:ext cx="4572000" cy="841800"/>
          </a:xfrm>
          <a:prstGeom prst="rect">
            <a:avLst/>
          </a:prstGeom>
          <a:solidFill>
            <a:schemeClr val="accent3"/>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txBox="1">
            <a:spLocks noGrp="1"/>
          </p:cNvSpPr>
          <p:nvPr>
            <p:ph type="subTitle" idx="1"/>
          </p:nvPr>
        </p:nvSpPr>
        <p:spPr>
          <a:xfrm>
            <a:off x="611275" y="3256200"/>
            <a:ext cx="4643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 name="Google Shape;16;p3"/>
          <p:cNvSpPr>
            <a:spLocks noGrp="1"/>
          </p:cNvSpPr>
          <p:nvPr>
            <p:ph type="pic" idx="3"/>
          </p:nvPr>
        </p:nvSpPr>
        <p:spPr>
          <a:xfrm>
            <a:off x="2829300" y="240000"/>
            <a:ext cx="6314700" cy="1843200"/>
          </a:xfrm>
          <a:prstGeom prst="rect">
            <a:avLst/>
          </a:prstGeom>
          <a:noFill/>
          <a:ln>
            <a:noFill/>
          </a:ln>
          <a:effectLst>
            <a:outerShdw dist="38100" dir="8280000" algn="bl" rotWithShape="0">
              <a:schemeClr val="accent3"/>
            </a:outerShdw>
          </a:effectLst>
        </p:spPr>
      </p:sp>
      <p:cxnSp>
        <p:nvCxnSpPr>
          <p:cNvPr id="17" name="Google Shape;17;p3"/>
          <p:cNvCxnSpPr/>
          <p:nvPr/>
        </p:nvCxnSpPr>
        <p:spPr>
          <a:xfrm>
            <a:off x="0" y="4911325"/>
            <a:ext cx="91440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txBox="1">
            <a:spLocks noGrp="1"/>
          </p:cNvSpPr>
          <p:nvPr>
            <p:ph type="subTitle" idx="1"/>
          </p:nvPr>
        </p:nvSpPr>
        <p:spPr>
          <a:xfrm>
            <a:off x="720000" y="1541950"/>
            <a:ext cx="46434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0" name="Google Shape;40;p7"/>
          <p:cNvSpPr>
            <a:spLocks noGrp="1"/>
          </p:cNvSpPr>
          <p:nvPr>
            <p:ph type="pic" idx="2"/>
          </p:nvPr>
        </p:nvSpPr>
        <p:spPr>
          <a:xfrm>
            <a:off x="5915950" y="1255900"/>
            <a:ext cx="2151600" cy="3887700"/>
          </a:xfrm>
          <a:prstGeom prst="rect">
            <a:avLst/>
          </a:prstGeom>
          <a:noFill/>
          <a:ln>
            <a:noFill/>
          </a:ln>
          <a:effectLst>
            <a:outerShdw dist="47625" dir="2760000" algn="bl" rotWithShape="0">
              <a:schemeClr val="accent3"/>
            </a:outerShdw>
          </a:effectLst>
        </p:spPr>
      </p:sp>
      <p:cxnSp>
        <p:nvCxnSpPr>
          <p:cNvPr id="41" name="Google Shape;41;p7"/>
          <p:cNvCxnSpPr/>
          <p:nvPr/>
        </p:nvCxnSpPr>
        <p:spPr>
          <a:xfrm>
            <a:off x="0" y="237750"/>
            <a:ext cx="9144000" cy="0"/>
          </a:xfrm>
          <a:prstGeom prst="straightConnector1">
            <a:avLst/>
          </a:prstGeom>
          <a:noFill/>
          <a:ln w="9525" cap="flat" cmpd="sng">
            <a:solidFill>
              <a:schemeClr val="accent2"/>
            </a:solidFill>
            <a:prstDash val="solid"/>
            <a:round/>
            <a:headEnd type="none" w="med" len="med"/>
            <a:tailEnd type="none" w="med" len="med"/>
          </a:ln>
        </p:spPr>
      </p:cxnSp>
      <p:sp>
        <p:nvSpPr>
          <p:cNvPr id="42" name="Google Shape;42;p7"/>
          <p:cNvSpPr/>
          <p:nvPr/>
        </p:nvSpPr>
        <p:spPr>
          <a:xfrm>
            <a:off x="7061700" y="493738"/>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13225" y="1389250"/>
            <a:ext cx="7717500" cy="1719900"/>
          </a:xfrm>
          <a:prstGeom prst="rect">
            <a:avLst/>
          </a:prstGeom>
          <a:no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5" name="Google Shape;45;p8"/>
          <p:cNvSpPr>
            <a:spLocks noGrp="1"/>
          </p:cNvSpPr>
          <p:nvPr>
            <p:ph type="pic" idx="2"/>
          </p:nvPr>
        </p:nvSpPr>
        <p:spPr>
          <a:xfrm>
            <a:off x="4042700" y="3231600"/>
            <a:ext cx="5113500" cy="1655700"/>
          </a:xfrm>
          <a:prstGeom prst="rect">
            <a:avLst/>
          </a:prstGeom>
          <a:noFill/>
          <a:ln>
            <a:noFill/>
          </a:ln>
          <a:effectLst>
            <a:outerShdw dist="38100" dir="8040000" algn="bl" rotWithShape="0">
              <a:schemeClr val="accent3"/>
            </a:outerShdw>
          </a:effectLst>
        </p:spPr>
      </p:sp>
      <p:cxnSp>
        <p:nvCxnSpPr>
          <p:cNvPr id="46" name="Google Shape;46;p8"/>
          <p:cNvCxnSpPr/>
          <p:nvPr/>
        </p:nvCxnSpPr>
        <p:spPr>
          <a:xfrm>
            <a:off x="-25" y="240000"/>
            <a:ext cx="9144000" cy="0"/>
          </a:xfrm>
          <a:prstGeom prst="straightConnector1">
            <a:avLst/>
          </a:prstGeom>
          <a:noFill/>
          <a:ln w="9525" cap="flat" cmpd="sng">
            <a:solidFill>
              <a:schemeClr val="accent2"/>
            </a:solidFill>
            <a:prstDash val="solid"/>
            <a:round/>
            <a:headEnd type="none" w="med" len="med"/>
            <a:tailEnd type="none" w="med" len="med"/>
          </a:ln>
        </p:spPr>
      </p:cxnSp>
      <p:sp>
        <p:nvSpPr>
          <p:cNvPr id="47" name="Google Shape;47;p8"/>
          <p:cNvSpPr/>
          <p:nvPr/>
        </p:nvSpPr>
        <p:spPr>
          <a:xfrm>
            <a:off x="-25" y="493738"/>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998550" y="1974050"/>
            <a:ext cx="71469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 name="Google Shape;58;p11"/>
          <p:cNvSpPr txBox="1">
            <a:spLocks noGrp="1"/>
          </p:cNvSpPr>
          <p:nvPr>
            <p:ph type="subTitle" idx="1"/>
          </p:nvPr>
        </p:nvSpPr>
        <p:spPr>
          <a:xfrm>
            <a:off x="0" y="3868675"/>
            <a:ext cx="6836700" cy="497100"/>
          </a:xfrm>
          <a:prstGeom prst="rect">
            <a:avLst/>
          </a:prstGeom>
          <a:solidFill>
            <a:schemeClr val="accent3"/>
          </a:solidFill>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59" name="Google Shape;59;p11"/>
          <p:cNvSpPr>
            <a:spLocks noGrp="1"/>
          </p:cNvSpPr>
          <p:nvPr>
            <p:ph type="pic" idx="2"/>
          </p:nvPr>
        </p:nvSpPr>
        <p:spPr>
          <a:xfrm>
            <a:off x="2901125" y="352025"/>
            <a:ext cx="6261300" cy="1397400"/>
          </a:xfrm>
          <a:prstGeom prst="rect">
            <a:avLst/>
          </a:prstGeom>
          <a:noFill/>
          <a:ln>
            <a:noFill/>
          </a:ln>
          <a:effectLst>
            <a:outerShdw dist="57150" dir="1800000" algn="bl" rotWithShape="0">
              <a:schemeClr val="accent3"/>
            </a:outerShdw>
          </a:effectLst>
        </p:spPr>
      </p:sp>
      <p:cxnSp>
        <p:nvCxnSpPr>
          <p:cNvPr id="60" name="Google Shape;60;p11"/>
          <p:cNvCxnSpPr/>
          <p:nvPr/>
        </p:nvCxnSpPr>
        <p:spPr>
          <a:xfrm>
            <a:off x="0" y="4911325"/>
            <a:ext cx="91440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61"/>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994087" y="690600"/>
            <a:ext cx="464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17"/>
          <p:cNvSpPr txBox="1">
            <a:spLocks noGrp="1"/>
          </p:cNvSpPr>
          <p:nvPr>
            <p:ph type="title" idx="2" hasCustomPrompt="1"/>
          </p:nvPr>
        </p:nvSpPr>
        <p:spPr>
          <a:xfrm>
            <a:off x="3994073" y="2038400"/>
            <a:ext cx="5145000" cy="8418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8" name="Google Shape;88;p17"/>
          <p:cNvSpPr txBox="1">
            <a:spLocks noGrp="1"/>
          </p:cNvSpPr>
          <p:nvPr>
            <p:ph type="subTitle" idx="1"/>
          </p:nvPr>
        </p:nvSpPr>
        <p:spPr>
          <a:xfrm>
            <a:off x="3994087" y="1532400"/>
            <a:ext cx="4643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 name="Google Shape;89;p17"/>
          <p:cNvSpPr>
            <a:spLocks noGrp="1"/>
          </p:cNvSpPr>
          <p:nvPr>
            <p:ph type="pic" idx="3"/>
          </p:nvPr>
        </p:nvSpPr>
        <p:spPr>
          <a:xfrm>
            <a:off x="0" y="3080300"/>
            <a:ext cx="5449500" cy="1523700"/>
          </a:xfrm>
          <a:prstGeom prst="rect">
            <a:avLst/>
          </a:prstGeom>
          <a:noFill/>
          <a:ln>
            <a:noFill/>
          </a:ln>
          <a:effectLst>
            <a:outerShdw dist="47625" dir="2580000" algn="bl" rotWithShape="0">
              <a:schemeClr val="accent3"/>
            </a:outerShdw>
          </a:effectLst>
        </p:spPr>
      </p:sp>
      <p:cxnSp>
        <p:nvCxnSpPr>
          <p:cNvPr id="90" name="Google Shape;90;p17"/>
          <p:cNvCxnSpPr/>
          <p:nvPr/>
        </p:nvCxnSpPr>
        <p:spPr>
          <a:xfrm>
            <a:off x="-25" y="240000"/>
            <a:ext cx="9144000" cy="0"/>
          </a:xfrm>
          <a:prstGeom prst="straightConnector1">
            <a:avLst/>
          </a:prstGeom>
          <a:noFill/>
          <a:ln w="9525" cap="flat" cmpd="sng">
            <a:solidFill>
              <a:schemeClr val="accent2"/>
            </a:solidFill>
            <a:prstDash val="solid"/>
            <a:round/>
            <a:headEnd type="none" w="med" len="med"/>
            <a:tailEnd type="none" w="med" len="med"/>
          </a:ln>
        </p:spPr>
      </p:cxnSp>
      <p:sp>
        <p:nvSpPr>
          <p:cNvPr id="91" name="Google Shape;91;p17"/>
          <p:cNvSpPr/>
          <p:nvPr/>
        </p:nvSpPr>
        <p:spPr>
          <a:xfrm>
            <a:off x="-25" y="493738"/>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611275" y="539500"/>
            <a:ext cx="4643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20"/>
          <p:cNvSpPr txBox="1">
            <a:spLocks noGrp="1"/>
          </p:cNvSpPr>
          <p:nvPr>
            <p:ph type="title" idx="2" hasCustomPrompt="1"/>
          </p:nvPr>
        </p:nvSpPr>
        <p:spPr>
          <a:xfrm>
            <a:off x="0" y="1887300"/>
            <a:ext cx="4572000" cy="841800"/>
          </a:xfrm>
          <a:prstGeom prst="rect">
            <a:avLst/>
          </a:prstGeom>
          <a:solidFill>
            <a:schemeClr val="accent3"/>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03" name="Google Shape;103;p20"/>
          <p:cNvSpPr txBox="1">
            <a:spLocks noGrp="1"/>
          </p:cNvSpPr>
          <p:nvPr>
            <p:ph type="subTitle" idx="1"/>
          </p:nvPr>
        </p:nvSpPr>
        <p:spPr>
          <a:xfrm>
            <a:off x="611275" y="1381300"/>
            <a:ext cx="46434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20"/>
          <p:cNvSpPr>
            <a:spLocks noGrp="1"/>
          </p:cNvSpPr>
          <p:nvPr>
            <p:ph type="pic" idx="3"/>
          </p:nvPr>
        </p:nvSpPr>
        <p:spPr>
          <a:xfrm>
            <a:off x="3706250" y="3080300"/>
            <a:ext cx="5449500" cy="1523700"/>
          </a:xfrm>
          <a:prstGeom prst="rect">
            <a:avLst/>
          </a:prstGeom>
          <a:noFill/>
          <a:ln>
            <a:noFill/>
          </a:ln>
          <a:effectLst>
            <a:outerShdw dist="28575" dir="8880000" algn="bl" rotWithShape="0">
              <a:schemeClr val="accent3"/>
            </a:outerShdw>
          </a:effectLst>
        </p:spPr>
      </p:sp>
      <p:cxnSp>
        <p:nvCxnSpPr>
          <p:cNvPr id="105" name="Google Shape;105;p20"/>
          <p:cNvCxnSpPr/>
          <p:nvPr/>
        </p:nvCxnSpPr>
        <p:spPr>
          <a:xfrm>
            <a:off x="0" y="240000"/>
            <a:ext cx="91440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21"/>
          <p:cNvSpPr txBox="1">
            <a:spLocks noGrp="1"/>
          </p:cNvSpPr>
          <p:nvPr>
            <p:ph type="subTitle" idx="1"/>
          </p:nvPr>
        </p:nvSpPr>
        <p:spPr>
          <a:xfrm>
            <a:off x="907043" y="2158402"/>
            <a:ext cx="248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21"/>
          <p:cNvSpPr txBox="1">
            <a:spLocks noGrp="1"/>
          </p:cNvSpPr>
          <p:nvPr>
            <p:ph type="subTitle" idx="2"/>
          </p:nvPr>
        </p:nvSpPr>
        <p:spPr>
          <a:xfrm>
            <a:off x="5751248" y="2159977"/>
            <a:ext cx="2487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21"/>
          <p:cNvSpPr txBox="1">
            <a:spLocks noGrp="1"/>
          </p:cNvSpPr>
          <p:nvPr>
            <p:ph type="subTitle" idx="3"/>
          </p:nvPr>
        </p:nvSpPr>
        <p:spPr>
          <a:xfrm>
            <a:off x="907043" y="3896602"/>
            <a:ext cx="24858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21"/>
          <p:cNvSpPr txBox="1">
            <a:spLocks noGrp="1"/>
          </p:cNvSpPr>
          <p:nvPr>
            <p:ph type="subTitle" idx="4"/>
          </p:nvPr>
        </p:nvSpPr>
        <p:spPr>
          <a:xfrm>
            <a:off x="5751248" y="3898177"/>
            <a:ext cx="2487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21"/>
          <p:cNvSpPr txBox="1">
            <a:spLocks noGrp="1"/>
          </p:cNvSpPr>
          <p:nvPr>
            <p:ph type="title" idx="5" hasCustomPrompt="1"/>
          </p:nvPr>
        </p:nvSpPr>
        <p:spPr>
          <a:xfrm>
            <a:off x="143" y="1314022"/>
            <a:ext cx="3392700" cy="447600"/>
          </a:xfrm>
          <a:prstGeom prst="rect">
            <a:avLst/>
          </a:prstGeom>
          <a:solidFill>
            <a:schemeClr val="accent3"/>
          </a:solidFill>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21"/>
          <p:cNvSpPr txBox="1">
            <a:spLocks noGrp="1"/>
          </p:cNvSpPr>
          <p:nvPr>
            <p:ph type="title" idx="6" hasCustomPrompt="1"/>
          </p:nvPr>
        </p:nvSpPr>
        <p:spPr>
          <a:xfrm>
            <a:off x="143" y="3052247"/>
            <a:ext cx="3392700" cy="447600"/>
          </a:xfrm>
          <a:prstGeom prst="rect">
            <a:avLst/>
          </a:prstGeom>
          <a:solidFill>
            <a:schemeClr val="accent3"/>
          </a:solidFill>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21"/>
          <p:cNvSpPr txBox="1">
            <a:spLocks noGrp="1"/>
          </p:cNvSpPr>
          <p:nvPr>
            <p:ph type="title" idx="7" hasCustomPrompt="1"/>
          </p:nvPr>
        </p:nvSpPr>
        <p:spPr>
          <a:xfrm>
            <a:off x="5751248" y="1314035"/>
            <a:ext cx="33930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21"/>
          <p:cNvSpPr txBox="1">
            <a:spLocks noGrp="1"/>
          </p:cNvSpPr>
          <p:nvPr>
            <p:ph type="title" idx="8" hasCustomPrompt="1"/>
          </p:nvPr>
        </p:nvSpPr>
        <p:spPr>
          <a:xfrm>
            <a:off x="5751248" y="3052260"/>
            <a:ext cx="3393000" cy="4476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21"/>
          <p:cNvSpPr txBox="1">
            <a:spLocks noGrp="1"/>
          </p:cNvSpPr>
          <p:nvPr>
            <p:ph type="subTitle" idx="9"/>
          </p:nvPr>
        </p:nvSpPr>
        <p:spPr>
          <a:xfrm>
            <a:off x="907043" y="1871860"/>
            <a:ext cx="24858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21"/>
          <p:cNvSpPr txBox="1">
            <a:spLocks noGrp="1"/>
          </p:cNvSpPr>
          <p:nvPr>
            <p:ph type="subTitle" idx="13"/>
          </p:nvPr>
        </p:nvSpPr>
        <p:spPr>
          <a:xfrm>
            <a:off x="5751248" y="1873435"/>
            <a:ext cx="24873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21"/>
          <p:cNvSpPr txBox="1">
            <a:spLocks noGrp="1"/>
          </p:cNvSpPr>
          <p:nvPr>
            <p:ph type="subTitle" idx="14"/>
          </p:nvPr>
        </p:nvSpPr>
        <p:spPr>
          <a:xfrm>
            <a:off x="907043" y="3610135"/>
            <a:ext cx="24858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21"/>
          <p:cNvSpPr txBox="1">
            <a:spLocks noGrp="1"/>
          </p:cNvSpPr>
          <p:nvPr>
            <p:ph type="subTitle" idx="15"/>
          </p:nvPr>
        </p:nvSpPr>
        <p:spPr>
          <a:xfrm>
            <a:off x="5751248" y="3611710"/>
            <a:ext cx="24873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b="1">
                <a:solidFill>
                  <a:schemeClr val="accent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21"/>
          <p:cNvSpPr/>
          <p:nvPr/>
        </p:nvSpPr>
        <p:spPr>
          <a:xfrm>
            <a:off x="7061950" y="197063"/>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21"/>
          <p:cNvCxnSpPr/>
          <p:nvPr/>
        </p:nvCxnSpPr>
        <p:spPr>
          <a:xfrm>
            <a:off x="0" y="4911325"/>
            <a:ext cx="91440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1pPr>
            <a:lvl2pPr marL="914400" lvl="1"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a:lnSpc>
                <a:spcPct val="100000"/>
              </a:lnSpc>
              <a:spcBef>
                <a:spcPts val="1600"/>
              </a:spcBef>
              <a:spcAft>
                <a:spcPts val="1600"/>
              </a:spcAft>
              <a:buClr>
                <a:schemeClr val="accent2"/>
              </a:buClr>
              <a:buSzPts val="1400"/>
              <a:buFont typeface="Poppins"/>
              <a:buChar char="■"/>
              <a:defRPr>
                <a:solidFill>
                  <a:schemeClr val="accent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7" r:id="rId5"/>
    <p:sldLayoutId id="2147483658" r:id="rId6"/>
    <p:sldLayoutId id="2147483663" r:id="rId7"/>
    <p:sldLayoutId id="2147483666" r:id="rId8"/>
    <p:sldLayoutId id="2147483667" r:id="rId9"/>
    <p:sldLayoutId id="2147483674" r:id="rId10"/>
    <p:sldLayoutId id="2147483681" r:id="rId11"/>
    <p:sldLayoutId id="2147483682"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0.xml" /><Relationship Id="rId4" Type="http://schemas.openxmlformats.org/officeDocument/2006/relationships/image" Target="../media/image12.png" /></Relationships>
</file>

<file path=ppt/slides/_rels/slide12.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3.xml" /><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4.xml" /><Relationship Id="rId1" Type="http://schemas.openxmlformats.org/officeDocument/2006/relationships/slideLayout" Target="../slideLayouts/slideLayout10.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5.xml" /><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3" Type="http://schemas.openxmlformats.org/officeDocument/2006/relationships/image" Target="../media/image17.jpg" /><Relationship Id="rId2" Type="http://schemas.openxmlformats.org/officeDocument/2006/relationships/notesSlide" Target="../notesSlides/notesSlide16.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10.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ctrTitle"/>
          </p:nvPr>
        </p:nvSpPr>
        <p:spPr>
          <a:xfrm>
            <a:off x="599475" y="2252691"/>
            <a:ext cx="7717500" cy="189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ro-RO" dirty="0"/>
              <a:t>Cancerul de col uterin</a:t>
            </a:r>
            <a:endParaRPr dirty="0"/>
          </a:p>
        </p:txBody>
      </p:sp>
      <p:sp>
        <p:nvSpPr>
          <p:cNvPr id="246" name="Google Shape;246;p40"/>
          <p:cNvSpPr txBox="1">
            <a:spLocks noGrp="1"/>
          </p:cNvSpPr>
          <p:nvPr>
            <p:ph type="subTitle" idx="1"/>
          </p:nvPr>
        </p:nvSpPr>
        <p:spPr>
          <a:xfrm>
            <a:off x="0" y="4103600"/>
            <a:ext cx="5412300" cy="46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dirty="0"/>
              <a:t>Dr. Andrei Roman </a:t>
            </a:r>
          </a:p>
          <a:p>
            <a:pPr marL="0" lvl="0" indent="0" algn="r" rtl="0">
              <a:spcBef>
                <a:spcPts val="0"/>
              </a:spcBef>
              <a:spcAft>
                <a:spcPts val="0"/>
              </a:spcAft>
              <a:buNone/>
            </a:pPr>
            <a:r>
              <a:rPr lang="en-US" dirty="0"/>
              <a:t> </a:t>
            </a:r>
            <a:r>
              <a:rPr lang="ro-RO" dirty="0"/>
              <a:t>S</a:t>
            </a:r>
            <a:r>
              <a:rPr lang="en-US" dirty="0" err="1"/>
              <a:t>tud</a:t>
            </a:r>
            <a:r>
              <a:rPr lang="ro-RO" dirty="0"/>
              <a:t>.</a:t>
            </a:r>
            <a:r>
              <a:rPr lang="en-US" dirty="0"/>
              <a:t> </a:t>
            </a:r>
            <a:r>
              <a:rPr lang="ro-RO" dirty="0"/>
              <a:t>Fodor Alexia Maria</a:t>
            </a:r>
            <a:endParaRPr dirty="0"/>
          </a:p>
        </p:txBody>
      </p:sp>
      <p:pic>
        <p:nvPicPr>
          <p:cNvPr id="247" name="Google Shape;247;p40"/>
          <p:cNvPicPr preferRelativeResize="0">
            <a:picLocks noGrp="1"/>
          </p:cNvPicPr>
          <p:nvPr>
            <p:ph type="pic" idx="2"/>
          </p:nvPr>
        </p:nvPicPr>
        <p:blipFill rotWithShape="1">
          <a:blip r:embed="rId3">
            <a:alphaModFix/>
          </a:blip>
          <a:srcRect t="56405" b="2912"/>
          <a:stretch/>
        </p:blipFill>
        <p:spPr>
          <a:xfrm>
            <a:off x="-6650" y="240000"/>
            <a:ext cx="8053426" cy="1843200"/>
          </a:xfrm>
          <a:prstGeom prst="rect">
            <a:avLst/>
          </a:prstGeom>
        </p:spPr>
      </p:pic>
      <p:sp>
        <p:nvSpPr>
          <p:cNvPr id="248" name="Google Shape;248;p40"/>
          <p:cNvSpPr txBox="1"/>
          <p:nvPr/>
        </p:nvSpPr>
        <p:spPr>
          <a:xfrm>
            <a:off x="7439250" y="539500"/>
            <a:ext cx="1704900" cy="368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2"/>
              </a:solidFill>
              <a:latin typeface="Poppins"/>
              <a:ea typeface="Poppins"/>
              <a:cs typeface="Poppins"/>
              <a:sym typeface="Poppins"/>
            </a:endParaRPr>
          </a:p>
        </p:txBody>
      </p:sp>
      <p:cxnSp>
        <p:nvCxnSpPr>
          <p:cNvPr id="249" name="Google Shape;249;p40"/>
          <p:cNvCxnSpPr/>
          <p:nvPr/>
        </p:nvCxnSpPr>
        <p:spPr>
          <a:xfrm>
            <a:off x="0" y="4911325"/>
            <a:ext cx="91440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5"/>
          <p:cNvSpPr txBox="1">
            <a:spLocks noGrp="1"/>
          </p:cNvSpPr>
          <p:nvPr>
            <p:ph type="title"/>
          </p:nvPr>
        </p:nvSpPr>
        <p:spPr>
          <a:xfrm>
            <a:off x="2879969" y="1642300"/>
            <a:ext cx="7215087" cy="841800"/>
          </a:xfrm>
          <a:prstGeom prst="rect">
            <a:avLst/>
          </a:prstGeom>
        </p:spPr>
        <p:txBody>
          <a:bodyPr spcFirstLastPara="1" wrap="square" lIns="91425" tIns="91425" rIns="91425" bIns="91425" anchor="ctr" anchorCtr="0">
            <a:noAutofit/>
          </a:bodyPr>
          <a:lstStyle/>
          <a:p>
            <a:r>
              <a:rPr lang="it-IT" sz="2800" dirty="0"/>
              <a:t>Radiomica cancerul de col uterin </a:t>
            </a:r>
            <a:br>
              <a:rPr lang="it-IT" sz="5400" dirty="0"/>
            </a:br>
            <a:endParaRPr dirty="0"/>
          </a:p>
        </p:txBody>
      </p:sp>
      <p:sp>
        <p:nvSpPr>
          <p:cNvPr id="496" name="Google Shape;496;p55"/>
          <p:cNvSpPr txBox="1">
            <a:spLocks noGrp="1"/>
          </p:cNvSpPr>
          <p:nvPr>
            <p:ph type="title" idx="2"/>
          </p:nvPr>
        </p:nvSpPr>
        <p:spPr>
          <a:xfrm>
            <a:off x="3994073" y="2038400"/>
            <a:ext cx="5145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pic>
        <p:nvPicPr>
          <p:cNvPr id="498" name="Google Shape;498;p55"/>
          <p:cNvPicPr preferRelativeResize="0">
            <a:picLocks noGrp="1"/>
          </p:cNvPicPr>
          <p:nvPr>
            <p:ph type="pic" idx="3"/>
          </p:nvPr>
        </p:nvPicPr>
        <p:blipFill rotWithShape="1">
          <a:blip r:embed="rId3">
            <a:alphaModFix/>
          </a:blip>
          <a:srcRect t="49997" b="303"/>
          <a:stretch/>
        </p:blipFill>
        <p:spPr>
          <a:xfrm>
            <a:off x="0" y="3080300"/>
            <a:ext cx="5449499" cy="1523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45"/>
          <p:cNvSpPr txBox="1">
            <a:spLocks noGrp="1"/>
          </p:cNvSpPr>
          <p:nvPr>
            <p:ph type="subTitle" idx="2"/>
          </p:nvPr>
        </p:nvSpPr>
        <p:spPr>
          <a:xfrm>
            <a:off x="364032" y="565370"/>
            <a:ext cx="7973411" cy="36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b="1" dirty="0"/>
              <a:t>Evaluarea radiologică</a:t>
            </a:r>
            <a:r>
              <a:rPr lang="en-US" dirty="0"/>
              <a:t>- </a:t>
            </a:r>
            <a:r>
              <a:rPr lang="ro-RO" dirty="0"/>
              <a:t>evaluarea calitativă a tumorii</a:t>
            </a:r>
            <a:r>
              <a:rPr lang="en-US" dirty="0"/>
              <a:t>: </a:t>
            </a:r>
            <a:r>
              <a:rPr lang="ro-RO" dirty="0"/>
              <a:t>dimensiunea</a:t>
            </a:r>
            <a:r>
              <a:rPr lang="en-US" dirty="0"/>
              <a:t>, </a:t>
            </a:r>
            <a:r>
              <a:rPr lang="ro-RO" dirty="0"/>
              <a:t>extinderii bolii la RMN sau</a:t>
            </a:r>
            <a:r>
              <a:rPr lang="en-US" dirty="0"/>
              <a:t> </a:t>
            </a:r>
            <a:r>
              <a:rPr lang="en-US" dirty="0" err="1"/>
              <a:t>evaluarea</a:t>
            </a:r>
            <a:r>
              <a:rPr lang="ro-RO" dirty="0"/>
              <a:t> activității metabolice,  </a:t>
            </a:r>
            <a:r>
              <a:rPr lang="en-US" dirty="0"/>
              <a:t>a </a:t>
            </a:r>
            <a:r>
              <a:rPr lang="ro-RO" dirty="0"/>
              <a:t>ganglionilor limfatici și a metastazelor la distanță pe PET/CT; </a:t>
            </a:r>
          </a:p>
          <a:p>
            <a:pPr marL="0" lvl="0" indent="0" algn="l" rtl="0">
              <a:spcBef>
                <a:spcPts val="0"/>
              </a:spcBef>
              <a:spcAft>
                <a:spcPts val="0"/>
              </a:spcAft>
              <a:buNone/>
            </a:pPr>
            <a:endParaRPr lang="ro-RO" dirty="0"/>
          </a:p>
          <a:p>
            <a:pPr marL="0" lvl="0" indent="0" algn="l" rtl="0">
              <a:spcBef>
                <a:spcPts val="0"/>
              </a:spcBef>
              <a:spcAft>
                <a:spcPts val="0"/>
              </a:spcAft>
              <a:buNone/>
            </a:pPr>
            <a:r>
              <a:rPr lang="ro-RO" b="1" dirty="0"/>
              <a:t>Radiomica</a:t>
            </a:r>
            <a:r>
              <a:rPr lang="ro-RO" dirty="0"/>
              <a:t>- procesul de extragere a caracteristicilor cantitative din imaginile radiologice, după conturarea regiunii de interes. Radiomica cuantifică fenotipul, care ulterior este corelat cu diverse rezultate, cum ar fi predicția răspunsului la tratamente, probabilitatea de recurență și supraviețuirea.</a:t>
            </a:r>
          </a:p>
          <a:p>
            <a:pPr marL="0" lvl="0" indent="0" algn="l" rtl="0">
              <a:spcBef>
                <a:spcPts val="0"/>
              </a:spcBef>
              <a:spcAft>
                <a:spcPts val="0"/>
              </a:spcAft>
              <a:buNone/>
            </a:pPr>
            <a:r>
              <a:rPr lang="ro-RO" dirty="0"/>
              <a:t> </a:t>
            </a:r>
          </a:p>
          <a:p>
            <a:pPr marL="0" lvl="0" indent="0" algn="l" rtl="0">
              <a:spcBef>
                <a:spcPts val="0"/>
              </a:spcBef>
              <a:spcAft>
                <a:spcPts val="0"/>
              </a:spcAft>
              <a:buNone/>
            </a:pPr>
            <a:endParaRPr lang="ro-RO" dirty="0"/>
          </a:p>
        </p:txBody>
      </p:sp>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21" name="Picture 20">
            <a:extLst>
              <a:ext uri="{FF2B5EF4-FFF2-40B4-BE49-F238E27FC236}">
                <a16:creationId xmlns:a16="http://schemas.microsoft.com/office/drawing/2014/main" id="{00839441-86CA-F007-F5D1-C885C39F4644}"/>
              </a:ext>
            </a:extLst>
          </p:cNvPr>
          <p:cNvPicPr>
            <a:picLocks noChangeAspect="1"/>
          </p:cNvPicPr>
          <p:nvPr/>
        </p:nvPicPr>
        <p:blipFill>
          <a:blip r:embed="rId3"/>
          <a:stretch>
            <a:fillRect/>
          </a:stretch>
        </p:blipFill>
        <p:spPr>
          <a:xfrm>
            <a:off x="364032" y="2622062"/>
            <a:ext cx="4309509" cy="1956068"/>
          </a:xfrm>
          <a:prstGeom prst="rect">
            <a:avLst/>
          </a:prstGeom>
        </p:spPr>
      </p:pic>
      <p:pic>
        <p:nvPicPr>
          <p:cNvPr id="23" name="Picture 22">
            <a:extLst>
              <a:ext uri="{FF2B5EF4-FFF2-40B4-BE49-F238E27FC236}">
                <a16:creationId xmlns:a16="http://schemas.microsoft.com/office/drawing/2014/main" id="{34C28A12-A0A7-E5D4-F9FF-A157ED38F203}"/>
              </a:ext>
            </a:extLst>
          </p:cNvPr>
          <p:cNvPicPr>
            <a:picLocks noChangeAspect="1"/>
          </p:cNvPicPr>
          <p:nvPr/>
        </p:nvPicPr>
        <p:blipFill>
          <a:blip r:embed="rId4"/>
          <a:stretch>
            <a:fillRect/>
          </a:stretch>
        </p:blipFill>
        <p:spPr>
          <a:xfrm>
            <a:off x="4809500" y="2402743"/>
            <a:ext cx="4119577" cy="1029894"/>
          </a:xfrm>
          <a:prstGeom prst="rect">
            <a:avLst/>
          </a:prstGeom>
        </p:spPr>
      </p:pic>
      <p:sp>
        <p:nvSpPr>
          <p:cNvPr id="25" name="TextBox 24">
            <a:extLst>
              <a:ext uri="{FF2B5EF4-FFF2-40B4-BE49-F238E27FC236}">
                <a16:creationId xmlns:a16="http://schemas.microsoft.com/office/drawing/2014/main" id="{C318C634-2953-0960-3FE6-4EA58CA1E130}"/>
              </a:ext>
            </a:extLst>
          </p:cNvPr>
          <p:cNvSpPr txBox="1"/>
          <p:nvPr/>
        </p:nvSpPr>
        <p:spPr>
          <a:xfrm>
            <a:off x="4741008" y="3803021"/>
            <a:ext cx="4934438" cy="400110"/>
          </a:xfrm>
          <a:prstGeom prst="rect">
            <a:avLst/>
          </a:prstGeom>
          <a:noFill/>
        </p:spPr>
        <p:txBody>
          <a:bodyPr wrap="square">
            <a:spAutoFit/>
          </a:bodyPr>
          <a:lstStyle/>
          <a:p>
            <a:r>
              <a:rPr lang="en-GB" sz="1000" dirty="0" err="1">
                <a:latin typeface="Poppins" panose="00000500000000000000" pitchFamily="2" charset="0"/>
                <a:cs typeface="Poppins" panose="00000500000000000000" pitchFamily="2" charset="0"/>
              </a:rPr>
              <a:t>Bhatla</a:t>
            </a:r>
            <a:r>
              <a:rPr lang="en-GB" sz="1000" dirty="0">
                <a:latin typeface="Poppins" panose="00000500000000000000" pitchFamily="2" charset="0"/>
                <a:cs typeface="Poppins" panose="00000500000000000000" pitchFamily="2" charset="0"/>
              </a:rPr>
              <a:t> N, </a:t>
            </a:r>
            <a:r>
              <a:rPr lang="en-GB" sz="1000" dirty="0" err="1">
                <a:latin typeface="Poppins" panose="00000500000000000000" pitchFamily="2" charset="0"/>
                <a:cs typeface="Poppins" panose="00000500000000000000" pitchFamily="2" charset="0"/>
              </a:rPr>
              <a:t>Berek</a:t>
            </a:r>
            <a:r>
              <a:rPr lang="en-GB" sz="1000" dirty="0">
                <a:latin typeface="Poppins" panose="00000500000000000000" pitchFamily="2" charset="0"/>
                <a:cs typeface="Poppins" panose="00000500000000000000" pitchFamily="2" charset="0"/>
              </a:rPr>
              <a:t> JS, </a:t>
            </a:r>
            <a:r>
              <a:rPr lang="en-GB" sz="1000" dirty="0" err="1">
                <a:latin typeface="Poppins" panose="00000500000000000000" pitchFamily="2" charset="0"/>
                <a:cs typeface="Poppins" panose="00000500000000000000" pitchFamily="2" charset="0"/>
              </a:rPr>
              <a:t>Cuello</a:t>
            </a:r>
            <a:r>
              <a:rPr lang="en-GB" sz="1000" dirty="0">
                <a:latin typeface="Poppins" panose="00000500000000000000" pitchFamily="2" charset="0"/>
                <a:cs typeface="Poppins" panose="00000500000000000000" pitchFamily="2" charset="0"/>
              </a:rPr>
              <a:t> </a:t>
            </a:r>
            <a:r>
              <a:rPr lang="en-GB" sz="1000" dirty="0" err="1">
                <a:latin typeface="Poppins" panose="00000500000000000000" pitchFamily="2" charset="0"/>
                <a:cs typeface="Poppins" panose="00000500000000000000" pitchFamily="2" charset="0"/>
              </a:rPr>
              <a:t>Fredes</a:t>
            </a:r>
            <a:r>
              <a:rPr lang="en-GB" sz="1000" dirty="0">
                <a:latin typeface="Poppins" panose="00000500000000000000" pitchFamily="2" charset="0"/>
                <a:cs typeface="Poppins" panose="00000500000000000000" pitchFamily="2" charset="0"/>
              </a:rPr>
              <a:t> M, et al. Revised FIGO staging for carcinoma of the cervix uteri. Int J </a:t>
            </a:r>
            <a:r>
              <a:rPr lang="en-GB" sz="1000" dirty="0" err="1">
                <a:latin typeface="Poppins" panose="00000500000000000000" pitchFamily="2" charset="0"/>
                <a:cs typeface="Poppins" panose="00000500000000000000" pitchFamily="2" charset="0"/>
              </a:rPr>
              <a:t>Gynaecol</a:t>
            </a:r>
            <a:r>
              <a:rPr lang="en-GB" sz="1000" dirty="0">
                <a:latin typeface="Poppins" panose="00000500000000000000" pitchFamily="2" charset="0"/>
                <a:cs typeface="Poppins" panose="00000500000000000000" pitchFamily="2" charset="0"/>
              </a:rPr>
              <a:t> </a:t>
            </a:r>
            <a:r>
              <a:rPr lang="en-GB" sz="1000" dirty="0" err="1">
                <a:latin typeface="Poppins" panose="00000500000000000000" pitchFamily="2" charset="0"/>
                <a:cs typeface="Poppins" panose="00000500000000000000" pitchFamily="2" charset="0"/>
              </a:rPr>
              <a:t>Obstet</a:t>
            </a:r>
            <a:r>
              <a:rPr lang="en-GB" sz="1000" dirty="0">
                <a:latin typeface="Poppins" panose="00000500000000000000" pitchFamily="2" charset="0"/>
                <a:cs typeface="Poppins" panose="00000500000000000000" pitchFamily="2" charset="0"/>
              </a:rPr>
              <a:t> 2019;145:129–35</a:t>
            </a:r>
          </a:p>
        </p:txBody>
      </p:sp>
    </p:spTree>
    <p:extLst>
      <p:ext uri="{BB962C8B-B14F-4D97-AF65-F5344CB8AC3E}">
        <p14:creationId xmlns:p14="http://schemas.microsoft.com/office/powerpoint/2010/main" val="1204344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59"/>
          <p:cNvSpPr txBox="1">
            <a:spLocks noGrp="1"/>
          </p:cNvSpPr>
          <p:nvPr>
            <p:ph type="title"/>
          </p:nvPr>
        </p:nvSpPr>
        <p:spPr>
          <a:xfrm>
            <a:off x="1342427" y="2259311"/>
            <a:ext cx="7512404" cy="1970700"/>
          </a:xfrm>
          <a:prstGeom prst="rect">
            <a:avLst/>
          </a:prstGeom>
        </p:spPr>
        <p:txBody>
          <a:bodyPr spcFirstLastPara="1" wrap="square" lIns="91425" tIns="91425" rIns="91425" bIns="91425" anchor="ctr" anchorCtr="0">
            <a:noAutofit/>
          </a:bodyPr>
          <a:lstStyle/>
          <a:p>
            <a:pPr algn="r"/>
            <a:r>
              <a:rPr lang="ro-RO" sz="2800" dirty="0"/>
              <a:t>Aplicațiile radiomicii în evaluarea adenopatiilor</a:t>
            </a:r>
            <a:br>
              <a:rPr lang="ro-RO" sz="2800" dirty="0"/>
            </a:br>
            <a:endParaRPr sz="2800" dirty="0"/>
          </a:p>
        </p:txBody>
      </p:sp>
      <p:sp>
        <p:nvSpPr>
          <p:cNvPr id="536" name="Google Shape;536;p59"/>
          <p:cNvSpPr txBox="1">
            <a:spLocks noGrp="1"/>
          </p:cNvSpPr>
          <p:nvPr>
            <p:ph type="subTitle" idx="1"/>
          </p:nvPr>
        </p:nvSpPr>
        <p:spPr>
          <a:xfrm>
            <a:off x="0" y="3622431"/>
            <a:ext cx="7217508" cy="74334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sz="4400" b="1" dirty="0"/>
              <a:t>04</a:t>
            </a:r>
            <a:endParaRPr sz="4400" b="1" dirty="0"/>
          </a:p>
        </p:txBody>
      </p:sp>
      <p:pic>
        <p:nvPicPr>
          <p:cNvPr id="537" name="Google Shape;537;p59"/>
          <p:cNvPicPr preferRelativeResize="0">
            <a:picLocks noGrp="1"/>
          </p:cNvPicPr>
          <p:nvPr>
            <p:ph type="pic" idx="2"/>
          </p:nvPr>
        </p:nvPicPr>
        <p:blipFill rotWithShape="1">
          <a:blip r:embed="rId3">
            <a:alphaModFix/>
          </a:blip>
          <a:srcRect t="49623" b="10706"/>
          <a:stretch/>
        </p:blipFill>
        <p:spPr>
          <a:xfrm>
            <a:off x="2901125" y="352025"/>
            <a:ext cx="6261301" cy="1397400"/>
          </a:xfrm>
          <a:prstGeom prst="rect">
            <a:avLst/>
          </a:prstGeom>
        </p:spPr>
      </p:pic>
      <p:sp>
        <p:nvSpPr>
          <p:cNvPr id="538" name="Google Shape;538;p59"/>
          <p:cNvSpPr/>
          <p:nvPr/>
        </p:nvSpPr>
        <p:spPr>
          <a:xfrm>
            <a:off x="1487125" y="1397463"/>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8" name="Picture 17">
            <a:extLst>
              <a:ext uri="{FF2B5EF4-FFF2-40B4-BE49-F238E27FC236}">
                <a16:creationId xmlns:a16="http://schemas.microsoft.com/office/drawing/2014/main" id="{8F757D52-9FC6-3166-F886-617496B2C41E}"/>
              </a:ext>
            </a:extLst>
          </p:cNvPr>
          <p:cNvPicPr>
            <a:picLocks noChangeAspect="1"/>
          </p:cNvPicPr>
          <p:nvPr/>
        </p:nvPicPr>
        <p:blipFill>
          <a:blip r:embed="rId3"/>
          <a:stretch>
            <a:fillRect/>
          </a:stretch>
        </p:blipFill>
        <p:spPr>
          <a:xfrm>
            <a:off x="415914" y="825622"/>
            <a:ext cx="8432800" cy="3274722"/>
          </a:xfrm>
          <a:prstGeom prst="rect">
            <a:avLst/>
          </a:prstGeom>
        </p:spPr>
      </p:pic>
    </p:spTree>
    <p:extLst>
      <p:ext uri="{BB962C8B-B14F-4D97-AF65-F5344CB8AC3E}">
        <p14:creationId xmlns:p14="http://schemas.microsoft.com/office/powerpoint/2010/main" val="401224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7" name="Picture 16">
            <a:extLst>
              <a:ext uri="{FF2B5EF4-FFF2-40B4-BE49-F238E27FC236}">
                <a16:creationId xmlns:a16="http://schemas.microsoft.com/office/drawing/2014/main" id="{985D572D-A5C0-8EF6-3ADE-88C00AA335BA}"/>
              </a:ext>
            </a:extLst>
          </p:cNvPr>
          <p:cNvPicPr>
            <a:picLocks noChangeAspect="1"/>
          </p:cNvPicPr>
          <p:nvPr/>
        </p:nvPicPr>
        <p:blipFill>
          <a:blip r:embed="rId3"/>
          <a:stretch>
            <a:fillRect/>
          </a:stretch>
        </p:blipFill>
        <p:spPr>
          <a:xfrm>
            <a:off x="261200" y="568965"/>
            <a:ext cx="8518768" cy="3250712"/>
          </a:xfrm>
          <a:prstGeom prst="rect">
            <a:avLst/>
          </a:prstGeom>
        </p:spPr>
      </p:pic>
    </p:spTree>
    <p:extLst>
      <p:ext uri="{BB962C8B-B14F-4D97-AF65-F5344CB8AC3E}">
        <p14:creationId xmlns:p14="http://schemas.microsoft.com/office/powerpoint/2010/main" val="3950854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45"/>
          <p:cNvSpPr txBox="1">
            <a:spLocks noGrp="1"/>
          </p:cNvSpPr>
          <p:nvPr>
            <p:ph type="subTitle" idx="2"/>
          </p:nvPr>
        </p:nvSpPr>
        <p:spPr>
          <a:xfrm>
            <a:off x="402706" y="3321606"/>
            <a:ext cx="8569354" cy="20254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Radiomica va avea drept scop creșterea sensibiltății RMN pentru adenopatii luând ca și gold standard RMN post-terapeutic pentru fiecare pacient.</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În urma răspunsului acestora la tratament, este posibilă determinarea naturii maligne/benigne.</a:t>
            </a:r>
          </a:p>
        </p:txBody>
      </p:sp>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3" name="Picture 2">
            <a:extLst>
              <a:ext uri="{FF2B5EF4-FFF2-40B4-BE49-F238E27FC236}">
                <a16:creationId xmlns:a16="http://schemas.microsoft.com/office/drawing/2014/main" id="{0EBAF4CB-28A9-C068-81C2-9D995BB0B82A}"/>
              </a:ext>
            </a:extLst>
          </p:cNvPr>
          <p:cNvPicPr>
            <a:picLocks noChangeAspect="1"/>
          </p:cNvPicPr>
          <p:nvPr/>
        </p:nvPicPr>
        <p:blipFill>
          <a:blip r:embed="rId3"/>
          <a:stretch>
            <a:fillRect/>
          </a:stretch>
        </p:blipFill>
        <p:spPr>
          <a:xfrm>
            <a:off x="364032" y="398585"/>
            <a:ext cx="4114183" cy="1785628"/>
          </a:xfrm>
          <a:prstGeom prst="rect">
            <a:avLst/>
          </a:prstGeom>
        </p:spPr>
      </p:pic>
      <p:sp>
        <p:nvSpPr>
          <p:cNvPr id="5" name="TextBox 4">
            <a:extLst>
              <a:ext uri="{FF2B5EF4-FFF2-40B4-BE49-F238E27FC236}">
                <a16:creationId xmlns:a16="http://schemas.microsoft.com/office/drawing/2014/main" id="{1CF4DA68-589E-6DF5-5620-2B02E302E2FA}"/>
              </a:ext>
            </a:extLst>
          </p:cNvPr>
          <p:cNvSpPr txBox="1"/>
          <p:nvPr/>
        </p:nvSpPr>
        <p:spPr>
          <a:xfrm>
            <a:off x="132862" y="2391685"/>
            <a:ext cx="8839198" cy="846386"/>
          </a:xfrm>
          <a:prstGeom prst="rect">
            <a:avLst/>
          </a:prstGeom>
          <a:noFill/>
        </p:spPr>
        <p:txBody>
          <a:bodyPr wrap="square">
            <a:spAutoFit/>
          </a:bodyPr>
          <a:lstStyle/>
          <a:p>
            <a:r>
              <a:rPr lang="en-GB" sz="900" dirty="0">
                <a:latin typeface="Poppins" panose="00000500000000000000" pitchFamily="2" charset="0"/>
                <a:cs typeface="Poppins" panose="00000500000000000000" pitchFamily="2" charset="0"/>
              </a:rPr>
              <a:t> </a:t>
            </a:r>
            <a:r>
              <a:rPr lang="en-GB" sz="800" dirty="0">
                <a:latin typeface="Poppins" panose="00000500000000000000" pitchFamily="2" charset="0"/>
                <a:cs typeface="Poppins" panose="00000500000000000000" pitchFamily="2" charset="0"/>
              </a:rPr>
              <a:t>Yu YY, Zhang R, Dong RT, et al. Feasibility of an ADC-based radiomics model for predicting pelvic lymph node metastases in patients with stage IB-IIA cervical squamous cell carcinoma. Br J </a:t>
            </a:r>
            <a:r>
              <a:rPr lang="en-GB" sz="800" dirty="0" err="1">
                <a:latin typeface="Poppins" panose="00000500000000000000" pitchFamily="2" charset="0"/>
                <a:cs typeface="Poppins" panose="00000500000000000000" pitchFamily="2" charset="0"/>
              </a:rPr>
              <a:t>Radiol</a:t>
            </a:r>
            <a:r>
              <a:rPr lang="en-GB" sz="800" dirty="0">
                <a:latin typeface="Poppins" panose="00000500000000000000" pitchFamily="2" charset="0"/>
                <a:cs typeface="Poppins" panose="00000500000000000000" pitchFamily="2" charset="0"/>
              </a:rPr>
              <a:t> 2019;92:20180986.</a:t>
            </a:r>
            <a:endParaRPr lang="ro-RO" sz="800" dirty="0">
              <a:latin typeface="Poppins" panose="00000500000000000000" pitchFamily="2" charset="0"/>
              <a:cs typeface="Poppins" panose="00000500000000000000" pitchFamily="2" charset="0"/>
            </a:endParaRPr>
          </a:p>
          <a:p>
            <a:r>
              <a:rPr lang="en-GB" sz="800" dirty="0">
                <a:latin typeface="Poppins" panose="00000500000000000000" pitchFamily="2" charset="0"/>
                <a:cs typeface="Poppins" panose="00000500000000000000" pitchFamily="2" charset="0"/>
              </a:rPr>
              <a:t> Kan Y, Dong D, Zhang Y, et al. Radiomic signature as a predictive factor for lymph node metastasis in early-stage cervical cancer. J </a:t>
            </a:r>
            <a:r>
              <a:rPr lang="en-GB" sz="800" dirty="0" err="1">
                <a:latin typeface="Poppins" panose="00000500000000000000" pitchFamily="2" charset="0"/>
                <a:cs typeface="Poppins" panose="00000500000000000000" pitchFamily="2" charset="0"/>
              </a:rPr>
              <a:t>Magn</a:t>
            </a:r>
            <a:r>
              <a:rPr lang="en-GB" sz="800" dirty="0">
                <a:latin typeface="Poppins" panose="00000500000000000000" pitchFamily="2" charset="0"/>
                <a:cs typeface="Poppins" panose="00000500000000000000" pitchFamily="2" charset="0"/>
              </a:rPr>
              <a:t> </a:t>
            </a:r>
            <a:r>
              <a:rPr lang="en-GB" sz="800" dirty="0" err="1">
                <a:latin typeface="Poppins" panose="00000500000000000000" pitchFamily="2" charset="0"/>
                <a:cs typeface="Poppins" panose="00000500000000000000" pitchFamily="2" charset="0"/>
              </a:rPr>
              <a:t>Reson</a:t>
            </a:r>
            <a:r>
              <a:rPr lang="en-GB" sz="800" dirty="0">
                <a:latin typeface="Poppins" panose="00000500000000000000" pitchFamily="2" charset="0"/>
                <a:cs typeface="Poppins" panose="00000500000000000000" pitchFamily="2" charset="0"/>
              </a:rPr>
              <a:t> Imaging 2019;49:304–10. 26 Wang T, Gao T, Yang J, et al. Preoperative prediction of pelvic lymph nodes metastasis in early-stage cervical cancer using radiomics nomogram developed based on T2-weighted MRI and </a:t>
            </a:r>
            <a:r>
              <a:rPr lang="en-GB" sz="800" dirty="0" err="1">
                <a:latin typeface="Poppins" panose="00000500000000000000" pitchFamily="2" charset="0"/>
                <a:cs typeface="Poppins" panose="00000500000000000000" pitchFamily="2" charset="0"/>
              </a:rPr>
              <a:t>diffusionweighted</a:t>
            </a:r>
            <a:r>
              <a:rPr lang="en-GB" sz="800" dirty="0">
                <a:latin typeface="Poppins" panose="00000500000000000000" pitchFamily="2" charset="0"/>
                <a:cs typeface="Poppins" panose="00000500000000000000" pitchFamily="2" charset="0"/>
              </a:rPr>
              <a:t> imaging. </a:t>
            </a:r>
            <a:r>
              <a:rPr lang="en-GB" sz="800" dirty="0" err="1">
                <a:latin typeface="Poppins" panose="00000500000000000000" pitchFamily="2" charset="0"/>
                <a:cs typeface="Poppins" panose="00000500000000000000" pitchFamily="2" charset="0"/>
              </a:rPr>
              <a:t>Eur</a:t>
            </a:r>
            <a:r>
              <a:rPr lang="en-GB" sz="800" dirty="0">
                <a:latin typeface="Poppins" panose="00000500000000000000" pitchFamily="2" charset="0"/>
                <a:cs typeface="Poppins" panose="00000500000000000000" pitchFamily="2" charset="0"/>
              </a:rPr>
              <a:t> J </a:t>
            </a:r>
            <a:r>
              <a:rPr lang="en-GB" sz="800" dirty="0" err="1">
                <a:latin typeface="Poppins" panose="00000500000000000000" pitchFamily="2" charset="0"/>
                <a:cs typeface="Poppins" panose="00000500000000000000" pitchFamily="2" charset="0"/>
              </a:rPr>
              <a:t>Radiol</a:t>
            </a:r>
            <a:r>
              <a:rPr lang="en-GB" sz="800" dirty="0">
                <a:latin typeface="Poppins" panose="00000500000000000000" pitchFamily="2" charset="0"/>
                <a:cs typeface="Poppins" panose="00000500000000000000" pitchFamily="2" charset="0"/>
              </a:rPr>
              <a:t> 2019;114:128–35. 27 Yan L, Yao H, Long R, et al. A preoperative radiomics model for the identification of lymph node metastasis in patients with early-stage cervical squamous cell carcinoma. Br J </a:t>
            </a:r>
            <a:r>
              <a:rPr lang="en-GB" sz="800" dirty="0" err="1">
                <a:latin typeface="Poppins" panose="00000500000000000000" pitchFamily="2" charset="0"/>
                <a:cs typeface="Poppins" panose="00000500000000000000" pitchFamily="2" charset="0"/>
              </a:rPr>
              <a:t>Radiol</a:t>
            </a:r>
            <a:r>
              <a:rPr lang="en-GB" sz="800" dirty="0">
                <a:latin typeface="Poppins" panose="00000500000000000000" pitchFamily="2" charset="0"/>
                <a:cs typeface="Poppins" panose="00000500000000000000" pitchFamily="2" charset="0"/>
              </a:rPr>
              <a:t> 2020;93:20200358.</a:t>
            </a:r>
          </a:p>
        </p:txBody>
      </p:sp>
    </p:spTree>
    <p:extLst>
      <p:ext uri="{BB962C8B-B14F-4D97-AF65-F5344CB8AC3E}">
        <p14:creationId xmlns:p14="http://schemas.microsoft.com/office/powerpoint/2010/main" val="1110690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713225" y="1389250"/>
            <a:ext cx="7717500" cy="17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Mulțumim!</a:t>
            </a:r>
            <a:endParaRPr dirty="0"/>
          </a:p>
        </p:txBody>
      </p:sp>
      <p:pic>
        <p:nvPicPr>
          <p:cNvPr id="473" name="Google Shape;473;p52"/>
          <p:cNvPicPr preferRelativeResize="0">
            <a:picLocks noGrp="1"/>
          </p:cNvPicPr>
          <p:nvPr>
            <p:ph type="pic" idx="2"/>
          </p:nvPr>
        </p:nvPicPr>
        <p:blipFill rotWithShape="1">
          <a:blip r:embed="rId3">
            <a:alphaModFix/>
          </a:blip>
          <a:srcRect t="21220" b="21225"/>
          <a:stretch/>
        </p:blipFill>
        <p:spPr>
          <a:xfrm>
            <a:off x="4042700" y="3231600"/>
            <a:ext cx="5113373" cy="1655700"/>
          </a:xfrm>
          <a:prstGeom prst="rect">
            <a:avLst/>
          </a:prstGeom>
        </p:spPr>
      </p:pic>
      <p:sp>
        <p:nvSpPr>
          <p:cNvPr id="474" name="Google Shape;474;p52"/>
          <p:cNvSpPr/>
          <p:nvPr/>
        </p:nvSpPr>
        <p:spPr>
          <a:xfrm>
            <a:off x="2489675" y="4556501"/>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Cuprins</a:t>
            </a:r>
            <a:endParaRPr dirty="0"/>
          </a:p>
        </p:txBody>
      </p:sp>
      <p:sp>
        <p:nvSpPr>
          <p:cNvPr id="268" name="Google Shape;268;p42"/>
          <p:cNvSpPr txBox="1">
            <a:spLocks noGrp="1"/>
          </p:cNvSpPr>
          <p:nvPr>
            <p:ph type="title" idx="5"/>
          </p:nvPr>
        </p:nvSpPr>
        <p:spPr>
          <a:xfrm>
            <a:off x="143" y="1314022"/>
            <a:ext cx="33927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69" name="Google Shape;269;p42"/>
          <p:cNvSpPr txBox="1">
            <a:spLocks noGrp="1"/>
          </p:cNvSpPr>
          <p:nvPr>
            <p:ph type="title" idx="6"/>
          </p:nvPr>
        </p:nvSpPr>
        <p:spPr>
          <a:xfrm>
            <a:off x="143" y="3052247"/>
            <a:ext cx="33927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70" name="Google Shape;270;p42"/>
          <p:cNvSpPr txBox="1">
            <a:spLocks noGrp="1"/>
          </p:cNvSpPr>
          <p:nvPr>
            <p:ph type="title" idx="7"/>
          </p:nvPr>
        </p:nvSpPr>
        <p:spPr>
          <a:xfrm>
            <a:off x="5751248" y="1314035"/>
            <a:ext cx="339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71" name="Google Shape;271;p42"/>
          <p:cNvSpPr txBox="1">
            <a:spLocks noGrp="1"/>
          </p:cNvSpPr>
          <p:nvPr>
            <p:ph type="title" idx="8"/>
          </p:nvPr>
        </p:nvSpPr>
        <p:spPr>
          <a:xfrm>
            <a:off x="5751248" y="3052260"/>
            <a:ext cx="33930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72" name="Google Shape;272;p42"/>
          <p:cNvSpPr txBox="1">
            <a:spLocks noGrp="1"/>
          </p:cNvSpPr>
          <p:nvPr>
            <p:ph type="subTitle" idx="9"/>
          </p:nvPr>
        </p:nvSpPr>
        <p:spPr>
          <a:xfrm>
            <a:off x="185771" y="2285400"/>
            <a:ext cx="313287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000" dirty="0"/>
              <a:t> Cancerul de col uterin</a:t>
            </a:r>
            <a:r>
              <a:rPr lang="en-US" sz="2000" dirty="0"/>
              <a:t>: </a:t>
            </a:r>
            <a:r>
              <a:rPr lang="ro-RO" sz="2000" dirty="0"/>
              <a:t> fiziopatologie &amp; </a:t>
            </a:r>
            <a:r>
              <a:rPr lang="en-US" sz="2000" dirty="0" err="1"/>
              <a:t>generali</a:t>
            </a:r>
            <a:r>
              <a:rPr lang="ro-RO" sz="2000" dirty="0"/>
              <a:t>tăți.</a:t>
            </a:r>
            <a:endParaRPr sz="2000" dirty="0"/>
          </a:p>
        </p:txBody>
      </p:sp>
      <p:sp>
        <p:nvSpPr>
          <p:cNvPr id="273" name="Google Shape;273;p42"/>
          <p:cNvSpPr txBox="1">
            <a:spLocks noGrp="1"/>
          </p:cNvSpPr>
          <p:nvPr>
            <p:ph type="subTitle" idx="13"/>
          </p:nvPr>
        </p:nvSpPr>
        <p:spPr>
          <a:xfrm>
            <a:off x="6094147" y="2209697"/>
            <a:ext cx="24873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000" dirty="0"/>
              <a:t>Modalități de diagnostic</a:t>
            </a:r>
            <a:endParaRPr sz="2000" dirty="0"/>
          </a:p>
        </p:txBody>
      </p:sp>
      <p:sp>
        <p:nvSpPr>
          <p:cNvPr id="274" name="Google Shape;274;p42"/>
          <p:cNvSpPr txBox="1">
            <a:spLocks noGrp="1"/>
          </p:cNvSpPr>
          <p:nvPr>
            <p:ph type="subTitle" idx="14"/>
          </p:nvPr>
        </p:nvSpPr>
        <p:spPr>
          <a:xfrm>
            <a:off x="611440" y="4236972"/>
            <a:ext cx="2485800"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000" dirty="0"/>
              <a:t>Radiomica cancerul de col uterin </a:t>
            </a:r>
            <a:endParaRPr sz="2000" dirty="0"/>
          </a:p>
        </p:txBody>
      </p:sp>
      <p:sp>
        <p:nvSpPr>
          <p:cNvPr id="275" name="Google Shape;275;p42"/>
          <p:cNvSpPr txBox="1">
            <a:spLocks noGrp="1"/>
          </p:cNvSpPr>
          <p:nvPr>
            <p:ph type="subTitle" idx="15"/>
          </p:nvPr>
        </p:nvSpPr>
        <p:spPr>
          <a:xfrm>
            <a:off x="5789223" y="4303975"/>
            <a:ext cx="3097149" cy="39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000" dirty="0"/>
              <a:t>Aplicațiile radiomicii în evaluarea adenopatiilo</a:t>
            </a:r>
            <a:r>
              <a:rPr lang="ro-RO" dirty="0"/>
              <a:t>r</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a:spLocks noGrp="1"/>
          </p:cNvSpPr>
          <p:nvPr>
            <p:ph type="title"/>
          </p:nvPr>
        </p:nvSpPr>
        <p:spPr>
          <a:xfrm>
            <a:off x="650688" y="2670589"/>
            <a:ext cx="8221357" cy="841800"/>
          </a:xfrm>
          <a:prstGeom prst="rect">
            <a:avLst/>
          </a:prstGeom>
        </p:spPr>
        <p:txBody>
          <a:bodyPr spcFirstLastPara="1" wrap="square" lIns="91425" tIns="91425" rIns="91425" bIns="91425" anchor="ctr" anchorCtr="0">
            <a:noAutofit/>
          </a:bodyPr>
          <a:lstStyle/>
          <a:p>
            <a:pPr algn="r"/>
            <a:r>
              <a:rPr lang="it-IT" sz="2800" dirty="0"/>
              <a:t> Cancerul de col uterin:  fiziopatologie &amp; generalități.</a:t>
            </a:r>
            <a:br>
              <a:rPr lang="it-IT" sz="2800" dirty="0"/>
            </a:br>
            <a:endParaRPr sz="2800" dirty="0"/>
          </a:p>
        </p:txBody>
      </p:sp>
      <p:sp>
        <p:nvSpPr>
          <p:cNvPr id="288" name="Google Shape;288;p44"/>
          <p:cNvSpPr txBox="1">
            <a:spLocks noGrp="1"/>
          </p:cNvSpPr>
          <p:nvPr>
            <p:ph type="title" idx="2"/>
          </p:nvPr>
        </p:nvSpPr>
        <p:spPr>
          <a:xfrm>
            <a:off x="0" y="3762200"/>
            <a:ext cx="4572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pic>
        <p:nvPicPr>
          <p:cNvPr id="290" name="Google Shape;290;p44"/>
          <p:cNvPicPr preferRelativeResize="0">
            <a:picLocks noGrp="1"/>
          </p:cNvPicPr>
          <p:nvPr>
            <p:ph type="pic" idx="3"/>
          </p:nvPr>
        </p:nvPicPr>
        <p:blipFill rotWithShape="1">
          <a:blip r:embed="rId3">
            <a:alphaModFix/>
          </a:blip>
          <a:srcRect t="7564" b="40552"/>
          <a:stretch/>
        </p:blipFill>
        <p:spPr>
          <a:xfrm>
            <a:off x="2829300" y="240000"/>
            <a:ext cx="6314700" cy="1843200"/>
          </a:xfrm>
          <a:prstGeom prst="rect">
            <a:avLst/>
          </a:prstGeom>
        </p:spPr>
      </p:pic>
      <p:sp>
        <p:nvSpPr>
          <p:cNvPr id="291" name="Google Shape;291;p44"/>
          <p:cNvSpPr/>
          <p:nvPr/>
        </p:nvSpPr>
        <p:spPr>
          <a:xfrm>
            <a:off x="7061950" y="197063"/>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45"/>
          <p:cNvSpPr txBox="1">
            <a:spLocks noGrp="1"/>
          </p:cNvSpPr>
          <p:nvPr>
            <p:ph type="subTitle" idx="2"/>
          </p:nvPr>
        </p:nvSpPr>
        <p:spPr>
          <a:xfrm>
            <a:off x="806557" y="1239548"/>
            <a:ext cx="7973411" cy="36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a:t>
            </a:r>
            <a:r>
              <a:rPr lang="en-GB" dirty="0" err="1"/>
              <a:t>una</a:t>
            </a:r>
            <a:r>
              <a:rPr lang="en-GB" dirty="0"/>
              <a:t> </a:t>
            </a:r>
            <a:r>
              <a:rPr lang="en-GB" dirty="0" err="1"/>
              <a:t>dintre</a:t>
            </a:r>
            <a:r>
              <a:rPr lang="en-GB" dirty="0"/>
              <a:t> </a:t>
            </a:r>
            <a:r>
              <a:rPr lang="en-GB" dirty="0" err="1"/>
              <a:t>cele</a:t>
            </a:r>
            <a:r>
              <a:rPr lang="en-GB" dirty="0"/>
              <a:t> </a:t>
            </a:r>
            <a:r>
              <a:rPr lang="en-GB" dirty="0" err="1"/>
              <a:t>mai</a:t>
            </a:r>
            <a:r>
              <a:rPr lang="en-GB" dirty="0"/>
              <a:t> </a:t>
            </a:r>
            <a:r>
              <a:rPr lang="en-GB" dirty="0" err="1"/>
              <a:t>comune</a:t>
            </a:r>
            <a:r>
              <a:rPr lang="en-GB" dirty="0"/>
              <a:t> </a:t>
            </a:r>
            <a:r>
              <a:rPr lang="en-GB" dirty="0" err="1"/>
              <a:t>cauze</a:t>
            </a:r>
            <a:r>
              <a:rPr lang="en-GB" dirty="0"/>
              <a:t> ale </a:t>
            </a:r>
            <a:r>
              <a:rPr lang="en-GB" dirty="0" err="1"/>
              <a:t>bolilor</a:t>
            </a:r>
            <a:r>
              <a:rPr lang="en-GB" dirty="0"/>
              <a:t> cu </a:t>
            </a:r>
            <a:r>
              <a:rPr lang="en-GB" dirty="0" err="1"/>
              <a:t>transmitere</a:t>
            </a:r>
            <a:r>
              <a:rPr lang="en-GB" dirty="0"/>
              <a:t> </a:t>
            </a:r>
            <a:r>
              <a:rPr lang="en-GB" dirty="0" err="1"/>
              <a:t>sexuală</a:t>
            </a:r>
            <a:r>
              <a:rPr lang="ro-RO" dirty="0"/>
              <a:t>.</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-virus ubicuitar cu peste 200 de tipuri de HPV au fost recunoscute pe baza datelor secvenței ADN care arată diferențe genomice. </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-poate infecta celulele epiteliale bazale ale pielii sau ale mucoasei țesuturilor.</a:t>
            </a:r>
          </a:p>
          <a:p>
            <a:pPr marL="0" lvl="0" indent="0" algn="l" rtl="0">
              <a:spcBef>
                <a:spcPts val="0"/>
              </a:spcBef>
              <a:spcAft>
                <a:spcPts val="0"/>
              </a:spcAft>
              <a:buNone/>
            </a:pPr>
            <a:r>
              <a:rPr lang="ro-RO" dirty="0"/>
              <a:t> </a:t>
            </a:r>
          </a:p>
          <a:p>
            <a:pPr marL="0" lvl="0" indent="0" algn="l" rtl="0">
              <a:spcBef>
                <a:spcPts val="0"/>
              </a:spcBef>
              <a:spcAft>
                <a:spcPts val="0"/>
              </a:spcAft>
              <a:buNone/>
            </a:pPr>
            <a:r>
              <a:rPr lang="ro-RO" dirty="0"/>
              <a:t>-pe baza asocierii lor cu cancerul de col uterin și leziunile precursoare, HPV-urile pot fi grupate în tipuri HPV cu risc ridicat și tipuri HPV cu risc scăzut. </a:t>
            </a:r>
          </a:p>
          <a:p>
            <a:pPr marL="0" lvl="0" indent="0" algn="l" rtl="0">
              <a:spcBef>
                <a:spcPts val="0"/>
              </a:spcBef>
              <a:spcAft>
                <a:spcPts val="0"/>
              </a:spcAft>
              <a:buNone/>
            </a:pPr>
            <a:endParaRPr lang="ro-RO" dirty="0"/>
          </a:p>
        </p:txBody>
      </p:sp>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45"/>
          <p:cNvSpPr txBox="1">
            <a:spLocks noGrp="1"/>
          </p:cNvSpPr>
          <p:nvPr>
            <p:ph type="subTitle" idx="2"/>
          </p:nvPr>
        </p:nvSpPr>
        <p:spPr>
          <a:xfrm>
            <a:off x="585294" y="975710"/>
            <a:ext cx="7973411" cy="36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a:p>
            <a:pPr marL="0" lvl="0" indent="0" algn="l" rtl="0">
              <a:spcBef>
                <a:spcPts val="0"/>
              </a:spcBef>
              <a:spcAft>
                <a:spcPts val="0"/>
              </a:spcAft>
              <a:buNone/>
            </a:pPr>
            <a:r>
              <a:rPr lang="ro-RO" dirty="0"/>
              <a:t>-HPV cu risc scăzut- 6, 11, 42, 43 și 44. </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-HPV cu risc ridicat- </a:t>
            </a:r>
            <a:r>
              <a:rPr lang="ro-RO" dirty="0">
                <a:solidFill>
                  <a:schemeClr val="accent3">
                    <a:lumMod val="75000"/>
                  </a:schemeClr>
                </a:solidFill>
              </a:rPr>
              <a:t>16, 18</a:t>
            </a:r>
            <a:r>
              <a:rPr lang="ro-RO" dirty="0"/>
              <a:t>, 31, 33, 34, 35, 39, 45, 51, 52, 56, 58, 59, 66, 68 și 70.</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-este un virus comun care se transmite prin contact sexual (vaginal, oral sau anal). </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-în stadii timpurii-deseori asimptomatic. în stadii avansate pot apărea:</a:t>
            </a:r>
          </a:p>
          <a:p>
            <a:pPr marL="0" lvl="0" indent="0" algn="l" rtl="0">
              <a:spcBef>
                <a:spcPts val="0"/>
              </a:spcBef>
              <a:spcAft>
                <a:spcPts val="0"/>
              </a:spcAft>
              <a:buNone/>
            </a:pPr>
            <a:r>
              <a:rPr lang="ro-RO" dirty="0"/>
              <a:t> secreții vaginale cu miros neplăcut, sângerări abundente, dureri pelvine, dispareunie, menometroragie, sângerări după actul sexual.</a:t>
            </a:r>
          </a:p>
        </p:txBody>
      </p:sp>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97379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p:nvPr>
        </p:nvSpPr>
        <p:spPr>
          <a:xfrm>
            <a:off x="4341376" y="2195413"/>
            <a:ext cx="5131501" cy="841800"/>
          </a:xfrm>
          <a:prstGeom prst="rect">
            <a:avLst/>
          </a:prstGeom>
        </p:spPr>
        <p:txBody>
          <a:bodyPr spcFirstLastPara="1" wrap="square" lIns="91425" tIns="91425" rIns="91425" bIns="91425" anchor="ctr" anchorCtr="0">
            <a:noAutofit/>
          </a:bodyPr>
          <a:lstStyle/>
          <a:p>
            <a:pPr algn="ctr"/>
            <a:r>
              <a:rPr lang="ro-RO" sz="2800" dirty="0"/>
              <a:t>Modalități de diagnostic</a:t>
            </a:r>
            <a:br>
              <a:rPr lang="ro-RO" sz="5400" dirty="0"/>
            </a:br>
            <a:endParaRPr dirty="0"/>
          </a:p>
        </p:txBody>
      </p:sp>
      <p:sp>
        <p:nvSpPr>
          <p:cNvPr id="390" name="Google Shape;390;p49"/>
          <p:cNvSpPr txBox="1">
            <a:spLocks noGrp="1"/>
          </p:cNvSpPr>
          <p:nvPr>
            <p:ph type="title" idx="2"/>
          </p:nvPr>
        </p:nvSpPr>
        <p:spPr>
          <a:xfrm>
            <a:off x="0" y="1887300"/>
            <a:ext cx="4572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pic>
        <p:nvPicPr>
          <p:cNvPr id="392" name="Google Shape;392;p49"/>
          <p:cNvPicPr preferRelativeResize="0">
            <a:picLocks noGrp="1"/>
          </p:cNvPicPr>
          <p:nvPr>
            <p:ph type="pic" idx="3"/>
          </p:nvPr>
        </p:nvPicPr>
        <p:blipFill rotWithShape="1">
          <a:blip r:embed="rId3">
            <a:alphaModFix/>
          </a:blip>
          <a:srcRect t="5268" b="45032"/>
          <a:stretch/>
        </p:blipFill>
        <p:spPr>
          <a:xfrm>
            <a:off x="3706250" y="3080300"/>
            <a:ext cx="5449499" cy="1523700"/>
          </a:xfrm>
          <a:prstGeom prst="rect">
            <a:avLst/>
          </a:prstGeom>
        </p:spPr>
      </p:pic>
      <p:sp>
        <p:nvSpPr>
          <p:cNvPr id="393" name="Google Shape;393;p49"/>
          <p:cNvSpPr/>
          <p:nvPr/>
        </p:nvSpPr>
        <p:spPr>
          <a:xfrm>
            <a:off x="7061950" y="3037213"/>
            <a:ext cx="2082300" cy="91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p46"/>
          <p:cNvSpPr txBox="1">
            <a:spLocks noGrp="1"/>
          </p:cNvSpPr>
          <p:nvPr>
            <p:ph type="subTitle" idx="1"/>
          </p:nvPr>
        </p:nvSpPr>
        <p:spPr>
          <a:xfrm>
            <a:off x="399569" y="630863"/>
            <a:ext cx="525877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400" b="1" dirty="0" err="1"/>
              <a:t>Testul</a:t>
            </a:r>
            <a:r>
              <a:rPr lang="ro-RO" sz="1400" b="1" dirty="0"/>
              <a:t> Babeș</a:t>
            </a:r>
            <a:r>
              <a:rPr lang="en-GB" sz="1400" b="1" dirty="0"/>
              <a:t> </a:t>
            </a:r>
            <a:r>
              <a:rPr lang="en-GB" sz="1400" b="1" dirty="0" err="1"/>
              <a:t>Papanicolau</a:t>
            </a:r>
            <a:r>
              <a:rPr lang="en-US" sz="1400" b="1" dirty="0"/>
              <a:t>: </a:t>
            </a:r>
            <a:r>
              <a:rPr lang="en-GB" sz="1400" dirty="0" err="1"/>
              <a:t>utilizat</a:t>
            </a:r>
            <a:r>
              <a:rPr lang="en-GB" sz="1400" dirty="0"/>
              <a:t> </a:t>
            </a:r>
            <a:r>
              <a:rPr lang="en-GB" sz="1400" dirty="0" err="1"/>
              <a:t>pentru</a:t>
            </a:r>
            <a:r>
              <a:rPr lang="en-GB" sz="1400" dirty="0"/>
              <a:t> a </a:t>
            </a:r>
            <a:r>
              <a:rPr lang="en-GB" sz="1400" dirty="0" err="1"/>
              <a:t>depista</a:t>
            </a:r>
            <a:r>
              <a:rPr lang="en-GB" sz="1400" dirty="0"/>
              <a:t> </a:t>
            </a:r>
            <a:r>
              <a:rPr lang="en-GB" sz="1400" dirty="0" err="1"/>
              <a:t>leziuni</a:t>
            </a:r>
            <a:r>
              <a:rPr lang="en-GB" sz="1400" dirty="0"/>
              <a:t> </a:t>
            </a:r>
            <a:r>
              <a:rPr lang="en-GB" sz="1400" dirty="0" err="1"/>
              <a:t>precanceroase</a:t>
            </a:r>
            <a:r>
              <a:rPr lang="en-GB" sz="1400" dirty="0"/>
              <a:t> </a:t>
            </a:r>
            <a:r>
              <a:rPr lang="en-GB" sz="1400" dirty="0" err="1"/>
              <a:t>sau</a:t>
            </a:r>
            <a:r>
              <a:rPr lang="en-GB" sz="1400" dirty="0"/>
              <a:t> cancer </a:t>
            </a:r>
            <a:r>
              <a:rPr lang="en-GB" sz="1400" dirty="0" err="1"/>
              <a:t>în</a:t>
            </a:r>
            <a:r>
              <a:rPr lang="en-GB" sz="1400" dirty="0"/>
              <a:t> </a:t>
            </a:r>
            <a:r>
              <a:rPr lang="en-GB" sz="1400" dirty="0" err="1"/>
              <a:t>stadiu</a:t>
            </a:r>
            <a:r>
              <a:rPr lang="en-GB" sz="1400" dirty="0"/>
              <a:t> incipient.		</a:t>
            </a:r>
            <a:endParaRPr lang="ro-RO" sz="1400" dirty="0"/>
          </a:p>
          <a:p>
            <a:pPr marL="0" lvl="0" indent="0" algn="l" rtl="0">
              <a:spcBef>
                <a:spcPts val="0"/>
              </a:spcBef>
              <a:spcAft>
                <a:spcPts val="0"/>
              </a:spcAft>
              <a:buClr>
                <a:schemeClr val="dk1"/>
              </a:buClr>
              <a:buSzPts val="1100"/>
              <a:buFont typeface="Arial"/>
              <a:buNone/>
            </a:pPr>
            <a:r>
              <a:rPr lang="en-GB" sz="1400" b="1" dirty="0" err="1"/>
              <a:t>Testul</a:t>
            </a:r>
            <a:r>
              <a:rPr lang="en-GB" sz="1400" b="1" dirty="0"/>
              <a:t> HPV (</a:t>
            </a:r>
            <a:r>
              <a:rPr lang="en-GB" sz="1400" b="1" dirty="0" err="1"/>
              <a:t>virusul</a:t>
            </a:r>
            <a:r>
              <a:rPr lang="en-GB" sz="1400" b="1" dirty="0"/>
              <a:t> </a:t>
            </a:r>
            <a:r>
              <a:rPr lang="en-GB" sz="1400" b="1" dirty="0" err="1"/>
              <a:t>papiloma</a:t>
            </a:r>
            <a:r>
              <a:rPr lang="en-GB" sz="1400" b="1" dirty="0"/>
              <a:t> </a:t>
            </a:r>
            <a:r>
              <a:rPr lang="en-GB" sz="1400" b="1" dirty="0" err="1"/>
              <a:t>uman</a:t>
            </a:r>
            <a:r>
              <a:rPr lang="en-GB" sz="1400" b="1" dirty="0"/>
              <a:t>):</a:t>
            </a:r>
            <a:r>
              <a:rPr lang="ro-RO" sz="1400" b="1" dirty="0"/>
              <a:t> </a:t>
            </a:r>
            <a:r>
              <a:rPr lang="en-GB" sz="1400" dirty="0" err="1"/>
              <a:t>poate</a:t>
            </a:r>
            <a:r>
              <a:rPr lang="en-GB" sz="1400" dirty="0"/>
              <a:t> </a:t>
            </a:r>
            <a:r>
              <a:rPr lang="en-GB" sz="1400" dirty="0" err="1"/>
              <a:t>identifica</a:t>
            </a:r>
            <a:r>
              <a:rPr lang="en-GB" sz="1400" dirty="0"/>
              <a:t> </a:t>
            </a:r>
            <a:r>
              <a:rPr lang="en-GB" sz="1400" dirty="0" err="1"/>
              <a:t>prezența</a:t>
            </a:r>
            <a:r>
              <a:rPr lang="en-GB" sz="1400" dirty="0"/>
              <a:t> </a:t>
            </a:r>
            <a:r>
              <a:rPr lang="en-GB" sz="1400" dirty="0" err="1"/>
              <a:t>tulpinilor</a:t>
            </a:r>
            <a:r>
              <a:rPr lang="en-GB" sz="1400" dirty="0"/>
              <a:t> de HPV cu </a:t>
            </a:r>
            <a:r>
              <a:rPr lang="en-GB" sz="1400" dirty="0" err="1"/>
              <a:t>risc</a:t>
            </a:r>
            <a:r>
              <a:rPr lang="en-GB" sz="1400" dirty="0"/>
              <a:t> </a:t>
            </a:r>
            <a:r>
              <a:rPr lang="en-GB" sz="1400" dirty="0" err="1"/>
              <a:t>crescut</a:t>
            </a:r>
            <a:r>
              <a:rPr lang="en-GB" sz="1400" dirty="0"/>
              <a:t>, care sunt </a:t>
            </a:r>
            <a:r>
              <a:rPr lang="en-GB" sz="1400" dirty="0" err="1"/>
              <a:t>asociate</a:t>
            </a:r>
            <a:r>
              <a:rPr lang="en-GB" sz="1400" dirty="0"/>
              <a:t> cu </a:t>
            </a:r>
            <a:r>
              <a:rPr lang="en-GB" sz="1400" dirty="0" err="1"/>
              <a:t>dezvoltarea</a:t>
            </a:r>
            <a:r>
              <a:rPr lang="en-GB" sz="1400" dirty="0"/>
              <a:t> </a:t>
            </a:r>
            <a:r>
              <a:rPr lang="en-GB" sz="1400" dirty="0" err="1"/>
              <a:t>cancerului</a:t>
            </a:r>
            <a:r>
              <a:rPr lang="en-GB" sz="1400" dirty="0"/>
              <a:t> cervical.	</a:t>
            </a:r>
            <a:endParaRPr lang="ro-RO" sz="1400" dirty="0"/>
          </a:p>
          <a:p>
            <a:pPr marL="0" lvl="0" indent="0" algn="l" rtl="0">
              <a:spcBef>
                <a:spcPts val="0"/>
              </a:spcBef>
              <a:spcAft>
                <a:spcPts val="0"/>
              </a:spcAft>
              <a:buClr>
                <a:schemeClr val="dk1"/>
              </a:buClr>
              <a:buSzPts val="1100"/>
              <a:buFont typeface="Arial"/>
              <a:buNone/>
            </a:pPr>
            <a:endParaRPr lang="ro-RO" sz="1400" dirty="0"/>
          </a:p>
          <a:p>
            <a:pPr marL="0" lvl="0" indent="0" algn="l" rtl="0">
              <a:spcBef>
                <a:spcPts val="0"/>
              </a:spcBef>
              <a:spcAft>
                <a:spcPts val="0"/>
              </a:spcAft>
              <a:buClr>
                <a:schemeClr val="dk1"/>
              </a:buClr>
              <a:buSzPts val="1100"/>
              <a:buFont typeface="Arial"/>
              <a:buNone/>
            </a:pPr>
            <a:r>
              <a:rPr lang="en-GB" sz="1400" b="1" dirty="0" err="1"/>
              <a:t>Colposcopia</a:t>
            </a:r>
            <a:r>
              <a:rPr lang="en-GB" sz="1400" b="1" dirty="0"/>
              <a:t>:</a:t>
            </a:r>
            <a:r>
              <a:rPr lang="en-GB" sz="1400" dirty="0"/>
              <a:t> </a:t>
            </a:r>
            <a:r>
              <a:rPr lang="en-GB" sz="1400" dirty="0" err="1"/>
              <a:t>permite</a:t>
            </a:r>
            <a:r>
              <a:rPr lang="en-GB" sz="1400" dirty="0"/>
              <a:t> o </a:t>
            </a:r>
            <a:r>
              <a:rPr lang="en-GB" sz="1400" dirty="0" err="1"/>
              <a:t>vizualizare</a:t>
            </a:r>
            <a:r>
              <a:rPr lang="en-GB" sz="1400" dirty="0"/>
              <a:t> </a:t>
            </a:r>
            <a:r>
              <a:rPr lang="en-GB" sz="1400" dirty="0" err="1"/>
              <a:t>mărită</a:t>
            </a:r>
            <a:r>
              <a:rPr lang="en-GB" sz="1400" dirty="0"/>
              <a:t> a </a:t>
            </a:r>
            <a:r>
              <a:rPr lang="en-GB" sz="1400" dirty="0" err="1"/>
              <a:t>zonei</a:t>
            </a:r>
            <a:r>
              <a:rPr lang="en-GB" sz="1400" dirty="0"/>
              <a:t>.	</a:t>
            </a:r>
            <a:endParaRPr lang="ro-RO" sz="1400" dirty="0"/>
          </a:p>
          <a:p>
            <a:pPr marL="0" lvl="0" indent="0" algn="l" rtl="0">
              <a:spcBef>
                <a:spcPts val="0"/>
              </a:spcBef>
              <a:spcAft>
                <a:spcPts val="0"/>
              </a:spcAft>
              <a:buClr>
                <a:schemeClr val="dk1"/>
              </a:buClr>
              <a:buSzPts val="1100"/>
              <a:buFont typeface="Arial"/>
              <a:buNone/>
            </a:pPr>
            <a:endParaRPr lang="ro-RO" sz="1400" dirty="0"/>
          </a:p>
          <a:p>
            <a:pPr marL="0" lvl="0" indent="0" algn="l" rtl="0">
              <a:spcBef>
                <a:spcPts val="0"/>
              </a:spcBef>
              <a:spcAft>
                <a:spcPts val="0"/>
              </a:spcAft>
              <a:buClr>
                <a:schemeClr val="dk1"/>
              </a:buClr>
              <a:buSzPts val="1100"/>
              <a:buFont typeface="Arial"/>
              <a:buNone/>
            </a:pPr>
            <a:r>
              <a:rPr lang="en-GB" sz="1400" b="1" dirty="0" err="1"/>
              <a:t>Biopsia</a:t>
            </a:r>
            <a:r>
              <a:rPr lang="en-GB" sz="1400" b="1" dirty="0"/>
              <a:t> </a:t>
            </a:r>
            <a:r>
              <a:rPr lang="en-GB" sz="1400" b="1" dirty="0" err="1"/>
              <a:t>cervicală</a:t>
            </a:r>
            <a:r>
              <a:rPr lang="en-GB" sz="1400" b="1" dirty="0"/>
              <a:t>: </a:t>
            </a:r>
            <a:r>
              <a:rPr lang="en-GB" sz="1400" dirty="0" err="1"/>
              <a:t>În</a:t>
            </a:r>
            <a:r>
              <a:rPr lang="en-GB" sz="1400" dirty="0"/>
              <a:t> </a:t>
            </a:r>
            <a:r>
              <a:rPr lang="en-GB" sz="1400" dirty="0" err="1"/>
              <a:t>timpul</a:t>
            </a:r>
            <a:r>
              <a:rPr lang="en-GB" sz="1400" dirty="0"/>
              <a:t> </a:t>
            </a:r>
            <a:r>
              <a:rPr lang="en-GB" sz="1400" dirty="0" err="1"/>
              <a:t>colposcopiei</a:t>
            </a:r>
            <a:r>
              <a:rPr lang="en-GB" sz="1400" dirty="0"/>
              <a:t>,</a:t>
            </a:r>
            <a:r>
              <a:rPr lang="ro-RO" sz="1400" dirty="0"/>
              <a:t> aceasta</a:t>
            </a:r>
            <a:r>
              <a:rPr lang="en-GB" sz="1400" dirty="0"/>
              <a:t> </a:t>
            </a:r>
            <a:r>
              <a:rPr lang="en-GB" sz="1400" dirty="0" err="1"/>
              <a:t>confirmă</a:t>
            </a:r>
            <a:r>
              <a:rPr lang="en-GB" sz="1400" dirty="0"/>
              <a:t> </a:t>
            </a:r>
            <a:r>
              <a:rPr lang="en-GB" sz="1400" dirty="0" err="1"/>
              <a:t>prezența</a:t>
            </a:r>
            <a:r>
              <a:rPr lang="en-GB" sz="1400" dirty="0"/>
              <a:t> </a:t>
            </a:r>
            <a:r>
              <a:rPr lang="en-GB" sz="1400" dirty="0" err="1"/>
              <a:t>celulelor</a:t>
            </a:r>
            <a:r>
              <a:rPr lang="en-GB" sz="1400" dirty="0"/>
              <a:t> </a:t>
            </a:r>
            <a:r>
              <a:rPr lang="en-GB" sz="1400" dirty="0" err="1"/>
              <a:t>canceroase</a:t>
            </a:r>
            <a:r>
              <a:rPr lang="en-GB" sz="1400" dirty="0"/>
              <a:t> </a:t>
            </a:r>
            <a:r>
              <a:rPr lang="en-GB" sz="1400" dirty="0" err="1"/>
              <a:t>sau</a:t>
            </a:r>
            <a:r>
              <a:rPr lang="en-GB" sz="1400" dirty="0"/>
              <a:t> </a:t>
            </a:r>
            <a:r>
              <a:rPr lang="en-GB" sz="1400" dirty="0" err="1"/>
              <a:t>precanceroase</a:t>
            </a:r>
            <a:r>
              <a:rPr lang="en-GB" sz="1400" dirty="0"/>
              <a:t>.	</a:t>
            </a:r>
            <a:endParaRPr lang="ro-RO" sz="1400" dirty="0"/>
          </a:p>
          <a:p>
            <a:pPr marL="0" lvl="0" indent="0" algn="l" rtl="0">
              <a:spcBef>
                <a:spcPts val="0"/>
              </a:spcBef>
              <a:spcAft>
                <a:spcPts val="0"/>
              </a:spcAft>
              <a:buClr>
                <a:schemeClr val="dk1"/>
              </a:buClr>
              <a:buSzPts val="1100"/>
              <a:buFont typeface="Arial"/>
              <a:buNone/>
            </a:pPr>
            <a:endParaRPr lang="ro-RO" sz="1400" dirty="0"/>
          </a:p>
          <a:p>
            <a:pPr marL="0" lvl="0" indent="0" algn="l" rtl="0">
              <a:spcBef>
                <a:spcPts val="0"/>
              </a:spcBef>
              <a:spcAft>
                <a:spcPts val="0"/>
              </a:spcAft>
              <a:buClr>
                <a:schemeClr val="dk1"/>
              </a:buClr>
              <a:buSzPts val="1100"/>
              <a:buFont typeface="Arial"/>
              <a:buNone/>
            </a:pPr>
            <a:r>
              <a:rPr lang="en-GB" sz="1400" b="1" dirty="0" err="1"/>
              <a:t>Chiuretaj</a:t>
            </a:r>
            <a:r>
              <a:rPr lang="en-GB" sz="1400" b="1" dirty="0"/>
              <a:t> endocervical:</a:t>
            </a:r>
            <a:r>
              <a:rPr lang="en-GB" sz="1400" dirty="0"/>
              <a:t> </a:t>
            </a:r>
            <a:r>
              <a:rPr lang="ro-RO" sz="1400" dirty="0"/>
              <a:t>pentru rezultate neconcludente</a:t>
            </a:r>
            <a:r>
              <a:rPr lang="en-US" sz="1400" dirty="0"/>
              <a:t>.</a:t>
            </a:r>
          </a:p>
          <a:p>
            <a:pPr marL="0" lvl="0" indent="0" algn="l" rtl="0">
              <a:spcBef>
                <a:spcPts val="0"/>
              </a:spcBef>
              <a:spcAft>
                <a:spcPts val="0"/>
              </a:spcAft>
              <a:buClr>
                <a:schemeClr val="dk1"/>
              </a:buClr>
              <a:buSzPts val="1100"/>
              <a:buFont typeface="Arial"/>
              <a:buNone/>
            </a:pPr>
            <a:r>
              <a:rPr lang="ro-RO" sz="1400" dirty="0"/>
              <a:t> </a:t>
            </a:r>
          </a:p>
          <a:p>
            <a:pPr marL="0" lvl="0" indent="0" algn="l" rtl="0">
              <a:spcBef>
                <a:spcPts val="0"/>
              </a:spcBef>
              <a:spcAft>
                <a:spcPts val="0"/>
              </a:spcAft>
              <a:buClr>
                <a:schemeClr val="dk1"/>
              </a:buClr>
              <a:buSzPts val="1100"/>
              <a:buFont typeface="Arial"/>
              <a:buNone/>
            </a:pPr>
            <a:r>
              <a:rPr lang="en-GB" sz="1400" b="1" dirty="0" err="1"/>
              <a:t>Conizația</a:t>
            </a:r>
            <a:r>
              <a:rPr lang="en-GB" sz="1400" b="1" dirty="0"/>
              <a:t> (</a:t>
            </a:r>
            <a:r>
              <a:rPr lang="en-GB" sz="1400" b="1" dirty="0" err="1"/>
              <a:t>biopsie</a:t>
            </a:r>
            <a:r>
              <a:rPr lang="en-GB" sz="1400" b="1" dirty="0"/>
              <a:t> </a:t>
            </a:r>
            <a:r>
              <a:rPr lang="en-GB" sz="1400" b="1" dirty="0" err="1"/>
              <a:t>prin</a:t>
            </a:r>
            <a:r>
              <a:rPr lang="en-GB" sz="1400" b="1" dirty="0"/>
              <a:t> </a:t>
            </a:r>
            <a:r>
              <a:rPr lang="en-GB" sz="1400" b="1" dirty="0" err="1"/>
              <a:t>excizie</a:t>
            </a:r>
            <a:r>
              <a:rPr lang="ro-RO" sz="1400" b="1" dirty="0"/>
              <a:t>)</a:t>
            </a:r>
            <a:r>
              <a:rPr lang="en-US" sz="1400" b="1" dirty="0"/>
              <a:t>:</a:t>
            </a:r>
            <a:r>
              <a:rPr lang="en-GB" sz="1400" b="1" dirty="0"/>
              <a:t> </a:t>
            </a:r>
            <a:r>
              <a:rPr lang="en-GB" sz="1400" dirty="0"/>
              <a:t>confirm</a:t>
            </a:r>
            <a:r>
              <a:rPr lang="ro-RO" sz="1400" dirty="0"/>
              <a:t>ă</a:t>
            </a:r>
            <a:r>
              <a:rPr lang="en-GB" sz="1400" dirty="0"/>
              <a:t> </a:t>
            </a:r>
            <a:r>
              <a:rPr lang="en-GB" sz="1400" dirty="0" err="1"/>
              <a:t>diagnosticul</a:t>
            </a:r>
            <a:r>
              <a:rPr lang="en-GB" sz="1400" dirty="0"/>
              <a:t> </a:t>
            </a:r>
            <a:r>
              <a:rPr lang="en-GB" sz="1400" dirty="0" err="1"/>
              <a:t>și</a:t>
            </a:r>
            <a:r>
              <a:rPr lang="en-GB" sz="1400" dirty="0"/>
              <a:t>  </a:t>
            </a:r>
            <a:r>
              <a:rPr lang="en-GB" sz="1400" dirty="0" err="1"/>
              <a:t>determin</a:t>
            </a:r>
            <a:r>
              <a:rPr lang="ro-RO" sz="1400" dirty="0"/>
              <a:t>ă </a:t>
            </a:r>
            <a:r>
              <a:rPr lang="en-GB" sz="1400" dirty="0" err="1"/>
              <a:t>extinderea</a:t>
            </a:r>
            <a:r>
              <a:rPr lang="en-GB" sz="1400" dirty="0"/>
              <a:t> </a:t>
            </a:r>
            <a:r>
              <a:rPr lang="en-GB" sz="1400" dirty="0" err="1"/>
              <a:t>leziunii</a:t>
            </a:r>
            <a:r>
              <a:rPr lang="en-GB" sz="1400" dirty="0"/>
              <a:t>.</a:t>
            </a:r>
            <a:endParaRPr lang="ro-RO" sz="1400" dirty="0"/>
          </a:p>
        </p:txBody>
      </p:sp>
      <p:pic>
        <p:nvPicPr>
          <p:cNvPr id="305" name="Google Shape;305;p46"/>
          <p:cNvPicPr preferRelativeResize="0">
            <a:picLocks noGrp="1"/>
          </p:cNvPicPr>
          <p:nvPr>
            <p:ph type="pic" idx="2"/>
          </p:nvPr>
        </p:nvPicPr>
        <p:blipFill rotWithShape="1">
          <a:blip r:embed="rId3">
            <a:alphaModFix/>
          </a:blip>
          <a:srcRect l="816" r="816"/>
          <a:stretch/>
        </p:blipFill>
        <p:spPr>
          <a:xfrm>
            <a:off x="5915950" y="1255900"/>
            <a:ext cx="2151476" cy="38875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45"/>
          <p:cNvSpPr txBox="1">
            <a:spLocks noGrp="1"/>
          </p:cNvSpPr>
          <p:nvPr>
            <p:ph type="subTitle" idx="2"/>
          </p:nvPr>
        </p:nvSpPr>
        <p:spPr>
          <a:xfrm>
            <a:off x="547729" y="518829"/>
            <a:ext cx="7973411" cy="36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-dacă este confirmat diagnosticul de cancer, se pot efectua teste suplimentare, precum CT, RMN, PET- scopul stabilirii stadiului. </a:t>
            </a:r>
          </a:p>
          <a:p>
            <a:pPr marL="0" lvl="0" indent="0" algn="l" rtl="0">
              <a:spcBef>
                <a:spcPts val="0"/>
              </a:spcBef>
              <a:spcAft>
                <a:spcPts val="0"/>
              </a:spcAft>
              <a:buNone/>
            </a:pPr>
            <a:endParaRPr lang="ro-RO" dirty="0"/>
          </a:p>
          <a:p>
            <a:pPr marL="0" lvl="0" indent="0" algn="l" rtl="0">
              <a:spcBef>
                <a:spcPts val="0"/>
              </a:spcBef>
              <a:spcAft>
                <a:spcPts val="0"/>
              </a:spcAft>
              <a:buNone/>
            </a:pPr>
            <a:endParaRPr lang="ro-RO" dirty="0"/>
          </a:p>
          <a:p>
            <a:pPr marL="0" lvl="0" indent="0" algn="l" rtl="0">
              <a:spcBef>
                <a:spcPts val="0"/>
              </a:spcBef>
              <a:spcAft>
                <a:spcPts val="0"/>
              </a:spcAft>
              <a:buNone/>
            </a:pPr>
            <a:endParaRPr lang="ro-RO" dirty="0"/>
          </a:p>
          <a:p>
            <a:pPr marL="0" lvl="0" indent="0" algn="l" rtl="0">
              <a:spcBef>
                <a:spcPts val="0"/>
              </a:spcBef>
              <a:spcAft>
                <a:spcPts val="0"/>
              </a:spcAft>
              <a:buNone/>
            </a:pPr>
            <a:endParaRPr lang="ro-RO" dirty="0"/>
          </a:p>
          <a:p>
            <a:pPr marL="0" lvl="0" indent="0" algn="l" rtl="0">
              <a:spcBef>
                <a:spcPts val="0"/>
              </a:spcBef>
              <a:spcAft>
                <a:spcPts val="0"/>
              </a:spcAft>
              <a:buNone/>
            </a:pPr>
            <a:endParaRPr lang="ro-RO" dirty="0"/>
          </a:p>
          <a:p>
            <a:pPr marL="0" lvl="0" indent="0" algn="l" rtl="0">
              <a:spcBef>
                <a:spcPts val="0"/>
              </a:spcBef>
              <a:spcAft>
                <a:spcPts val="0"/>
              </a:spcAft>
              <a:buNone/>
            </a:pPr>
            <a:endParaRPr lang="ro-RO" dirty="0"/>
          </a:p>
          <a:p>
            <a:pPr marL="0" lvl="0" indent="0" algn="r" rtl="0">
              <a:spcBef>
                <a:spcPts val="0"/>
              </a:spcBef>
              <a:spcAft>
                <a:spcPts val="0"/>
              </a:spcAft>
              <a:buNone/>
            </a:pPr>
            <a:r>
              <a:rPr lang="ro-RO" sz="1100" dirty="0"/>
              <a:t>Bhatla, N., Berek, J.S., Cuello Fredes, M., Denny, L.A., Grenman, S., Karunaratne, K., Kehoe, S.T., Konishi, I., Olawaiye, A.B., Prat, J. and Sankaranarayanan, R. (2019), Revised FIGO staging for carcinoma of the cervix uteri. Int J Gynecol Obstet, 145: 129-135</a:t>
            </a:r>
          </a:p>
          <a:p>
            <a:pPr marL="0" lvl="0" indent="0" algn="l" rtl="0">
              <a:spcBef>
                <a:spcPts val="0"/>
              </a:spcBef>
              <a:spcAft>
                <a:spcPts val="0"/>
              </a:spcAft>
              <a:buNone/>
            </a:pPr>
            <a:r>
              <a:rPr lang="ro-RO" dirty="0"/>
              <a:t>-</a:t>
            </a:r>
            <a:r>
              <a:rPr lang="ro-RO" b="1" dirty="0"/>
              <a:t>FIGO 2018: Examen clinic + evaluare imagistică</a:t>
            </a:r>
          </a:p>
          <a:p>
            <a:pPr marL="285750" lvl="0" indent="-285750" algn="l" rtl="0">
              <a:spcBef>
                <a:spcPts val="0"/>
              </a:spcBef>
              <a:spcAft>
                <a:spcPts val="0"/>
              </a:spcAft>
              <a:buFont typeface="Arial" panose="020B0604020202020204" pitchFamily="34" charset="0"/>
              <a:buChar char="•"/>
            </a:pPr>
            <a:r>
              <a:rPr lang="ro-RO" dirty="0"/>
              <a:t>Dimensiuni tumorale</a:t>
            </a:r>
          </a:p>
          <a:p>
            <a:pPr marL="285750" lvl="0" indent="-285750" algn="l" rtl="0">
              <a:spcBef>
                <a:spcPts val="0"/>
              </a:spcBef>
              <a:spcAft>
                <a:spcPts val="0"/>
              </a:spcAft>
              <a:buFont typeface="Arial" panose="020B0604020202020204" pitchFamily="34" charset="0"/>
              <a:buChar char="•"/>
            </a:pPr>
            <a:r>
              <a:rPr lang="ro-RO" dirty="0"/>
              <a:t>Extensia locală</a:t>
            </a:r>
          </a:p>
          <a:p>
            <a:pPr marL="285750" lvl="0" indent="-285750" algn="l" rtl="0">
              <a:spcBef>
                <a:spcPts val="0"/>
              </a:spcBef>
              <a:spcAft>
                <a:spcPts val="0"/>
              </a:spcAft>
              <a:buFont typeface="Arial" panose="020B0604020202020204" pitchFamily="34" charset="0"/>
              <a:buChar char="•"/>
            </a:pPr>
            <a:r>
              <a:rPr lang="ro-RO" dirty="0"/>
              <a:t>Parametre</a:t>
            </a:r>
          </a:p>
          <a:p>
            <a:pPr marL="285750" lvl="0" indent="-285750" algn="l" rtl="0">
              <a:spcBef>
                <a:spcPts val="0"/>
              </a:spcBef>
              <a:spcAft>
                <a:spcPts val="0"/>
              </a:spcAft>
              <a:buFont typeface="Arial" panose="020B0604020202020204" pitchFamily="34" charset="0"/>
              <a:buChar char="•"/>
            </a:pPr>
            <a:r>
              <a:rPr lang="ro-RO" dirty="0"/>
              <a:t>Vagin</a:t>
            </a:r>
          </a:p>
          <a:p>
            <a:pPr marL="285750" lvl="0" indent="-285750" algn="l" rtl="0">
              <a:spcBef>
                <a:spcPts val="0"/>
              </a:spcBef>
              <a:spcAft>
                <a:spcPts val="0"/>
              </a:spcAft>
              <a:buFont typeface="Arial" panose="020B0604020202020204" pitchFamily="34" charset="0"/>
              <a:buChar char="•"/>
            </a:pPr>
            <a:r>
              <a:rPr lang="ro-RO" dirty="0"/>
              <a:t>Uretere, vezică, rect, perete pelvin</a:t>
            </a:r>
          </a:p>
          <a:p>
            <a:pPr marL="285750" lvl="0" indent="-285750" algn="l" rtl="0">
              <a:spcBef>
                <a:spcPts val="0"/>
              </a:spcBef>
              <a:spcAft>
                <a:spcPts val="0"/>
              </a:spcAft>
              <a:buFont typeface="Arial" panose="020B0604020202020204" pitchFamily="34" charset="0"/>
              <a:buChar char="•"/>
            </a:pPr>
            <a:r>
              <a:rPr lang="ro-RO" dirty="0"/>
              <a:t>Adenopatii</a:t>
            </a:r>
          </a:p>
          <a:p>
            <a:pPr marL="285750" lvl="0" indent="-285750" algn="l" rtl="0">
              <a:spcBef>
                <a:spcPts val="0"/>
              </a:spcBef>
              <a:spcAft>
                <a:spcPts val="0"/>
              </a:spcAft>
              <a:buFont typeface="Arial" panose="020B0604020202020204" pitchFamily="34" charset="0"/>
              <a:buChar char="•"/>
            </a:pPr>
            <a:r>
              <a:rPr lang="ro-RO" dirty="0"/>
              <a:t>Diseminare sistemică </a:t>
            </a:r>
          </a:p>
          <a:p>
            <a:pPr marL="0" lvl="0" indent="0" algn="l" rtl="0">
              <a:spcBef>
                <a:spcPts val="0"/>
              </a:spcBef>
              <a:spcAft>
                <a:spcPts val="0"/>
              </a:spcAft>
              <a:buNone/>
            </a:pPr>
            <a:endParaRPr lang="ro-RO" dirty="0"/>
          </a:p>
        </p:txBody>
      </p:sp>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2" name="Picture 1">
            <a:extLst>
              <a:ext uri="{FF2B5EF4-FFF2-40B4-BE49-F238E27FC236}">
                <a16:creationId xmlns:a16="http://schemas.microsoft.com/office/drawing/2014/main" id="{6ED0EDA2-BEE7-1FF3-F29F-9F7BBFDFBD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87259" y="1117728"/>
            <a:ext cx="4821725" cy="967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6763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8" name="Google Shape;298;p45"/>
          <p:cNvSpPr txBox="1">
            <a:spLocks noGrp="1"/>
          </p:cNvSpPr>
          <p:nvPr>
            <p:ph type="subTitle" idx="2"/>
          </p:nvPr>
        </p:nvSpPr>
        <p:spPr>
          <a:xfrm>
            <a:off x="364032" y="565370"/>
            <a:ext cx="7973411" cy="360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b="1" dirty="0"/>
              <a:t>RMN pelvin: indicații &amp; protocol.</a:t>
            </a:r>
          </a:p>
          <a:p>
            <a:pPr marL="0" lvl="0" indent="0" algn="l" rtl="0">
              <a:spcBef>
                <a:spcPts val="0"/>
              </a:spcBef>
              <a:spcAft>
                <a:spcPts val="0"/>
              </a:spcAft>
              <a:buNone/>
            </a:pPr>
            <a:r>
              <a:rPr lang="ro-RO" dirty="0"/>
              <a:t> </a:t>
            </a:r>
          </a:p>
        </p:txBody>
      </p:sp>
      <p:grpSp>
        <p:nvGrpSpPr>
          <p:cNvPr id="11" name="Google Shape;6198;p90">
            <a:extLst>
              <a:ext uri="{FF2B5EF4-FFF2-40B4-BE49-F238E27FC236}">
                <a16:creationId xmlns:a16="http://schemas.microsoft.com/office/drawing/2014/main" id="{14973FD5-4715-4F66-A36C-E08C71797D52}"/>
              </a:ext>
            </a:extLst>
          </p:cNvPr>
          <p:cNvGrpSpPr/>
          <p:nvPr/>
        </p:nvGrpSpPr>
        <p:grpSpPr>
          <a:xfrm>
            <a:off x="8428028" y="345666"/>
            <a:ext cx="351940" cy="348188"/>
            <a:chOff x="581525" y="3254850"/>
            <a:chExt cx="297750" cy="294575"/>
          </a:xfrm>
          <a:solidFill>
            <a:schemeClr val="accent3">
              <a:lumMod val="75000"/>
            </a:schemeClr>
          </a:solidFill>
        </p:grpSpPr>
        <p:sp>
          <p:nvSpPr>
            <p:cNvPr id="12" name="Google Shape;6199;p90">
              <a:extLst>
                <a:ext uri="{FF2B5EF4-FFF2-40B4-BE49-F238E27FC236}">
                  <a16:creationId xmlns:a16="http://schemas.microsoft.com/office/drawing/2014/main" id="{028FD9D8-C355-CEDB-D51B-DAEC6D8608A7}"/>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200;p90">
              <a:extLst>
                <a:ext uri="{FF2B5EF4-FFF2-40B4-BE49-F238E27FC236}">
                  <a16:creationId xmlns:a16="http://schemas.microsoft.com/office/drawing/2014/main" id="{751E7675-B111-17B5-7E3A-E2FE8D30590D}"/>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01;p90">
              <a:extLst>
                <a:ext uri="{FF2B5EF4-FFF2-40B4-BE49-F238E27FC236}">
                  <a16:creationId xmlns:a16="http://schemas.microsoft.com/office/drawing/2014/main" id="{6C121F9B-39C9-9798-2BAB-2E234AF61E0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2" name="Picture 1">
            <a:extLst>
              <a:ext uri="{FF2B5EF4-FFF2-40B4-BE49-F238E27FC236}">
                <a16:creationId xmlns:a16="http://schemas.microsoft.com/office/drawing/2014/main" id="{032AE497-DF2B-ED44-7265-B270E8D8B9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216" y="911950"/>
            <a:ext cx="4271107" cy="135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
            <a:extLst>
              <a:ext uri="{FF2B5EF4-FFF2-40B4-BE49-F238E27FC236}">
                <a16:creationId xmlns:a16="http://schemas.microsoft.com/office/drawing/2014/main" id="{4C86D0AD-F03B-61B7-7E21-90864D19B24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90074" y="911950"/>
            <a:ext cx="3303670" cy="332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287">
            <a:extLst>
              <a:ext uri="{FF2B5EF4-FFF2-40B4-BE49-F238E27FC236}">
                <a16:creationId xmlns:a16="http://schemas.microsoft.com/office/drawing/2014/main" id="{2E7F59F9-5ADC-54F4-BFC7-CB712805FFD2}"/>
              </a:ext>
            </a:extLst>
          </p:cNvPr>
          <p:cNvPicPr>
            <a:picLocks noChangeAspect="1"/>
          </p:cNvPicPr>
          <p:nvPr/>
        </p:nvPicPr>
        <p:blipFill>
          <a:blip r:embed="rId5"/>
          <a:stretch>
            <a:fillRect/>
          </a:stretch>
        </p:blipFill>
        <p:spPr>
          <a:xfrm>
            <a:off x="979828" y="2571750"/>
            <a:ext cx="3353803" cy="2123185"/>
          </a:xfrm>
          <a:prstGeom prst="rect">
            <a:avLst/>
          </a:prstGeom>
        </p:spPr>
      </p:pic>
      <p:pic>
        <p:nvPicPr>
          <p:cNvPr id="31" name="Picture 30">
            <a:extLst>
              <a:ext uri="{FF2B5EF4-FFF2-40B4-BE49-F238E27FC236}">
                <a16:creationId xmlns:a16="http://schemas.microsoft.com/office/drawing/2014/main" id="{88A9828E-ABDD-4D78-6F1C-B9BC0002001C}"/>
              </a:ext>
            </a:extLst>
          </p:cNvPr>
          <p:cNvPicPr>
            <a:picLocks noChangeAspect="1"/>
          </p:cNvPicPr>
          <p:nvPr/>
        </p:nvPicPr>
        <p:blipFill>
          <a:blip r:embed="rId6"/>
          <a:stretch>
            <a:fillRect/>
          </a:stretch>
        </p:blipFill>
        <p:spPr>
          <a:xfrm>
            <a:off x="1875982" y="3403601"/>
            <a:ext cx="3381948" cy="490776"/>
          </a:xfrm>
          <a:prstGeom prst="rect">
            <a:avLst/>
          </a:prstGeom>
        </p:spPr>
      </p:pic>
    </p:spTree>
    <p:extLst>
      <p:ext uri="{BB962C8B-B14F-4D97-AF65-F5344CB8AC3E}">
        <p14:creationId xmlns:p14="http://schemas.microsoft.com/office/powerpoint/2010/main" val="862403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ervical Health Awareness Month by Slidesgo">
  <a:themeElements>
    <a:clrScheme name="Simple Light">
      <a:dk1>
        <a:srgbClr val="191919"/>
      </a:dk1>
      <a:lt1>
        <a:srgbClr val="FCF3EC"/>
      </a:lt1>
      <a:dk2>
        <a:srgbClr val="FFFFFF"/>
      </a:dk2>
      <a:lt2>
        <a:srgbClr val="AAABA5"/>
      </a:lt2>
      <a:accent1>
        <a:srgbClr val="333333"/>
      </a:accent1>
      <a:accent2>
        <a:srgbClr val="474747"/>
      </a:accent2>
      <a:accent3>
        <a:srgbClr val="83C5BE"/>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782</Words>
  <Application>Microsoft Office PowerPoint</Application>
  <PresentationFormat>Expunere pe ecran (16:9)</PresentationFormat>
  <Paragraphs>75</Paragraphs>
  <Slides>16</Slides>
  <Notes>16</Notes>
  <HiddenSlides>0</HiddenSlides>
  <MMClips>0</MMClips>
  <ScaleCrop>false</ScaleCrop>
  <HeadingPairs>
    <vt:vector size="4" baseType="variant">
      <vt:variant>
        <vt:lpstr>Temă</vt:lpstr>
      </vt:variant>
      <vt:variant>
        <vt:i4>1</vt:i4>
      </vt:variant>
      <vt:variant>
        <vt:lpstr>Titluri diapozitive</vt:lpstr>
      </vt:variant>
      <vt:variant>
        <vt:i4>16</vt:i4>
      </vt:variant>
    </vt:vector>
  </HeadingPairs>
  <TitlesOfParts>
    <vt:vector size="17" baseType="lpstr">
      <vt:lpstr>Cervical Health Awareness Month by Slidesgo</vt:lpstr>
      <vt:lpstr>Cancerul de col uterin</vt:lpstr>
      <vt:lpstr>Cuprins</vt:lpstr>
      <vt:lpstr> Cancerul de col uterin:  fiziopatologie &amp; generalități. </vt:lpstr>
      <vt:lpstr>Prezentare PowerPoint</vt:lpstr>
      <vt:lpstr>Prezentare PowerPoint</vt:lpstr>
      <vt:lpstr>Modalități de diagnostic </vt:lpstr>
      <vt:lpstr>Prezentare PowerPoint</vt:lpstr>
      <vt:lpstr>Prezentare PowerPoint</vt:lpstr>
      <vt:lpstr>Prezentare PowerPoint</vt:lpstr>
      <vt:lpstr>Radiomica cancerul de col uterin  </vt:lpstr>
      <vt:lpstr>Prezentare PowerPoint</vt:lpstr>
      <vt:lpstr>Aplicațiile radiomicii în evaluarea adenopatiilor </vt:lpstr>
      <vt:lpstr>Prezentare PowerPoint</vt:lpstr>
      <vt:lpstr>Prezentare PowerPoint</vt:lpstr>
      <vt:lpstr>Prezentare PowerPoint</vt:lpstr>
      <vt:lpstr>Mulțumim!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Cancerul de col uterin</dc:title>
  <dc:creator>Fodor Alexia Maria</dc:creator>
  <cp:lastModifiedBy>ROMAN ANDREI</cp:lastModifiedBy>
  <cp:revision>12</cp:revision>
  <dcterms:modified xsi:type="dcterms:W3CDTF">2024-10-04T13:06:43Z</dcterms:modified>
</cp:coreProperties>
</file>