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2" r:id="rId2"/>
    <p:sldId id="271" r:id="rId3"/>
    <p:sldId id="284" r:id="rId4"/>
    <p:sldId id="286" r:id="rId5"/>
    <p:sldId id="287" r:id="rId6"/>
    <p:sldId id="288" r:id="rId7"/>
    <p:sldId id="289" r:id="rId8"/>
    <p:sldId id="29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660"/>
  </p:normalViewPr>
  <p:slideViewPr>
    <p:cSldViewPr snapToGrid="0">
      <p:cViewPr varScale="1">
        <p:scale>
          <a:sx n="76" d="100"/>
          <a:sy n="76" d="100"/>
        </p:scale>
        <p:origin x="4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4A55E-7E64-4B4C-B216-FD2201B89C71}" type="datetimeFigureOut">
              <a:rPr lang="en-US" smtClean="0"/>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ECE233-F0D9-454C-A6A6-C95409E1F444}" type="slidenum">
              <a:rPr lang="en-US" smtClean="0"/>
              <a:t>‹#›</a:t>
            </a:fld>
            <a:endParaRPr lang="en-US"/>
          </a:p>
        </p:txBody>
      </p:sp>
    </p:spTree>
    <p:extLst>
      <p:ext uri="{BB962C8B-B14F-4D97-AF65-F5344CB8AC3E}">
        <p14:creationId xmlns:p14="http://schemas.microsoft.com/office/powerpoint/2010/main" val="2783080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ECE233-F0D9-454C-A6A6-C95409E1F444}" type="slidenum">
              <a:rPr lang="en-US" smtClean="0"/>
              <a:t>7</a:t>
            </a:fld>
            <a:endParaRPr lang="en-US"/>
          </a:p>
        </p:txBody>
      </p:sp>
    </p:spTree>
    <p:extLst>
      <p:ext uri="{BB962C8B-B14F-4D97-AF65-F5344CB8AC3E}">
        <p14:creationId xmlns:p14="http://schemas.microsoft.com/office/powerpoint/2010/main" val="3861943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B131-E892-0A21-08B1-CEA8BB5A5F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38E2D0-C9F8-C68D-BC2C-B6C90F3112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9C2BA6-DA4B-D6B5-18EA-A1AF34EF7DC1}"/>
              </a:ext>
            </a:extLst>
          </p:cNvPr>
          <p:cNvSpPr>
            <a:spLocks noGrp="1"/>
          </p:cNvSpPr>
          <p:nvPr>
            <p:ph type="dt" sz="half" idx="10"/>
          </p:nvPr>
        </p:nvSpPr>
        <p:spPr/>
        <p:txBody>
          <a:bodyPr/>
          <a:lstStyle/>
          <a:p>
            <a:fld id="{AD9EDCDF-4452-484B-8A19-D5FD24766375}" type="datetimeFigureOut">
              <a:rPr lang="en-US" smtClean="0"/>
              <a:t>10/4/2024</a:t>
            </a:fld>
            <a:endParaRPr lang="en-US"/>
          </a:p>
        </p:txBody>
      </p:sp>
      <p:sp>
        <p:nvSpPr>
          <p:cNvPr id="5" name="Footer Placeholder 4">
            <a:extLst>
              <a:ext uri="{FF2B5EF4-FFF2-40B4-BE49-F238E27FC236}">
                <a16:creationId xmlns:a16="http://schemas.microsoft.com/office/drawing/2014/main" id="{4448237E-7C78-D89C-597A-AE541D6AA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4D562-4417-80C9-1732-EC0550D8AFD6}"/>
              </a:ext>
            </a:extLst>
          </p:cNvPr>
          <p:cNvSpPr>
            <a:spLocks noGrp="1"/>
          </p:cNvSpPr>
          <p:nvPr>
            <p:ph type="sldNum" sz="quarter" idx="12"/>
          </p:nvPr>
        </p:nvSpPr>
        <p:spPr/>
        <p:txBody>
          <a:bodyPr/>
          <a:lstStyle/>
          <a:p>
            <a:fld id="{7BB64159-12ED-4F0A-BA27-DA8DE9723FF9}" type="slidenum">
              <a:rPr lang="en-US" smtClean="0"/>
              <a:t>‹#›</a:t>
            </a:fld>
            <a:endParaRPr lang="en-US"/>
          </a:p>
        </p:txBody>
      </p:sp>
    </p:spTree>
    <p:extLst>
      <p:ext uri="{BB962C8B-B14F-4D97-AF65-F5344CB8AC3E}">
        <p14:creationId xmlns:p14="http://schemas.microsoft.com/office/powerpoint/2010/main" val="953785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6C1A-2B8A-BFF0-8133-2071A02E7C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2E6A52-254C-2B50-A250-DEAEE5BC3D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7C7A2-F3E9-D8CC-4167-B0A23EE2DA1E}"/>
              </a:ext>
            </a:extLst>
          </p:cNvPr>
          <p:cNvSpPr>
            <a:spLocks noGrp="1"/>
          </p:cNvSpPr>
          <p:nvPr>
            <p:ph type="dt" sz="half" idx="10"/>
          </p:nvPr>
        </p:nvSpPr>
        <p:spPr/>
        <p:txBody>
          <a:bodyPr/>
          <a:lstStyle/>
          <a:p>
            <a:fld id="{AD9EDCDF-4452-484B-8A19-D5FD24766375}" type="datetimeFigureOut">
              <a:rPr lang="en-US" smtClean="0"/>
              <a:t>10/4/2024</a:t>
            </a:fld>
            <a:endParaRPr lang="en-US"/>
          </a:p>
        </p:txBody>
      </p:sp>
      <p:sp>
        <p:nvSpPr>
          <p:cNvPr id="5" name="Footer Placeholder 4">
            <a:extLst>
              <a:ext uri="{FF2B5EF4-FFF2-40B4-BE49-F238E27FC236}">
                <a16:creationId xmlns:a16="http://schemas.microsoft.com/office/drawing/2014/main" id="{B152C992-2D93-2143-A216-3559904FF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C6D3C-47F1-F9DC-4992-5EBC741A3E72}"/>
              </a:ext>
            </a:extLst>
          </p:cNvPr>
          <p:cNvSpPr>
            <a:spLocks noGrp="1"/>
          </p:cNvSpPr>
          <p:nvPr>
            <p:ph type="sldNum" sz="quarter" idx="12"/>
          </p:nvPr>
        </p:nvSpPr>
        <p:spPr/>
        <p:txBody>
          <a:bodyPr/>
          <a:lstStyle/>
          <a:p>
            <a:fld id="{7BB64159-12ED-4F0A-BA27-DA8DE9723FF9}" type="slidenum">
              <a:rPr lang="en-US" smtClean="0"/>
              <a:t>‹#›</a:t>
            </a:fld>
            <a:endParaRPr lang="en-US"/>
          </a:p>
        </p:txBody>
      </p:sp>
    </p:spTree>
    <p:extLst>
      <p:ext uri="{BB962C8B-B14F-4D97-AF65-F5344CB8AC3E}">
        <p14:creationId xmlns:p14="http://schemas.microsoft.com/office/powerpoint/2010/main" val="15384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ACC907-0C56-AEBE-357D-B04FF210AA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754AE0-5847-A404-2176-6A3ABF1C0E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FA45E-403B-F4AF-EDD4-0372D677E5D6}"/>
              </a:ext>
            </a:extLst>
          </p:cNvPr>
          <p:cNvSpPr>
            <a:spLocks noGrp="1"/>
          </p:cNvSpPr>
          <p:nvPr>
            <p:ph type="dt" sz="half" idx="10"/>
          </p:nvPr>
        </p:nvSpPr>
        <p:spPr/>
        <p:txBody>
          <a:bodyPr/>
          <a:lstStyle/>
          <a:p>
            <a:fld id="{AD9EDCDF-4452-484B-8A19-D5FD24766375}" type="datetimeFigureOut">
              <a:rPr lang="en-US" smtClean="0"/>
              <a:t>10/4/2024</a:t>
            </a:fld>
            <a:endParaRPr lang="en-US"/>
          </a:p>
        </p:txBody>
      </p:sp>
      <p:sp>
        <p:nvSpPr>
          <p:cNvPr id="5" name="Footer Placeholder 4">
            <a:extLst>
              <a:ext uri="{FF2B5EF4-FFF2-40B4-BE49-F238E27FC236}">
                <a16:creationId xmlns:a16="http://schemas.microsoft.com/office/drawing/2014/main" id="{91CDE4E8-A400-F69C-8E1D-313B40253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DA987-F10C-DB3F-7FE0-2813CE54FE3C}"/>
              </a:ext>
            </a:extLst>
          </p:cNvPr>
          <p:cNvSpPr>
            <a:spLocks noGrp="1"/>
          </p:cNvSpPr>
          <p:nvPr>
            <p:ph type="sldNum" sz="quarter" idx="12"/>
          </p:nvPr>
        </p:nvSpPr>
        <p:spPr/>
        <p:txBody>
          <a:bodyPr/>
          <a:lstStyle/>
          <a:p>
            <a:fld id="{7BB64159-12ED-4F0A-BA27-DA8DE9723FF9}" type="slidenum">
              <a:rPr lang="en-US" smtClean="0"/>
              <a:t>‹#›</a:t>
            </a:fld>
            <a:endParaRPr lang="en-US"/>
          </a:p>
        </p:txBody>
      </p:sp>
    </p:spTree>
    <p:extLst>
      <p:ext uri="{BB962C8B-B14F-4D97-AF65-F5344CB8AC3E}">
        <p14:creationId xmlns:p14="http://schemas.microsoft.com/office/powerpoint/2010/main" val="3956221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932C-A20F-DAAE-13AF-A1D07A9F1A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F6C75B-E538-0BD5-33AF-9255E4E555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C930C-1B36-36BE-5E6D-40BD1D1B9010}"/>
              </a:ext>
            </a:extLst>
          </p:cNvPr>
          <p:cNvSpPr>
            <a:spLocks noGrp="1"/>
          </p:cNvSpPr>
          <p:nvPr>
            <p:ph type="dt" sz="half" idx="10"/>
          </p:nvPr>
        </p:nvSpPr>
        <p:spPr/>
        <p:txBody>
          <a:bodyPr/>
          <a:lstStyle/>
          <a:p>
            <a:fld id="{AD9EDCDF-4452-484B-8A19-D5FD24766375}" type="datetimeFigureOut">
              <a:rPr lang="en-US" smtClean="0"/>
              <a:t>10/4/2024</a:t>
            </a:fld>
            <a:endParaRPr lang="en-US"/>
          </a:p>
        </p:txBody>
      </p:sp>
      <p:sp>
        <p:nvSpPr>
          <p:cNvPr id="5" name="Footer Placeholder 4">
            <a:extLst>
              <a:ext uri="{FF2B5EF4-FFF2-40B4-BE49-F238E27FC236}">
                <a16:creationId xmlns:a16="http://schemas.microsoft.com/office/drawing/2014/main" id="{3A55B9EB-7F38-DEAD-17D1-3C848915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B6258C-7909-1E4B-60B6-A611E9E57CA7}"/>
              </a:ext>
            </a:extLst>
          </p:cNvPr>
          <p:cNvSpPr>
            <a:spLocks noGrp="1"/>
          </p:cNvSpPr>
          <p:nvPr>
            <p:ph type="sldNum" sz="quarter" idx="12"/>
          </p:nvPr>
        </p:nvSpPr>
        <p:spPr/>
        <p:txBody>
          <a:bodyPr/>
          <a:lstStyle/>
          <a:p>
            <a:fld id="{7BB64159-12ED-4F0A-BA27-DA8DE9723FF9}" type="slidenum">
              <a:rPr lang="en-US" smtClean="0"/>
              <a:t>‹#›</a:t>
            </a:fld>
            <a:endParaRPr lang="en-US"/>
          </a:p>
        </p:txBody>
      </p:sp>
    </p:spTree>
    <p:extLst>
      <p:ext uri="{BB962C8B-B14F-4D97-AF65-F5344CB8AC3E}">
        <p14:creationId xmlns:p14="http://schemas.microsoft.com/office/powerpoint/2010/main" val="57080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9CE3-4F7C-49DE-1ADB-ED5C5CEF8D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A58442-0369-B0EB-8984-F1DA4137B0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EA232E-29EF-0049-2702-9E9F919FE7B6}"/>
              </a:ext>
            </a:extLst>
          </p:cNvPr>
          <p:cNvSpPr>
            <a:spLocks noGrp="1"/>
          </p:cNvSpPr>
          <p:nvPr>
            <p:ph type="dt" sz="half" idx="10"/>
          </p:nvPr>
        </p:nvSpPr>
        <p:spPr/>
        <p:txBody>
          <a:bodyPr/>
          <a:lstStyle/>
          <a:p>
            <a:fld id="{AD9EDCDF-4452-484B-8A19-D5FD24766375}" type="datetimeFigureOut">
              <a:rPr lang="en-US" smtClean="0"/>
              <a:t>10/4/2024</a:t>
            </a:fld>
            <a:endParaRPr lang="en-US"/>
          </a:p>
        </p:txBody>
      </p:sp>
      <p:sp>
        <p:nvSpPr>
          <p:cNvPr id="5" name="Footer Placeholder 4">
            <a:extLst>
              <a:ext uri="{FF2B5EF4-FFF2-40B4-BE49-F238E27FC236}">
                <a16:creationId xmlns:a16="http://schemas.microsoft.com/office/drawing/2014/main" id="{16A20876-2F32-2A45-D44C-F4091C0F2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D527C-07D7-C552-1DF5-2B9FC3E31C67}"/>
              </a:ext>
            </a:extLst>
          </p:cNvPr>
          <p:cNvSpPr>
            <a:spLocks noGrp="1"/>
          </p:cNvSpPr>
          <p:nvPr>
            <p:ph type="sldNum" sz="quarter" idx="12"/>
          </p:nvPr>
        </p:nvSpPr>
        <p:spPr/>
        <p:txBody>
          <a:bodyPr/>
          <a:lstStyle/>
          <a:p>
            <a:fld id="{7BB64159-12ED-4F0A-BA27-DA8DE9723FF9}" type="slidenum">
              <a:rPr lang="en-US" smtClean="0"/>
              <a:t>‹#›</a:t>
            </a:fld>
            <a:endParaRPr lang="en-US"/>
          </a:p>
        </p:txBody>
      </p:sp>
    </p:spTree>
    <p:extLst>
      <p:ext uri="{BB962C8B-B14F-4D97-AF65-F5344CB8AC3E}">
        <p14:creationId xmlns:p14="http://schemas.microsoft.com/office/powerpoint/2010/main" val="727353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5003-9769-A17A-068B-5108FE4C0A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593AE4-AE20-4413-3EF4-9D498CAF3E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C96E0C-FB63-49E3-9200-3B8AA82709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A29D1E-05C6-3D14-81D5-F7EF63F037FA}"/>
              </a:ext>
            </a:extLst>
          </p:cNvPr>
          <p:cNvSpPr>
            <a:spLocks noGrp="1"/>
          </p:cNvSpPr>
          <p:nvPr>
            <p:ph type="dt" sz="half" idx="10"/>
          </p:nvPr>
        </p:nvSpPr>
        <p:spPr/>
        <p:txBody>
          <a:bodyPr/>
          <a:lstStyle/>
          <a:p>
            <a:fld id="{AD9EDCDF-4452-484B-8A19-D5FD24766375}" type="datetimeFigureOut">
              <a:rPr lang="en-US" smtClean="0"/>
              <a:t>10/4/2024</a:t>
            </a:fld>
            <a:endParaRPr lang="en-US"/>
          </a:p>
        </p:txBody>
      </p:sp>
      <p:sp>
        <p:nvSpPr>
          <p:cNvPr id="6" name="Footer Placeholder 5">
            <a:extLst>
              <a:ext uri="{FF2B5EF4-FFF2-40B4-BE49-F238E27FC236}">
                <a16:creationId xmlns:a16="http://schemas.microsoft.com/office/drawing/2014/main" id="{3BA26667-1510-5547-DEFA-2862EEE5A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48CE43-5B5F-F6FF-B409-C167F8CC76C9}"/>
              </a:ext>
            </a:extLst>
          </p:cNvPr>
          <p:cNvSpPr>
            <a:spLocks noGrp="1"/>
          </p:cNvSpPr>
          <p:nvPr>
            <p:ph type="sldNum" sz="quarter" idx="12"/>
          </p:nvPr>
        </p:nvSpPr>
        <p:spPr/>
        <p:txBody>
          <a:bodyPr/>
          <a:lstStyle/>
          <a:p>
            <a:fld id="{7BB64159-12ED-4F0A-BA27-DA8DE9723FF9}" type="slidenum">
              <a:rPr lang="en-US" smtClean="0"/>
              <a:t>‹#›</a:t>
            </a:fld>
            <a:endParaRPr lang="en-US"/>
          </a:p>
        </p:txBody>
      </p:sp>
    </p:spTree>
    <p:extLst>
      <p:ext uri="{BB962C8B-B14F-4D97-AF65-F5344CB8AC3E}">
        <p14:creationId xmlns:p14="http://schemas.microsoft.com/office/powerpoint/2010/main" val="183762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87F9-7AF6-7E67-D725-9AB7C4B324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F4BD73-8334-C4C9-65BB-346507329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407C73-1690-8E75-3CDD-D94B5A5AC4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C83791-30E2-9354-18B4-3DAC77485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A1F28-99AB-DF8F-56D3-BE38E063F1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EB319E-22D6-9BF2-E634-CA89504866B1}"/>
              </a:ext>
            </a:extLst>
          </p:cNvPr>
          <p:cNvSpPr>
            <a:spLocks noGrp="1"/>
          </p:cNvSpPr>
          <p:nvPr>
            <p:ph type="dt" sz="half" idx="10"/>
          </p:nvPr>
        </p:nvSpPr>
        <p:spPr/>
        <p:txBody>
          <a:bodyPr/>
          <a:lstStyle/>
          <a:p>
            <a:fld id="{AD9EDCDF-4452-484B-8A19-D5FD24766375}" type="datetimeFigureOut">
              <a:rPr lang="en-US" smtClean="0"/>
              <a:t>10/4/2024</a:t>
            </a:fld>
            <a:endParaRPr lang="en-US"/>
          </a:p>
        </p:txBody>
      </p:sp>
      <p:sp>
        <p:nvSpPr>
          <p:cNvPr id="8" name="Footer Placeholder 7">
            <a:extLst>
              <a:ext uri="{FF2B5EF4-FFF2-40B4-BE49-F238E27FC236}">
                <a16:creationId xmlns:a16="http://schemas.microsoft.com/office/drawing/2014/main" id="{6A6BC26A-C2D0-BC23-9648-6B7B520872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93B81B-29B6-1ECD-F854-CE6B2EC6FDFC}"/>
              </a:ext>
            </a:extLst>
          </p:cNvPr>
          <p:cNvSpPr>
            <a:spLocks noGrp="1"/>
          </p:cNvSpPr>
          <p:nvPr>
            <p:ph type="sldNum" sz="quarter" idx="12"/>
          </p:nvPr>
        </p:nvSpPr>
        <p:spPr/>
        <p:txBody>
          <a:bodyPr/>
          <a:lstStyle/>
          <a:p>
            <a:fld id="{7BB64159-12ED-4F0A-BA27-DA8DE9723FF9}" type="slidenum">
              <a:rPr lang="en-US" smtClean="0"/>
              <a:t>‹#›</a:t>
            </a:fld>
            <a:endParaRPr lang="en-US"/>
          </a:p>
        </p:txBody>
      </p:sp>
    </p:spTree>
    <p:extLst>
      <p:ext uri="{BB962C8B-B14F-4D97-AF65-F5344CB8AC3E}">
        <p14:creationId xmlns:p14="http://schemas.microsoft.com/office/powerpoint/2010/main" val="691262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60CC-3699-96F0-ACED-61F50682EB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EEA1D7-D8EB-EE64-BE22-B4BE46BBE4AB}"/>
              </a:ext>
            </a:extLst>
          </p:cNvPr>
          <p:cNvSpPr>
            <a:spLocks noGrp="1"/>
          </p:cNvSpPr>
          <p:nvPr>
            <p:ph type="dt" sz="half" idx="10"/>
          </p:nvPr>
        </p:nvSpPr>
        <p:spPr/>
        <p:txBody>
          <a:bodyPr/>
          <a:lstStyle/>
          <a:p>
            <a:fld id="{AD9EDCDF-4452-484B-8A19-D5FD24766375}" type="datetimeFigureOut">
              <a:rPr lang="en-US" smtClean="0"/>
              <a:t>10/4/2024</a:t>
            </a:fld>
            <a:endParaRPr lang="en-US"/>
          </a:p>
        </p:txBody>
      </p:sp>
      <p:sp>
        <p:nvSpPr>
          <p:cNvPr id="4" name="Footer Placeholder 3">
            <a:extLst>
              <a:ext uri="{FF2B5EF4-FFF2-40B4-BE49-F238E27FC236}">
                <a16:creationId xmlns:a16="http://schemas.microsoft.com/office/drawing/2014/main" id="{637B19E1-85D8-E691-7BB0-5F6D62D06A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F39B4A-B5CE-0C09-3DB9-D3F1859C7EA2}"/>
              </a:ext>
            </a:extLst>
          </p:cNvPr>
          <p:cNvSpPr>
            <a:spLocks noGrp="1"/>
          </p:cNvSpPr>
          <p:nvPr>
            <p:ph type="sldNum" sz="quarter" idx="12"/>
          </p:nvPr>
        </p:nvSpPr>
        <p:spPr/>
        <p:txBody>
          <a:bodyPr/>
          <a:lstStyle/>
          <a:p>
            <a:fld id="{7BB64159-12ED-4F0A-BA27-DA8DE9723FF9}" type="slidenum">
              <a:rPr lang="en-US" smtClean="0"/>
              <a:t>‹#›</a:t>
            </a:fld>
            <a:endParaRPr lang="en-US"/>
          </a:p>
        </p:txBody>
      </p:sp>
    </p:spTree>
    <p:extLst>
      <p:ext uri="{BB962C8B-B14F-4D97-AF65-F5344CB8AC3E}">
        <p14:creationId xmlns:p14="http://schemas.microsoft.com/office/powerpoint/2010/main" val="171682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743D7-0EBC-668F-ECE7-079791F95E17}"/>
              </a:ext>
            </a:extLst>
          </p:cNvPr>
          <p:cNvSpPr>
            <a:spLocks noGrp="1"/>
          </p:cNvSpPr>
          <p:nvPr>
            <p:ph type="dt" sz="half" idx="10"/>
          </p:nvPr>
        </p:nvSpPr>
        <p:spPr/>
        <p:txBody>
          <a:bodyPr/>
          <a:lstStyle/>
          <a:p>
            <a:fld id="{AD9EDCDF-4452-484B-8A19-D5FD24766375}" type="datetimeFigureOut">
              <a:rPr lang="en-US" smtClean="0"/>
              <a:t>10/4/2024</a:t>
            </a:fld>
            <a:endParaRPr lang="en-US"/>
          </a:p>
        </p:txBody>
      </p:sp>
      <p:sp>
        <p:nvSpPr>
          <p:cNvPr id="3" name="Footer Placeholder 2">
            <a:extLst>
              <a:ext uri="{FF2B5EF4-FFF2-40B4-BE49-F238E27FC236}">
                <a16:creationId xmlns:a16="http://schemas.microsoft.com/office/drawing/2014/main" id="{9089E482-9C6D-71E7-F763-02EE97185F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9B124E-839F-2C10-672A-7BB790932F41}"/>
              </a:ext>
            </a:extLst>
          </p:cNvPr>
          <p:cNvSpPr>
            <a:spLocks noGrp="1"/>
          </p:cNvSpPr>
          <p:nvPr>
            <p:ph type="sldNum" sz="quarter" idx="12"/>
          </p:nvPr>
        </p:nvSpPr>
        <p:spPr/>
        <p:txBody>
          <a:bodyPr/>
          <a:lstStyle/>
          <a:p>
            <a:fld id="{7BB64159-12ED-4F0A-BA27-DA8DE9723FF9}" type="slidenum">
              <a:rPr lang="en-US" smtClean="0"/>
              <a:t>‹#›</a:t>
            </a:fld>
            <a:endParaRPr lang="en-US"/>
          </a:p>
        </p:txBody>
      </p:sp>
    </p:spTree>
    <p:extLst>
      <p:ext uri="{BB962C8B-B14F-4D97-AF65-F5344CB8AC3E}">
        <p14:creationId xmlns:p14="http://schemas.microsoft.com/office/powerpoint/2010/main" val="20085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743D-33B4-8449-4E90-E9E05A854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A5D19F-E4BA-853F-EDB7-CE058C269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866E2A-9602-DC03-78E0-B346C1753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BEA5C-6162-56D3-1E16-72DEC65C33A0}"/>
              </a:ext>
            </a:extLst>
          </p:cNvPr>
          <p:cNvSpPr>
            <a:spLocks noGrp="1"/>
          </p:cNvSpPr>
          <p:nvPr>
            <p:ph type="dt" sz="half" idx="10"/>
          </p:nvPr>
        </p:nvSpPr>
        <p:spPr/>
        <p:txBody>
          <a:bodyPr/>
          <a:lstStyle/>
          <a:p>
            <a:fld id="{AD9EDCDF-4452-484B-8A19-D5FD24766375}" type="datetimeFigureOut">
              <a:rPr lang="en-US" smtClean="0"/>
              <a:t>10/4/2024</a:t>
            </a:fld>
            <a:endParaRPr lang="en-US"/>
          </a:p>
        </p:txBody>
      </p:sp>
      <p:sp>
        <p:nvSpPr>
          <p:cNvPr id="6" name="Footer Placeholder 5">
            <a:extLst>
              <a:ext uri="{FF2B5EF4-FFF2-40B4-BE49-F238E27FC236}">
                <a16:creationId xmlns:a16="http://schemas.microsoft.com/office/drawing/2014/main" id="{C471606C-3D99-FBEF-1211-C5020C322F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51F8F-2821-1FE0-735B-A37EF690297A}"/>
              </a:ext>
            </a:extLst>
          </p:cNvPr>
          <p:cNvSpPr>
            <a:spLocks noGrp="1"/>
          </p:cNvSpPr>
          <p:nvPr>
            <p:ph type="sldNum" sz="quarter" idx="12"/>
          </p:nvPr>
        </p:nvSpPr>
        <p:spPr/>
        <p:txBody>
          <a:bodyPr/>
          <a:lstStyle/>
          <a:p>
            <a:fld id="{7BB64159-12ED-4F0A-BA27-DA8DE9723FF9}" type="slidenum">
              <a:rPr lang="en-US" smtClean="0"/>
              <a:t>‹#›</a:t>
            </a:fld>
            <a:endParaRPr lang="en-US"/>
          </a:p>
        </p:txBody>
      </p:sp>
    </p:spTree>
    <p:extLst>
      <p:ext uri="{BB962C8B-B14F-4D97-AF65-F5344CB8AC3E}">
        <p14:creationId xmlns:p14="http://schemas.microsoft.com/office/powerpoint/2010/main" val="1550437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5B36-99F9-07AC-F7C1-921121F57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E085F2-A66C-2ADA-249E-E1E523AA45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FF910A-D502-0C76-2B1D-7864F69F38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ABC381-7AAC-0D51-21E1-229B2D57D281}"/>
              </a:ext>
            </a:extLst>
          </p:cNvPr>
          <p:cNvSpPr>
            <a:spLocks noGrp="1"/>
          </p:cNvSpPr>
          <p:nvPr>
            <p:ph type="dt" sz="half" idx="10"/>
          </p:nvPr>
        </p:nvSpPr>
        <p:spPr/>
        <p:txBody>
          <a:bodyPr/>
          <a:lstStyle/>
          <a:p>
            <a:fld id="{AD9EDCDF-4452-484B-8A19-D5FD24766375}" type="datetimeFigureOut">
              <a:rPr lang="en-US" smtClean="0"/>
              <a:t>10/4/2024</a:t>
            </a:fld>
            <a:endParaRPr lang="en-US"/>
          </a:p>
        </p:txBody>
      </p:sp>
      <p:sp>
        <p:nvSpPr>
          <p:cNvPr id="6" name="Footer Placeholder 5">
            <a:extLst>
              <a:ext uri="{FF2B5EF4-FFF2-40B4-BE49-F238E27FC236}">
                <a16:creationId xmlns:a16="http://schemas.microsoft.com/office/drawing/2014/main" id="{B868A936-722C-C498-0C11-D47BDA8C5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B7637-E52A-B812-0B80-DA7B9625F631}"/>
              </a:ext>
            </a:extLst>
          </p:cNvPr>
          <p:cNvSpPr>
            <a:spLocks noGrp="1"/>
          </p:cNvSpPr>
          <p:nvPr>
            <p:ph type="sldNum" sz="quarter" idx="12"/>
          </p:nvPr>
        </p:nvSpPr>
        <p:spPr/>
        <p:txBody>
          <a:bodyPr/>
          <a:lstStyle/>
          <a:p>
            <a:fld id="{7BB64159-12ED-4F0A-BA27-DA8DE9723FF9}" type="slidenum">
              <a:rPr lang="en-US" smtClean="0"/>
              <a:t>‹#›</a:t>
            </a:fld>
            <a:endParaRPr lang="en-US"/>
          </a:p>
        </p:txBody>
      </p:sp>
    </p:spTree>
    <p:extLst>
      <p:ext uri="{BB962C8B-B14F-4D97-AF65-F5344CB8AC3E}">
        <p14:creationId xmlns:p14="http://schemas.microsoft.com/office/powerpoint/2010/main" val="245567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B3D17C-D4A8-9DD8-5574-75F81F95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53DA3F-1079-8E91-7DAB-19B212A96F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90B1A-DBF4-ED22-E52C-19CE1C3F05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9EDCDF-4452-484B-8A19-D5FD24766375}" type="datetimeFigureOut">
              <a:rPr lang="en-US" smtClean="0"/>
              <a:t>10/4/2024</a:t>
            </a:fld>
            <a:endParaRPr lang="en-US"/>
          </a:p>
        </p:txBody>
      </p:sp>
      <p:sp>
        <p:nvSpPr>
          <p:cNvPr id="5" name="Footer Placeholder 4">
            <a:extLst>
              <a:ext uri="{FF2B5EF4-FFF2-40B4-BE49-F238E27FC236}">
                <a16:creationId xmlns:a16="http://schemas.microsoft.com/office/drawing/2014/main" id="{7CA06E08-F33D-5476-7877-305AA9219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BE47DA-67B2-90E2-0072-099E38AD77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B64159-12ED-4F0A-BA27-DA8DE9723FF9}" type="slidenum">
              <a:rPr lang="en-US" smtClean="0"/>
              <a:t>‹#›</a:t>
            </a:fld>
            <a:endParaRPr lang="en-US"/>
          </a:p>
        </p:txBody>
      </p:sp>
    </p:spTree>
    <p:extLst>
      <p:ext uri="{BB962C8B-B14F-4D97-AF65-F5344CB8AC3E}">
        <p14:creationId xmlns:p14="http://schemas.microsoft.com/office/powerpoint/2010/main" val="1699276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gif"/></Relationships>
</file>

<file path=ppt/slides/_rels/slide2.xml.rels><?xml version="1.0" encoding="UTF-8" standalone="yes"?>
<Relationships xmlns="http://schemas.openxmlformats.org/package/2006/relationships"><Relationship Id="rId3" Type="http://schemas.openxmlformats.org/officeDocument/2006/relationships/hyperlink" Target="https://dataspace.copernicus.eu/explore-data/data-collections/sentinel-data/sentinel-2#:~:text=The%20Copernicus%20Sentinel-2%20mission" TargetMode="External"/><Relationship Id="rId2" Type="http://schemas.openxmlformats.org/officeDocument/2006/relationships/hyperlink" Target="http://www.usgs.go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c.europa.eu/eurostat/web/sdi/indicators" TargetMode="External"/><Relationship Id="rId3" Type="http://schemas.openxmlformats.org/officeDocument/2006/relationships/hyperlink" Target="https://www.nature.com/articles/534320a.pdf" TargetMode="External"/><Relationship Id="rId7" Type="http://schemas.openxmlformats.org/officeDocument/2006/relationships/hyperlink" Target="https://unstats.un.org/sdgs/indicators/indicators-lis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agregator.romania-durabila.gov.ro/" TargetMode="External"/><Relationship Id="rId5" Type="http://schemas.openxmlformats.org/officeDocument/2006/relationships/hyperlink" Target="http://romania-durabila.gov.ro/rezultate/" TargetMode="External"/><Relationship Id="rId4" Type="http://schemas.openxmlformats.org/officeDocument/2006/relationships/hyperlink" Target="https://ec.europa.eu/eurostat/web/sdi/database" TargetMode="External"/><Relationship Id="rId9" Type="http://schemas.openxmlformats.org/officeDocument/2006/relationships/hyperlink" Target="http://romania-durabila.gov.ro/wp-content/uploads/2022/02/INDD_tin%20te2030_14febr2022.pdf"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mailto:csaba.horvath@ubbcluj.ro" TargetMode="External"/><Relationship Id="rId2" Type="http://schemas.openxmlformats.org/officeDocument/2006/relationships/hyperlink" Target="mailto:adina.croitoru@ubbcluj.ro" TargetMode="External"/><Relationship Id="rId1" Type="http://schemas.openxmlformats.org/officeDocument/2006/relationships/slideLayout" Target="../slideLayouts/slideLayout2.xml"/><Relationship Id="rId4" Type="http://schemas.openxmlformats.org/officeDocument/2006/relationships/hyperlink" Target="mailto:kinga.ivan@ubbcluj.r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map of the temperature of the region&#10;&#10;Description automatically generated">
            <a:extLst>
              <a:ext uri="{FF2B5EF4-FFF2-40B4-BE49-F238E27FC236}">
                <a16:creationId xmlns:a16="http://schemas.microsoft.com/office/drawing/2014/main" id="{FD5D8FEA-AF1C-7AD5-80DB-E0FDAECE66B6}"/>
              </a:ext>
            </a:extLst>
          </p:cNvPr>
          <p:cNvPicPr>
            <a:picLocks noChangeAspect="1"/>
          </p:cNvPicPr>
          <p:nvPr/>
        </p:nvPicPr>
        <p:blipFill>
          <a:blip r:embed="rId2">
            <a:extLst>
              <a:ext uri="{28A0092B-C50C-407E-A947-70E740481C1C}">
                <a14:useLocalDpi xmlns:a14="http://schemas.microsoft.com/office/drawing/2010/main" val="0"/>
              </a:ext>
            </a:extLst>
          </a:blip>
          <a:srcRect l="3446" t="11976" r="9482" b="14093"/>
          <a:stretch/>
        </p:blipFill>
        <p:spPr>
          <a:xfrm>
            <a:off x="8440144" y="2926022"/>
            <a:ext cx="3433616" cy="3772874"/>
          </a:xfrm>
          <a:prstGeom prst="rect">
            <a:avLst/>
          </a:prstGeom>
        </p:spPr>
      </p:pic>
      <p:sp>
        <p:nvSpPr>
          <p:cNvPr id="2" name="Title 1">
            <a:extLst>
              <a:ext uri="{FF2B5EF4-FFF2-40B4-BE49-F238E27FC236}">
                <a16:creationId xmlns:a16="http://schemas.microsoft.com/office/drawing/2014/main" id="{B6A051D0-D455-1FCF-E2BB-3D9D54D6B6F6}"/>
              </a:ext>
            </a:extLst>
          </p:cNvPr>
          <p:cNvSpPr>
            <a:spLocks noGrp="1"/>
          </p:cNvSpPr>
          <p:nvPr>
            <p:ph type="ctrTitle"/>
          </p:nvPr>
        </p:nvSpPr>
        <p:spPr>
          <a:xfrm>
            <a:off x="1472082" y="975157"/>
            <a:ext cx="8924611" cy="1570490"/>
          </a:xfrm>
        </p:spPr>
        <p:txBody>
          <a:bodyPr anchor="ctr">
            <a:normAutofit fontScale="90000"/>
          </a:bodyPr>
          <a:lstStyle/>
          <a:p>
            <a:r>
              <a:rPr lang="en-GB" sz="2800" b="1" dirty="0">
                <a:solidFill>
                  <a:srgbClr val="002060"/>
                </a:solidFill>
              </a:rPr>
              <a:t>Challenge 1: Improving thermal map spatial (and temporal) resolution by exploring the possibilities of correlating </a:t>
            </a:r>
            <a:br>
              <a:rPr lang="en-GB" sz="2800" b="1" dirty="0">
                <a:solidFill>
                  <a:srgbClr val="002060"/>
                </a:solidFill>
              </a:rPr>
            </a:br>
            <a:r>
              <a:rPr lang="en-GB" sz="2800" b="1" dirty="0">
                <a:solidFill>
                  <a:srgbClr val="002060"/>
                </a:solidFill>
              </a:rPr>
              <a:t>Sentinel-2 images and LST from Landsat</a:t>
            </a:r>
            <a:endParaRPr lang="en-US" sz="2800" b="1" dirty="0">
              <a:solidFill>
                <a:srgbClr val="002060"/>
              </a:solidFill>
            </a:endParaRPr>
          </a:p>
        </p:txBody>
      </p:sp>
      <p:pic>
        <p:nvPicPr>
          <p:cNvPr id="21" name="Picture 20" descr="A picture containing text, sign, reading&#10;&#10;Description automatically generated">
            <a:extLst>
              <a:ext uri="{FF2B5EF4-FFF2-40B4-BE49-F238E27FC236}">
                <a16:creationId xmlns:a16="http://schemas.microsoft.com/office/drawing/2014/main" id="{5868888A-363A-E244-E259-55FFA5D6C75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6573" y="159104"/>
            <a:ext cx="1433850" cy="1433850"/>
          </a:xfrm>
          <a:prstGeom prst="rect">
            <a:avLst/>
          </a:prstGeom>
        </p:spPr>
      </p:pic>
      <p:pic>
        <p:nvPicPr>
          <p:cNvPr id="37" name="Picture 36" descr="A picture containing text, sign, ceramic ware, porcelain&#10;&#10;Description automatically generated">
            <a:extLst>
              <a:ext uri="{FF2B5EF4-FFF2-40B4-BE49-F238E27FC236}">
                <a16:creationId xmlns:a16="http://schemas.microsoft.com/office/drawing/2014/main" id="{BF9E87B9-A653-CD77-A905-80576BC00CA6}"/>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0491668" y="159104"/>
            <a:ext cx="1433850" cy="1433850"/>
          </a:xfrm>
          <a:prstGeom prst="rect">
            <a:avLst/>
          </a:prstGeom>
        </p:spPr>
      </p:pic>
      <p:sp>
        <p:nvSpPr>
          <p:cNvPr id="10" name="Subtitle 2">
            <a:extLst>
              <a:ext uri="{FF2B5EF4-FFF2-40B4-BE49-F238E27FC236}">
                <a16:creationId xmlns:a16="http://schemas.microsoft.com/office/drawing/2014/main" id="{6A61ED5E-6DFA-D36A-7837-8F061B983FAF}"/>
              </a:ext>
            </a:extLst>
          </p:cNvPr>
          <p:cNvSpPr txBox="1">
            <a:spLocks/>
          </p:cNvSpPr>
          <p:nvPr/>
        </p:nvSpPr>
        <p:spPr>
          <a:xfrm>
            <a:off x="1951562" y="2215503"/>
            <a:ext cx="7965649" cy="89336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GB" sz="1800" dirty="0">
                <a:solidFill>
                  <a:srgbClr val="002060"/>
                </a:solidFill>
              </a:rPr>
              <a:t>Csaba HORVATH, Adina Eliza CROITORU </a:t>
            </a:r>
          </a:p>
        </p:txBody>
      </p:sp>
      <p:pic>
        <p:nvPicPr>
          <p:cNvPr id="3" name="Picture 2">
            <a:extLst>
              <a:ext uri="{FF2B5EF4-FFF2-40B4-BE49-F238E27FC236}">
                <a16:creationId xmlns:a16="http://schemas.microsoft.com/office/drawing/2014/main" id="{BD754BCC-7729-5F3A-59D5-6EAC2BE2A111}"/>
              </a:ext>
            </a:extLst>
          </p:cNvPr>
          <p:cNvPicPr>
            <a:picLocks noChangeAspect="1"/>
          </p:cNvPicPr>
          <p:nvPr/>
        </p:nvPicPr>
        <p:blipFill>
          <a:blip r:embed="rId5"/>
          <a:stretch>
            <a:fillRect/>
          </a:stretch>
        </p:blipFill>
        <p:spPr>
          <a:xfrm>
            <a:off x="130486" y="3731417"/>
            <a:ext cx="5306780" cy="3045241"/>
          </a:xfrm>
          <a:prstGeom prst="rect">
            <a:avLst/>
          </a:prstGeom>
        </p:spPr>
      </p:pic>
    </p:spTree>
    <p:extLst>
      <p:ext uri="{BB962C8B-B14F-4D97-AF65-F5344CB8AC3E}">
        <p14:creationId xmlns:p14="http://schemas.microsoft.com/office/powerpoint/2010/main" val="296330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7CD8-76F4-0184-9221-355351431540}"/>
              </a:ext>
            </a:extLst>
          </p:cNvPr>
          <p:cNvSpPr>
            <a:spLocks noGrp="1"/>
          </p:cNvSpPr>
          <p:nvPr>
            <p:ph type="title"/>
          </p:nvPr>
        </p:nvSpPr>
        <p:spPr>
          <a:xfrm>
            <a:off x="838200" y="365125"/>
            <a:ext cx="2550736" cy="1325563"/>
          </a:xfrm>
        </p:spPr>
        <p:txBody>
          <a:bodyPr/>
          <a:lstStyle/>
          <a:p>
            <a:r>
              <a:rPr lang="en-US" b="1" i="1" dirty="0">
                <a:solidFill>
                  <a:srgbClr val="002060"/>
                </a:solidFill>
              </a:rPr>
              <a:t>Context</a:t>
            </a:r>
          </a:p>
        </p:txBody>
      </p:sp>
      <p:sp>
        <p:nvSpPr>
          <p:cNvPr id="3" name="Content Placeholder 2">
            <a:extLst>
              <a:ext uri="{FF2B5EF4-FFF2-40B4-BE49-F238E27FC236}">
                <a16:creationId xmlns:a16="http://schemas.microsoft.com/office/drawing/2014/main" id="{680D8125-58FB-2BB9-DBE4-0E1DCFEBB20D}"/>
              </a:ext>
            </a:extLst>
          </p:cNvPr>
          <p:cNvSpPr>
            <a:spLocks noGrp="1"/>
          </p:cNvSpPr>
          <p:nvPr>
            <p:ph idx="1"/>
          </p:nvPr>
        </p:nvSpPr>
        <p:spPr>
          <a:xfrm>
            <a:off x="397399" y="2145684"/>
            <a:ext cx="11303907" cy="4049124"/>
          </a:xfrm>
        </p:spPr>
        <p:txBody>
          <a:bodyPr>
            <a:noAutofit/>
          </a:bodyPr>
          <a:lstStyle/>
          <a:p>
            <a:r>
              <a:rPr lang="en-GB" sz="2400" dirty="0">
                <a:solidFill>
                  <a:srgbClr val="002060"/>
                </a:solidFill>
                <a:cs typeface="Times New Roman" panose="02020603050405020304" pitchFamily="18" charset="0"/>
              </a:rPr>
              <a:t>Thermal infrared (TIR) satellite imagery is essential for mapping global land surface temperature (LST). </a:t>
            </a:r>
          </a:p>
          <a:p>
            <a:r>
              <a:rPr lang="en-GB" sz="2400" dirty="0">
                <a:solidFill>
                  <a:srgbClr val="002060"/>
                </a:solidFill>
                <a:cs typeface="Times New Roman" panose="02020603050405020304" pitchFamily="18" charset="0"/>
              </a:rPr>
              <a:t>In complex urban environments, a finer LST spatial pattern is often needed.</a:t>
            </a:r>
          </a:p>
          <a:p>
            <a:r>
              <a:rPr lang="en-GB" sz="2400" dirty="0">
                <a:solidFill>
                  <a:srgbClr val="002060"/>
                </a:solidFill>
                <a:cs typeface="Times New Roman" panose="02020603050405020304" pitchFamily="18" charset="0"/>
              </a:rPr>
              <a:t>The spatial resolution of TIR bands is typically coarser than shorter wavelength multispectral bands, limiting the LST resolution to around 100 meters and downscaled to 30m. (available from </a:t>
            </a:r>
            <a:r>
              <a:rPr lang="en-GB" sz="2400" dirty="0">
                <a:solidFill>
                  <a:srgbClr val="002060"/>
                </a:solidFill>
                <a:cs typeface="Times New Roman" panose="02020603050405020304" pitchFamily="18" charset="0"/>
                <a:hlinkClick r:id="rId2"/>
              </a:rPr>
              <a:t>www.usgs.gov</a:t>
            </a:r>
            <a:r>
              <a:rPr lang="en-GB" sz="2400" dirty="0">
                <a:solidFill>
                  <a:srgbClr val="002060"/>
                </a:solidFill>
                <a:cs typeface="Times New Roman" panose="02020603050405020304" pitchFamily="18" charset="0"/>
              </a:rPr>
              <a:t>)</a:t>
            </a:r>
          </a:p>
          <a:p>
            <a:r>
              <a:rPr lang="en-GB" sz="2400" dirty="0">
                <a:solidFill>
                  <a:srgbClr val="002060"/>
                </a:solidFill>
                <a:cs typeface="Times New Roman" panose="02020603050405020304" pitchFamily="18" charset="0"/>
              </a:rPr>
              <a:t>NASA's TIRS sensor onboard Landsat 8, Landsat 9, and ASTER onboard Terra, provide higher thermal spatial resolution, </a:t>
            </a:r>
          </a:p>
          <a:p>
            <a:r>
              <a:rPr lang="en-GB" sz="2400" dirty="0">
                <a:solidFill>
                  <a:srgbClr val="002060"/>
                </a:solidFill>
                <a:cs typeface="Times New Roman" panose="02020603050405020304" pitchFamily="18" charset="0"/>
              </a:rPr>
              <a:t>ESA's Sentinel-2(available from </a:t>
            </a:r>
            <a:r>
              <a:rPr lang="en-US" sz="2400" dirty="0">
                <a:hlinkClick r:id="rId3"/>
              </a:rPr>
              <a:t>Sentinel-2 | Copernicus Data Space Ecosystem</a:t>
            </a:r>
            <a:r>
              <a:rPr lang="en-GB" sz="2400" dirty="0">
                <a:solidFill>
                  <a:srgbClr val="002060"/>
                </a:solidFill>
                <a:cs typeface="Times New Roman" panose="02020603050405020304" pitchFamily="18" charset="0"/>
              </a:rPr>
              <a:t>) offers finer spatial resolution in multispectral imagery (10 meters) but lacks TIR scanning (no surface temperature provided).</a:t>
            </a:r>
          </a:p>
        </p:txBody>
      </p:sp>
      <p:sp>
        <p:nvSpPr>
          <p:cNvPr id="4" name="TextBox 3">
            <a:extLst>
              <a:ext uri="{FF2B5EF4-FFF2-40B4-BE49-F238E27FC236}">
                <a16:creationId xmlns:a16="http://schemas.microsoft.com/office/drawing/2014/main" id="{3A76EA6E-5355-1CC4-8A4A-5D001F513FD9}"/>
              </a:ext>
            </a:extLst>
          </p:cNvPr>
          <p:cNvSpPr txBox="1"/>
          <p:nvPr/>
        </p:nvSpPr>
        <p:spPr>
          <a:xfrm>
            <a:off x="7204604" y="244247"/>
            <a:ext cx="4647426" cy="1754326"/>
          </a:xfrm>
          <a:prstGeom prst="rect">
            <a:avLst/>
          </a:prstGeom>
          <a:noFill/>
        </p:spPr>
        <p:txBody>
          <a:bodyPr wrap="none" rtlCol="0">
            <a:spAutoFit/>
          </a:bodyPr>
          <a:lstStyle/>
          <a:p>
            <a:r>
              <a:rPr lang="en-US" b="1" dirty="0">
                <a:solidFill>
                  <a:srgbClr val="002060"/>
                </a:solidFill>
              </a:rPr>
              <a:t>Keywords: </a:t>
            </a:r>
          </a:p>
          <a:p>
            <a:pPr marL="285750" indent="-285750">
              <a:buFont typeface="Arial" panose="020B0604020202020204" pitchFamily="34" charset="0"/>
              <a:buChar char="•"/>
            </a:pPr>
            <a:r>
              <a:rPr lang="en-GB"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land surface temperature (LST) </a:t>
            </a:r>
          </a:p>
          <a:p>
            <a:pPr marL="285750"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Sentinel-2</a:t>
            </a:r>
          </a:p>
          <a:p>
            <a:pPr marL="285750"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Landsat 7/8</a:t>
            </a:r>
          </a:p>
          <a:p>
            <a:pPr marL="285750" indent="-285750">
              <a:buFont typeface="Arial" panose="020B0604020202020204" pitchFamily="34" charset="0"/>
              <a:buChar char="•"/>
            </a:pPr>
            <a:r>
              <a:rPr lang="en-US"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GB" sz="1800" b="1" dirty="0"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patial</a:t>
            </a:r>
            <a:r>
              <a:rPr lang="en-GB"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resolution</a:t>
            </a:r>
            <a:r>
              <a:rPr lang="en-US" b="1" dirty="0">
                <a:solidFill>
                  <a:srgbClr val="002060"/>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Surface Urban Heat Island (UHI – SUHI)</a:t>
            </a:r>
          </a:p>
        </p:txBody>
      </p:sp>
    </p:spTree>
    <p:extLst>
      <p:ext uri="{BB962C8B-B14F-4D97-AF65-F5344CB8AC3E}">
        <p14:creationId xmlns:p14="http://schemas.microsoft.com/office/powerpoint/2010/main" val="386571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A2BC-27B1-2181-1E54-E41C68D9C33C}"/>
              </a:ext>
            </a:extLst>
          </p:cNvPr>
          <p:cNvSpPr>
            <a:spLocks noGrp="1"/>
          </p:cNvSpPr>
          <p:nvPr>
            <p:ph type="title"/>
          </p:nvPr>
        </p:nvSpPr>
        <p:spPr>
          <a:xfrm>
            <a:off x="267879" y="151256"/>
            <a:ext cx="4907022" cy="1325563"/>
          </a:xfrm>
        </p:spPr>
        <p:txBody>
          <a:bodyPr/>
          <a:lstStyle/>
          <a:p>
            <a:r>
              <a:rPr lang="en-US" b="1" dirty="0">
                <a:solidFill>
                  <a:srgbClr val="002060"/>
                </a:solidFill>
              </a:rPr>
              <a:t>What do we need?</a:t>
            </a:r>
          </a:p>
        </p:txBody>
      </p:sp>
      <p:sp>
        <p:nvSpPr>
          <p:cNvPr id="3" name="Content Placeholder 2">
            <a:extLst>
              <a:ext uri="{FF2B5EF4-FFF2-40B4-BE49-F238E27FC236}">
                <a16:creationId xmlns:a16="http://schemas.microsoft.com/office/drawing/2014/main" id="{85177F44-AFB3-CFD7-FB01-2A42B98FDF20}"/>
              </a:ext>
            </a:extLst>
          </p:cNvPr>
          <p:cNvSpPr>
            <a:spLocks noGrp="1"/>
          </p:cNvSpPr>
          <p:nvPr>
            <p:ph idx="1"/>
          </p:nvPr>
        </p:nvSpPr>
        <p:spPr>
          <a:xfrm>
            <a:off x="175389" y="1214655"/>
            <a:ext cx="6305798" cy="2618791"/>
          </a:xfrm>
        </p:spPr>
        <p:txBody>
          <a:bodyPr>
            <a:normAutofit/>
          </a:bodyPr>
          <a:lstStyle/>
          <a:p>
            <a:r>
              <a:rPr lang="en-GB" sz="2400" dirty="0">
                <a:solidFill>
                  <a:srgbClr val="002060"/>
                </a:solidFill>
                <a:cs typeface="Times New Roman" panose="02020603050405020304" pitchFamily="18" charset="0"/>
              </a:rPr>
              <a:t>(1) </a:t>
            </a:r>
            <a:r>
              <a:rPr lang="en-GB" sz="2400" b="1" dirty="0">
                <a:solidFill>
                  <a:srgbClr val="002060"/>
                </a:solidFill>
                <a:cs typeface="Times New Roman" panose="02020603050405020304" pitchFamily="18" charset="0"/>
              </a:rPr>
              <a:t>Cloud gap filling</a:t>
            </a:r>
          </a:p>
          <a:p>
            <a:r>
              <a:rPr lang="en-GB" sz="2400" dirty="0">
                <a:solidFill>
                  <a:srgbClr val="002060"/>
                </a:solidFill>
                <a:cs typeface="Times New Roman" panose="02020603050405020304" pitchFamily="18" charset="0"/>
              </a:rPr>
              <a:t>(2) An approach to </a:t>
            </a:r>
            <a:r>
              <a:rPr lang="en-GB" sz="2400" b="1" dirty="0">
                <a:solidFill>
                  <a:srgbClr val="002060"/>
                </a:solidFill>
                <a:cs typeface="Times New Roman" panose="02020603050405020304" pitchFamily="18" charset="0"/>
              </a:rPr>
              <a:t>offer a realistic improved spatial pattern of LST</a:t>
            </a:r>
            <a:r>
              <a:rPr lang="en-GB" sz="2400" dirty="0">
                <a:solidFill>
                  <a:srgbClr val="002060"/>
                </a:solidFill>
                <a:cs typeface="Times New Roman" panose="02020603050405020304" pitchFamily="18" charset="0"/>
              </a:rPr>
              <a:t>, aligning with urban land cover features, based on the </a:t>
            </a:r>
            <a:r>
              <a:rPr lang="en-GB" sz="2400" b="1" dirty="0">
                <a:solidFill>
                  <a:srgbClr val="002060"/>
                </a:solidFill>
                <a:cs typeface="Times New Roman" panose="02020603050405020304" pitchFamily="18" charset="0"/>
              </a:rPr>
              <a:t>relationship between LST and land cover or other metrics (e.g., NDVI, NDBI, and NDWI) available from Sentinel-2</a:t>
            </a:r>
          </a:p>
        </p:txBody>
      </p:sp>
      <p:pic>
        <p:nvPicPr>
          <p:cNvPr id="4" name="Picture 3" descr="A comparison of leaves with numbers and symbols&#10;&#10;Description automatically generated with medium confidence">
            <a:extLst>
              <a:ext uri="{FF2B5EF4-FFF2-40B4-BE49-F238E27FC236}">
                <a16:creationId xmlns:a16="http://schemas.microsoft.com/office/drawing/2014/main" id="{3E5E9F0C-58EC-9C9E-C96E-439FC38463A2}"/>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427230" y="3794014"/>
            <a:ext cx="3048000" cy="2575965"/>
          </a:xfrm>
          <a:prstGeom prst="rect">
            <a:avLst/>
          </a:prstGeom>
        </p:spPr>
      </p:pic>
      <p:pic>
        <p:nvPicPr>
          <p:cNvPr id="5" name="Picture 4" descr="A black text on a white background&#10;&#10;Description automatically generated">
            <a:extLst>
              <a:ext uri="{FF2B5EF4-FFF2-40B4-BE49-F238E27FC236}">
                <a16:creationId xmlns:a16="http://schemas.microsoft.com/office/drawing/2014/main" id="{1AF5FE30-A7A2-C4D2-4093-BDCBBD5E5470}"/>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340145" y="2606384"/>
            <a:ext cx="3043237" cy="915203"/>
          </a:xfrm>
          <a:prstGeom prst="rect">
            <a:avLst/>
          </a:prstGeom>
        </p:spPr>
      </p:pic>
      <p:pic>
        <p:nvPicPr>
          <p:cNvPr id="6" name="Picture 5" descr="A table with text and images&#10;&#10;Description automatically generated">
            <a:extLst>
              <a:ext uri="{FF2B5EF4-FFF2-40B4-BE49-F238E27FC236}">
                <a16:creationId xmlns:a16="http://schemas.microsoft.com/office/drawing/2014/main" id="{2F67553C-B26D-8820-2E51-FA16BAEE86B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970993" y="513452"/>
            <a:ext cx="4713839" cy="1217432"/>
          </a:xfrm>
          <a:prstGeom prst="rect">
            <a:avLst/>
          </a:prstGeom>
        </p:spPr>
      </p:pic>
      <p:sp>
        <p:nvSpPr>
          <p:cNvPr id="8" name="TextBox 7">
            <a:extLst>
              <a:ext uri="{FF2B5EF4-FFF2-40B4-BE49-F238E27FC236}">
                <a16:creationId xmlns:a16="http://schemas.microsoft.com/office/drawing/2014/main" id="{15192035-EB22-9FCB-59CC-4D0382D61AC3}"/>
              </a:ext>
            </a:extLst>
          </p:cNvPr>
          <p:cNvSpPr txBox="1"/>
          <p:nvPr/>
        </p:nvSpPr>
        <p:spPr>
          <a:xfrm>
            <a:off x="6735461" y="1945804"/>
            <a:ext cx="5281150" cy="400110"/>
          </a:xfrm>
          <a:prstGeom prst="rect">
            <a:avLst/>
          </a:prstGeom>
          <a:noFill/>
        </p:spPr>
        <p:txBody>
          <a:bodyPr wrap="square">
            <a:spAutoFit/>
          </a:bodyPr>
          <a:lstStyle/>
          <a:p>
            <a:r>
              <a:rPr lang="de-DE" sz="2000" b="1" i="0" dirty="0">
                <a:solidFill>
                  <a:srgbClr val="595959"/>
                </a:solidFill>
                <a:effectLst/>
                <a:latin typeface="Cascadia Mono SemiBold" panose="020B0609020000020004" pitchFamily="49" charset="0"/>
                <a:ea typeface="Cascadia Mono SemiBold" panose="020B0609020000020004" pitchFamily="49" charset="0"/>
                <a:cs typeface="Cascadia Mono SemiBold" panose="020B0609020000020004" pitchFamily="49" charset="0"/>
              </a:rPr>
              <a:t>NDBI = (SWIR - NIR) / (SWIR + NIR)</a:t>
            </a:r>
            <a:endParaRPr lang="en-US" sz="2000" b="1"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10" name="Title 1">
            <a:extLst>
              <a:ext uri="{FF2B5EF4-FFF2-40B4-BE49-F238E27FC236}">
                <a16:creationId xmlns:a16="http://schemas.microsoft.com/office/drawing/2014/main" id="{163AD403-CB08-E122-937A-5621B782E209}"/>
              </a:ext>
            </a:extLst>
          </p:cNvPr>
          <p:cNvSpPr txBox="1">
            <a:spLocks/>
          </p:cNvSpPr>
          <p:nvPr/>
        </p:nvSpPr>
        <p:spPr>
          <a:xfrm>
            <a:off x="286224" y="3629660"/>
            <a:ext cx="49070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Why ?</a:t>
            </a:r>
          </a:p>
        </p:txBody>
      </p:sp>
      <p:sp>
        <p:nvSpPr>
          <p:cNvPr id="12" name="TextBox 11">
            <a:extLst>
              <a:ext uri="{FF2B5EF4-FFF2-40B4-BE49-F238E27FC236}">
                <a16:creationId xmlns:a16="http://schemas.microsoft.com/office/drawing/2014/main" id="{6B1EF9E9-F5E3-7340-E608-746564BBE9F1}"/>
              </a:ext>
            </a:extLst>
          </p:cNvPr>
          <p:cNvSpPr txBox="1"/>
          <p:nvPr/>
        </p:nvSpPr>
        <p:spPr>
          <a:xfrm>
            <a:off x="267878" y="4689795"/>
            <a:ext cx="7971769" cy="1569660"/>
          </a:xfrm>
          <a:prstGeom prst="rect">
            <a:avLst/>
          </a:prstGeom>
          <a:noFill/>
        </p:spPr>
        <p:txBody>
          <a:bodyPr wrap="square">
            <a:spAutoFit/>
          </a:bodyPr>
          <a:lstStyle/>
          <a:p>
            <a:r>
              <a:rPr lang="en-US" sz="2400" b="1" dirty="0">
                <a:solidFill>
                  <a:srgbClr val="002060"/>
                </a:solidFill>
              </a:rPr>
              <a:t>Urban area planners can benefit since such an application would contribute to enhancing urban planning decision-making</a:t>
            </a:r>
            <a:r>
              <a:rPr lang="en-US" sz="2400" dirty="0">
                <a:solidFill>
                  <a:srgbClr val="002060"/>
                </a:solidFill>
              </a:rPr>
              <a:t> process to mitigate urban overheating and enhance the quality of life for residents.</a:t>
            </a:r>
          </a:p>
        </p:txBody>
      </p:sp>
    </p:spTree>
    <p:extLst>
      <p:ext uri="{BB962C8B-B14F-4D97-AF65-F5344CB8AC3E}">
        <p14:creationId xmlns:p14="http://schemas.microsoft.com/office/powerpoint/2010/main" val="9824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51D0-D455-1FCF-E2BB-3D9D54D6B6F6}"/>
              </a:ext>
            </a:extLst>
          </p:cNvPr>
          <p:cNvSpPr>
            <a:spLocks noGrp="1"/>
          </p:cNvSpPr>
          <p:nvPr>
            <p:ph type="ctrTitle"/>
          </p:nvPr>
        </p:nvSpPr>
        <p:spPr>
          <a:xfrm>
            <a:off x="1837214" y="1183437"/>
            <a:ext cx="8517571" cy="1079908"/>
          </a:xfrm>
        </p:spPr>
        <p:txBody>
          <a:bodyPr anchor="ctr">
            <a:normAutofit/>
          </a:bodyPr>
          <a:lstStyle/>
          <a:p>
            <a:r>
              <a:rPr lang="en-GB" sz="2800" b="1" dirty="0">
                <a:solidFill>
                  <a:srgbClr val="002060"/>
                </a:solidFill>
              </a:rPr>
              <a:t>Challenge 2: </a:t>
            </a:r>
            <a:r>
              <a:rPr lang="ro-RO" sz="2800" b="1" dirty="0" err="1">
                <a:solidFill>
                  <a:srgbClr val="002060"/>
                </a:solidFill>
              </a:rPr>
              <a:t>Identif</a:t>
            </a:r>
            <a:r>
              <a:rPr lang="en-US" sz="2800" b="1" dirty="0">
                <a:solidFill>
                  <a:srgbClr val="002060"/>
                </a:solidFill>
              </a:rPr>
              <a:t>y </a:t>
            </a:r>
            <a:r>
              <a:rPr lang="en-US" sz="2800" b="1" dirty="0" err="1">
                <a:solidFill>
                  <a:srgbClr val="002060"/>
                </a:solidFill>
              </a:rPr>
              <a:t>th</a:t>
            </a:r>
            <a:r>
              <a:rPr lang="ro-RO" sz="2800" b="1" dirty="0">
                <a:solidFill>
                  <a:srgbClr val="002060"/>
                </a:solidFill>
              </a:rPr>
              <a:t>e </a:t>
            </a:r>
            <a:r>
              <a:rPr lang="en-US" sz="2800" b="1" dirty="0">
                <a:solidFill>
                  <a:srgbClr val="002060"/>
                </a:solidFill>
              </a:rPr>
              <a:t>interactions between SDG targets/indices </a:t>
            </a:r>
            <a:r>
              <a:rPr lang="en-GB" sz="2800" b="1" dirty="0">
                <a:solidFill>
                  <a:srgbClr val="002060"/>
                </a:solidFill>
              </a:rPr>
              <a:t>for maximizing the investment impact</a:t>
            </a:r>
            <a:endParaRPr lang="en-US" sz="2800" b="1" dirty="0">
              <a:solidFill>
                <a:srgbClr val="002060"/>
              </a:solidFill>
            </a:endParaRPr>
          </a:p>
        </p:txBody>
      </p:sp>
      <p:pic>
        <p:nvPicPr>
          <p:cNvPr id="21" name="Picture 20" descr="A picture containing text, sign, reading&#10;&#10;Description automatically generated">
            <a:extLst>
              <a:ext uri="{FF2B5EF4-FFF2-40B4-BE49-F238E27FC236}">
                <a16:creationId xmlns:a16="http://schemas.microsoft.com/office/drawing/2014/main" id="{5868888A-363A-E244-E259-55FFA5D6C75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0634" y="159104"/>
            <a:ext cx="1433850" cy="1433850"/>
          </a:xfrm>
          <a:prstGeom prst="rect">
            <a:avLst/>
          </a:prstGeom>
        </p:spPr>
      </p:pic>
      <p:pic>
        <p:nvPicPr>
          <p:cNvPr id="37" name="Picture 36" descr="A picture containing text, sign, ceramic ware, porcelain&#10;&#10;Description automatically generated">
            <a:extLst>
              <a:ext uri="{FF2B5EF4-FFF2-40B4-BE49-F238E27FC236}">
                <a16:creationId xmlns:a16="http://schemas.microsoft.com/office/drawing/2014/main" id="{BF9E87B9-A653-CD77-A905-80576BC00CA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491668" y="159104"/>
            <a:ext cx="1433850" cy="1433850"/>
          </a:xfrm>
          <a:prstGeom prst="rect">
            <a:avLst/>
          </a:prstGeom>
        </p:spPr>
      </p:pic>
      <p:sp>
        <p:nvSpPr>
          <p:cNvPr id="10" name="Subtitle 2">
            <a:extLst>
              <a:ext uri="{FF2B5EF4-FFF2-40B4-BE49-F238E27FC236}">
                <a16:creationId xmlns:a16="http://schemas.microsoft.com/office/drawing/2014/main" id="{6A61ED5E-6DFA-D36A-7837-8F061B983FAF}"/>
              </a:ext>
            </a:extLst>
          </p:cNvPr>
          <p:cNvSpPr txBox="1">
            <a:spLocks/>
          </p:cNvSpPr>
          <p:nvPr/>
        </p:nvSpPr>
        <p:spPr>
          <a:xfrm>
            <a:off x="2113174" y="2218589"/>
            <a:ext cx="7965649" cy="51126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GB" sz="1800" dirty="0">
                <a:solidFill>
                  <a:srgbClr val="002060"/>
                </a:solidFill>
              </a:rPr>
              <a:t>Adina Eliza CROITORU, Kinga IVAN-TEMERDEK, Csaba HORVATH</a:t>
            </a:r>
          </a:p>
        </p:txBody>
      </p:sp>
      <p:pic>
        <p:nvPicPr>
          <p:cNvPr id="9" name="Picture 8">
            <a:extLst>
              <a:ext uri="{FF2B5EF4-FFF2-40B4-BE49-F238E27FC236}">
                <a16:creationId xmlns:a16="http://schemas.microsoft.com/office/drawing/2014/main" id="{C322F4C8-3333-37BA-D4F2-7A334C741AF7}"/>
              </a:ext>
            </a:extLst>
          </p:cNvPr>
          <p:cNvPicPr>
            <a:picLocks noChangeAspect="1"/>
          </p:cNvPicPr>
          <p:nvPr/>
        </p:nvPicPr>
        <p:blipFill>
          <a:blip r:embed="rId4"/>
          <a:srcRect l="17384" t="20952" r="18330" b="27033"/>
          <a:stretch/>
        </p:blipFill>
        <p:spPr>
          <a:xfrm>
            <a:off x="2515054" y="2914978"/>
            <a:ext cx="7053943" cy="3567165"/>
          </a:xfrm>
          <a:prstGeom prst="rect">
            <a:avLst/>
          </a:prstGeom>
        </p:spPr>
      </p:pic>
    </p:spTree>
    <p:extLst>
      <p:ext uri="{BB962C8B-B14F-4D97-AF65-F5344CB8AC3E}">
        <p14:creationId xmlns:p14="http://schemas.microsoft.com/office/powerpoint/2010/main" val="170886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7CD8-76F4-0184-9221-355351431540}"/>
              </a:ext>
            </a:extLst>
          </p:cNvPr>
          <p:cNvSpPr>
            <a:spLocks noGrp="1"/>
          </p:cNvSpPr>
          <p:nvPr>
            <p:ph type="title"/>
          </p:nvPr>
        </p:nvSpPr>
        <p:spPr>
          <a:xfrm>
            <a:off x="808055" y="0"/>
            <a:ext cx="2550736" cy="1325563"/>
          </a:xfrm>
        </p:spPr>
        <p:txBody>
          <a:bodyPr/>
          <a:lstStyle/>
          <a:p>
            <a:r>
              <a:rPr lang="en-US" b="1" i="1" dirty="0">
                <a:solidFill>
                  <a:srgbClr val="002060"/>
                </a:solidFill>
              </a:rPr>
              <a:t>Context</a:t>
            </a:r>
          </a:p>
        </p:txBody>
      </p:sp>
      <p:sp>
        <p:nvSpPr>
          <p:cNvPr id="3" name="Content Placeholder 2">
            <a:extLst>
              <a:ext uri="{FF2B5EF4-FFF2-40B4-BE49-F238E27FC236}">
                <a16:creationId xmlns:a16="http://schemas.microsoft.com/office/drawing/2014/main" id="{680D8125-58FB-2BB9-DBE4-0E1DCFEBB20D}"/>
              </a:ext>
            </a:extLst>
          </p:cNvPr>
          <p:cNvSpPr>
            <a:spLocks noGrp="1"/>
          </p:cNvSpPr>
          <p:nvPr>
            <p:ph idx="1"/>
          </p:nvPr>
        </p:nvSpPr>
        <p:spPr>
          <a:xfrm>
            <a:off x="323222" y="1735978"/>
            <a:ext cx="11696281" cy="4679894"/>
          </a:xfrm>
        </p:spPr>
        <p:txBody>
          <a:bodyPr>
            <a:noAutofit/>
          </a:bodyPr>
          <a:lstStyle/>
          <a:p>
            <a:r>
              <a:rPr lang="en-US" sz="2200" b="1" dirty="0">
                <a:solidFill>
                  <a:srgbClr val="002060"/>
                </a:solidFill>
                <a:cs typeface="Times New Roman" panose="02020603050405020304" pitchFamily="18" charset="0"/>
              </a:rPr>
              <a:t>Sustainable development </a:t>
            </a:r>
            <a:r>
              <a:rPr lang="en-US" sz="2200" dirty="0">
                <a:solidFill>
                  <a:srgbClr val="002060"/>
                </a:solidFill>
                <a:cs typeface="Times New Roman" panose="02020603050405020304" pitchFamily="18" charset="0"/>
              </a:rPr>
              <a:t>is an approach that attempts to balance the social and economic needs of present and future human generations with the imperative of preserving or preventing undue damage to the natural environment </a:t>
            </a:r>
            <a:r>
              <a:rPr lang="en-US" sz="2200" dirty="0">
                <a:solidFill>
                  <a:srgbClr val="002060"/>
                </a:solidFill>
                <a:cs typeface="Times New Roman" panose="02020603050405020304" pitchFamily="18" charset="0"/>
                <a:sym typeface="Wingdings" panose="05000000000000000000" pitchFamily="2" charset="2"/>
              </a:rPr>
              <a:t> long-term planning. </a:t>
            </a:r>
            <a:endParaRPr lang="en-US" sz="2200" dirty="0">
              <a:solidFill>
                <a:srgbClr val="002060"/>
              </a:solidFill>
              <a:cs typeface="Times New Roman" panose="02020603050405020304" pitchFamily="18" charset="0"/>
            </a:endParaRPr>
          </a:p>
          <a:p>
            <a:r>
              <a:rPr lang="en-US" sz="2200" dirty="0">
                <a:solidFill>
                  <a:srgbClr val="002060"/>
                </a:solidFill>
                <a:cs typeface="Times New Roman" panose="02020603050405020304" pitchFamily="18" charset="0"/>
              </a:rPr>
              <a:t>The </a:t>
            </a:r>
            <a:r>
              <a:rPr lang="en-US" sz="2200" b="1" dirty="0">
                <a:solidFill>
                  <a:srgbClr val="002060"/>
                </a:solidFill>
                <a:cs typeface="Times New Roman" panose="02020603050405020304" pitchFamily="18" charset="0"/>
              </a:rPr>
              <a:t>2030 Agenda for Sustainable Development </a:t>
            </a:r>
            <a:r>
              <a:rPr lang="en-US" sz="2200" dirty="0">
                <a:solidFill>
                  <a:srgbClr val="002060"/>
                </a:solidFill>
                <a:cs typeface="Times New Roman" panose="02020603050405020304" pitchFamily="18" charset="0"/>
              </a:rPr>
              <a:t>is a global framework adopted by UN, </a:t>
            </a:r>
            <a:r>
              <a:rPr lang="en-GB" sz="2200" dirty="0">
                <a:solidFill>
                  <a:srgbClr val="002060"/>
                </a:solidFill>
                <a:cs typeface="Times New Roman" panose="02020603050405020304" pitchFamily="18" charset="0"/>
              </a:rPr>
              <a:t>a core guiding document and </a:t>
            </a:r>
            <a:r>
              <a:rPr lang="en-US" sz="2200" dirty="0">
                <a:solidFill>
                  <a:srgbClr val="002060"/>
                </a:solidFill>
                <a:cs typeface="Times New Roman" panose="02020603050405020304" pitchFamily="18" charset="0"/>
              </a:rPr>
              <a:t>a global framework adopted by all United Nations members in 2015</a:t>
            </a:r>
            <a:r>
              <a:rPr lang="en-GB" sz="2200" dirty="0">
                <a:solidFill>
                  <a:srgbClr val="002060"/>
                </a:solidFill>
                <a:cs typeface="Times New Roman" panose="02020603050405020304" pitchFamily="18" charset="0"/>
              </a:rPr>
              <a:t>. </a:t>
            </a:r>
          </a:p>
          <a:p>
            <a:pPr lvl="1"/>
            <a:r>
              <a:rPr lang="en-GB" sz="2000" dirty="0">
                <a:solidFill>
                  <a:srgbClr val="002060"/>
                </a:solidFill>
                <a:cs typeface="Times New Roman" panose="02020603050405020304" pitchFamily="18" charset="0"/>
              </a:rPr>
              <a:t>Agenda 2030 (Romania)</a:t>
            </a:r>
          </a:p>
          <a:p>
            <a:r>
              <a:rPr lang="en-US" sz="2200" dirty="0">
                <a:solidFill>
                  <a:srgbClr val="002060"/>
                </a:solidFill>
                <a:cs typeface="Times New Roman" panose="02020603050405020304" pitchFamily="18" charset="0"/>
              </a:rPr>
              <a:t>Structure of goals, targets and indicators:</a:t>
            </a:r>
          </a:p>
          <a:p>
            <a:pPr lvl="1"/>
            <a:r>
              <a:rPr lang="en-US" sz="2000" b="0" i="0" dirty="0">
                <a:solidFill>
                  <a:srgbClr val="002060"/>
                </a:solidFill>
                <a:effectLst/>
                <a:latin typeface="Arial" panose="020B0604020202020204" pitchFamily="34" charset="0"/>
              </a:rPr>
              <a:t>17 SDGs - UN resolution.</a:t>
            </a:r>
          </a:p>
          <a:p>
            <a:pPr lvl="1"/>
            <a:r>
              <a:rPr lang="en-US" sz="2000" b="0" i="0" dirty="0">
                <a:solidFill>
                  <a:srgbClr val="002060"/>
                </a:solidFill>
                <a:effectLst/>
                <a:latin typeface="Arial" panose="020B0604020202020204" pitchFamily="34" charset="0"/>
              </a:rPr>
              <a:t>Each goal typically has 8-12 targets;</a:t>
            </a:r>
          </a:p>
          <a:p>
            <a:pPr lvl="1"/>
            <a:r>
              <a:rPr lang="en-US" sz="2000" b="0" i="0" dirty="0">
                <a:solidFill>
                  <a:srgbClr val="002060"/>
                </a:solidFill>
                <a:effectLst/>
                <a:latin typeface="Arial" panose="020B0604020202020204" pitchFamily="34" charset="0"/>
              </a:rPr>
              <a:t>Each target has 1-4 indicators used to measure progress toward reaching the targets, They are: </a:t>
            </a:r>
          </a:p>
          <a:p>
            <a:pPr lvl="2"/>
            <a:r>
              <a:rPr lang="en-US" b="0" i="1" dirty="0">
                <a:solidFill>
                  <a:srgbClr val="002060"/>
                </a:solidFill>
                <a:effectLst/>
                <a:latin typeface="Arial" panose="020B0604020202020204" pitchFamily="34" charset="0"/>
              </a:rPr>
              <a:t>outcome targets</a:t>
            </a:r>
            <a:r>
              <a:rPr lang="en-US" b="0" i="0" dirty="0">
                <a:solidFill>
                  <a:srgbClr val="002060"/>
                </a:solidFill>
                <a:effectLst/>
                <a:latin typeface="Arial" panose="020B0604020202020204" pitchFamily="34" charset="0"/>
              </a:rPr>
              <a:t> (circumstances to be attained) or</a:t>
            </a:r>
          </a:p>
          <a:p>
            <a:pPr lvl="2"/>
            <a:r>
              <a:rPr lang="en-US" b="0" i="1" dirty="0">
                <a:solidFill>
                  <a:srgbClr val="002060"/>
                </a:solidFill>
                <a:effectLst/>
                <a:latin typeface="Arial" panose="020B0604020202020204" pitchFamily="34" charset="0"/>
              </a:rPr>
              <a:t>means of implementation</a:t>
            </a:r>
            <a:r>
              <a:rPr lang="en-US" b="0" i="0" dirty="0">
                <a:solidFill>
                  <a:srgbClr val="002060"/>
                </a:solidFill>
                <a:effectLst/>
                <a:latin typeface="Arial" panose="020B0604020202020204" pitchFamily="34" charset="0"/>
              </a:rPr>
              <a:t> targets.</a:t>
            </a:r>
          </a:p>
        </p:txBody>
      </p:sp>
      <p:sp>
        <p:nvSpPr>
          <p:cNvPr id="4" name="TextBox 3">
            <a:extLst>
              <a:ext uri="{FF2B5EF4-FFF2-40B4-BE49-F238E27FC236}">
                <a16:creationId xmlns:a16="http://schemas.microsoft.com/office/drawing/2014/main" id="{3A76EA6E-5355-1CC4-8A4A-5D001F513FD9}"/>
              </a:ext>
            </a:extLst>
          </p:cNvPr>
          <p:cNvSpPr txBox="1"/>
          <p:nvPr/>
        </p:nvSpPr>
        <p:spPr>
          <a:xfrm>
            <a:off x="7204604" y="244247"/>
            <a:ext cx="4884671" cy="1200329"/>
          </a:xfrm>
          <a:prstGeom prst="rect">
            <a:avLst/>
          </a:prstGeom>
          <a:noFill/>
        </p:spPr>
        <p:txBody>
          <a:bodyPr wrap="none" rtlCol="0">
            <a:spAutoFit/>
          </a:bodyPr>
          <a:lstStyle/>
          <a:p>
            <a:r>
              <a:rPr lang="en-US" b="1" dirty="0">
                <a:solidFill>
                  <a:srgbClr val="002060"/>
                </a:solidFill>
              </a:rPr>
              <a:t>Keywords: </a:t>
            </a:r>
          </a:p>
          <a:p>
            <a:pPr marL="285750" indent="-285750">
              <a:buFont typeface="Arial" panose="020B0604020202020204" pitchFamily="34" charset="0"/>
              <a:buChar char="•"/>
            </a:pPr>
            <a:r>
              <a:rPr lang="en-GB" sz="18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Sustainable development goals/target/indices</a:t>
            </a:r>
          </a:p>
          <a:p>
            <a:pPr marL="285750"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SDGs Interaction </a:t>
            </a:r>
          </a:p>
          <a:p>
            <a:pPr marL="285750"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Investment prioritization</a:t>
            </a:r>
          </a:p>
        </p:txBody>
      </p:sp>
    </p:spTree>
    <p:extLst>
      <p:ext uri="{BB962C8B-B14F-4D97-AF65-F5344CB8AC3E}">
        <p14:creationId xmlns:p14="http://schemas.microsoft.com/office/powerpoint/2010/main" val="128131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A2BC-27B1-2181-1E54-E41C68D9C33C}"/>
              </a:ext>
            </a:extLst>
          </p:cNvPr>
          <p:cNvSpPr>
            <a:spLocks noGrp="1"/>
          </p:cNvSpPr>
          <p:nvPr>
            <p:ph type="title"/>
          </p:nvPr>
        </p:nvSpPr>
        <p:spPr>
          <a:xfrm>
            <a:off x="267879" y="151256"/>
            <a:ext cx="4907022" cy="672709"/>
          </a:xfrm>
        </p:spPr>
        <p:txBody>
          <a:bodyPr>
            <a:normAutofit fontScale="90000"/>
          </a:bodyPr>
          <a:lstStyle/>
          <a:p>
            <a:r>
              <a:rPr lang="en-US" b="1" dirty="0">
                <a:solidFill>
                  <a:srgbClr val="002060"/>
                </a:solidFill>
              </a:rPr>
              <a:t>What do we need?</a:t>
            </a:r>
          </a:p>
        </p:txBody>
      </p:sp>
      <p:sp>
        <p:nvSpPr>
          <p:cNvPr id="3" name="Content Placeholder 2">
            <a:extLst>
              <a:ext uri="{FF2B5EF4-FFF2-40B4-BE49-F238E27FC236}">
                <a16:creationId xmlns:a16="http://schemas.microsoft.com/office/drawing/2014/main" id="{85177F44-AFB3-CFD7-FB01-2A42B98FDF20}"/>
              </a:ext>
            </a:extLst>
          </p:cNvPr>
          <p:cNvSpPr>
            <a:spLocks noGrp="1"/>
          </p:cNvSpPr>
          <p:nvPr>
            <p:ph idx="1"/>
          </p:nvPr>
        </p:nvSpPr>
        <p:spPr>
          <a:xfrm>
            <a:off x="175388" y="785771"/>
            <a:ext cx="6597201" cy="2560330"/>
          </a:xfrm>
        </p:spPr>
        <p:txBody>
          <a:bodyPr>
            <a:normAutofit lnSpcReduction="10000"/>
          </a:bodyPr>
          <a:lstStyle/>
          <a:p>
            <a:r>
              <a:rPr lang="en-GB" sz="2400" dirty="0">
                <a:solidFill>
                  <a:srgbClr val="002060"/>
                </a:solidFill>
                <a:cs typeface="Times New Roman" panose="02020603050405020304" pitchFamily="18" charset="0"/>
              </a:rPr>
              <a:t>To develop a </a:t>
            </a:r>
            <a:r>
              <a:rPr lang="en-GB" sz="2400" b="1" dirty="0">
                <a:solidFill>
                  <a:srgbClr val="002060"/>
                </a:solidFill>
                <a:cs typeface="Times New Roman" panose="02020603050405020304" pitchFamily="18" charset="0"/>
              </a:rPr>
              <a:t>model aiming to prioritize intervention (investments)</a:t>
            </a:r>
            <a:r>
              <a:rPr lang="en-GB" sz="2400" dirty="0">
                <a:solidFill>
                  <a:srgbClr val="002060"/>
                </a:solidFill>
                <a:cs typeface="Times New Roman" panose="02020603050405020304" pitchFamily="18" charset="0"/>
              </a:rPr>
              <a:t> in a territorial unit </a:t>
            </a:r>
            <a:r>
              <a:rPr lang="en-GB" sz="2400" b="1" dirty="0">
                <a:solidFill>
                  <a:srgbClr val="002060"/>
                </a:solidFill>
                <a:cs typeface="Times New Roman" panose="02020603050405020304" pitchFamily="18" charset="0"/>
              </a:rPr>
              <a:t>to maximize the impact</a:t>
            </a:r>
            <a:r>
              <a:rPr lang="en-GB" sz="2400" dirty="0">
                <a:solidFill>
                  <a:srgbClr val="002060"/>
                </a:solidFill>
                <a:cs typeface="Times New Roman" panose="02020603050405020304" pitchFamily="18" charset="0"/>
              </a:rPr>
              <a:t>.</a:t>
            </a:r>
          </a:p>
          <a:p>
            <a:r>
              <a:rPr lang="en-GB" sz="2400" b="1" dirty="0">
                <a:solidFill>
                  <a:srgbClr val="002060"/>
                </a:solidFill>
                <a:cs typeface="Times New Roman" panose="02020603050405020304" pitchFamily="18" charset="0"/>
              </a:rPr>
              <a:t>For each target/indicator </a:t>
            </a:r>
            <a:r>
              <a:rPr lang="en-GB" sz="2400" b="1" dirty="0">
                <a:solidFill>
                  <a:srgbClr val="002060"/>
                </a:solidFill>
                <a:cs typeface="Times New Roman" panose="02020603050405020304" pitchFamily="18" charset="0"/>
                <a:sym typeface="Wingdings" panose="05000000000000000000" pitchFamily="2" charset="2"/>
              </a:rPr>
              <a:t> a map of interactions (a tree).</a:t>
            </a:r>
            <a:endParaRPr lang="en-GB" sz="2400" b="1" dirty="0">
              <a:solidFill>
                <a:srgbClr val="002060"/>
              </a:solidFill>
              <a:cs typeface="Times New Roman" panose="02020603050405020304" pitchFamily="18" charset="0"/>
            </a:endParaRPr>
          </a:p>
          <a:p>
            <a:pPr lvl="1"/>
            <a:r>
              <a:rPr lang="en-US" sz="1600" dirty="0">
                <a:solidFill>
                  <a:srgbClr val="002060"/>
                </a:solidFill>
                <a:cs typeface="Times New Roman" panose="02020603050405020304" pitchFamily="18" charset="0"/>
              </a:rPr>
              <a:t>Ex: educational efforts for girls (goal 4) would enhance maternal health outcomes (part of goal 3), and contribute to poverty eradication (goal 1), gender equality (goal 5) and economic growth (goal 8).</a:t>
            </a:r>
            <a:endParaRPr lang="en-GB" sz="1600" dirty="0">
              <a:solidFill>
                <a:srgbClr val="002060"/>
              </a:solidFill>
              <a:cs typeface="Times New Roman" panose="02020603050405020304" pitchFamily="18" charset="0"/>
            </a:endParaRPr>
          </a:p>
        </p:txBody>
      </p:sp>
      <p:grpSp>
        <p:nvGrpSpPr>
          <p:cNvPr id="36" name="Group 35">
            <a:extLst>
              <a:ext uri="{FF2B5EF4-FFF2-40B4-BE49-F238E27FC236}">
                <a16:creationId xmlns:a16="http://schemas.microsoft.com/office/drawing/2014/main" id="{ABB15DD9-A224-4429-3D5D-428C9D3526E6}"/>
              </a:ext>
            </a:extLst>
          </p:cNvPr>
          <p:cNvGrpSpPr/>
          <p:nvPr/>
        </p:nvGrpSpPr>
        <p:grpSpPr>
          <a:xfrm>
            <a:off x="1799056" y="3277744"/>
            <a:ext cx="3629967" cy="3429000"/>
            <a:chOff x="7083162" y="598545"/>
            <a:chExt cx="4546403" cy="4377362"/>
          </a:xfrm>
        </p:grpSpPr>
        <p:pic>
          <p:nvPicPr>
            <p:cNvPr id="1026" name="Picture 2" descr="Sustainable development global goals corporate Vector Image">
              <a:extLst>
                <a:ext uri="{FF2B5EF4-FFF2-40B4-BE49-F238E27FC236}">
                  <a16:creationId xmlns:a16="http://schemas.microsoft.com/office/drawing/2014/main" id="{55AA5A58-80EF-780B-CFE3-3AA394C44E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939"/>
            <a:stretch/>
          </p:blipFill>
          <p:spPr bwMode="auto">
            <a:xfrm>
              <a:off x="7083162" y="598545"/>
              <a:ext cx="4546403" cy="437736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115E4C64-2857-6787-0224-7D32C3CD4F87}"/>
                </a:ext>
              </a:extLst>
            </p:cNvPr>
            <p:cNvCxnSpPr/>
            <p:nvPr/>
          </p:nvCxnSpPr>
          <p:spPr>
            <a:xfrm flipH="1">
              <a:off x="8499702" y="2262266"/>
              <a:ext cx="241161" cy="497394"/>
            </a:xfrm>
            <a:prstGeom prst="straightConnector1">
              <a:avLst/>
            </a:prstGeom>
            <a:ln w="38100">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533CEB47-BAA6-3A2D-377F-0A0127684F74}"/>
                </a:ext>
              </a:extLst>
            </p:cNvPr>
            <p:cNvCxnSpPr>
              <a:cxnSpLocks/>
            </p:cNvCxnSpPr>
            <p:nvPr/>
          </p:nvCxnSpPr>
          <p:spPr>
            <a:xfrm flipH="1">
              <a:off x="8822453" y="2262266"/>
              <a:ext cx="130814" cy="1255089"/>
            </a:xfrm>
            <a:prstGeom prst="straightConnector1">
              <a:avLst/>
            </a:prstGeom>
            <a:ln w="38100">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8F7CB225-0462-2BD1-4370-A6826982463B}"/>
                </a:ext>
              </a:extLst>
            </p:cNvPr>
            <p:cNvCxnSpPr>
              <a:cxnSpLocks/>
            </p:cNvCxnSpPr>
            <p:nvPr/>
          </p:nvCxnSpPr>
          <p:spPr>
            <a:xfrm flipH="1" flipV="1">
              <a:off x="8272998" y="1432982"/>
              <a:ext cx="428874" cy="524844"/>
            </a:xfrm>
            <a:prstGeom prst="straightConnector1">
              <a:avLst/>
            </a:prstGeom>
            <a:ln w="38100">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54673DBB-11AE-3FC3-75D9-D20728C9B0EE}"/>
                </a:ext>
              </a:extLst>
            </p:cNvPr>
            <p:cNvCxnSpPr>
              <a:cxnSpLocks/>
            </p:cNvCxnSpPr>
            <p:nvPr/>
          </p:nvCxnSpPr>
          <p:spPr>
            <a:xfrm flipH="1" flipV="1">
              <a:off x="7954784" y="1744653"/>
              <a:ext cx="647221" cy="347479"/>
            </a:xfrm>
            <a:prstGeom prst="straightConnector1">
              <a:avLst/>
            </a:prstGeom>
            <a:ln w="38100">
              <a:solidFill>
                <a:srgbClr val="0070C0"/>
              </a:solidFill>
              <a:tailEnd type="triangle"/>
            </a:ln>
          </p:spPr>
          <p:style>
            <a:lnRef idx="2">
              <a:schemeClr val="dk1"/>
            </a:lnRef>
            <a:fillRef idx="0">
              <a:schemeClr val="dk1"/>
            </a:fillRef>
            <a:effectRef idx="1">
              <a:schemeClr val="dk1"/>
            </a:effectRef>
            <a:fontRef idx="minor">
              <a:schemeClr val="tx1"/>
            </a:fontRef>
          </p:style>
        </p:cxnSp>
      </p:grpSp>
      <p:pic>
        <p:nvPicPr>
          <p:cNvPr id="38" name="Picture 37">
            <a:extLst>
              <a:ext uri="{FF2B5EF4-FFF2-40B4-BE49-F238E27FC236}">
                <a16:creationId xmlns:a16="http://schemas.microsoft.com/office/drawing/2014/main" id="{13AE9DF2-58F5-D6A0-4C94-1FF54DCDFD6C}"/>
              </a:ext>
            </a:extLst>
          </p:cNvPr>
          <p:cNvPicPr>
            <a:picLocks noChangeAspect="1"/>
          </p:cNvPicPr>
          <p:nvPr/>
        </p:nvPicPr>
        <p:blipFill>
          <a:blip r:embed="rId3"/>
          <a:srcRect l="41605" t="28875" r="24830" b="17712"/>
          <a:stretch/>
        </p:blipFill>
        <p:spPr>
          <a:xfrm>
            <a:off x="6504760" y="785771"/>
            <a:ext cx="5651119" cy="5620559"/>
          </a:xfrm>
          <a:prstGeom prst="rect">
            <a:avLst/>
          </a:prstGeom>
        </p:spPr>
      </p:pic>
    </p:spTree>
    <p:extLst>
      <p:ext uri="{BB962C8B-B14F-4D97-AF65-F5344CB8AC3E}">
        <p14:creationId xmlns:p14="http://schemas.microsoft.com/office/powerpoint/2010/main" val="1163107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4F88-27F5-9FD9-0021-DF8A4D8CB323}"/>
              </a:ext>
            </a:extLst>
          </p:cNvPr>
          <p:cNvSpPr>
            <a:spLocks noGrp="1"/>
          </p:cNvSpPr>
          <p:nvPr>
            <p:ph type="title"/>
          </p:nvPr>
        </p:nvSpPr>
        <p:spPr>
          <a:xfrm>
            <a:off x="487422" y="2603343"/>
            <a:ext cx="10515600" cy="825658"/>
          </a:xfrm>
        </p:spPr>
        <p:txBody>
          <a:bodyPr/>
          <a:lstStyle/>
          <a:p>
            <a:r>
              <a:rPr lang="en-US" dirty="0">
                <a:solidFill>
                  <a:srgbClr val="002060"/>
                </a:solidFill>
              </a:rPr>
              <a:t>Resources</a:t>
            </a:r>
          </a:p>
        </p:txBody>
      </p:sp>
      <p:sp>
        <p:nvSpPr>
          <p:cNvPr id="3" name="Content Placeholder 2">
            <a:extLst>
              <a:ext uri="{FF2B5EF4-FFF2-40B4-BE49-F238E27FC236}">
                <a16:creationId xmlns:a16="http://schemas.microsoft.com/office/drawing/2014/main" id="{9947BA62-3D2B-6AD9-00C3-3F8AFEA541B0}"/>
              </a:ext>
            </a:extLst>
          </p:cNvPr>
          <p:cNvSpPr>
            <a:spLocks noGrp="1"/>
          </p:cNvSpPr>
          <p:nvPr>
            <p:ph idx="1"/>
          </p:nvPr>
        </p:nvSpPr>
        <p:spPr>
          <a:xfrm>
            <a:off x="370951" y="3602333"/>
            <a:ext cx="10515600" cy="2248058"/>
          </a:xfrm>
        </p:spPr>
        <p:txBody>
          <a:bodyPr>
            <a:normAutofit fontScale="55000" lnSpcReduction="20000"/>
          </a:bodyPr>
          <a:lstStyle/>
          <a:p>
            <a:r>
              <a:rPr lang="en-US" dirty="0"/>
              <a:t>Nilsson M, Griggs D, </a:t>
            </a:r>
            <a:r>
              <a:rPr lang="en-US" dirty="0" err="1"/>
              <a:t>Visbeck</a:t>
            </a:r>
            <a:r>
              <a:rPr lang="en-US" dirty="0"/>
              <a:t> M (2016) </a:t>
            </a:r>
            <a:r>
              <a:rPr lang="en-US" dirty="0">
                <a:hlinkClick r:id="rId3"/>
              </a:rPr>
              <a:t>Map the interactions between Sustainable Development Goals.</a:t>
            </a:r>
            <a:r>
              <a:rPr lang="en-US" dirty="0"/>
              <a:t> </a:t>
            </a:r>
            <a:r>
              <a:rPr lang="nl-NL" dirty="0"/>
              <a:t>NATURE | VOL 534 |</a:t>
            </a:r>
            <a:endParaRPr lang="en-US" dirty="0"/>
          </a:p>
          <a:p>
            <a:r>
              <a:rPr lang="en-US" dirty="0">
                <a:hlinkClick r:id="rId4"/>
              </a:rPr>
              <a:t>Database - Eurostat (europa.eu)</a:t>
            </a:r>
            <a:r>
              <a:rPr lang="en-US" dirty="0"/>
              <a:t> - </a:t>
            </a:r>
            <a:r>
              <a:rPr lang="en-US" dirty="0">
                <a:hlinkClick r:id="rId4"/>
              </a:rPr>
              <a:t>https://ec.europa.eu/eurostat/web/sdi/database</a:t>
            </a:r>
            <a:r>
              <a:rPr lang="en-US" dirty="0"/>
              <a:t> </a:t>
            </a:r>
            <a:endParaRPr lang="en-US" dirty="0">
              <a:hlinkClick r:id="rId5"/>
            </a:endParaRPr>
          </a:p>
          <a:p>
            <a:r>
              <a:rPr lang="en-US" dirty="0" err="1">
                <a:hlinkClick r:id="rId5"/>
              </a:rPr>
              <a:t>Rezultate</a:t>
            </a:r>
            <a:r>
              <a:rPr lang="en-US" dirty="0">
                <a:hlinkClick r:id="rId5"/>
              </a:rPr>
              <a:t> | </a:t>
            </a:r>
            <a:r>
              <a:rPr lang="en-US" dirty="0" err="1">
                <a:hlinkClick r:id="rId5"/>
              </a:rPr>
              <a:t>România</a:t>
            </a:r>
            <a:r>
              <a:rPr lang="en-US" dirty="0">
                <a:hlinkClick r:id="rId5"/>
              </a:rPr>
              <a:t> </a:t>
            </a:r>
            <a:r>
              <a:rPr lang="en-US" dirty="0" err="1">
                <a:hlinkClick r:id="rId5"/>
              </a:rPr>
              <a:t>Durabilă</a:t>
            </a:r>
            <a:r>
              <a:rPr lang="en-US" dirty="0">
                <a:hlinkClick r:id="rId5"/>
              </a:rPr>
              <a:t> (gov.ro)</a:t>
            </a:r>
            <a:endParaRPr lang="en-US" dirty="0"/>
          </a:p>
          <a:p>
            <a:r>
              <a:rPr lang="it-IT" dirty="0">
                <a:hlinkClick r:id="rId6"/>
              </a:rPr>
              <a:t>Romania </a:t>
            </a:r>
            <a:r>
              <a:rPr lang="it-IT" dirty="0" err="1">
                <a:hlinkClick r:id="rId6"/>
              </a:rPr>
              <a:t>Durabila</a:t>
            </a:r>
            <a:r>
              <a:rPr lang="it-IT" dirty="0">
                <a:hlinkClick r:id="rId6"/>
              </a:rPr>
              <a:t> 2030 (gov.ro)</a:t>
            </a:r>
            <a:endParaRPr lang="en-US" dirty="0"/>
          </a:p>
          <a:p>
            <a:r>
              <a:rPr lang="en-US" dirty="0">
                <a:hlinkClick r:id="rId7"/>
              </a:rPr>
              <a:t>https://unstats.un.org/sdgs/indicators/indicators-list</a:t>
            </a:r>
            <a:endParaRPr lang="en-US" dirty="0"/>
          </a:p>
          <a:p>
            <a:r>
              <a:rPr lang="en-US" dirty="0">
                <a:hlinkClick r:id="rId8"/>
              </a:rPr>
              <a:t>https://ec.europa.eu/eurostat/web/sdi/indicators</a:t>
            </a:r>
            <a:r>
              <a:rPr lang="en-US" dirty="0"/>
              <a:t> </a:t>
            </a:r>
          </a:p>
          <a:p>
            <a:r>
              <a:rPr lang="en-US" dirty="0">
                <a:hlinkClick r:id="rId9"/>
              </a:rPr>
              <a:t>http://romania-durabila.gov.ro/wp-content/uploads/2022/02/INDD_tin te2030_14febr2022.pdf</a:t>
            </a:r>
            <a:r>
              <a:rPr lang="en-US" dirty="0"/>
              <a:t> </a:t>
            </a:r>
          </a:p>
          <a:p>
            <a:endParaRPr lang="en-US" dirty="0"/>
          </a:p>
          <a:p>
            <a:endParaRPr lang="en-US" dirty="0"/>
          </a:p>
        </p:txBody>
      </p:sp>
      <p:sp>
        <p:nvSpPr>
          <p:cNvPr id="5" name="TextBox 4">
            <a:extLst>
              <a:ext uri="{FF2B5EF4-FFF2-40B4-BE49-F238E27FC236}">
                <a16:creationId xmlns:a16="http://schemas.microsoft.com/office/drawing/2014/main" id="{BBA0045D-F13E-2F75-F02D-E7350D12A467}"/>
              </a:ext>
            </a:extLst>
          </p:cNvPr>
          <p:cNvSpPr txBox="1"/>
          <p:nvPr/>
        </p:nvSpPr>
        <p:spPr>
          <a:xfrm>
            <a:off x="325369" y="1397616"/>
            <a:ext cx="11546758" cy="830997"/>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2060"/>
                </a:solidFill>
                <a:latin typeface="inherit"/>
                <a:cs typeface="Times New Roman" panose="02020603050405020304" pitchFamily="18" charset="0"/>
              </a:rPr>
              <a:t>All types of organizations must report financially and non-financially based on SDGs </a:t>
            </a:r>
            <a:r>
              <a:rPr lang="en-GB" sz="2400" b="1" dirty="0">
                <a:solidFill>
                  <a:srgbClr val="002060"/>
                </a:solidFill>
                <a:latin typeface="inherit"/>
                <a:cs typeface="Times New Roman" panose="02020603050405020304" pitchFamily="18" charset="0"/>
              </a:rPr>
              <a:t>!!!</a:t>
            </a:r>
          </a:p>
          <a:p>
            <a:pPr marL="342900" indent="-342900">
              <a:buFont typeface="Arial" panose="020B0604020202020204" pitchFamily="34" charset="0"/>
              <a:buChar char="•"/>
            </a:pPr>
            <a:r>
              <a:rPr lang="en-US" sz="2400" b="1" dirty="0">
                <a:solidFill>
                  <a:srgbClr val="002060"/>
                </a:solidFill>
                <a:latin typeface="inherit"/>
                <a:cs typeface="Times New Roman" panose="02020603050405020304" pitchFamily="18" charset="0"/>
              </a:rPr>
              <a:t> This type of analysis could improve the efficacity of the investments!</a:t>
            </a:r>
          </a:p>
        </p:txBody>
      </p:sp>
      <p:sp>
        <p:nvSpPr>
          <p:cNvPr id="6" name="Title 1">
            <a:extLst>
              <a:ext uri="{FF2B5EF4-FFF2-40B4-BE49-F238E27FC236}">
                <a16:creationId xmlns:a16="http://schemas.microsoft.com/office/drawing/2014/main" id="{BBF80911-4F85-B65D-1C30-53F4E415977B}"/>
              </a:ext>
            </a:extLst>
          </p:cNvPr>
          <p:cNvSpPr txBox="1">
            <a:spLocks/>
          </p:cNvSpPr>
          <p:nvPr/>
        </p:nvSpPr>
        <p:spPr>
          <a:xfrm>
            <a:off x="838200" y="72053"/>
            <a:ext cx="49070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02060"/>
                </a:solidFill>
              </a:rPr>
              <a:t>Why ?</a:t>
            </a:r>
          </a:p>
        </p:txBody>
      </p:sp>
    </p:spTree>
    <p:extLst>
      <p:ext uri="{BB962C8B-B14F-4D97-AF65-F5344CB8AC3E}">
        <p14:creationId xmlns:p14="http://schemas.microsoft.com/office/powerpoint/2010/main" val="3459542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82D1-5FA5-C8A5-1366-ED094C96DFD4}"/>
              </a:ext>
            </a:extLst>
          </p:cNvPr>
          <p:cNvSpPr>
            <a:spLocks noGrp="1"/>
          </p:cNvSpPr>
          <p:nvPr>
            <p:ph type="title"/>
          </p:nvPr>
        </p:nvSpPr>
        <p:spPr>
          <a:xfrm>
            <a:off x="838200" y="365125"/>
            <a:ext cx="10515600" cy="5447846"/>
          </a:xfrm>
        </p:spPr>
        <p:txBody>
          <a:bodyPr/>
          <a:lstStyle/>
          <a:p>
            <a:r>
              <a:rPr lang="en-US" dirty="0"/>
              <a:t>Contact:</a:t>
            </a:r>
            <a:br>
              <a:rPr lang="en-US" dirty="0"/>
            </a:br>
            <a:r>
              <a:rPr lang="en-US" dirty="0">
                <a:hlinkClick r:id="rId2"/>
              </a:rPr>
              <a:t>adina.croitoru@ubbcluj.ro</a:t>
            </a:r>
            <a:r>
              <a:rPr lang="en-US" dirty="0"/>
              <a:t>   </a:t>
            </a:r>
            <a:br>
              <a:rPr lang="en-US" dirty="0"/>
            </a:br>
            <a:r>
              <a:rPr lang="en-US" dirty="0">
                <a:hlinkClick r:id="rId3"/>
              </a:rPr>
              <a:t>csaba.horvath@ubbcluj.ro</a:t>
            </a:r>
            <a:br>
              <a:rPr lang="en-US" dirty="0"/>
            </a:br>
            <a:r>
              <a:rPr lang="en-US" dirty="0">
                <a:hlinkClick r:id="rId4"/>
              </a:rPr>
              <a:t>kinga.ivan@ubbcluj.ro</a:t>
            </a:r>
            <a:r>
              <a:rPr lang="en-US" dirty="0"/>
              <a:t> </a:t>
            </a:r>
            <a:br>
              <a:rPr lang="en-US" dirty="0"/>
            </a:br>
            <a:endParaRPr lang="en-US" dirty="0"/>
          </a:p>
        </p:txBody>
      </p:sp>
    </p:spTree>
    <p:extLst>
      <p:ext uri="{BB962C8B-B14F-4D97-AF65-F5344CB8AC3E}">
        <p14:creationId xmlns:p14="http://schemas.microsoft.com/office/powerpoint/2010/main" val="4109943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TotalTime>
  <Words>701</Words>
  <Application>Microsoft Office PowerPoint</Application>
  <PresentationFormat>Widescreen</PresentationFormat>
  <Paragraphs>53</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Arial</vt:lpstr>
      <vt:lpstr>Cascadia Mono SemiBold</vt:lpstr>
      <vt:lpstr>inherit</vt:lpstr>
      <vt:lpstr>Times New Roman</vt:lpstr>
      <vt:lpstr>Office Theme</vt:lpstr>
      <vt:lpstr>Challenge 1: Improving thermal map spatial (and temporal) resolution by exploring the possibilities of correlating  Sentinel-2 images and LST from Landsat</vt:lpstr>
      <vt:lpstr>Context</vt:lpstr>
      <vt:lpstr>What do we need?</vt:lpstr>
      <vt:lpstr>Challenge 2: Identify the interactions between SDG targets/indices for maximizing the investment impact</vt:lpstr>
      <vt:lpstr>Context</vt:lpstr>
      <vt:lpstr>What do we need?</vt:lpstr>
      <vt:lpstr>Resources</vt:lpstr>
      <vt:lpstr>Contact: adina.croitoru@ubbcluj.ro    csaba.horvath@ubbcluj.ro kinga.ivan@ubbcluj.ro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Adina-Eliza Croitoru</dc:creator>
  <cp:lastModifiedBy>Adina-Eliza Croitoru</cp:lastModifiedBy>
  <cp:revision>1</cp:revision>
  <dcterms:created xsi:type="dcterms:W3CDTF">2024-10-04T08:11:41Z</dcterms:created>
  <dcterms:modified xsi:type="dcterms:W3CDTF">2024-10-04T10:27:43Z</dcterms:modified>
</cp:coreProperties>
</file>