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59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04A0-478C-CEAC-62F1-6FA073C90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7EA02-F765-2446-D81F-558CA9C7D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1369F-F6F8-B6B4-3165-356877B6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DCDA-72CA-4FAE-BFF0-46604C80CF87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4955-337B-03B7-E8BD-3B4B14C9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C0EAD-435D-6865-BB36-3BF2F19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863-DC94-47AE-B141-8011523D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5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D3BB-7A9C-5A04-5A3F-5B38F37D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BE266-22BA-1742-4295-7170AA36C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A7FD-1EA1-8736-1739-40E425E5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DCDA-72CA-4FAE-BFF0-46604C80CF87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4D1E9-83E2-3AB9-DDDA-75A0BE41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AF293-B990-46D6-9142-B3EFFE88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863-DC94-47AE-B141-8011523D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74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4ABE5-2F00-F712-8FD7-70F98FF85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21411-5749-F0F4-47B6-B040BC7D1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8D1D-FB8B-EEA8-B359-53A6907F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DCDA-72CA-4FAE-BFF0-46604C80CF87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5A48-39B2-8A3D-494C-0CD472E6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3B654-FD33-F7D6-A068-FE4C0D89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863-DC94-47AE-B141-8011523D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45DF-7C23-E649-FAD1-E593F9D3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026E0-572D-4FE8-3BE0-658B3178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AB854-F5E1-1E8F-F962-2B110BFC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DCDA-72CA-4FAE-BFF0-46604C80CF87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DC989-060A-937F-038E-35C72B6D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87C8E-A81C-D22B-ED4B-2F782841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863-DC94-47AE-B141-8011523D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7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A4342-BA5A-D4BB-1A6C-A8E7355B4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46F4D-2355-B311-9AFD-52408C1BE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D6D67-15EE-027D-86A1-69B04654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DCDA-72CA-4FAE-BFF0-46604C80CF87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17951-597E-31F4-6074-E2069937A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0639-BFD4-0F0B-4A8C-8F4B6CF30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863-DC94-47AE-B141-8011523D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87E1-EC8D-C08B-3747-B4C5AF75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217F-D189-ACB2-5AB2-1484E00E8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F2D9D-DDA0-F0A0-D1CC-605461A0A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3A841-E107-8F0A-675C-5F817855D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DCDA-72CA-4FAE-BFF0-46604C80CF87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F8815-1839-BF0F-2E5A-BFA753DD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94A3A-8A24-639A-C754-699097B95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863-DC94-47AE-B141-8011523D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5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07E9-FF13-901E-EDF9-AE636F09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42A6A-918A-C0FB-4DF8-CCBA2FEE6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668C2-3D44-D518-D06C-AFC11C8DA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3E9FF-FE52-5BC1-E0D7-12EA020F7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045FE-0F33-A52A-0A16-DE6AA6F4C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56E18-E040-97F2-589A-FB901077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DCDA-72CA-4FAE-BFF0-46604C80CF87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19D6C0-C7C0-A44B-6B39-B85E03D3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9E5BD-3E63-61FB-98EC-C89D3136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863-DC94-47AE-B141-8011523D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3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3EAB-DB49-4940-AD79-3CAA0E5B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5E1D4-0C55-81A7-0532-997CC228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DCDA-72CA-4FAE-BFF0-46604C80CF87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51E58-23BC-4C53-3EEC-2059DACB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3D6F4-AE13-B3D9-5B8F-A47C673B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863-DC94-47AE-B141-8011523D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6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D55F0-686E-EF1E-6196-0D52417C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DCDA-72CA-4FAE-BFF0-46604C80CF87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8E3CE-9743-A865-9E92-40BB9921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5D99-B956-89F4-4A27-53C16F78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863-DC94-47AE-B141-8011523D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7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D538-A61A-9BCF-D82F-C086D099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7FEF8-2DDF-172A-968E-06DCCA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1D868-6B78-C496-2FDA-363F4EE1A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8D2CA-1E3F-13A8-4CF3-B8FA3C9B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DCDA-72CA-4FAE-BFF0-46604C80CF87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5A7C4-CFAC-9418-6D09-FF7715DE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949FE-5869-90FB-B91C-999AEFB2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863-DC94-47AE-B141-8011523D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9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1263-B009-F22C-04BC-B13DECBB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8BD20-C336-B5ED-A031-40D1496ED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73FC7-D8EE-3217-8C47-8BC0D88F4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6949C-BA2E-B0AC-DAE8-BDAFDB7C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DCDA-72CA-4FAE-BFF0-46604C80CF87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EBFEC-0966-4196-E2D2-447AA5C1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64A90-FEB2-6DA2-E0F6-C725E2AE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65863-DC94-47AE-B141-8011523D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9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1094F-D233-B7FA-FEF9-8419BE72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40E86-3810-B944-E9E5-E6427584A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E6C89-84BB-44DA-5A05-2BC96A228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3FDCDA-72CA-4FAE-BFF0-46604C80CF87}" type="datetimeFigureOut">
              <a:rPr lang="en-US" smtClean="0"/>
              <a:t>03-Oct-24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BEA7E-6536-A9D0-7BEB-392192960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05DB2-38AF-20D4-998E-AC09119A7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965863-DC94-47AE-B141-8011523D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5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cbi.nlm.nih.gov/pmc/articles/PMC1135197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cbi.nlm.nih.gov/pmc/articles/PMC10756774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ncbi.nlm.nih.gov/pmc/articles/PMC8132372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ubmed.ncbi.nlm.nih.gov/36002334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9768332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angjiubujiu/CTooth" TargetMode="External"/><Relationship Id="rId2" Type="http://schemas.openxmlformats.org/officeDocument/2006/relationships/hyperlink" Target="https://github.com/IvisionLab/OdontoAI-Open-Panoramic-Radiographs/blob/main/READM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th.edu/bigmouth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13632-BE6C-630D-528E-26A9D87C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7835"/>
            <a:ext cx="4928419" cy="1325563"/>
          </a:xfrm>
        </p:spPr>
        <p:txBody>
          <a:bodyPr/>
          <a:lstStyle/>
          <a:p>
            <a:r>
              <a:rPr lang="ro-RO" dirty="0"/>
              <a:t>Review AI-implant </a:t>
            </a:r>
            <a:r>
              <a:rPr lang="ro-RO" dirty="0" err="1"/>
              <a:t>planning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20A6-7DBD-A915-663D-4B834B234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6439"/>
            <a:ext cx="10515600" cy="33305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https://www.ncbi.nlm.nih.gov/pmc/articles/PMC11351972/</a:t>
            </a:r>
            <a:endParaRPr lang="ro-RO" dirty="0"/>
          </a:p>
          <a:p>
            <a:pPr lvl="1"/>
            <a:r>
              <a:rPr lang="ro-RO" dirty="0"/>
              <a:t>Segmentare automata a crestei alveolare (</a:t>
            </a:r>
            <a:r>
              <a:rPr lang="ro-RO" dirty="0" err="1"/>
              <a:t>Moufti</a:t>
            </a:r>
            <a:r>
              <a:rPr lang="ro-RO" dirty="0"/>
              <a:t> et al.), </a:t>
            </a:r>
            <a:r>
              <a:rPr lang="ro-RO" dirty="0" err="1"/>
              <a:t>dinti</a:t>
            </a:r>
            <a:endParaRPr lang="ro-RO" dirty="0"/>
          </a:p>
          <a:p>
            <a:pPr lvl="1"/>
            <a:r>
              <a:rPr lang="ro-RO" dirty="0"/>
              <a:t>Segmentare canal mandibular, sinus maxilar</a:t>
            </a:r>
          </a:p>
          <a:p>
            <a:pPr lvl="1"/>
            <a:r>
              <a:rPr lang="ro-RO" dirty="0" err="1"/>
              <a:t>Planning</a:t>
            </a:r>
            <a:r>
              <a:rPr lang="ro-RO" dirty="0"/>
              <a:t> – </a:t>
            </a:r>
            <a:r>
              <a:rPr lang="en-US" dirty="0"/>
              <a:t>missing tooth detection, bone height measurements and bone thickness measurements</a:t>
            </a:r>
            <a:r>
              <a:rPr lang="ro-RO" dirty="0"/>
              <a:t> (</a:t>
            </a:r>
            <a:r>
              <a:rPr lang="en-US" b="0" i="0" dirty="0" err="1">
                <a:solidFill>
                  <a:srgbClr val="212121"/>
                </a:solidFill>
                <a:effectLst/>
              </a:rPr>
              <a:t>Bayrakdar</a:t>
            </a:r>
            <a:r>
              <a:rPr lang="ro-RO" b="0" i="0" dirty="0">
                <a:solidFill>
                  <a:srgbClr val="212121"/>
                </a:solidFill>
                <a:effectLst/>
              </a:rPr>
              <a:t> et al), implant </a:t>
            </a:r>
            <a:r>
              <a:rPr lang="ro-RO" b="0" i="0" dirty="0" err="1">
                <a:solidFill>
                  <a:srgbClr val="212121"/>
                </a:solidFill>
                <a:effectLst/>
              </a:rPr>
              <a:t>drilling</a:t>
            </a:r>
            <a:r>
              <a:rPr lang="ro-RO" b="0" i="0" dirty="0">
                <a:solidFill>
                  <a:srgbClr val="212121"/>
                </a:solidFill>
                <a:effectLst/>
              </a:rPr>
              <a:t> protocol (</a:t>
            </a:r>
            <a:r>
              <a:rPr lang="ro-RO" b="0" i="0" dirty="0" err="1">
                <a:solidFill>
                  <a:srgbClr val="212121"/>
                </a:solidFill>
                <a:effectLst/>
              </a:rPr>
              <a:t>Sakai</a:t>
            </a:r>
            <a:r>
              <a:rPr lang="ro-RO" b="0" i="0" dirty="0">
                <a:solidFill>
                  <a:srgbClr val="212121"/>
                </a:solidFill>
                <a:effectLst/>
              </a:rPr>
              <a:t> et al)</a:t>
            </a:r>
            <a:endParaRPr lang="ro-RO" dirty="0"/>
          </a:p>
          <a:p>
            <a:pPr lvl="1"/>
            <a:r>
              <a:rPr lang="ro-RO" dirty="0" err="1"/>
              <a:t>System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en-US" dirty="0" err="1"/>
              <a:t>analyz</a:t>
            </a:r>
            <a:r>
              <a:rPr lang="ro-RO" dirty="0"/>
              <a:t>e</a:t>
            </a:r>
            <a:r>
              <a:rPr lang="en-US" dirty="0"/>
              <a:t> various patient statistics to predict the success of single implant survival</a:t>
            </a:r>
            <a:r>
              <a:rPr lang="ro-RO" dirty="0"/>
              <a:t> (</a:t>
            </a:r>
            <a:r>
              <a:rPr lang="en-US" b="0" i="0" dirty="0" err="1">
                <a:solidFill>
                  <a:srgbClr val="212121"/>
                </a:solidFill>
                <a:effectLst/>
              </a:rPr>
              <a:t>Lyakhov</a:t>
            </a:r>
            <a:r>
              <a:rPr lang="ro-RO" b="0" i="0" dirty="0">
                <a:solidFill>
                  <a:srgbClr val="212121"/>
                </a:solidFill>
                <a:effectLst/>
              </a:rPr>
              <a:t> et al)</a:t>
            </a:r>
            <a:endParaRPr lang="ro-RO" dirty="0"/>
          </a:p>
          <a:p>
            <a:endParaRPr lang="ro-RO" dirty="0"/>
          </a:p>
          <a:p>
            <a:endParaRPr lang="ro-RO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E5E847B-83AC-8CA8-5351-496C5C2C9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21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1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1C41-0EC4-89C7-B2A5-2205AE20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815" y="552992"/>
            <a:ext cx="6211529" cy="1325563"/>
          </a:xfrm>
        </p:spPr>
        <p:txBody>
          <a:bodyPr/>
          <a:lstStyle/>
          <a:p>
            <a:r>
              <a:rPr lang="ro-RO" dirty="0"/>
              <a:t>Segmentare creasta edentata CBCT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A5FE-8B27-BA24-649A-F7B81B0DC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27116"/>
            <a:ext cx="10515600" cy="528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https://www.ncbi.nlm.nih.gov/pmc/articles/PMC10756774/</a:t>
            </a:r>
            <a:endParaRPr lang="en-US" sz="2400" dirty="0"/>
          </a:p>
        </p:txBody>
      </p:sp>
      <p:pic>
        <p:nvPicPr>
          <p:cNvPr id="11" name="Picture 10" descr="A close-up of a web page&#10;&#10;Description automatically generated">
            <a:extLst>
              <a:ext uri="{FF2B5EF4-FFF2-40B4-BE49-F238E27FC236}">
                <a16:creationId xmlns:a16="http://schemas.microsoft.com/office/drawing/2014/main" id="{43DBAE6F-1879-9D6B-7D42-A6DA9B310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6718"/>
            <a:ext cx="6096000" cy="1708833"/>
          </a:xfrm>
          <a:prstGeom prst="rect">
            <a:avLst/>
          </a:prstGeom>
        </p:spPr>
      </p:pic>
      <p:pic>
        <p:nvPicPr>
          <p:cNvPr id="15" name="Picture 14" descr="A collage of x-ray images&#10;&#10;Description automatically generated">
            <a:extLst>
              <a:ext uri="{FF2B5EF4-FFF2-40B4-BE49-F238E27FC236}">
                <a16:creationId xmlns:a16="http://schemas.microsoft.com/office/drawing/2014/main" id="{1879B165-B4E5-89C2-DDB3-AE5A61EF9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499" y="2646659"/>
            <a:ext cx="4179501" cy="2894731"/>
          </a:xfrm>
          <a:prstGeom prst="rect">
            <a:avLst/>
          </a:prstGeom>
        </p:spPr>
      </p:pic>
      <p:pic>
        <p:nvPicPr>
          <p:cNvPr id="13" name="Picture 12" descr="A close-up of a text&#10;&#10;Description automatically generated">
            <a:extLst>
              <a:ext uri="{FF2B5EF4-FFF2-40B4-BE49-F238E27FC236}">
                <a16:creationId xmlns:a16="http://schemas.microsoft.com/office/drawing/2014/main" id="{D702120F-2BD2-C02E-AF71-C9DA24543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15" y="2275551"/>
            <a:ext cx="7466815" cy="364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1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64CE-1412-5610-6092-45CBB89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87413" cy="1325563"/>
          </a:xfrm>
        </p:spPr>
        <p:txBody>
          <a:bodyPr/>
          <a:lstStyle/>
          <a:p>
            <a:r>
              <a:rPr lang="ro-RO" dirty="0" err="1"/>
              <a:t>Planning-measurements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57FC-F3E9-306D-B760-459786199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2337" cy="4351338"/>
          </a:xfrm>
        </p:spPr>
        <p:txBody>
          <a:bodyPr/>
          <a:lstStyle/>
          <a:p>
            <a:pPr marL="0" indent="0">
              <a:buNone/>
            </a:pPr>
            <a:r>
              <a:rPr lang="ro-RO" sz="2400" dirty="0" err="1"/>
              <a:t>DiagnoCAT</a:t>
            </a:r>
            <a:r>
              <a:rPr lang="ro-RO" sz="2400" dirty="0"/>
              <a:t> validare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https://www.ncbi.nlm.nih.gov/pmc/articles/PMC8132372/</a:t>
            </a:r>
            <a:endParaRPr lang="ro-RO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0AC0D3-C307-AA2D-34F8-905BEF673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537" y="0"/>
            <a:ext cx="6621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FD65FF05-26DD-E3E6-F1C5-8F0EBD0F5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78" y="4821826"/>
            <a:ext cx="5556922" cy="169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1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84EC-32D7-E77D-09BB-E84EE919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10781" cy="1325563"/>
          </a:xfrm>
        </p:spPr>
        <p:txBody>
          <a:bodyPr/>
          <a:lstStyle/>
          <a:p>
            <a:r>
              <a:rPr lang="ro-RO" dirty="0"/>
              <a:t>Implant </a:t>
            </a:r>
            <a:r>
              <a:rPr lang="ro-RO" dirty="0" err="1"/>
              <a:t>drilling</a:t>
            </a:r>
            <a:r>
              <a:rPr lang="ro-RO" dirty="0"/>
              <a:t>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3DF26-EDA7-36DB-919E-E490B9D09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7091"/>
            <a:ext cx="10515600" cy="54886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https://pubmed.ncbi.nlm.nih.gov/36002334/</a:t>
            </a:r>
            <a:endParaRPr lang="ro-RO" sz="2400" dirty="0"/>
          </a:p>
          <a:p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EC33CF8-3E76-00C3-5C0A-6BC12F225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406" y="0"/>
            <a:ext cx="6764594" cy="2281816"/>
          </a:xfrm>
          <a:prstGeom prst="rect">
            <a:avLst/>
          </a:prstGeom>
        </p:spPr>
      </p:pic>
      <p:pic>
        <p:nvPicPr>
          <p:cNvPr id="7" name="Picture 6" descr="A screenshot of a white text&#10;&#10;Description automatically generated">
            <a:extLst>
              <a:ext uri="{FF2B5EF4-FFF2-40B4-BE49-F238E27FC236}">
                <a16:creationId xmlns:a16="http://schemas.microsoft.com/office/drawing/2014/main" id="{9BE2AA9D-9E13-D675-4F21-0E08F1D9B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75" y="1803035"/>
            <a:ext cx="7786627" cy="41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2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44AD-EFCF-9CF5-A345-F5FAC463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1155" cy="1325563"/>
          </a:xfrm>
        </p:spPr>
        <p:txBody>
          <a:bodyPr/>
          <a:lstStyle/>
          <a:p>
            <a:r>
              <a:rPr lang="ro-RO" dirty="0"/>
              <a:t>Implant </a:t>
            </a:r>
            <a:r>
              <a:rPr lang="ro-RO" dirty="0" err="1"/>
              <a:t>failure</a:t>
            </a:r>
            <a:r>
              <a:rPr lang="ro-RO" dirty="0"/>
              <a:t> </a:t>
            </a:r>
            <a:r>
              <a:rPr lang="ro-RO" dirty="0" err="1"/>
              <a:t>prediction</a:t>
            </a:r>
            <a:endParaRPr lang="en-US" dirty="0"/>
          </a:p>
        </p:txBody>
      </p:sp>
      <p:pic>
        <p:nvPicPr>
          <p:cNvPr id="5" name="Content Placeholder 4" descr="A blue and white text&#10;&#10;Description automatically generated">
            <a:extLst>
              <a:ext uri="{FF2B5EF4-FFF2-40B4-BE49-F238E27FC236}">
                <a16:creationId xmlns:a16="http://schemas.microsoft.com/office/drawing/2014/main" id="{0B005C7C-231E-D0EE-458B-B22334EC0B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8" y="2345878"/>
            <a:ext cx="9108421" cy="344255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547C6B-F0E5-5DA3-9BA9-09BB6EFE8C0B}"/>
              </a:ext>
            </a:extLst>
          </p:cNvPr>
          <p:cNvSpPr txBox="1"/>
          <p:nvPr/>
        </p:nvSpPr>
        <p:spPr>
          <a:xfrm>
            <a:off x="999203" y="582530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https://www.ncbi.nlm.nih.gov/pmc/articles/PMC9768332/</a:t>
            </a:r>
            <a:endParaRPr lang="en-US" dirty="0"/>
          </a:p>
        </p:txBody>
      </p:sp>
      <p:pic>
        <p:nvPicPr>
          <p:cNvPr id="8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94BE518-0AC0-36D5-2B73-12FC7525BC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55" y="0"/>
            <a:ext cx="6292645" cy="198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1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7DAD-4721-B7C2-B506-4537F48D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7256"/>
            <a:ext cx="5257800" cy="1325563"/>
          </a:xfrm>
        </p:spPr>
        <p:txBody>
          <a:bodyPr/>
          <a:lstStyle/>
          <a:p>
            <a:r>
              <a:rPr lang="ro-RO" dirty="0"/>
              <a:t>Implant </a:t>
            </a:r>
            <a:r>
              <a:rPr lang="ro-RO" dirty="0" err="1"/>
              <a:t>failure</a:t>
            </a:r>
            <a:r>
              <a:rPr lang="ro-RO" dirty="0"/>
              <a:t> </a:t>
            </a:r>
            <a:r>
              <a:rPr lang="ro-RO" dirty="0" err="1"/>
              <a:t>prediction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83D8FFC-868A-7168-4501-D3FE1A30B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355" y="359662"/>
            <a:ext cx="6292645" cy="1980753"/>
          </a:xfrm>
        </p:spPr>
      </p:pic>
      <p:pic>
        <p:nvPicPr>
          <p:cNvPr id="7" name="Picture 6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495E14B8-CD4A-B838-4857-60DC2683B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1075"/>
            <a:ext cx="9957619" cy="48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8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809C-8464-68EC-2276-D4499FAB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Baze de date publice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F850-515B-A9F2-0C21-DBA74D92245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dirty="0" err="1"/>
              <a:t>Rx</a:t>
            </a:r>
            <a:r>
              <a:rPr lang="ro-RO" dirty="0"/>
              <a:t> panoramice cu </a:t>
            </a:r>
            <a:r>
              <a:rPr lang="ro-RO" dirty="0" err="1"/>
              <a:t>dintii</a:t>
            </a:r>
            <a:r>
              <a:rPr lang="ro-RO" dirty="0"/>
              <a:t> </a:t>
            </a:r>
            <a:r>
              <a:rPr lang="ro-RO" dirty="0" err="1"/>
              <a:t>segmentati</a:t>
            </a:r>
            <a:endParaRPr lang="ro-RO" dirty="0"/>
          </a:p>
          <a:p>
            <a:r>
              <a:rPr lang="ro-RO" dirty="0"/>
              <a:t> </a:t>
            </a:r>
            <a:r>
              <a:rPr lang="ro-RO" dirty="0">
                <a:hlinkClick r:id="rId2"/>
              </a:rPr>
              <a:t>https://github.com/IvisionLab/OdontoAI-Open-Panoramic-Radiographs/blob/main/README.md</a:t>
            </a:r>
            <a:endParaRPr lang="ro-RO" dirty="0"/>
          </a:p>
          <a:p>
            <a:endParaRPr lang="ro-RO" dirty="0"/>
          </a:p>
          <a:p>
            <a:pPr marL="0" indent="0">
              <a:buNone/>
            </a:pPr>
            <a:r>
              <a:rPr lang="ro-RO" dirty="0"/>
              <a:t>CBCT-uri cu </a:t>
            </a:r>
            <a:r>
              <a:rPr lang="ro-RO" dirty="0" err="1"/>
              <a:t>segmentari</a:t>
            </a:r>
            <a:r>
              <a:rPr lang="ro-RO" dirty="0"/>
              <a:t> </a:t>
            </a:r>
            <a:r>
              <a:rPr lang="ro-RO"/>
              <a:t>dinti</a:t>
            </a:r>
            <a:endParaRPr lang="ro-RO" dirty="0"/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https://github.com/liangjiubujiu/CTooth</a:t>
            </a:r>
            <a:endParaRPr lang="ro-RO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ro-RO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o-RO" dirty="0">
                <a:solidFill>
                  <a:srgbClr val="222222"/>
                </a:solidFill>
                <a:latin typeface="Arial" panose="020B0604020202020204" pitchFamily="34" charset="0"/>
              </a:rPr>
              <a:t>Electronic </a:t>
            </a:r>
            <a:r>
              <a:rPr lang="ro-RO" dirty="0" err="1">
                <a:solidFill>
                  <a:srgbClr val="222222"/>
                </a:solidFill>
                <a:latin typeface="Arial" panose="020B0604020202020204" pitchFamily="34" charset="0"/>
              </a:rPr>
              <a:t>dental</a:t>
            </a:r>
            <a:r>
              <a:rPr lang="ro-RO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o-RO" dirty="0" err="1">
                <a:solidFill>
                  <a:srgbClr val="222222"/>
                </a:solidFill>
                <a:latin typeface="Arial" panose="020B0604020202020204" pitchFamily="34" charset="0"/>
              </a:rPr>
              <a:t>records</a:t>
            </a:r>
            <a:r>
              <a:rPr lang="ro-RO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ro-RO" dirty="0" err="1">
                <a:solidFill>
                  <a:srgbClr val="222222"/>
                </a:solidFill>
                <a:latin typeface="Arial" panose="020B0604020202020204" pitchFamily="34" charset="0"/>
              </a:rPr>
              <a:t>BigMouth</a:t>
            </a:r>
            <a:endParaRPr lang="ro-RO" dirty="0"/>
          </a:p>
          <a:p>
            <a:r>
              <a:rPr lang="ro-RO" dirty="0">
                <a:hlinkClick r:id="rId4"/>
              </a:rPr>
              <a:t>https://www.uth.edu/bigmouth/</a:t>
            </a:r>
            <a:endParaRPr lang="ro-RO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84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222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Review AI-implant planning</vt:lpstr>
      <vt:lpstr>Segmentare creasta edentata CBCT</vt:lpstr>
      <vt:lpstr>Planning-measurements</vt:lpstr>
      <vt:lpstr>Implant drilling protocol</vt:lpstr>
      <vt:lpstr>Implant failure prediction</vt:lpstr>
      <vt:lpstr>Implant failure prediction</vt:lpstr>
      <vt:lpstr>Baze de date publice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Sorana Eftimie</dc:creator>
  <cp:lastModifiedBy>Sorana Eftimie</cp:lastModifiedBy>
  <cp:revision>1</cp:revision>
  <dcterms:created xsi:type="dcterms:W3CDTF">2024-10-03T11:57:30Z</dcterms:created>
  <dcterms:modified xsi:type="dcterms:W3CDTF">2024-10-03T13:58:02Z</dcterms:modified>
</cp:coreProperties>
</file>