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30"/>
  </p:notesMasterIdLst>
  <p:sldIdLst>
    <p:sldId id="306" r:id="rId5"/>
    <p:sldId id="307" r:id="rId6"/>
    <p:sldId id="308" r:id="rId7"/>
    <p:sldId id="318" r:id="rId8"/>
    <p:sldId id="316" r:id="rId9"/>
    <p:sldId id="317" r:id="rId10"/>
    <p:sldId id="315" r:id="rId11"/>
    <p:sldId id="319" r:id="rId12"/>
    <p:sldId id="323" r:id="rId13"/>
    <p:sldId id="326" r:id="rId14"/>
    <p:sldId id="327" r:id="rId15"/>
    <p:sldId id="328" r:id="rId16"/>
    <p:sldId id="331" r:id="rId17"/>
    <p:sldId id="332" r:id="rId18"/>
    <p:sldId id="309" r:id="rId19"/>
    <p:sldId id="336" r:id="rId20"/>
    <p:sldId id="320" r:id="rId21"/>
    <p:sldId id="322" r:id="rId22"/>
    <p:sldId id="337" r:id="rId23"/>
    <p:sldId id="338" r:id="rId24"/>
    <p:sldId id="321" r:id="rId25"/>
    <p:sldId id="333" r:id="rId26"/>
    <p:sldId id="335" r:id="rId27"/>
    <p:sldId id="334" r:id="rId28"/>
    <p:sldId id="31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B20A0E-B484-4075-8F71-D8C20FC66874}">
          <p14:sldIdLst>
            <p14:sldId id="306"/>
            <p14:sldId id="307"/>
            <p14:sldId id="308"/>
            <p14:sldId id="318"/>
            <p14:sldId id="316"/>
            <p14:sldId id="317"/>
            <p14:sldId id="315"/>
            <p14:sldId id="319"/>
            <p14:sldId id="323"/>
            <p14:sldId id="326"/>
            <p14:sldId id="327"/>
            <p14:sldId id="328"/>
            <p14:sldId id="331"/>
            <p14:sldId id="332"/>
            <p14:sldId id="309"/>
            <p14:sldId id="336"/>
            <p14:sldId id="320"/>
            <p14:sldId id="322"/>
            <p14:sldId id="337"/>
            <p14:sldId id="338"/>
            <p14:sldId id="321"/>
            <p14:sldId id="333"/>
            <p14:sldId id="335"/>
            <p14:sldId id="334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84967" autoAdjust="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g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43042"/>
            <a:ext cx="6272784" cy="2843784"/>
          </a:xfrm>
        </p:spPr>
        <p:txBody>
          <a:bodyPr/>
          <a:lstStyle/>
          <a:p>
            <a:r>
              <a:rPr lang="en-US" sz="5400" spc="400" dirty="0" err="1">
                <a:solidFill>
                  <a:schemeClr val="bg1"/>
                </a:solidFill>
              </a:rPr>
              <a:t>climarisk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5823" y="4233485"/>
            <a:ext cx="5093208" cy="1197864"/>
          </a:xfrm>
        </p:spPr>
        <p:txBody>
          <a:bodyPr/>
          <a:lstStyle/>
          <a:p>
            <a:r>
              <a:rPr lang="en-US" sz="2000" dirty="0" err="1">
                <a:solidFill>
                  <a:schemeClr val="bg1"/>
                </a:solidFill>
              </a:rPr>
              <a:t>Hoszu</a:t>
            </a:r>
            <a:r>
              <a:rPr lang="en-US" sz="2000" dirty="0">
                <a:solidFill>
                  <a:schemeClr val="bg1"/>
                </a:solidFill>
              </a:rPr>
              <a:t> Bernadett</a:t>
            </a:r>
          </a:p>
          <a:p>
            <a:r>
              <a:rPr lang="en-US" dirty="0" err="1"/>
              <a:t>Zirbo</a:t>
            </a:r>
            <a:r>
              <a:rPr lang="en-US" dirty="0"/>
              <a:t> George Samuel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85CB9FE-606E-73F2-21D2-3820BC793267}"/>
              </a:ext>
            </a:extLst>
          </p:cNvPr>
          <p:cNvSpPr txBox="1">
            <a:spLocks/>
          </p:cNvSpPr>
          <p:nvPr/>
        </p:nvSpPr>
        <p:spPr>
          <a:xfrm>
            <a:off x="5725823" y="5249495"/>
            <a:ext cx="5093208" cy="1197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/>
              <a:t>Babe</a:t>
            </a:r>
            <a:r>
              <a:rPr lang="ro-RO" sz="1800" i="1" dirty="0"/>
              <a:t>ș Bolyai University, Cluj Napoca, Romania</a:t>
            </a:r>
            <a:endParaRPr lang="en-US" sz="18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8928-9766-AE01-83A4-1499EE7B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our data look like?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F7BDB-0F9B-34D9-2016-0B4A9E852C5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 err="1"/>
              <a:t>climarisk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243D0-1F7E-DDAD-AA65-324D001FD1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9510A8-959F-AD31-57DD-6F105AE75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61538"/>
            <a:ext cx="4553712" cy="8239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Patient </a:t>
            </a:r>
          </a:p>
          <a:p>
            <a:r>
              <a:rPr lang="en-US" dirty="0"/>
              <a:t>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12064-016D-FCC0-1CB7-81FC149D4A55}"/>
              </a:ext>
            </a:extLst>
          </p:cNvPr>
          <p:cNvSpPr txBox="1"/>
          <p:nvPr/>
        </p:nvSpPr>
        <p:spPr>
          <a:xfrm>
            <a:off x="933061" y="1464906"/>
            <a:ext cx="36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Initially…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341897-C52F-2C46-DA19-ADE6DA4E5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608" y="1584908"/>
            <a:ext cx="7247248" cy="48772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0292DF-40BA-DFAF-6554-F57910EF3533}"/>
              </a:ext>
            </a:extLst>
          </p:cNvPr>
          <p:cNvSpPr txBox="1"/>
          <p:nvPr/>
        </p:nvSpPr>
        <p:spPr>
          <a:xfrm>
            <a:off x="933061" y="3429000"/>
            <a:ext cx="20434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 of registered emergency cases from the three </a:t>
            </a:r>
            <a:r>
              <a:rPr lang="en-US" sz="1400" dirty="0" err="1"/>
              <a:t>analysed</a:t>
            </a:r>
            <a:r>
              <a:rPr lang="en-US" sz="1400" dirty="0"/>
              <a:t> emergencies (CI, HF, RF), throughout the years…</a:t>
            </a:r>
          </a:p>
        </p:txBody>
      </p:sp>
    </p:spTree>
    <p:extLst>
      <p:ext uri="{BB962C8B-B14F-4D97-AF65-F5344CB8AC3E}">
        <p14:creationId xmlns:p14="http://schemas.microsoft.com/office/powerpoint/2010/main" val="212914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9C43-1264-018D-2478-3D9E5D07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ro-RO" dirty="0"/>
              <a:t> </a:t>
            </a:r>
            <a:r>
              <a:rPr lang="ro-RO" dirty="0" err="1"/>
              <a:t>our</a:t>
            </a:r>
            <a:r>
              <a:rPr lang="ro-RO" dirty="0"/>
              <a:t> </a:t>
            </a:r>
            <a:r>
              <a:rPr lang="en-US" dirty="0"/>
              <a:t>data</a:t>
            </a:r>
            <a:r>
              <a:rPr lang="ro-RO" dirty="0"/>
              <a:t> </a:t>
            </a:r>
            <a:r>
              <a:rPr lang="ro-RO" dirty="0" err="1"/>
              <a:t>tells</a:t>
            </a:r>
            <a:r>
              <a:rPr lang="ro-RO" dirty="0"/>
              <a:t> </a:t>
            </a:r>
            <a:r>
              <a:rPr lang="en-US" dirty="0"/>
              <a:t>us…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1CFBA-E5BB-C966-C637-458992310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2237" y="1278732"/>
            <a:ext cx="10218514" cy="823912"/>
          </a:xfrm>
        </p:spPr>
        <p:txBody>
          <a:bodyPr>
            <a:normAutofit/>
          </a:bodyPr>
          <a:lstStyle/>
          <a:p>
            <a:r>
              <a:rPr lang="en-US" dirty="0"/>
              <a:t>Hospital model </a:t>
            </a:r>
          </a:p>
          <a:p>
            <a:r>
              <a:rPr lang="en-US" sz="1800" b="0" dirty="0"/>
              <a:t>– what feature(s) hold the greatest influence over the prediction?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0A34584-3B3A-F9F3-A362-4128FCDD0B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4625" y="2673065"/>
            <a:ext cx="4554538" cy="334860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91EFBCB-5551-0098-4FAD-FFBE4650CA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84975" y="2675624"/>
            <a:ext cx="4552950" cy="3343489"/>
          </a:xfrm>
        </p:spPr>
      </p:pic>
    </p:spTree>
    <p:extLst>
      <p:ext uri="{BB962C8B-B14F-4D97-AF65-F5344CB8AC3E}">
        <p14:creationId xmlns:p14="http://schemas.microsoft.com/office/powerpoint/2010/main" val="166418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42E3-2CF5-4FF2-3772-EE5062DD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ro-RO" dirty="0"/>
              <a:t> </a:t>
            </a:r>
            <a:r>
              <a:rPr lang="ro-RO" dirty="0" err="1"/>
              <a:t>our</a:t>
            </a:r>
            <a:r>
              <a:rPr lang="ro-RO" dirty="0"/>
              <a:t> </a:t>
            </a:r>
            <a:r>
              <a:rPr lang="en-US" dirty="0"/>
              <a:t>data</a:t>
            </a:r>
            <a:r>
              <a:rPr lang="ro-RO" dirty="0"/>
              <a:t> </a:t>
            </a:r>
            <a:r>
              <a:rPr lang="ro-RO" dirty="0" err="1"/>
              <a:t>tells</a:t>
            </a:r>
            <a:r>
              <a:rPr lang="ro-RO" dirty="0"/>
              <a:t> </a:t>
            </a:r>
            <a:r>
              <a:rPr lang="en-US" dirty="0"/>
              <a:t>us…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6DF7DB9-3A5C-6B20-BB12-F552F684E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2237" y="1390698"/>
            <a:ext cx="10218514" cy="11472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Patient model </a:t>
            </a:r>
          </a:p>
          <a:p>
            <a:r>
              <a:rPr lang="en-US" sz="1800" b="0" dirty="0"/>
              <a:t>– what feature(s) hold the greatest influence over the prediction?</a:t>
            </a:r>
          </a:p>
          <a:p>
            <a:r>
              <a:rPr lang="en-US" sz="1800" b="0" dirty="0"/>
              <a:t>Heart failure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0EBD85-86F1-9FC0-7BA6-EBD87987A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0" y="2912325"/>
            <a:ext cx="9788440" cy="25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40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42E3-2CF5-4FF2-3772-EE5062DD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ro-RO" dirty="0"/>
              <a:t> </a:t>
            </a:r>
            <a:r>
              <a:rPr lang="ro-RO" dirty="0" err="1"/>
              <a:t>our</a:t>
            </a:r>
            <a:r>
              <a:rPr lang="ro-RO" dirty="0"/>
              <a:t> </a:t>
            </a:r>
            <a:r>
              <a:rPr lang="en-US" dirty="0"/>
              <a:t>data</a:t>
            </a:r>
            <a:r>
              <a:rPr lang="ro-RO" dirty="0"/>
              <a:t> </a:t>
            </a:r>
            <a:r>
              <a:rPr lang="ro-RO" dirty="0" err="1"/>
              <a:t>tells</a:t>
            </a:r>
            <a:r>
              <a:rPr lang="ro-RO" dirty="0"/>
              <a:t> </a:t>
            </a:r>
            <a:r>
              <a:rPr lang="en-US" dirty="0"/>
              <a:t>us…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4E255D-C5A3-ACFA-7661-DE2E6F3E7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31" y="2970875"/>
            <a:ext cx="9919137" cy="249642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E5246-E1F6-0897-5615-4099BB6EE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2237" y="1390698"/>
            <a:ext cx="10218514" cy="11472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Patient model </a:t>
            </a:r>
          </a:p>
          <a:p>
            <a:r>
              <a:rPr lang="en-US" sz="1800" b="0" dirty="0"/>
              <a:t>– what feature(s) hold the greatest influence over the prediction?</a:t>
            </a:r>
          </a:p>
          <a:p>
            <a:r>
              <a:rPr lang="en-US" sz="1800" b="0" dirty="0"/>
              <a:t>Respiratory failure</a:t>
            </a:r>
          </a:p>
        </p:txBody>
      </p:sp>
    </p:spTree>
    <p:extLst>
      <p:ext uri="{BB962C8B-B14F-4D97-AF65-F5344CB8AC3E}">
        <p14:creationId xmlns:p14="http://schemas.microsoft.com/office/powerpoint/2010/main" val="785861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42E3-2CF5-4FF2-3772-EE5062DD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ro-RO" dirty="0"/>
              <a:t> </a:t>
            </a:r>
            <a:r>
              <a:rPr lang="ro-RO" dirty="0" err="1"/>
              <a:t>our</a:t>
            </a:r>
            <a:r>
              <a:rPr lang="ro-RO" dirty="0"/>
              <a:t> </a:t>
            </a:r>
            <a:r>
              <a:rPr lang="en-US" dirty="0"/>
              <a:t>data</a:t>
            </a:r>
            <a:r>
              <a:rPr lang="ro-RO" dirty="0"/>
              <a:t> </a:t>
            </a:r>
            <a:r>
              <a:rPr lang="ro-RO" dirty="0" err="1"/>
              <a:t>tells</a:t>
            </a:r>
            <a:r>
              <a:rPr lang="ro-RO" dirty="0"/>
              <a:t> </a:t>
            </a:r>
            <a:r>
              <a:rPr lang="en-US" dirty="0"/>
              <a:t>us…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809F1-8284-7804-22FA-861A67F7E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39" y="2931691"/>
            <a:ext cx="9886322" cy="253561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7F41D-0674-B526-8BC9-CA0335D64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2237" y="1390698"/>
            <a:ext cx="10218514" cy="11472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Patient model </a:t>
            </a:r>
          </a:p>
          <a:p>
            <a:r>
              <a:rPr lang="en-US" sz="1800" b="0" dirty="0"/>
              <a:t>– what feature(s) hold the greatest influence over the prediction?</a:t>
            </a:r>
          </a:p>
          <a:p>
            <a:r>
              <a:rPr lang="en-US" sz="1800" b="0" dirty="0"/>
              <a:t>Cerebral infarction</a:t>
            </a:r>
          </a:p>
        </p:txBody>
      </p:sp>
    </p:spTree>
    <p:extLst>
      <p:ext uri="{BB962C8B-B14F-4D97-AF65-F5344CB8AC3E}">
        <p14:creationId xmlns:p14="http://schemas.microsoft.com/office/powerpoint/2010/main" val="739608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spc="400" dirty="0">
                <a:solidFill>
                  <a:schemeClr val="bg1"/>
                </a:solidFill>
                <a:latin typeface="+mn-lt"/>
              </a:rPr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CB84EE7-2047-C238-AFB0-8D58591D0B1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448" r="1448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76D524-A50F-614C-E7FA-FD077C3B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184110"/>
            <a:ext cx="6190488" cy="1179576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24AB3-5870-C6EC-5F5B-982EF6D4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3683912"/>
            <a:ext cx="6190488" cy="3346704"/>
          </a:xfrm>
        </p:spPr>
        <p:txBody>
          <a:bodyPr/>
          <a:lstStyle/>
          <a:p>
            <a:r>
              <a:rPr lang="en-US" dirty="0"/>
              <a:t>Or, in other words… How well our AI models understand what our data tells us and how well they are expected to read the future from the it.</a:t>
            </a:r>
          </a:p>
        </p:txBody>
      </p:sp>
    </p:spTree>
    <p:extLst>
      <p:ext uri="{BB962C8B-B14F-4D97-AF65-F5344CB8AC3E}">
        <p14:creationId xmlns:p14="http://schemas.microsoft.com/office/powerpoint/2010/main" val="174713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RESULTS</a:t>
            </a:r>
            <a:br>
              <a:rPr lang="en-US" sz="5400" dirty="0"/>
            </a:br>
            <a:r>
              <a:rPr lang="en-US" sz="2800" dirty="0"/>
              <a:t>Hospital</a:t>
            </a:r>
            <a:endParaRPr lang="en-US" sz="5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7659" y="365125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17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3E4F-1663-C501-064C-18C3FF049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4897"/>
          </a:xfrm>
        </p:spPr>
        <p:txBody>
          <a:bodyPr>
            <a:normAutofit/>
          </a:bodyPr>
          <a:lstStyle/>
          <a:p>
            <a:r>
              <a:rPr lang="ro-RO" sz="2400" dirty="0" err="1"/>
              <a:t>Mean</a:t>
            </a:r>
            <a:r>
              <a:rPr lang="ro-RO" sz="2400" dirty="0"/>
              <a:t> Absolute </a:t>
            </a:r>
            <a:r>
              <a:rPr lang="ro-RO" sz="2400" dirty="0" err="1"/>
              <a:t>Error</a:t>
            </a:r>
            <a:r>
              <a:rPr lang="ro-RO" sz="2400" dirty="0"/>
              <a:t> </a:t>
            </a:r>
            <a:r>
              <a:rPr lang="ro-RO" sz="2400" dirty="0" err="1"/>
              <a:t>wrt</a:t>
            </a:r>
            <a:r>
              <a:rPr lang="ro-RO" sz="2400" dirty="0"/>
              <a:t>. </a:t>
            </a:r>
            <a:r>
              <a:rPr lang="ro-RO" sz="2400" dirty="0" err="1"/>
              <a:t>average</a:t>
            </a:r>
            <a:r>
              <a:rPr lang="ro-RO" sz="2400" dirty="0"/>
              <a:t> </a:t>
            </a:r>
            <a:r>
              <a:rPr lang="ro-RO" sz="2400" dirty="0" err="1"/>
              <a:t>incoming</a:t>
            </a:r>
            <a:r>
              <a:rPr lang="ro-RO" sz="2400" dirty="0"/>
              <a:t> </a:t>
            </a:r>
            <a:r>
              <a:rPr lang="ro-RO" sz="2400" dirty="0" err="1"/>
              <a:t>patients</a:t>
            </a:r>
            <a:r>
              <a:rPr lang="ro-RO" sz="2400" dirty="0"/>
              <a:t> </a:t>
            </a:r>
            <a:r>
              <a:rPr lang="ro-RO" sz="2400" dirty="0" err="1"/>
              <a:t>number</a:t>
            </a:r>
            <a:r>
              <a:rPr lang="ro-RO" sz="2400" dirty="0"/>
              <a:t>: </a:t>
            </a:r>
            <a:r>
              <a:rPr lang="en-US" sz="2400" b="0" i="0" dirty="0">
                <a:solidFill>
                  <a:srgbClr val="3B3A39"/>
                </a:solidFill>
                <a:effectLst/>
                <a:latin typeface="Courier New" panose="02070309020205020404" pitchFamily="49" charset="0"/>
              </a:rPr>
              <a:t>11.19%</a:t>
            </a:r>
            <a:r>
              <a:rPr lang="ro-RO" sz="2400" dirty="0"/>
              <a:t> </a:t>
            </a:r>
            <a:endParaRPr lang="en-US" sz="2400" dirty="0"/>
          </a:p>
        </p:txBody>
      </p:sp>
      <p:pic>
        <p:nvPicPr>
          <p:cNvPr id="5" name="Picture 4" descr="A graph with blue dots and a dotted line&#10;&#10;Description automatically generated">
            <a:extLst>
              <a:ext uri="{FF2B5EF4-FFF2-40B4-BE49-F238E27FC236}">
                <a16:creationId xmlns:a16="http://schemas.microsoft.com/office/drawing/2014/main" id="{0A850A73-812A-4E52-E07C-1986016D6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18" y="2438664"/>
            <a:ext cx="5799323" cy="4282811"/>
          </a:xfrm>
          <a:prstGeom prst="rect">
            <a:avLst/>
          </a:prstGeom>
        </p:spPr>
      </p:pic>
      <p:pic>
        <p:nvPicPr>
          <p:cNvPr id="7" name="Picture 6" descr="A graph of a distribution&#10;&#10;Description automatically generated with medium confidence">
            <a:extLst>
              <a:ext uri="{FF2B5EF4-FFF2-40B4-BE49-F238E27FC236}">
                <a16:creationId xmlns:a16="http://schemas.microsoft.com/office/drawing/2014/main" id="{252290DB-6F75-C65C-1AC4-013919D22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273" y="2438664"/>
            <a:ext cx="5806943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83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RESULTS</a:t>
            </a:r>
            <a:br>
              <a:rPr lang="en-US" sz="5400" dirty="0"/>
            </a:br>
            <a:r>
              <a:rPr lang="en-US" sz="2800" dirty="0"/>
              <a:t>Patient</a:t>
            </a:r>
            <a:endParaRPr lang="en-US" sz="5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3731" y="319087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18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7" name="Content Placeholder 6" descr="A graph of growth and age&#10;&#10;Description automatically generated with medium confidence">
            <a:extLst>
              <a:ext uri="{FF2B5EF4-FFF2-40B4-BE49-F238E27FC236}">
                <a16:creationId xmlns:a16="http://schemas.microsoft.com/office/drawing/2014/main" id="{BC36582B-4B4F-3D2D-454F-47197A7E2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165" y="3175381"/>
            <a:ext cx="10515600" cy="3180969"/>
          </a:xfr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B233F8-6CCD-AFFB-BBE5-4EAC1FF19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907057"/>
              </p:ext>
            </p:extLst>
          </p:nvPr>
        </p:nvGraphicFramePr>
        <p:xfrm>
          <a:off x="2032000" y="187677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225304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61309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81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Develops the emergency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 not affected by the emergency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2264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46CEC9-F4D7-393D-F9E6-59BAE4BB14D4}"/>
              </a:ext>
            </a:extLst>
          </p:cNvPr>
          <p:cNvSpPr txBox="1"/>
          <p:nvPr/>
        </p:nvSpPr>
        <p:spPr>
          <a:xfrm>
            <a:off x="4627984" y="6356350"/>
            <a:ext cx="3536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Chances of disease by age</a:t>
            </a:r>
          </a:p>
        </p:txBody>
      </p:sp>
    </p:spTree>
    <p:extLst>
      <p:ext uri="{BB962C8B-B14F-4D97-AF65-F5344CB8AC3E}">
        <p14:creationId xmlns:p14="http://schemas.microsoft.com/office/powerpoint/2010/main" val="2949410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RESULTS</a:t>
            </a:r>
            <a:br>
              <a:rPr lang="en-US" sz="5400" dirty="0"/>
            </a:br>
            <a:r>
              <a:rPr lang="en-US" sz="2800" dirty="0"/>
              <a:t>Patient - Dataset</a:t>
            </a:r>
            <a:endParaRPr lang="en-US" sz="5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3731" y="319087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19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C8F1BC-A927-0789-84DE-3FDA083E9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015" y="1816636"/>
            <a:ext cx="8117633" cy="4789536"/>
          </a:xfrm>
        </p:spPr>
      </p:pic>
    </p:spTree>
    <p:extLst>
      <p:ext uri="{BB962C8B-B14F-4D97-AF65-F5344CB8AC3E}">
        <p14:creationId xmlns:p14="http://schemas.microsoft.com/office/powerpoint/2010/main" val="309949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2CF60FE4-D84C-88C1-7FD2-D14E6A5C36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94" r="9004"/>
          <a:stretch/>
        </p:blipFill>
        <p:spPr>
          <a:xfrm>
            <a:off x="4450080" y="3429000"/>
            <a:ext cx="3291840" cy="3118104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  <a:noFill/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444" r="20807" b="2"/>
          <a:stretch/>
        </p:blipFill>
        <p:spPr>
          <a:xfrm>
            <a:off x="1261673" y="2330033"/>
            <a:ext cx="3707972" cy="3707971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936" y="585216"/>
            <a:ext cx="5833872" cy="2276856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climarisk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>
            <a:normAutofit/>
          </a:bodyPr>
          <a:lstStyle/>
          <a:p>
            <a:r>
              <a:rPr lang="en-US" dirty="0"/>
              <a:t>Why</a:t>
            </a:r>
          </a:p>
          <a:p>
            <a:r>
              <a:rPr lang="en-US" dirty="0"/>
              <a:t>What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RESULTS</a:t>
            </a:r>
            <a:br>
              <a:rPr lang="en-US" sz="5400" dirty="0"/>
            </a:br>
            <a:r>
              <a:rPr lang="en-US" sz="2800" dirty="0"/>
              <a:t>Patient - Model</a:t>
            </a:r>
            <a:endParaRPr lang="en-US" sz="5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3731" y="319087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b="1" cap="all" spc="100" smtClean="0">
                <a:solidFill>
                  <a:schemeClr val="accent2"/>
                </a:solidFill>
              </a:rPr>
              <a:t>20</a:t>
            </a:fld>
            <a:endParaRPr lang="en-US" b="1" cap="all" spc="100" dirty="0">
              <a:solidFill>
                <a:schemeClr val="accent2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B61BCF-600A-D145-4BFA-FDB8F0EC6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828" y="2126611"/>
            <a:ext cx="9274344" cy="3749365"/>
          </a:xfrm>
        </p:spPr>
      </p:pic>
    </p:spTree>
    <p:extLst>
      <p:ext uri="{BB962C8B-B14F-4D97-AF65-F5344CB8AC3E}">
        <p14:creationId xmlns:p14="http://schemas.microsoft.com/office/powerpoint/2010/main" val="229447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D0F0-7719-BA4E-E74B-717450149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429A9-7EDE-623E-6F4F-AB35EDBE49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3678349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ED3FE-B45B-AA57-85D9-6B6408A5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AED982-70BF-7858-0874-D3DE145B3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dirty="0"/>
              <a:t>We managed to:</a:t>
            </a:r>
          </a:p>
          <a:p>
            <a:pPr algn="just"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Predict the number of patients expected to be admitted to the ER in a given day, in one of the </a:t>
            </a:r>
            <a:r>
              <a:rPr lang="ro-RO" dirty="0" err="1"/>
              <a:t>counties</a:t>
            </a:r>
            <a:r>
              <a:rPr lang="en-US" dirty="0"/>
              <a:t>: </a:t>
            </a:r>
            <a:r>
              <a:rPr lang="en-US" dirty="0" err="1"/>
              <a:t>Timi</a:t>
            </a:r>
            <a:r>
              <a:rPr lang="ro-RO" dirty="0" err="1"/>
              <a:t>șoara</a:t>
            </a:r>
            <a:r>
              <a:rPr lang="ro-RO" dirty="0"/>
              <a:t>, Iași, Cluj, </a:t>
            </a:r>
            <a:r>
              <a:rPr lang="ro-RO" dirty="0" err="1"/>
              <a:t>Bucharest</a:t>
            </a:r>
            <a:r>
              <a:rPr lang="ro-RO" dirty="0"/>
              <a:t>, Constanța.</a:t>
            </a:r>
            <a:endParaRPr lang="en-US" dirty="0"/>
          </a:p>
          <a:p>
            <a:pPr algn="just"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Estimate a probability of developing one of: Cerebral Infarction, Heart Failure, Respiratory Failure, given certain comorbidities that a person might present.</a:t>
            </a:r>
          </a:p>
        </p:txBody>
      </p:sp>
    </p:spTree>
    <p:extLst>
      <p:ext uri="{BB962C8B-B14F-4D97-AF65-F5344CB8AC3E}">
        <p14:creationId xmlns:p14="http://schemas.microsoft.com/office/powerpoint/2010/main" val="1398619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ED3FE-B45B-AA57-85D9-6B6408A5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AED982-70BF-7858-0874-D3DE145B3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Hospital Model Conclusion</a:t>
            </a:r>
          </a:p>
          <a:p>
            <a:pPr lvl="1" algn="just"/>
            <a:r>
              <a:rPr lang="en-US" dirty="0"/>
              <a:t>Number of admissions to the ER is highly dependent of the atmospheric pressure, how hot/cold it is in the given day. Further, with a bit smaller influence, but still considerable come the wind and whether it’s holidays or not.</a:t>
            </a:r>
          </a:p>
          <a:p>
            <a:pPr algn="just"/>
            <a:r>
              <a:rPr lang="en-US" dirty="0"/>
              <a:t>Patient model</a:t>
            </a:r>
          </a:p>
          <a:p>
            <a:pPr lvl="1" algn="just"/>
            <a:r>
              <a:rPr lang="en-US" dirty="0"/>
              <a:t>Age and organ related diseases have the highest influence on the probability of developing a certain organ-related symptomatology/emergency.</a:t>
            </a:r>
          </a:p>
        </p:txBody>
      </p:sp>
    </p:spTree>
    <p:extLst>
      <p:ext uri="{BB962C8B-B14F-4D97-AF65-F5344CB8AC3E}">
        <p14:creationId xmlns:p14="http://schemas.microsoft.com/office/powerpoint/2010/main" val="1717184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ED3FE-B45B-AA57-85D9-6B6408A5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AED982-70BF-7858-0874-D3DE145B3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The aim is improving:</a:t>
            </a:r>
          </a:p>
          <a:p>
            <a:pPr marL="457200" lvl="1" indent="0">
              <a:buNone/>
            </a:pPr>
            <a:r>
              <a:rPr lang="en-US" dirty="0"/>
              <a:t>- the precision of the patient model</a:t>
            </a:r>
          </a:p>
          <a:p>
            <a:pPr marL="457200" lvl="1" indent="0">
              <a:buNone/>
            </a:pPr>
            <a:r>
              <a:rPr lang="en-US" dirty="0"/>
              <a:t>- the MAE of the hospital model (reducing it)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What could be done in this matter…</a:t>
            </a:r>
          </a:p>
          <a:p>
            <a:pPr marL="457200" lvl="1" indent="0">
              <a:buNone/>
            </a:pPr>
            <a:r>
              <a:rPr lang="en-US" dirty="0"/>
              <a:t>- using cleaner, more accurate and fresh data (on the clinical side)</a:t>
            </a:r>
          </a:p>
          <a:p>
            <a:pPr marL="457200" lvl="1" indent="0">
              <a:buNone/>
            </a:pPr>
            <a:r>
              <a:rPr lang="en-US" dirty="0"/>
              <a:t>- exploring additional ML techniques to take most out of the data</a:t>
            </a:r>
          </a:p>
        </p:txBody>
      </p:sp>
    </p:spTree>
    <p:extLst>
      <p:ext uri="{BB962C8B-B14F-4D97-AF65-F5344CB8AC3E}">
        <p14:creationId xmlns:p14="http://schemas.microsoft.com/office/powerpoint/2010/main" val="3426124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climarisk</a:t>
            </a:r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40642" r="10730"/>
          <a:stretch/>
        </p:blipFill>
        <p:spPr>
          <a:xfrm>
            <a:off x="2377440" y="407499"/>
            <a:ext cx="1952279" cy="1952279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1670" r="21670"/>
          <a:stretch/>
        </p:blipFill>
        <p:spPr/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7576" t="154" r="7576" b="-154"/>
          <a:stretch/>
        </p:blipFill>
        <p:spPr>
          <a:xfrm>
            <a:off x="1092905" y="4023360"/>
            <a:ext cx="3854161" cy="283901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o-RO" dirty="0" err="1"/>
              <a:t>Hoszu</a:t>
            </a:r>
            <a:r>
              <a:rPr lang="ro-RO" dirty="0"/>
              <a:t> </a:t>
            </a:r>
            <a:r>
              <a:rPr lang="ro-RO" dirty="0" err="1"/>
              <a:t>Bernadett</a:t>
            </a:r>
            <a:endParaRPr lang="ro-RO" dirty="0"/>
          </a:p>
          <a:p>
            <a:r>
              <a:rPr lang="ro-RO" dirty="0" err="1"/>
              <a:t>Zirbo</a:t>
            </a:r>
            <a:r>
              <a:rPr lang="ro-RO" dirty="0"/>
              <a:t> George Samuel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l="8342" r="8342"/>
          <a:stretch/>
        </p:blipFill>
        <p:spPr/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climarisk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1" y="2825496"/>
            <a:ext cx="6352841" cy="3346704"/>
          </a:xfrm>
        </p:spPr>
        <p:txBody>
          <a:bodyPr>
            <a:normAutofit/>
          </a:bodyPr>
          <a:lstStyle/>
          <a:p>
            <a:r>
              <a:rPr lang="en-US" dirty="0"/>
              <a:t>Short answer</a:t>
            </a:r>
          </a:p>
          <a:p>
            <a:r>
              <a:rPr lang="en-US" b="1" dirty="0"/>
              <a:t>	BEING PREPARED</a:t>
            </a:r>
          </a:p>
          <a:p>
            <a:r>
              <a:rPr lang="en-US" dirty="0"/>
              <a:t>Who should be prepared? </a:t>
            </a:r>
          </a:p>
          <a:p>
            <a:r>
              <a:rPr lang="en-US" dirty="0"/>
              <a:t>	Both </a:t>
            </a:r>
            <a:r>
              <a:rPr lang="en-US" b="1" dirty="0"/>
              <a:t>medical staff</a:t>
            </a:r>
            <a:r>
              <a:rPr lang="en-US" dirty="0"/>
              <a:t> and </a:t>
            </a:r>
            <a:r>
              <a:rPr lang="en-US" b="1" dirty="0"/>
              <a:t>the average person</a:t>
            </a:r>
            <a:r>
              <a:rPr lang="en-US" dirty="0"/>
              <a:t>.</a:t>
            </a:r>
          </a:p>
          <a:p>
            <a:r>
              <a:rPr lang="en-US" dirty="0"/>
              <a:t>What to be prepared for? </a:t>
            </a:r>
          </a:p>
          <a:p>
            <a:r>
              <a:rPr lang="en-US" dirty="0"/>
              <a:t>	Handling the </a:t>
            </a:r>
            <a:r>
              <a:rPr lang="en-US" b="1" dirty="0"/>
              <a:t>medical implications</a:t>
            </a:r>
            <a:r>
              <a:rPr lang="en-US" dirty="0"/>
              <a:t> of 		</a:t>
            </a:r>
            <a:r>
              <a:rPr lang="en-US" b="1" dirty="0"/>
              <a:t>current weather conditions</a:t>
            </a:r>
            <a:r>
              <a:rPr lang="en-US" dirty="0"/>
              <a:t>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875" r="21875"/>
          <a:stretch/>
        </p:blipFill>
        <p:spPr>
          <a:xfrm>
            <a:off x="7405312" y="1665520"/>
            <a:ext cx="4266960" cy="4266968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5981-73D4-90DD-7A22-55842271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04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6158C-A1BA-731C-59A1-3161B6EAE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115" y="1995553"/>
            <a:ext cx="4553712" cy="823912"/>
          </a:xfrm>
        </p:spPr>
        <p:txBody>
          <a:bodyPr/>
          <a:lstStyle/>
          <a:p>
            <a:r>
              <a:rPr lang="en-US" dirty="0"/>
              <a:t>How can medical staff prepare?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68DF1-66F8-9775-A03F-AD10FDFDE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42115" y="2819465"/>
            <a:ext cx="4553712" cy="3684588"/>
          </a:xfrm>
        </p:spPr>
        <p:txBody>
          <a:bodyPr/>
          <a:lstStyle/>
          <a:p>
            <a:r>
              <a:rPr lang="en-US" b="1" dirty="0"/>
              <a:t>Managing physical resources </a:t>
            </a:r>
            <a:r>
              <a:rPr lang="en-US" dirty="0"/>
              <a:t>(such as gear, space, rooms) in order to tackle incoming emergencies efficiently.</a:t>
            </a:r>
          </a:p>
          <a:p>
            <a:r>
              <a:rPr lang="en-US" b="1" dirty="0"/>
              <a:t>Allocating staff </a:t>
            </a:r>
            <a:r>
              <a:rPr lang="en-US" dirty="0"/>
              <a:t>according to number of expected patients, such that each patient receives a prompt medical care.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53FFB-D32A-C5E6-E178-66A6489914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2211" y="1995553"/>
            <a:ext cx="4553712" cy="823912"/>
          </a:xfrm>
        </p:spPr>
        <p:txBody>
          <a:bodyPr/>
          <a:lstStyle/>
          <a:p>
            <a:r>
              <a:rPr lang="en-US" dirty="0"/>
              <a:t>How can the average person prepare?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E929F4-C6AE-8469-D2EF-0AD2CA485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2211" y="2819465"/>
            <a:ext cx="4553712" cy="3684588"/>
          </a:xfrm>
        </p:spPr>
        <p:txBody>
          <a:bodyPr/>
          <a:lstStyle/>
          <a:p>
            <a:r>
              <a:rPr lang="en-US" dirty="0"/>
              <a:t>By taking measures to combat weather related symptoms, to protect themselves in the days which pose increased medical risks due to weather conditions.</a:t>
            </a:r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37E8C764-149A-F593-E950-B4697D466D03}"/>
              </a:ext>
            </a:extLst>
          </p:cNvPr>
          <p:cNvSpPr txBox="1">
            <a:spLocks/>
          </p:cNvSpPr>
          <p:nvPr/>
        </p:nvSpPr>
        <p:spPr>
          <a:xfrm>
            <a:off x="9311952" y="726282"/>
            <a:ext cx="113833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cap="all" spc="100" dirty="0" err="1">
                <a:solidFill>
                  <a:schemeClr val="accent2"/>
                </a:solidFill>
              </a:rPr>
              <a:t>climarisk</a:t>
            </a:r>
            <a:endParaRPr lang="en-US" sz="1200" b="1" cap="all" spc="100" dirty="0">
              <a:solidFill>
                <a:schemeClr val="accent2"/>
              </a:solidFill>
            </a:endParaRPr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39A0D3F0-3657-95BC-3FC6-9AEE40256EAD}"/>
              </a:ext>
            </a:extLst>
          </p:cNvPr>
          <p:cNvSpPr txBox="1">
            <a:spLocks/>
          </p:cNvSpPr>
          <p:nvPr/>
        </p:nvSpPr>
        <p:spPr>
          <a:xfrm>
            <a:off x="10767526" y="6356350"/>
            <a:ext cx="58627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8DA9DAA-006C-4F4B-980E-E3DF019B24E2}" type="slidenum">
              <a:rPr lang="en-US" sz="1200" b="1" cap="all" spc="100">
                <a:solidFill>
                  <a:schemeClr val="accent2"/>
                </a:solidFill>
              </a:rPr>
              <a:pPr algn="r"/>
              <a:t>4</a:t>
            </a:fld>
            <a:endParaRPr lang="en-US" sz="1200" b="1" cap="all" spc="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0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D01B-9C31-871D-D540-EDD2F700F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50" y="749107"/>
            <a:ext cx="3932237" cy="1170442"/>
          </a:xfrm>
        </p:spPr>
        <p:txBody>
          <a:bodyPr anchor="b">
            <a:normAutofit/>
          </a:bodyPr>
          <a:lstStyle/>
          <a:p>
            <a:r>
              <a:rPr lang="en-US" sz="4400" dirty="0"/>
              <a:t>WHAT?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6ADDC-FB3E-A792-FB09-C200D8941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06538" y="2409825"/>
            <a:ext cx="4418012" cy="3316288"/>
          </a:xfrm>
        </p:spPr>
        <p:txBody>
          <a:bodyPr>
            <a:normAutofit/>
          </a:bodyPr>
          <a:lstStyle/>
          <a:p>
            <a:r>
              <a:rPr lang="en-US" sz="2000" dirty="0"/>
              <a:t>Two ML models to make predictions of number of patients coming to the ER in a day and the probability of a person developing severe symptoms related to selected diseases in a day, all based on the weather conditions from that day.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F53A1-578C-093A-654C-C290B19C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8DA9DAA-006C-4F4B-980E-E3DF019B24E2}" type="slidenum">
              <a:rPr lang="en-US">
                <a:solidFill>
                  <a:schemeClr val="accent2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E911D743-81E9-F705-6111-11A6F6DF42B5}"/>
              </a:ext>
            </a:extLst>
          </p:cNvPr>
          <p:cNvSpPr txBox="1">
            <a:spLocks/>
          </p:cNvSpPr>
          <p:nvPr/>
        </p:nvSpPr>
        <p:spPr>
          <a:xfrm>
            <a:off x="5520410" y="6356350"/>
            <a:ext cx="115118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cap="all" spc="100" dirty="0" err="1">
                <a:solidFill>
                  <a:schemeClr val="accent2"/>
                </a:solidFill>
              </a:rPr>
              <a:t>climarisk</a:t>
            </a:r>
            <a:endParaRPr lang="en-US" sz="1200" b="1" cap="all" spc="100" dirty="0">
              <a:solidFill>
                <a:schemeClr val="accent2"/>
              </a:solidFill>
            </a:endParaRPr>
          </a:p>
        </p:txBody>
      </p:sp>
      <p:pic>
        <p:nvPicPr>
          <p:cNvPr id="15" name="Picture Placeholder 7">
            <a:extLst>
              <a:ext uri="{FF2B5EF4-FFF2-40B4-BE49-F238E27FC236}">
                <a16:creationId xmlns:a16="http://schemas.microsoft.com/office/drawing/2014/main" id="{9A86CF98-C8F3-F4C6-E3B5-D829A4C7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667" b="16667"/>
          <a:stretch/>
        </p:blipFill>
        <p:spPr>
          <a:xfrm>
            <a:off x="6994224" y="1334328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2966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A5B1-B08C-E9E9-1091-F622D162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0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8257B-BE67-BF97-BD38-4EB01601D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HOSPITAL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8C215-2723-2F26-D9F0-B002300D1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3006725"/>
            <a:ext cx="4553712" cy="318293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i="1" dirty="0"/>
              <a:t>INPUT:</a:t>
            </a:r>
            <a:r>
              <a:rPr lang="en-US" dirty="0"/>
              <a:t> date</a:t>
            </a:r>
          </a:p>
          <a:p>
            <a:pPr>
              <a:spcBef>
                <a:spcPts val="1800"/>
              </a:spcBef>
            </a:pPr>
            <a:r>
              <a:rPr lang="en-US" i="1" dirty="0"/>
              <a:t>Action:</a:t>
            </a:r>
            <a:r>
              <a:rPr lang="en-US" dirty="0"/>
              <a:t> retrieve weather data in the background, make prediction</a:t>
            </a:r>
          </a:p>
          <a:p>
            <a:pPr>
              <a:spcBef>
                <a:spcPts val="1800"/>
              </a:spcBef>
            </a:pPr>
            <a:r>
              <a:rPr lang="en-US" i="1" dirty="0"/>
              <a:t>OUTPUT:</a:t>
            </a:r>
            <a:r>
              <a:rPr lang="en-US" dirty="0"/>
              <a:t> estimated number of patients for each day in the next 7 days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47038-C9DF-206F-ACE2-4BE40C3BF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PATIENT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99F4D-7B86-911E-13B4-D25BA1500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3006725"/>
            <a:ext cx="4553712" cy="31829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i="1" dirty="0"/>
              <a:t>INPUT:</a:t>
            </a:r>
            <a:r>
              <a:rPr lang="en-US" dirty="0"/>
              <a:t> sex, age, comorbidities</a:t>
            </a:r>
          </a:p>
          <a:p>
            <a:pPr>
              <a:spcBef>
                <a:spcPts val="1800"/>
              </a:spcBef>
            </a:pPr>
            <a:r>
              <a:rPr lang="en-US" i="1" dirty="0"/>
              <a:t>Action:</a:t>
            </a:r>
            <a:r>
              <a:rPr lang="en-US" dirty="0"/>
              <a:t> retrieve weather data in the background, make prediction </a:t>
            </a:r>
          </a:p>
          <a:p>
            <a:pPr>
              <a:spcBef>
                <a:spcPts val="1800"/>
              </a:spcBef>
            </a:pPr>
            <a:r>
              <a:rPr lang="en-US" i="1" dirty="0"/>
              <a:t>OUTPUT:</a:t>
            </a:r>
            <a:r>
              <a:rPr lang="en-US" dirty="0"/>
              <a:t> a probability of developing each of the medical emergencies analyzed.</a:t>
            </a:r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9F823D48-AE19-B9E3-1D72-517B74AD4E8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8DA9DAA-006C-4F4B-980E-E3DF019B24E2}" type="slidenum">
              <a:rPr lang="en-US" sz="1200" b="1" cap="all" spc="100">
                <a:solidFill>
                  <a:schemeClr val="accent2"/>
                </a:solidFill>
              </a:rPr>
              <a:pPr algn="r"/>
              <a:t>6</a:t>
            </a:fld>
            <a:endParaRPr lang="en-US" sz="1200" b="1" cap="all" spc="100" dirty="0">
              <a:solidFill>
                <a:schemeClr val="accent2"/>
              </a:solidFill>
            </a:endParaRPr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08886031-9280-E75D-619F-EB5107B760C8}"/>
              </a:ext>
            </a:extLst>
          </p:cNvPr>
          <p:cNvSpPr txBox="1">
            <a:spLocks/>
          </p:cNvSpPr>
          <p:nvPr/>
        </p:nvSpPr>
        <p:spPr>
          <a:xfrm>
            <a:off x="9321282" y="726282"/>
            <a:ext cx="112900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cap="all" spc="100" dirty="0" err="1">
                <a:solidFill>
                  <a:schemeClr val="accent2"/>
                </a:solidFill>
              </a:rPr>
              <a:t>climarisk</a:t>
            </a:r>
            <a:endParaRPr lang="en-US" sz="1200" b="1" cap="all" spc="1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16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4A08-03FE-5906-DA09-0B19FFBE0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321" y="1929067"/>
            <a:ext cx="4434840" cy="3236976"/>
          </a:xfrm>
        </p:spPr>
        <p:txBody>
          <a:bodyPr>
            <a:normAutofit/>
          </a:bodyPr>
          <a:lstStyle/>
          <a:p>
            <a:r>
              <a:rPr lang="en-US" sz="4400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DE4CC-17D3-770A-56BD-3D5DC1FE7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2365" y="1989342"/>
            <a:ext cx="4889055" cy="3116425"/>
          </a:xfrm>
        </p:spPr>
        <p:txBody>
          <a:bodyPr/>
          <a:lstStyle/>
          <a:p>
            <a:r>
              <a:rPr lang="en-US" b="1" dirty="0"/>
              <a:t>MEDICAL DATA</a:t>
            </a:r>
          </a:p>
          <a:p>
            <a:r>
              <a:rPr lang="en-US" dirty="0"/>
              <a:t>The training dataset is built of records from the County Emergency Hospital Cluj-Napoca.</a:t>
            </a:r>
          </a:p>
          <a:p>
            <a:endParaRPr lang="en-US" dirty="0"/>
          </a:p>
          <a:p>
            <a:r>
              <a:rPr lang="en-US" b="1" dirty="0"/>
              <a:t>WEATHER DATA</a:t>
            </a:r>
          </a:p>
          <a:p>
            <a:r>
              <a:rPr lang="en-US" dirty="0"/>
              <a:t>Meteomanz.com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756B4-65A0-1EA5-8242-726486E7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climarisk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EA306-E5E3-0CC3-FA38-C1A65181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1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4F13D7EF-4A6C-48A4-AD35-1C041BA2B76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21898" b="21898"/>
          <a:stretch>
            <a:fillRect/>
          </a:stretch>
        </p:blipFill>
        <p:spPr/>
      </p:pic>
      <p:pic>
        <p:nvPicPr>
          <p:cNvPr id="16" name="Picture Placeholder 15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D57A1E08-C1D7-8136-5523-314AD005C2B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22070" b="22070"/>
          <a:stretch>
            <a:fillRect/>
          </a:stretch>
        </p:blipFill>
        <p:spPr>
          <a:xfrm>
            <a:off x="3333085" y="1745972"/>
            <a:ext cx="2290065" cy="2273502"/>
          </a:xfrm>
        </p:spPr>
      </p:pic>
      <p:pic>
        <p:nvPicPr>
          <p:cNvPr id="20" name="Picture Placeholder 19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210C379B-238E-7F2E-B991-2EA3D7E2FD2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27801" b="27801"/>
          <a:stretch>
            <a:fillRect/>
          </a:stretch>
        </p:blipFill>
        <p:spPr>
          <a:xfrm>
            <a:off x="462861" y="4395190"/>
            <a:ext cx="3119293" cy="2462810"/>
          </a:xfrm>
        </p:spPr>
      </p:pic>
      <p:pic>
        <p:nvPicPr>
          <p:cNvPr id="18" name="Picture Placeholder 17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C497A750-2136-2FD8-FAE6-0278C9B8C0AF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29289" b="29289"/>
          <a:stretch>
            <a:fillRect/>
          </a:stretch>
        </p:blipFill>
        <p:spPr>
          <a:xfrm>
            <a:off x="4622077" y="3648269"/>
            <a:ext cx="4369721" cy="3218785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3869306-8336-CA2C-2727-95E044AD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3754" y="404625"/>
            <a:ext cx="5276088" cy="2276856"/>
          </a:xfrm>
        </p:spPr>
        <p:txBody>
          <a:bodyPr/>
          <a:lstStyle/>
          <a:p>
            <a:r>
              <a:rPr lang="en-US" dirty="0"/>
              <a:t>What data?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BAFE6-03D2-F560-4C01-9E3BECF2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climarisk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1334D-996A-0820-AB8A-B0E20CD2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B178BAE-56A7-476E-9D1A-8AB664B7A1CA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502785" y="2359778"/>
            <a:ext cx="1250466" cy="2138445"/>
          </a:xfrm>
          <a:prstGeom prst="curvedConnector4">
            <a:avLst>
              <a:gd name="adj1" fmla="val -18281"/>
              <a:gd name="adj2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DC68C97-90A3-5891-65AF-AF8F2F215599}"/>
              </a:ext>
            </a:extLst>
          </p:cNvPr>
          <p:cNvCxnSpPr>
            <a:stCxn id="16" idx="1"/>
          </p:cNvCxnSpPr>
          <p:nvPr/>
        </p:nvCxnSpPr>
        <p:spPr>
          <a:xfrm>
            <a:off x="5623150" y="2891005"/>
            <a:ext cx="479753" cy="878315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E3D097-385B-1755-5EDA-93175A07AAE1}"/>
              </a:ext>
            </a:extLst>
          </p:cNvPr>
          <p:cNvSpPr txBox="1"/>
          <p:nvPr/>
        </p:nvSpPr>
        <p:spPr>
          <a:xfrm>
            <a:off x="1913080" y="1188782"/>
            <a:ext cx="170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spc="4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WEATHER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78F862-2EC4-1D4A-4140-FAA7AACB067D}"/>
              </a:ext>
            </a:extLst>
          </p:cNvPr>
          <p:cNvSpPr txBox="1"/>
          <p:nvPr/>
        </p:nvSpPr>
        <p:spPr>
          <a:xfrm>
            <a:off x="3428552" y="2614596"/>
            <a:ext cx="239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cap="all" spc="400" dirty="0">
                <a:solidFill>
                  <a:srgbClr val="CC00CC"/>
                </a:solidFill>
                <a:latin typeface="+mj-lt"/>
                <a:ea typeface="+mj-ea"/>
                <a:cs typeface="+mj-cs"/>
              </a:rPr>
              <a:t>MEDICAL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1AB844-3780-2CFC-E106-F17F18318A35}"/>
              </a:ext>
            </a:extLst>
          </p:cNvPr>
          <p:cNvSpPr txBox="1"/>
          <p:nvPr/>
        </p:nvSpPr>
        <p:spPr>
          <a:xfrm>
            <a:off x="1148221" y="4761367"/>
            <a:ext cx="70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Min temp.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A2B31-3B7F-EB88-DE58-BDE96250ED17}"/>
              </a:ext>
            </a:extLst>
          </p:cNvPr>
          <p:cNvSpPr txBox="1"/>
          <p:nvPr/>
        </p:nvSpPr>
        <p:spPr>
          <a:xfrm>
            <a:off x="733531" y="5348967"/>
            <a:ext cx="70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Max temp.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5D42B8-5A49-86EA-0011-E39EEE8A6613}"/>
              </a:ext>
            </a:extLst>
          </p:cNvPr>
          <p:cNvSpPr txBox="1"/>
          <p:nvPr/>
        </p:nvSpPr>
        <p:spPr>
          <a:xfrm>
            <a:off x="845820" y="6002708"/>
            <a:ext cx="1449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Precipitations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CD15C9-D32A-D3C8-020F-A7FC2489DDD9}"/>
              </a:ext>
            </a:extLst>
          </p:cNvPr>
          <p:cNvSpPr txBox="1"/>
          <p:nvPr/>
        </p:nvSpPr>
        <p:spPr>
          <a:xfrm>
            <a:off x="1846636" y="5012697"/>
            <a:ext cx="921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Atm. pressure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64F321-5CE9-1832-F2F3-B10AAC3ACBCB}"/>
              </a:ext>
            </a:extLst>
          </p:cNvPr>
          <p:cNvSpPr txBox="1"/>
          <p:nvPr/>
        </p:nvSpPr>
        <p:spPr>
          <a:xfrm>
            <a:off x="1502785" y="6426106"/>
            <a:ext cx="1337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Wind speed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6B90CB-80FE-91B0-DF3B-F332DAE549BE}"/>
              </a:ext>
            </a:extLst>
          </p:cNvPr>
          <p:cNvSpPr txBox="1"/>
          <p:nvPr/>
        </p:nvSpPr>
        <p:spPr>
          <a:xfrm>
            <a:off x="2113180" y="5724702"/>
            <a:ext cx="1091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Insolation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232BBD-B88D-C232-D25B-BDBA9784A613}"/>
              </a:ext>
            </a:extLst>
          </p:cNvPr>
          <p:cNvSpPr txBox="1"/>
          <p:nvPr/>
        </p:nvSpPr>
        <p:spPr>
          <a:xfrm>
            <a:off x="5734437" y="3861123"/>
            <a:ext cx="170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Hypertension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4E58CD-F5DD-9CA7-48A9-46B7F3DBE9A4}"/>
              </a:ext>
            </a:extLst>
          </p:cNvPr>
          <p:cNvSpPr txBox="1"/>
          <p:nvPr/>
        </p:nvSpPr>
        <p:spPr>
          <a:xfrm>
            <a:off x="5218530" y="4319386"/>
            <a:ext cx="162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Atrial </a:t>
            </a:r>
            <a:r>
              <a:rPr lang="en-US" sz="1600" dirty="0" err="1"/>
              <a:t>fribrillation</a:t>
            </a:r>
            <a:endParaRPr 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449A86-A8B4-5AA1-D6B1-829744D50772}"/>
              </a:ext>
            </a:extLst>
          </p:cNvPr>
          <p:cNvSpPr txBox="1"/>
          <p:nvPr/>
        </p:nvSpPr>
        <p:spPr>
          <a:xfrm>
            <a:off x="6721443" y="4232917"/>
            <a:ext cx="1623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Chronic ischemic heart disease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A7CF8D-3BB1-0362-6400-51712C841B99}"/>
              </a:ext>
            </a:extLst>
          </p:cNvPr>
          <p:cNvSpPr txBox="1"/>
          <p:nvPr/>
        </p:nvSpPr>
        <p:spPr>
          <a:xfrm>
            <a:off x="4899424" y="5079377"/>
            <a:ext cx="16235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Chronic obstructive pulmonary disease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008CC8-0DD3-6EF1-41D9-4D074FBA096A}"/>
              </a:ext>
            </a:extLst>
          </p:cNvPr>
          <p:cNvSpPr txBox="1"/>
          <p:nvPr/>
        </p:nvSpPr>
        <p:spPr>
          <a:xfrm>
            <a:off x="6109096" y="4912704"/>
            <a:ext cx="14659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Valvular insufficiency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1F6DF5-F6C7-F78C-0612-47B875009DB9}"/>
              </a:ext>
            </a:extLst>
          </p:cNvPr>
          <p:cNvSpPr txBox="1"/>
          <p:nvPr/>
        </p:nvSpPr>
        <p:spPr>
          <a:xfrm>
            <a:off x="5123636" y="6432718"/>
            <a:ext cx="1915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Heart failure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4F33E7-C1AC-4385-0AD2-EFD3DDDDB256}"/>
              </a:ext>
            </a:extLst>
          </p:cNvPr>
          <p:cNvSpPr txBox="1"/>
          <p:nvPr/>
        </p:nvSpPr>
        <p:spPr>
          <a:xfrm>
            <a:off x="6320037" y="5857585"/>
            <a:ext cx="2002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Respiratory failure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2C4B7A-847B-8FA2-03B8-73635C350953}"/>
              </a:ext>
            </a:extLst>
          </p:cNvPr>
          <p:cNvSpPr txBox="1"/>
          <p:nvPr/>
        </p:nvSpPr>
        <p:spPr>
          <a:xfrm>
            <a:off x="7663773" y="5974700"/>
            <a:ext cx="19522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Cerebral infarction</a:t>
            </a:r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218AF08F-EE5B-66DA-49F0-CC7BB5CBC23B}"/>
              </a:ext>
            </a:extLst>
          </p:cNvPr>
          <p:cNvSpPr/>
          <p:nvPr/>
        </p:nvSpPr>
        <p:spPr>
          <a:xfrm rot="20841961">
            <a:off x="4685241" y="5457891"/>
            <a:ext cx="6074020" cy="1936429"/>
          </a:xfrm>
          <a:prstGeom prst="arc">
            <a:avLst>
              <a:gd name="adj1" fmla="val 11135986"/>
              <a:gd name="adj2" fmla="val 197758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32022D-2F6E-7351-7F53-352FC672A50C}"/>
              </a:ext>
            </a:extLst>
          </p:cNvPr>
          <p:cNvSpPr txBox="1"/>
          <p:nvPr/>
        </p:nvSpPr>
        <p:spPr>
          <a:xfrm rot="21121090">
            <a:off x="7871350" y="5051202"/>
            <a:ext cx="902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INPUT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052B75-5E74-EB55-41CB-0DB0828354CA}"/>
              </a:ext>
            </a:extLst>
          </p:cNvPr>
          <p:cNvSpPr txBox="1"/>
          <p:nvPr/>
        </p:nvSpPr>
        <p:spPr>
          <a:xfrm rot="21121090">
            <a:off x="7879926" y="5343399"/>
            <a:ext cx="1023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3025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8928-9766-AE01-83A4-1499EE7B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our data look like?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775B224-7C80-A3DF-7901-C9D760AB88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47421" y="1873579"/>
            <a:ext cx="8110689" cy="448277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F7BDB-0F9B-34D9-2016-0B4A9E852C5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 err="1"/>
              <a:t>climarisk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243D0-1F7E-DDAD-AA65-324D001FD1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9510A8-959F-AD31-57DD-6F105AE75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775" y="2631959"/>
            <a:ext cx="4553712" cy="8239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Hospital </a:t>
            </a:r>
          </a:p>
          <a:p>
            <a:r>
              <a:rPr lang="en-US" dirty="0"/>
              <a:t>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12064-016D-FCC0-1CB7-81FC149D4A55}"/>
              </a:ext>
            </a:extLst>
          </p:cNvPr>
          <p:cNvSpPr txBox="1"/>
          <p:nvPr/>
        </p:nvSpPr>
        <p:spPr>
          <a:xfrm>
            <a:off x="933061" y="1464906"/>
            <a:ext cx="36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Initially…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EED4FC-614D-6CEA-DE02-214FCF2B56AC}"/>
              </a:ext>
            </a:extLst>
          </p:cNvPr>
          <p:cNvSpPr txBox="1"/>
          <p:nvPr/>
        </p:nvSpPr>
        <p:spPr>
          <a:xfrm>
            <a:off x="881775" y="3599421"/>
            <a:ext cx="18660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Number of overall admissions to the emergency room in the cities from the ‘City’ column in one day.</a:t>
            </a:r>
          </a:p>
        </p:txBody>
      </p:sp>
    </p:spTree>
    <p:extLst>
      <p:ext uri="{BB962C8B-B14F-4D97-AF65-F5344CB8AC3E}">
        <p14:creationId xmlns:p14="http://schemas.microsoft.com/office/powerpoint/2010/main" val="27961521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" id="{D860ABA3-507A-4DC6-8D34-B6D2FE41A3BA}" vid="{BBA8DB39-4D39-4790-8D8A-7FB22E9634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4958658-F0F0-4C75-A3B7-276A0C8E9F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{E3728E21-F8D8-4E77-94F3-4B72364FBE37}tf89338750_win32</Template>
  <TotalTime>590</TotalTime>
  <Words>780</Words>
  <Application>Microsoft Office PowerPoint</Application>
  <PresentationFormat>Widescreen</PresentationFormat>
  <Paragraphs>144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Univers</vt:lpstr>
      <vt:lpstr>GradientUnivers</vt:lpstr>
      <vt:lpstr>climarisk</vt:lpstr>
      <vt:lpstr>Agenda</vt:lpstr>
      <vt:lpstr>WHY?</vt:lpstr>
      <vt:lpstr>WHY?</vt:lpstr>
      <vt:lpstr>WHAT?</vt:lpstr>
      <vt:lpstr>WHAT?</vt:lpstr>
      <vt:lpstr>DATA</vt:lpstr>
      <vt:lpstr>What data?</vt:lpstr>
      <vt:lpstr>What does our data look like?</vt:lpstr>
      <vt:lpstr>What does our data look like?</vt:lpstr>
      <vt:lpstr>What our data tells us…</vt:lpstr>
      <vt:lpstr>What our data tells us…</vt:lpstr>
      <vt:lpstr>What our data tells us…</vt:lpstr>
      <vt:lpstr>What our data tells us…</vt:lpstr>
      <vt:lpstr>DEMO</vt:lpstr>
      <vt:lpstr>RESULTS</vt:lpstr>
      <vt:lpstr>RESULTS Hospital</vt:lpstr>
      <vt:lpstr>RESULTS Patient</vt:lpstr>
      <vt:lpstr>RESULTS Patient - Dataset</vt:lpstr>
      <vt:lpstr>RESULTS Patient - Model</vt:lpstr>
      <vt:lpstr>conclusion</vt:lpstr>
      <vt:lpstr>Conclusion</vt:lpstr>
      <vt:lpstr>Conclusion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MEDIO</dc:title>
  <dc:creator>BERNADETT-SABRINA HOSZU</dc:creator>
  <cp:lastModifiedBy>BERNADETT-SABRINA HOSZU</cp:lastModifiedBy>
  <cp:revision>29</cp:revision>
  <dcterms:created xsi:type="dcterms:W3CDTF">2023-12-18T05:47:11Z</dcterms:created>
  <dcterms:modified xsi:type="dcterms:W3CDTF">2024-01-17T12:11:55Z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