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63" r:id="rId6"/>
    <p:sldId id="265" r:id="rId7"/>
    <p:sldId id="273" r:id="rId8"/>
    <p:sldId id="274" r:id="rId9"/>
    <p:sldId id="275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C6B28-53D2-44B2-AA20-E29860A5EC6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0952A-4E81-42E1-B5E4-082D154F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FB-4A6A-4B9C-B5B4-31D056E9A3C0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12AF-A984-4E99-A9FE-2FE9C6E9B385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B3C3-0751-43F0-ABF4-F82EB97611B7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8525-3BA1-445F-A807-FEF744619F24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C596-10E8-4E1C-8AFF-92F8137DA0A6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76C-0791-4554-976D-EF03CCBF92BE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145E-421F-407A-9E4E-C16250953870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D6BE-D7B2-4883-B49D-473F6AD663FD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9C4-BE27-4477-8D1C-94D8FA9D8045}" type="datetime1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F755-0047-431C-BDD5-D768EA5B484F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2F8-EBFA-496B-BC13-613D1468FBFA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724F-24FE-43D2-AE07-85E79A95FBAF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retelelor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Danila Marius Cristian</a:t>
            </a:r>
          </a:p>
          <a:p>
            <a:endParaRPr lang="en-US" dirty="0"/>
          </a:p>
          <a:p>
            <a:r>
              <a:rPr lang="en-US" dirty="0" err="1" smtClean="0"/>
              <a:t>Coordonator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Frasinaru</a:t>
            </a:r>
            <a:r>
              <a:rPr lang="en-US" dirty="0" smtClean="0"/>
              <a:t> Cristian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-142875"/>
            <a:ext cx="10515600" cy="13255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1.1. Deep learning, </a:t>
            </a:r>
            <a:r>
              <a:rPr lang="en-US" sz="2800" b="1" dirty="0" err="1" smtClean="0"/>
              <a:t>prezentare</a:t>
            </a:r>
            <a:r>
              <a:rPr lang="en-US" sz="2800" b="1" dirty="0" smtClean="0"/>
              <a:t> 	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11200" y="1182688"/>
            <a:ext cx="574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 </a:t>
            </a:r>
            <a:r>
              <a:rPr lang="en-US" dirty="0" err="1" smtClean="0"/>
              <a:t>subdomeniu</a:t>
            </a:r>
            <a:r>
              <a:rPr lang="en-US" dirty="0" smtClean="0"/>
              <a:t> al machine learning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ocupa</a:t>
            </a:r>
            <a:r>
              <a:rPr lang="en-US" dirty="0" smtClean="0"/>
              <a:t> cu </a:t>
            </a:r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inspirati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functionare</a:t>
            </a:r>
            <a:r>
              <a:rPr lang="en-US" dirty="0" smtClean="0"/>
              <a:t> al </a:t>
            </a:r>
            <a:r>
              <a:rPr lang="en-US" dirty="0" err="1" smtClean="0"/>
              <a:t>cereierului</a:t>
            </a:r>
            <a:r>
              <a:rPr lang="en-US" dirty="0" smtClean="0"/>
              <a:t>, </a:t>
            </a:r>
            <a:r>
              <a:rPr lang="en-US" dirty="0" err="1" smtClean="0"/>
              <a:t>numiti</a:t>
            </a:r>
            <a:r>
              <a:rPr lang="en-US" dirty="0" smtClean="0"/>
              <a:t> </a:t>
            </a:r>
            <a:r>
              <a:rPr lang="en-US" b="1" dirty="0" err="1" smtClean="0"/>
              <a:t>retele</a:t>
            </a:r>
            <a:r>
              <a:rPr lang="en-US" b="1" dirty="0" smtClean="0"/>
              <a:t> </a:t>
            </a:r>
            <a:r>
              <a:rPr lang="en-US" b="1" dirty="0" err="1" smtClean="0"/>
              <a:t>neuronale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Folosit</a:t>
            </a:r>
            <a:r>
              <a:rPr lang="en-US" dirty="0" smtClean="0"/>
              <a:t> 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Speech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Diagnoza</a:t>
            </a:r>
            <a:r>
              <a:rPr lang="en-US" dirty="0" smtClean="0"/>
              <a:t> </a:t>
            </a:r>
            <a:r>
              <a:rPr lang="en-US" dirty="0" err="1" smtClean="0"/>
              <a:t>medicala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tc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Convolutive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Recurente</a:t>
            </a:r>
            <a:endParaRPr lang="en-US" b="1" dirty="0"/>
          </a:p>
        </p:txBody>
      </p:sp>
      <p:pic>
        <p:nvPicPr>
          <p:cNvPr id="1026" name="Picture 2" descr="Imagini pentru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810662"/>
            <a:ext cx="4787900" cy="28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-142875"/>
            <a:ext cx="10515600" cy="13255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1.2. Deep learning, Neural Turing Machines 	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22300" y="1512888"/>
            <a:ext cx="574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Introduse</a:t>
            </a:r>
            <a:r>
              <a:rPr lang="en-US" dirty="0" smtClean="0"/>
              <a:t> in 2014 de Alex Graves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noua</a:t>
            </a:r>
            <a:r>
              <a:rPr lang="en-US" dirty="0" smtClean="0"/>
              <a:t> de </a:t>
            </a:r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r>
              <a:rPr lang="en-US" dirty="0" smtClean="0"/>
              <a:t> </a:t>
            </a:r>
            <a:r>
              <a:rPr lang="en-US" dirty="0" err="1" smtClean="0"/>
              <a:t>optimizata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invatarea</a:t>
            </a:r>
            <a:r>
              <a:rPr lang="en-US" dirty="0" smtClean="0"/>
              <a:t> de </a:t>
            </a:r>
            <a:r>
              <a:rPr lang="en-US" dirty="0" err="1" smtClean="0"/>
              <a:t>algoritmti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Compusa</a:t>
            </a:r>
            <a:r>
              <a:rPr lang="en-US" dirty="0" smtClean="0"/>
              <a:t> din: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Capete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scriere</a:t>
            </a:r>
            <a:r>
              <a:rPr lang="en-US" dirty="0" smtClean="0"/>
              <a:t>/</a:t>
            </a:r>
            <a:r>
              <a:rPr lang="en-US" dirty="0" err="1" smtClean="0"/>
              <a:t>citire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Controller (o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Memorie</a:t>
            </a:r>
            <a:endParaRPr lang="en-US" dirty="0"/>
          </a:p>
        </p:txBody>
      </p:sp>
      <p:pic>
        <p:nvPicPr>
          <p:cNvPr id="2050" name="Picture 2" descr="Imagini pentru neural turing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831975"/>
            <a:ext cx="5457825" cy="402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300" y="495300"/>
            <a:ext cx="3936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</a:t>
            </a:r>
            <a:r>
              <a:rPr lang="en-US" sz="2800" b="1" dirty="0" err="1" smtClean="0"/>
              <a:t>Arhitectura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proiectului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19" y="1801300"/>
            <a:ext cx="6774370" cy="369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299" y="1801300"/>
            <a:ext cx="3087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Compus</a:t>
            </a:r>
            <a:r>
              <a:rPr lang="en-US" dirty="0" smtClean="0"/>
              <a:t> din: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Modele</a:t>
            </a:r>
            <a:r>
              <a:rPr lang="en-US" dirty="0" err="1" smtClean="0"/>
              <a:t>le</a:t>
            </a:r>
            <a:r>
              <a:rPr lang="en-US" dirty="0" smtClean="0"/>
              <a:t> </a:t>
            </a:r>
            <a:r>
              <a:rPr lang="en-US" dirty="0" err="1" smtClean="0"/>
              <a:t>propriu</a:t>
            </a:r>
            <a:r>
              <a:rPr lang="en-US" dirty="0" smtClean="0"/>
              <a:t> </a:t>
            </a:r>
            <a:r>
              <a:rPr lang="en-US" dirty="0" err="1" smtClean="0"/>
              <a:t>zise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interfata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14900" cy="5365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 err="1" smtClean="0"/>
              <a:t>Rezultate</a:t>
            </a:r>
            <a:r>
              <a:rPr lang="en-US" sz="2800" b="1" dirty="0" smtClean="0"/>
              <a:t> </a:t>
            </a:r>
            <a:r>
              <a:rPr lang="en-US" sz="2800" b="1" dirty="0" err="1"/>
              <a:t>o</a:t>
            </a:r>
            <a:r>
              <a:rPr lang="en-US" sz="2800" b="1" dirty="0" err="1" smtClean="0"/>
              <a:t>btinute</a:t>
            </a:r>
            <a:endParaRPr lang="en-US" sz="2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213297"/>
            <a:ext cx="1460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" panose="020B0604020202020204" pitchFamily="34" charset="0"/>
              </a:rPr>
              <a:t>[[[0.000751546365971,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0.000769892576671,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0.000637261131599,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0.000600783421602,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0.12773718494,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0.239040904467,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0.214272843324,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0.370771723772,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0.465849417004],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0300" y="1016000"/>
            <a:ext cx="7124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/>
              <a:t> </a:t>
            </a:r>
            <a:r>
              <a:rPr lang="en-US" altLang="en-US" sz="1000" dirty="0">
                <a:latin typeface="Arial Unicode MS"/>
              </a:rPr>
              <a:t/>
            </a:r>
            <a:br>
              <a:rPr lang="en-US" altLang="en-US" sz="1000" dirty="0">
                <a:latin typeface="Arial Unicode MS"/>
              </a:rPr>
            </a:b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[9.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00920625725e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,</a:t>
            </a:r>
          </a:p>
          <a:p>
            <a:r>
              <a:rPr lang="en-US" altLang="en-US" sz="1000" dirty="0" smtClean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7.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82020981282e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6.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5095684253e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6.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73165195701e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0.180481531645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0.244833481652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0.273710496834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0.454686659751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0.596889833317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],</a:t>
            </a:r>
            <a:r>
              <a:rPr lang="en-US" altLang="en-US" sz="1000" dirty="0"/>
              <a:t> </a:t>
            </a:r>
            <a:r>
              <a:rPr lang="en-US" altLang="en-US" sz="1000" dirty="0">
                <a:latin typeface="Arial Unicode MS"/>
              </a:rPr>
              <a:t/>
            </a:r>
            <a:br>
              <a:rPr lang="en-US" altLang="en-US" sz="1000" dirty="0">
                <a:latin typeface="Arial Unicode MS"/>
              </a:rPr>
            </a:b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051300" y="1143000"/>
            <a:ext cx="4940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[4.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46837405637e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3.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44817119736e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-05,</a:t>
            </a:r>
          </a:p>
          <a:p>
            <a:r>
              <a:rPr lang="en-US" altLang="en-US" sz="1000" dirty="0" smtClean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6885035585e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3.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21667374046e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0.262205621903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0.240104608732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0.341346314965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0.4821289515972,</a:t>
            </a:r>
            <a:endParaRPr lang="en-US" altLang="en-US" sz="1000" dirty="0">
              <a:solidFill>
                <a:srgbClr val="9A4D00"/>
              </a:solidFill>
              <a:latin typeface="Arial Unicode MS"/>
            </a:endParaRPr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0.501759117299],</a:t>
            </a:r>
            <a:r>
              <a:rPr lang="en-US" altLang="en-US" sz="1000" dirty="0" smtClean="0"/>
              <a:t> </a:t>
            </a:r>
            <a:r>
              <a:rPr lang="en-US" altLang="en-US" sz="1000" dirty="0">
                <a:latin typeface="Arial Unicode MS"/>
              </a:rPr>
              <a:t/>
            </a:r>
            <a:br>
              <a:rPr lang="en-US" altLang="en-US" sz="1000" dirty="0">
                <a:latin typeface="Arial Unicode MS"/>
              </a:rPr>
            </a:b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1143000"/>
            <a:ext cx="37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[3.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48919682303e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,</a:t>
            </a:r>
          </a:p>
          <a:p>
            <a:r>
              <a:rPr lang="en-US" altLang="en-US" sz="1000" dirty="0" smtClean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59198402876e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1.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83589819237e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46684454266e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0.330040528556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0.237285575094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0.394284580217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0.525120693702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0.410196603956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],</a:t>
            </a:r>
            <a:r>
              <a:rPr lang="en-US" altLang="en-US" sz="1000" dirty="0"/>
              <a:t> </a:t>
            </a:r>
            <a:r>
              <a:rPr lang="en-US" altLang="en-US" sz="1000" dirty="0">
                <a:latin typeface="Arial Unicode MS"/>
              </a:rPr>
              <a:t/>
            </a:r>
            <a:br>
              <a:rPr lang="en-US" altLang="en-US" sz="1000" dirty="0">
                <a:latin typeface="Arial Unicode MS"/>
              </a:rPr>
            </a:b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1137097"/>
            <a:ext cx="16383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[3.</a:t>
            </a:r>
            <a:r>
              <a:rPr lang="en-US" altLang="en-US" sz="1050" u="sng" dirty="0">
                <a:solidFill>
                  <a:srgbClr val="9A4D00"/>
                </a:solidFill>
                <a:latin typeface="Arial Unicode MS"/>
              </a:rPr>
              <a:t>10455175941e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50" u="sng" dirty="0">
                <a:solidFill>
                  <a:srgbClr val="9A4D00"/>
                </a:solidFill>
                <a:latin typeface="Arial Unicode MS"/>
              </a:rPr>
              <a:t>33229850784e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1.</a:t>
            </a:r>
            <a:r>
              <a:rPr lang="en-US" altLang="en-US" sz="1050" u="sng" dirty="0">
                <a:solidFill>
                  <a:srgbClr val="9A4D00"/>
                </a:solidFill>
                <a:latin typeface="Arial Unicode MS"/>
              </a:rPr>
              <a:t>51453999616e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50" u="sng" dirty="0">
                <a:solidFill>
                  <a:srgbClr val="9A4D00"/>
                </a:solidFill>
                <a:latin typeface="Arial Unicode MS"/>
              </a:rPr>
              <a:t>18735040572e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0.376419535208,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0.237146807326,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0.429571992622,</a:t>
            </a:r>
            <a:r>
              <a:rPr lang="en-US" altLang="en-US" sz="1050" dirty="0"/>
              <a:t> </a:t>
            </a:r>
            <a:r>
              <a:rPr lang="en-US" altLang="en-US" sz="1050" dirty="0" smtClean="0">
                <a:solidFill>
                  <a:srgbClr val="9A4D00"/>
                </a:solidFill>
                <a:latin typeface="Arial Unicode MS"/>
              </a:rPr>
              <a:t>0.237611938861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50" dirty="0"/>
              <a:t> </a:t>
            </a:r>
            <a:r>
              <a:rPr lang="en-US" altLang="en-US" sz="1050" dirty="0" smtClean="0">
                <a:solidFill>
                  <a:srgbClr val="9A4D00"/>
                </a:solidFill>
                <a:latin typeface="Arial Unicode MS"/>
              </a:rPr>
              <a:t>0.011490463268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],</a:t>
            </a:r>
            <a:r>
              <a:rPr lang="en-US" altLang="en-US" sz="1050" dirty="0"/>
              <a:t> </a:t>
            </a:r>
            <a:r>
              <a:rPr lang="en-US" altLang="en-US" sz="1050" dirty="0">
                <a:latin typeface="Arial Unicode MS"/>
              </a:rPr>
              <a:t/>
            </a:r>
            <a:br>
              <a:rPr lang="en-US" altLang="en-US" sz="1050" dirty="0">
                <a:latin typeface="Arial Unicode MS"/>
              </a:rPr>
            </a:b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9385300" y="1143000"/>
            <a:ext cx="1435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[2.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89867797738e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23753419482e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1.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35824510377e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04069513415e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0.406359755172,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0.238643669264,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0.452255805808,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0.54490706061,</a:t>
            </a:r>
            <a:r>
              <a:rPr lang="en-US" altLang="en-US" sz="1000" dirty="0"/>
              <a:t> 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0.413243797725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]]]</a:t>
            </a:r>
            <a:endParaRPr lang="en-US" altLang="en-US" sz="1000" dirty="0">
              <a:latin typeface="Arial" panose="020B0604020202020204" pitchFamily="34" charset="0"/>
            </a:endParaRPr>
          </a:p>
          <a:p>
            <a:endParaRPr lang="en-US" sz="1000" dirty="0"/>
          </a:p>
          <a:p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6200000">
                <a:off x="1760798" y="2314390"/>
                <a:ext cx="711200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60798" y="2314390"/>
                <a:ext cx="711200" cy="1279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5283200" y="2314390"/>
                <a:ext cx="711200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83200" y="2314390"/>
                <a:ext cx="711200" cy="1279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8763000" y="2326852"/>
                <a:ext cx="711200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63000" y="2326852"/>
                <a:ext cx="711200" cy="1279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36391" y="3124827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91" y="3124827"/>
                <a:ext cx="463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60641" y="3124827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41" y="3124827"/>
                <a:ext cx="469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1391" y="3137288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391" y="3137288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2982686" y="413294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75428" y="497114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04459" y="582022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68803" y="4982029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18120" y="414020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4259946" y="572951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267207" y="48695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331030" y="404223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3309262" y="48695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578926" y="4140202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5470069" y="488768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477330" y="402771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54210" y="4303880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10" y="4303880"/>
                <a:ext cx="4639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45143" y="5153998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143" y="5153998"/>
                <a:ext cx="469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44169" y="432013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69" y="4320135"/>
                <a:ext cx="4692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81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5.</a:t>
            </a:r>
            <a:r>
              <a:rPr lang="en-US" b="1" dirty="0" smtClean="0"/>
              <a:t> </a:t>
            </a:r>
            <a:r>
              <a:rPr lang="en-US" sz="2800" b="1" dirty="0" err="1" smtClean="0"/>
              <a:t>Concluzii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84301" y="1574800"/>
            <a:ext cx="825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 s-a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incercat</a:t>
            </a:r>
            <a:r>
              <a:rPr lang="en-US" dirty="0" smtClean="0"/>
              <a:t> </a:t>
            </a:r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probelemei</a:t>
            </a:r>
            <a:r>
              <a:rPr lang="en-US" dirty="0" smtClean="0"/>
              <a:t> </a:t>
            </a:r>
            <a:r>
              <a:rPr lang="en-US" dirty="0" err="1" smtClean="0"/>
              <a:t>generarii</a:t>
            </a:r>
            <a:r>
              <a:rPr lang="en-US" dirty="0" smtClean="0"/>
              <a:t> </a:t>
            </a:r>
            <a:r>
              <a:rPr lang="en-US" dirty="0" err="1" smtClean="0"/>
              <a:t>retelelor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abordare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Rezultatele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retele</a:t>
            </a:r>
            <a:r>
              <a:rPr lang="en-US" dirty="0" smtClean="0"/>
              <a:t> de </a:t>
            </a:r>
            <a:r>
              <a:rPr lang="en-US" dirty="0" err="1" smtClean="0"/>
              <a:t>dimensiuni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Modelul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extins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retele</a:t>
            </a:r>
            <a:r>
              <a:rPr lang="en-US" dirty="0" smtClean="0"/>
              <a:t> de </a:t>
            </a:r>
            <a:r>
              <a:rPr lang="en-US" dirty="0" err="1" smtClean="0"/>
              <a:t>dimensiuni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Retele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generala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abordari</a:t>
            </a:r>
            <a:r>
              <a:rPr lang="en-US" dirty="0" smtClean="0"/>
              <a:t> </a:t>
            </a:r>
            <a:r>
              <a:rPr lang="en-US" dirty="0" err="1" smtClean="0"/>
              <a:t>cunoscute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Studiu</a:t>
            </a:r>
            <a:r>
              <a:rPr lang="en-US" dirty="0" smtClean="0"/>
              <a:t> de </a:t>
            </a:r>
            <a:r>
              <a:rPr lang="en-US" dirty="0" err="1" smtClean="0"/>
              <a:t>caz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Prezentare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Neural Turing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Concluzii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1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40" y="522514"/>
            <a:ext cx="529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9644" y="1435625"/>
            <a:ext cx="5773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secventa</a:t>
            </a:r>
            <a:r>
              <a:rPr lang="en-US" dirty="0" smtClean="0"/>
              <a:t> de </a:t>
            </a:r>
            <a:r>
              <a:rPr lang="en-US" dirty="0" err="1" smtClean="0"/>
              <a:t>comparatori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a n </a:t>
            </a:r>
            <a:r>
              <a:rPr lang="en-US" dirty="0" err="1" smtClean="0"/>
              <a:t>inputuri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Algoritm</a:t>
            </a:r>
            <a:r>
              <a:rPr lang="en-US" dirty="0" smtClean="0"/>
              <a:t> independent de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Folosite</a:t>
            </a:r>
            <a:r>
              <a:rPr lang="en-US" dirty="0" smtClean="0"/>
              <a:t> in hardware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 e </a:t>
            </a:r>
            <a:r>
              <a:rPr lang="en-US" dirty="0" err="1" smtClean="0"/>
              <a:t>cruciala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82" y="1400775"/>
            <a:ext cx="3036404" cy="302435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79500" y="3403600"/>
            <a:ext cx="520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79500" y="3857626"/>
            <a:ext cx="520700" cy="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39850" y="3403600"/>
            <a:ext cx="0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1257300" y="3314700"/>
            <a:ext cx="171450" cy="203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257300" y="3733800"/>
            <a:ext cx="171450" cy="203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054" y="324090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4" y="3240901"/>
                <a:ext cx="186781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1269" y="3707348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9" y="3707348"/>
                <a:ext cx="18299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11869" y="3275548"/>
                <a:ext cx="980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69" y="3275548"/>
                <a:ext cx="980525" cy="276999"/>
              </a:xfrm>
              <a:prstGeom prst="rect">
                <a:avLst/>
              </a:prstGeom>
              <a:blipFill>
                <a:blip r:embed="rId5"/>
                <a:stretch>
                  <a:fillRect l="-5590" t="-2174" r="-80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699169" y="3707348"/>
                <a:ext cx="1046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169" y="3707348"/>
                <a:ext cx="1046825" cy="276999"/>
              </a:xfrm>
              <a:prstGeom prst="rect">
                <a:avLst/>
              </a:prstGeom>
              <a:blipFill>
                <a:blip r:embed="rId6"/>
                <a:stretch>
                  <a:fillRect l="-2924" t="-2174" r="-81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1096026" y="4550682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88768" y="5388881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17799" y="6237967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1054" y="5399768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3341" y="4550682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5799" y="455068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3084483" y="445633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095367" y="616176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032197" y="614725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039458" y="528728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078709" y="445271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056941" y="528002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6711" y="43910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76380" y="442294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0" y="4422948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5102" y="51691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02" y="5169105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5102" y="607144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02" y="6071442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75304" y="431421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4" y="4314211"/>
                <a:ext cx="277768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64253" y="514923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253" y="5149234"/>
                <a:ext cx="283091" cy="276999"/>
              </a:xfrm>
              <a:prstGeom prst="rect">
                <a:avLst/>
              </a:prstGeom>
              <a:blipFill>
                <a:blip r:embed="rId11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564253" y="602326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253" y="6023266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09280" y="5307604"/>
                <a:ext cx="2039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280" y="5307604"/>
                <a:ext cx="2039725" cy="276999"/>
              </a:xfrm>
              <a:prstGeom prst="rect">
                <a:avLst/>
              </a:prstGeom>
              <a:blipFill>
                <a:blip r:embed="rId13"/>
                <a:stretch>
                  <a:fillRect l="-5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40" y="522514"/>
            <a:ext cx="529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1.1.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prezentare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72886" y="163104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65628" y="246924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4659" y="331832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7914" y="2480129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70201" y="1631043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42659" y="1631043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761343" y="1536699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772227" y="3242127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709057" y="322761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716318" y="23676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755569" y="1533072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733801" y="236038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3571" y="14713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290" y="22928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914" y="3151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437083" y="1607457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29825" y="2445656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58856" y="3294742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82111" y="2456543"/>
            <a:ext cx="1" cy="885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34398" y="1607457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506856" y="1607457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8425540" y="1513113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8436424" y="321854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7373254" y="320402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7380515" y="234405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9419766" y="150948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9397998" y="2336800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527140" y="9978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748" y="34159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18309" y="2068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80144" y="447584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72886" y="531404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01917" y="616312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25172" y="5324929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7459" y="4475843"/>
            <a:ext cx="0" cy="17054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49917" y="4475843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2768601" y="438149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2779485" y="6086927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1716315" y="607241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1723576" y="52124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762827" y="4377872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741059" y="520518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504684" y="4937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195786" y="4475842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188528" y="5314041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217559" y="6163127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240814" y="5324928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293101" y="4475842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265559" y="4475842"/>
            <a:ext cx="0" cy="856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Connector 62"/>
          <p:cNvSpPr/>
          <p:nvPr/>
        </p:nvSpPr>
        <p:spPr>
          <a:xfrm>
            <a:off x="8184243" y="438149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8195127" y="608692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131957" y="607241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7139218" y="521244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9178469" y="4377871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9156701" y="5205185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214757" y="38662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05508" y="62843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920326" y="4937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40" y="522514"/>
            <a:ext cx="529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1.1.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prezentare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59294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7828" y="243114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6859" y="328022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0114" y="2442029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2401" y="1592943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859" y="1592943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583543" y="1498599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594427" y="3204027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531257" y="318951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538518" y="23295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577769" y="1494972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556001" y="232228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02630" y="2521861"/>
            <a:ext cx="37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4808" y="3401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7512" y="131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39" y="522514"/>
            <a:ext cx="10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1.2.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/>
              <a:t>c</a:t>
            </a:r>
            <a:r>
              <a:rPr lang="en-US" sz="2800" b="1" dirty="0" err="1" smtClean="0"/>
              <a:t>ele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eficiente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abordari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cunoscute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28808" y="4290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40783"/>
              </p:ext>
            </p:extLst>
          </p:nvPr>
        </p:nvGraphicFramePr>
        <p:xfrm>
          <a:off x="366395" y="1771005"/>
          <a:ext cx="104521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08">
                  <a:extLst>
                    <a:ext uri="{9D8B030D-6E8A-4147-A177-3AD203B41FA5}">
                      <a16:colId xmlns:a16="http://schemas.microsoft.com/office/drawing/2014/main" val="172123394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490078954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974829480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3359205519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598307557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1250171937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722765399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1309195111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51520321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327693173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1705326865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2566139358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3834613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9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48430"/>
                  </a:ext>
                </a:extLst>
              </a:tr>
              <a:tr h="370840">
                <a:tc gridSpan="1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624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39" y="522514"/>
            <a:ext cx="10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1.3.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studiu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caz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28808" y="4290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8" y="1685202"/>
            <a:ext cx="4385025" cy="278989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27" y="1476621"/>
            <a:ext cx="4116352" cy="2998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2571" y="4885509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 sorter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4902" y="4861724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sorter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39" y="522514"/>
            <a:ext cx="10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1.3.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studiu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caz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0866" y="1574592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73608" y="2412791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02639" y="3261877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06223" y="1574592"/>
            <a:ext cx="1" cy="885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92453" y="1567338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297366" y="2322078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304627" y="1462108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105363" y="1469367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083595" y="229668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487885" y="1548466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80627" y="2386665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09658" y="3235751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27642" y="2423679"/>
            <a:ext cx="1" cy="885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7918785" y="3171165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7926046" y="2311195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514465" y="4358435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1427375" y="426046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1405607" y="508777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9897" y="433956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02639" y="517776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31670" y="602684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90506" y="4339563"/>
            <a:ext cx="1" cy="885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2981649" y="508704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2988910" y="422707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26290" y="517776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2139200" y="507979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2117432" y="590710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687945" y="427186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8600855" y="417389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8579087" y="500120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9200" y="427186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7002110" y="417389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6980342" y="500120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384632" y="4252990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377374" y="5091189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06405" y="5940275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801025" y="5091189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7713935" y="499321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7692167" y="5820532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39" y="496388"/>
            <a:ext cx="10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1.3.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studiu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caz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50211"/>
              </p:ext>
            </p:extLst>
          </p:nvPr>
        </p:nvGraphicFramePr>
        <p:xfrm>
          <a:off x="1110344" y="1809092"/>
          <a:ext cx="4140925" cy="2735335"/>
        </p:xfrm>
        <a:graphic>
          <a:graphicData uri="http://schemas.openxmlformats.org/drawingml/2006/table">
            <a:tbl>
              <a:tblPr/>
              <a:tblGrid>
                <a:gridCol w="162634">
                  <a:extLst>
                    <a:ext uri="{9D8B030D-6E8A-4147-A177-3AD203B41FA5}">
                      <a16:colId xmlns:a16="http://schemas.microsoft.com/office/drawing/2014/main" val="2106706011"/>
                    </a:ext>
                  </a:extLst>
                </a:gridCol>
                <a:gridCol w="3978291">
                  <a:extLst>
                    <a:ext uri="{9D8B030D-6E8A-4147-A177-3AD203B41FA5}">
                      <a16:colId xmlns:a16="http://schemas.microsoft.com/office/drawing/2014/main" val="4144815928"/>
                    </a:ext>
                  </a:extLst>
                </a:gridCol>
              </a:tblGrid>
              <a:tr h="137274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dummy_sorter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(self, n):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435" marR="60435" marT="30218" marB="3021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407389"/>
                  </a:ext>
                </a:extLst>
              </a:tr>
              <a:tr h="241741">
                <a:tc rowSpan="8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endParaRPr lang="en-US" sz="1200" dirty="0" smtClean="0">
                        <a:solidFill>
                          <a:srgbClr val="D73A49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if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35229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return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[]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83074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89075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ret_val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[]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49845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n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0846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ret_val.append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((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69988"/>
                  </a:ext>
                </a:extLst>
              </a:tr>
              <a:tr h="423047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ret_val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.dummy_sorter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(n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30725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ret_val</a:t>
                      </a:r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695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09360" y="1809092"/>
                <a:ext cx="310896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Out = [(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dirty="0" smtClean="0"/>
                  <a:t>), ….,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dirty="0" smtClean="0"/>
                  <a:t>)]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0" y="1809092"/>
                <a:ext cx="3108960" cy="392993"/>
              </a:xfrm>
              <a:prstGeom prst="rect">
                <a:avLst/>
              </a:prstGeom>
              <a:blipFill>
                <a:blip r:embed="rId2"/>
                <a:stretch>
                  <a:fillRect l="-1569"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472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Cambria Math</vt:lpstr>
      <vt:lpstr>SFMono-Regular</vt:lpstr>
      <vt:lpstr>Wingdings</vt:lpstr>
      <vt:lpstr>Office Theme</vt:lpstr>
      <vt:lpstr>Crearea retelelor de sortare folosind deep learning</vt:lpstr>
      <vt:lpstr>Continut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1.1. Deep learning, prezentare  </vt:lpstr>
      <vt:lpstr>1.2. Deep learning, Neural Turing Machines  </vt:lpstr>
      <vt:lpstr>PowerPoint Presentation</vt:lpstr>
      <vt:lpstr>4. Rezultate obtinute</vt:lpstr>
      <vt:lpstr>5. 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Crearea retelelor de sortare folosind deep learning</dc:title>
  <dc:creator>Windows User</dc:creator>
  <cp:lastModifiedBy>Windows User</cp:lastModifiedBy>
  <cp:revision>14</cp:revision>
  <dcterms:created xsi:type="dcterms:W3CDTF">2018-07-02T08:04:12Z</dcterms:created>
  <dcterms:modified xsi:type="dcterms:W3CDTF">2018-07-04T01:29:46Z</dcterms:modified>
</cp:coreProperties>
</file>