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9" r:id="rId2"/>
    <p:sldId id="279" r:id="rId3"/>
    <p:sldId id="295" r:id="rId4"/>
    <p:sldId id="262" r:id="rId5"/>
    <p:sldId id="296" r:id="rId6"/>
    <p:sldId id="281" r:id="rId7"/>
  </p:sldIdLst>
  <p:sldSz cx="9144000" cy="5143500" type="screen16x9"/>
  <p:notesSz cx="6858000" cy="9144000"/>
  <p:embeddedFontLst>
    <p:embeddedFont>
      <p:font typeface="IBM Plex Sans Light" panose="020B0503050203000203" pitchFamily="34" charset="0"/>
      <p:regular r:id="rId9"/>
      <p:bold r:id="rId10"/>
      <p:italic r:id="rId11"/>
      <p:boldItalic r:id="rId12"/>
    </p:embeddedFont>
    <p:embeddedFont>
      <p:font typeface="IBM Plex Serif" panose="02060503050406000203" pitchFamily="18" charset="77"/>
      <p:regular r:id="rId13"/>
      <p:bold r:id="rId14"/>
      <p:italic r:id="rId15"/>
      <p:boldItalic r:id="rId16"/>
    </p:embeddedFont>
    <p:embeddedFont>
      <p:font typeface="Raleway" panose="020B0403030101060003" pitchFamily="34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E07316-B8BA-47CC-BA46-A0E478E77339}">
  <a:tblStyle styleId="{3AE07316-B8BA-47CC-BA46-A0E478E773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33AF6A4-73C8-4E4C-92FF-C5830FCBCCB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1411"/>
  </p:normalViewPr>
  <p:slideViewPr>
    <p:cSldViewPr snapToGrid="0" snapToObjects="1">
      <p:cViewPr varScale="1">
        <p:scale>
          <a:sx n="139" d="100"/>
          <a:sy n="139" d="100"/>
        </p:scale>
        <p:origin x="17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6257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5021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b319cc4e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b319cc4e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5A667B"/>
            </a:gs>
            <a:gs pos="100000">
              <a:srgbClr val="26282D"/>
            </a:gs>
          </a:gsLst>
          <a:lin ang="10800025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1512573" y="0"/>
            <a:ext cx="2410110" cy="5143500"/>
            <a:chOff x="1511923" y="0"/>
            <a:chExt cx="2410110" cy="5143500"/>
          </a:xfrm>
        </p:grpSpPr>
        <p:sp>
          <p:nvSpPr>
            <p:cNvPr id="25" name="Google Shape;25;p3"/>
            <p:cNvSpPr/>
            <p:nvPr/>
          </p:nvSpPr>
          <p:spPr>
            <a:xfrm flipH="1">
              <a:off x="18184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3"/>
          <p:cNvGrpSpPr/>
          <p:nvPr/>
        </p:nvGrpSpPr>
        <p:grpSpPr>
          <a:xfrm>
            <a:off x="1061523" y="0"/>
            <a:ext cx="2326044" cy="5143500"/>
            <a:chOff x="1060873" y="0"/>
            <a:chExt cx="2326044" cy="5143500"/>
          </a:xfrm>
        </p:grpSpPr>
        <p:sp>
          <p:nvSpPr>
            <p:cNvPr id="28" name="Google Shape;28;p3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7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3"/>
          <p:cNvGrpSpPr/>
          <p:nvPr/>
        </p:nvGrpSpPr>
        <p:grpSpPr>
          <a:xfrm>
            <a:off x="0" y="-650"/>
            <a:ext cx="2914867" cy="5145500"/>
            <a:chOff x="-650" y="-650"/>
            <a:chExt cx="2914867" cy="5145500"/>
          </a:xfrm>
        </p:grpSpPr>
        <p:sp>
          <p:nvSpPr>
            <p:cNvPr id="31" name="Google Shape;31;p3"/>
            <p:cNvSpPr/>
            <p:nvPr/>
          </p:nvSpPr>
          <p:spPr>
            <a:xfrm flipH="1">
              <a:off x="8106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-650" y="-650"/>
              <a:ext cx="2492350" cy="5145500"/>
            </a:xfrm>
            <a:custGeom>
              <a:avLst/>
              <a:gdLst/>
              <a:ahLst/>
              <a:cxnLst/>
              <a:rect l="l" t="t" r="r" b="b"/>
              <a:pathLst>
                <a:path w="99694" h="205820" extrusionOk="0">
                  <a:moveTo>
                    <a:pt x="0" y="0"/>
                  </a:moveTo>
                  <a:lnTo>
                    <a:pt x="0" y="205820"/>
                  </a:lnTo>
                  <a:lnTo>
                    <a:pt x="99694" y="205820"/>
                  </a:lnTo>
                  <a:lnTo>
                    <a:pt x="60199" y="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74000"/>
                </a:schemeClr>
              </a:outerShdw>
            </a:effectLst>
          </p:spPr>
        </p:sp>
      </p:grpSp>
      <p:grpSp>
        <p:nvGrpSpPr>
          <p:cNvPr id="33" name="Google Shape;33;p3"/>
          <p:cNvGrpSpPr/>
          <p:nvPr/>
        </p:nvGrpSpPr>
        <p:grpSpPr>
          <a:xfrm>
            <a:off x="0" y="0"/>
            <a:ext cx="2360592" cy="5145650"/>
            <a:chOff x="-650" y="0"/>
            <a:chExt cx="2360592" cy="5145650"/>
          </a:xfrm>
        </p:grpSpPr>
        <p:sp>
          <p:nvSpPr>
            <p:cNvPr id="34" name="Google Shape;34;p3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-650" y="0"/>
              <a:ext cx="2054075" cy="5145650"/>
            </a:xfrm>
            <a:custGeom>
              <a:avLst/>
              <a:gdLst/>
              <a:ahLst/>
              <a:cxnLst/>
              <a:rect l="l" t="t" r="r" b="b"/>
              <a:pathLst>
                <a:path w="82163" h="205826" extrusionOk="0">
                  <a:moveTo>
                    <a:pt x="0" y="205743"/>
                  </a:moveTo>
                  <a:lnTo>
                    <a:pt x="26" y="0"/>
                  </a:lnTo>
                  <a:lnTo>
                    <a:pt x="82163" y="0"/>
                  </a:lnTo>
                  <a:lnTo>
                    <a:pt x="42659" y="2058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2596600" y="2011738"/>
            <a:ext cx="5861700" cy="63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2596600" y="2744165"/>
            <a:ext cx="5861700" cy="38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598623" y="0"/>
            <a:ext cx="2486310" cy="5143500"/>
            <a:chOff x="1511923" y="0"/>
            <a:chExt cx="2486310" cy="5143500"/>
          </a:xfrm>
        </p:grpSpPr>
        <p:sp>
          <p:nvSpPr>
            <p:cNvPr id="56" name="Google Shape;56;p5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5"/>
          <p:cNvGrpSpPr/>
          <p:nvPr/>
        </p:nvGrpSpPr>
        <p:grpSpPr>
          <a:xfrm>
            <a:off x="376173" y="0"/>
            <a:ext cx="2326044" cy="5143500"/>
            <a:chOff x="1060873" y="0"/>
            <a:chExt cx="2326044" cy="5143500"/>
          </a:xfrm>
        </p:grpSpPr>
        <p:sp>
          <p:nvSpPr>
            <p:cNvPr id="59" name="Google Shape;59;p5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5"/>
          <p:cNvGrpSpPr/>
          <p:nvPr/>
        </p:nvGrpSpPr>
        <p:grpSpPr>
          <a:xfrm>
            <a:off x="0" y="0"/>
            <a:ext cx="2305717" cy="5144925"/>
            <a:chOff x="456100" y="0"/>
            <a:chExt cx="2305717" cy="5144925"/>
          </a:xfrm>
        </p:grpSpPr>
        <p:sp>
          <p:nvSpPr>
            <p:cNvPr id="62" name="Google Shape;62;p5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456100" y="0"/>
              <a:ext cx="2035600" cy="5144925"/>
            </a:xfrm>
            <a:custGeom>
              <a:avLst/>
              <a:gdLst/>
              <a:ahLst/>
              <a:cxnLst/>
              <a:rect l="l" t="t" r="r" b="b"/>
              <a:pathLst>
                <a:path w="81424" h="205797" extrusionOk="0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64" name="Google Shape;64;p5"/>
          <p:cNvGrpSpPr/>
          <p:nvPr/>
        </p:nvGrpSpPr>
        <p:grpSpPr>
          <a:xfrm>
            <a:off x="0" y="0"/>
            <a:ext cx="2132442" cy="5145275"/>
            <a:chOff x="227500" y="0"/>
            <a:chExt cx="2132442" cy="5145275"/>
          </a:xfrm>
        </p:grpSpPr>
        <p:sp>
          <p:nvSpPr>
            <p:cNvPr id="65" name="Google Shape;65;p5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227500" y="0"/>
              <a:ext cx="1825925" cy="5145275"/>
            </a:xfrm>
            <a:custGeom>
              <a:avLst/>
              <a:gdLst/>
              <a:ahLst/>
              <a:cxnLst/>
              <a:rect l="l" t="t" r="r" b="b"/>
              <a:pathLst>
                <a:path w="73037" h="205811" extrusionOk="0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2976900" y="1506350"/>
            <a:ext cx="5464200" cy="285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chemeClr val="lt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76900" y="1506350"/>
            <a:ext cx="54642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▸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▹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>
            <a:spLocks noGrp="1"/>
          </p:cNvSpPr>
          <p:nvPr>
            <p:ph type="ctrTitle"/>
          </p:nvPr>
        </p:nvSpPr>
        <p:spPr>
          <a:xfrm>
            <a:off x="2997652" y="1618706"/>
            <a:ext cx="5119653" cy="63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Kickstarter</a:t>
            </a:r>
            <a:endParaRPr dirty="0"/>
          </a:p>
        </p:txBody>
      </p:sp>
      <p:sp>
        <p:nvSpPr>
          <p:cNvPr id="215" name="Google Shape;215;p17"/>
          <p:cNvSpPr txBox="1">
            <a:spLocks noGrp="1"/>
          </p:cNvSpPr>
          <p:nvPr>
            <p:ph type="subTitle" idx="1"/>
          </p:nvPr>
        </p:nvSpPr>
        <p:spPr>
          <a:xfrm>
            <a:off x="2997652" y="2351133"/>
            <a:ext cx="5119653" cy="38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/>
              <a:t>How to create a successful campaign</a:t>
            </a:r>
            <a:endParaRPr dirty="0"/>
          </a:p>
        </p:txBody>
      </p:sp>
      <p:sp>
        <p:nvSpPr>
          <p:cNvPr id="5" name="Google Shape;88;p12">
            <a:extLst>
              <a:ext uri="{FF2B5EF4-FFF2-40B4-BE49-F238E27FC236}">
                <a16:creationId xmlns:a16="http://schemas.microsoft.com/office/drawing/2014/main" id="{CC63D449-ED16-E94B-B09D-D16840771A30}"/>
              </a:ext>
            </a:extLst>
          </p:cNvPr>
          <p:cNvSpPr txBox="1">
            <a:spLocks/>
          </p:cNvSpPr>
          <p:nvPr/>
        </p:nvSpPr>
        <p:spPr>
          <a:xfrm>
            <a:off x="2927684" y="4092377"/>
            <a:ext cx="3500539" cy="631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600" i="1" dirty="0">
                <a:solidFill>
                  <a:schemeClr val="bg1"/>
                </a:solidFill>
              </a:rPr>
              <a:t>Cristina Iacob</a:t>
            </a:r>
          </a:p>
          <a:p>
            <a:r>
              <a:rPr lang="en-US" sz="1600" i="1" dirty="0">
                <a:solidFill>
                  <a:schemeClr val="bg1"/>
                </a:solidFill>
              </a:rPr>
              <a:t>2021-07-02</a:t>
            </a:r>
          </a:p>
          <a:p>
            <a:endParaRPr lang="en-US" sz="18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7"/>
          <p:cNvSpPr txBox="1">
            <a:spLocks noGrp="1"/>
          </p:cNvSpPr>
          <p:nvPr>
            <p:ph type="title"/>
          </p:nvPr>
        </p:nvSpPr>
        <p:spPr>
          <a:xfrm>
            <a:off x="2922036" y="553844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</a:t>
            </a:r>
            <a:endParaRPr dirty="0"/>
          </a:p>
        </p:txBody>
      </p:sp>
      <p:sp>
        <p:nvSpPr>
          <p:cNvPr id="470" name="Google Shape;470;p37"/>
          <p:cNvSpPr txBox="1">
            <a:spLocks noGrp="1"/>
          </p:cNvSpPr>
          <p:nvPr>
            <p:ph type="body" idx="1"/>
          </p:nvPr>
        </p:nvSpPr>
        <p:spPr>
          <a:xfrm>
            <a:off x="2922036" y="1160186"/>
            <a:ext cx="5464200" cy="37135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2200" dirty="0"/>
              <a:t>Kickstarter is one of the most popular crowdfunding platform on the internet. </a:t>
            </a:r>
          </a:p>
          <a:p>
            <a:pPr marL="0" lvl="0" indent="0">
              <a:buNone/>
            </a:pPr>
            <a:endParaRPr lang="en-US" sz="2200" dirty="0"/>
          </a:p>
          <a:p>
            <a:pPr marL="0" lvl="0" indent="0">
              <a:buNone/>
            </a:pPr>
            <a:r>
              <a:rPr lang="en-US" sz="2200" dirty="0"/>
              <a:t>The aim of this project is to analyze the Kickstarter data collected between 2009 and 2012 to find the best tips for launching a successful campaign.</a:t>
            </a:r>
          </a:p>
          <a:p>
            <a:pPr marL="0" lvl="0" indent="0">
              <a:buNone/>
            </a:pPr>
            <a:endParaRPr lang="en-US" sz="2200" dirty="0"/>
          </a:p>
          <a:p>
            <a:pPr marL="0" lvl="0" indent="0">
              <a:buNone/>
            </a:pPr>
            <a:endParaRPr lang="en-US" sz="2200" dirty="0"/>
          </a:p>
          <a:p>
            <a:pPr marL="0" lvl="0" indent="0">
              <a:buNone/>
            </a:pPr>
            <a:endParaRPr lang="en-US" sz="2200" dirty="0"/>
          </a:p>
          <a:p>
            <a:pPr marL="0" lvl="0" indent="0">
              <a:buNone/>
            </a:pPr>
            <a:endParaRPr lang="en-US" sz="2200" dirty="0"/>
          </a:p>
        </p:txBody>
      </p:sp>
      <p:sp>
        <p:nvSpPr>
          <p:cNvPr id="471" name="Google Shape;471;p37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9AFA929-E3C9-EF4C-B1D9-7B7356BC6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789" y="302853"/>
            <a:ext cx="2945295" cy="2130552"/>
          </a:xfrm>
          <a:prstGeom prst="rect">
            <a:avLst/>
          </a:prstGeom>
        </p:spPr>
      </p:pic>
      <p:sp>
        <p:nvSpPr>
          <p:cNvPr id="471" name="Google Shape;471;p37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9" name="Google Shape;470;p37">
            <a:extLst>
              <a:ext uri="{FF2B5EF4-FFF2-40B4-BE49-F238E27FC236}">
                <a16:creationId xmlns:a16="http://schemas.microsoft.com/office/drawing/2014/main" id="{AC727FF8-7A4B-B14C-ACD7-1B22F2C20B4F}"/>
              </a:ext>
            </a:extLst>
          </p:cNvPr>
          <p:cNvSpPr txBox="1">
            <a:spLocks/>
          </p:cNvSpPr>
          <p:nvPr/>
        </p:nvSpPr>
        <p:spPr>
          <a:xfrm>
            <a:off x="2670048" y="664644"/>
            <a:ext cx="6318504" cy="310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▸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▹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indent="0">
              <a:buFont typeface="IBM Plex Sans Light"/>
              <a:buNone/>
            </a:pPr>
            <a:endParaRPr lang="en-US" sz="18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46828F9-C10D-EB45-900C-A3BA7F17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2038" y="3062598"/>
            <a:ext cx="3771827" cy="163970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38F9FAD-968F-9642-8DC9-A06F34B4B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5848" y="2710095"/>
            <a:ext cx="2117236" cy="212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9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7251AE-EA8F-424D-B5A7-E7077F210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255" y="137160"/>
            <a:ext cx="3849857" cy="28492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9611B8-F09C-0448-94C9-77928614A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202" y="3261531"/>
            <a:ext cx="4858198" cy="18819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7AD71C-89CA-C446-AF19-315AD6FD4DCC}"/>
              </a:ext>
            </a:extLst>
          </p:cNvPr>
          <p:cNvGrpSpPr/>
          <p:nvPr/>
        </p:nvGrpSpPr>
        <p:grpSpPr>
          <a:xfrm>
            <a:off x="5946615" y="158326"/>
            <a:ext cx="3206334" cy="4985174"/>
            <a:chOff x="5946615" y="158326"/>
            <a:chExt cx="3206334" cy="498517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562A003-C059-CE47-8463-B53BFDF21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6615" y="158326"/>
              <a:ext cx="3197385" cy="164304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B5BF04A-0F5F-EC48-83E8-EC8A792BA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55564" y="1839720"/>
              <a:ext cx="3197385" cy="164304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64D29A-53D7-9240-883B-1528EC922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55564" y="3500458"/>
              <a:ext cx="3188436" cy="16430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9179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9"/>
          <p:cNvSpPr txBox="1">
            <a:spLocks noGrp="1"/>
          </p:cNvSpPr>
          <p:nvPr>
            <p:ph type="ctrTitle"/>
          </p:nvPr>
        </p:nvSpPr>
        <p:spPr>
          <a:xfrm>
            <a:off x="4058653" y="1731001"/>
            <a:ext cx="5939689" cy="63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485" name="Google Shape;485;p39"/>
          <p:cNvSpPr txBox="1">
            <a:spLocks noGrp="1"/>
          </p:cNvSpPr>
          <p:nvPr>
            <p:ph type="subTitle" idx="1"/>
          </p:nvPr>
        </p:nvSpPr>
        <p:spPr>
          <a:xfrm>
            <a:off x="4136642" y="2463428"/>
            <a:ext cx="5861700" cy="38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Any questions?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xeter template">
  <a:themeElements>
    <a:clrScheme name="Custom 347">
      <a:dk1>
        <a:srgbClr val="3E4655"/>
      </a:dk1>
      <a:lt1>
        <a:srgbClr val="FFFFFF"/>
      </a:lt1>
      <a:dk2>
        <a:srgbClr val="746F7E"/>
      </a:dk2>
      <a:lt2>
        <a:srgbClr val="EAECF0"/>
      </a:lt2>
      <a:accent1>
        <a:srgbClr val="FFB900"/>
      </a:accent1>
      <a:accent2>
        <a:srgbClr val="F78300"/>
      </a:accent2>
      <a:accent3>
        <a:srgbClr val="D6516E"/>
      </a:accent3>
      <a:accent4>
        <a:srgbClr val="807DAF"/>
      </a:accent4>
      <a:accent5>
        <a:srgbClr val="93AECF"/>
      </a:accent5>
      <a:accent6>
        <a:srgbClr val="7E0808"/>
      </a:accent6>
      <a:hlink>
        <a:srgbClr val="38334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60</Words>
  <Application>Microsoft Macintosh PowerPoint</Application>
  <PresentationFormat>On-screen Show (16:9)</PresentationFormat>
  <Paragraphs>16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IBM Plex Serif</vt:lpstr>
      <vt:lpstr>Arial</vt:lpstr>
      <vt:lpstr>IBM Plex Sans Light</vt:lpstr>
      <vt:lpstr>Raleway</vt:lpstr>
      <vt:lpstr>Exeter template</vt:lpstr>
      <vt:lpstr>Kickstarter</vt:lpstr>
      <vt:lpstr>Goal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Microsoft Office User</cp:lastModifiedBy>
  <cp:revision>9</cp:revision>
  <dcterms:modified xsi:type="dcterms:W3CDTF">2021-07-01T23:32:14Z</dcterms:modified>
</cp:coreProperties>
</file>