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79" r:id="rId3"/>
    <p:sldId id="295" r:id="rId4"/>
    <p:sldId id="297" r:id="rId5"/>
    <p:sldId id="262" r:id="rId6"/>
    <p:sldId id="296" r:id="rId7"/>
    <p:sldId id="281" r:id="rId8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10"/>
      <p:bold r:id="rId11"/>
      <p:italic r:id="rId12"/>
      <p:boldItalic r:id="rId13"/>
    </p:embeddedFont>
    <p:embeddedFont>
      <p:font typeface="IBM Plex Serif" panose="02060503050406000203" pitchFamily="18" charset="77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4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6"/>
    <p:restoredTop sz="91438"/>
  </p:normalViewPr>
  <p:slideViewPr>
    <p:cSldViewPr snapToGrid="0" snapToObjects="1">
      <p:cViewPr varScale="1">
        <p:scale>
          <a:sx n="187" d="100"/>
          <a:sy n="187" d="100"/>
        </p:scale>
        <p:origin x="32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5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2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413550" y="17379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22036" y="1160186"/>
            <a:ext cx="5464200" cy="371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/>
              <a:t>Kickstarter is one of the most popular crowdfunding platform on the internet. </a:t>
            </a:r>
          </a:p>
          <a:p>
            <a:pPr marL="0" lvl="0" indent="0">
              <a:buNone/>
            </a:pPr>
            <a:endParaRPr lang="en-US" sz="2200" b="1" dirty="0"/>
          </a:p>
          <a:p>
            <a:pPr marL="0" lvl="0" indent="0">
              <a:buNone/>
            </a:pPr>
            <a:r>
              <a:rPr lang="en-US" sz="2200" b="1" dirty="0"/>
              <a:t>The aim of this project is to analyze the Kickstarter dataset to find the best tips for launching a successful campaign.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AFA929-E3C9-EF4C-B1D9-7B7356B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20" y="2299819"/>
            <a:ext cx="3621752" cy="2619884"/>
          </a:xfrm>
          <a:prstGeom prst="rect">
            <a:avLst/>
          </a:prstGeom>
        </p:spPr>
      </p:pic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B36FE0-E026-0D4B-98E1-D7EE8C7C5676}"/>
              </a:ext>
            </a:extLst>
          </p:cNvPr>
          <p:cNvSpPr/>
          <p:nvPr/>
        </p:nvSpPr>
        <p:spPr>
          <a:xfrm>
            <a:off x="0" y="977537"/>
            <a:ext cx="137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What's the best length of time to run a campaign?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FEB7-8783-8348-BDBC-4076BA8E604A}"/>
              </a:ext>
            </a:extLst>
          </p:cNvPr>
          <p:cNvSpPr/>
          <p:nvPr/>
        </p:nvSpPr>
        <p:spPr>
          <a:xfrm>
            <a:off x="0" y="2202418"/>
            <a:ext cx="137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What's the ideal pledge goal?</a:t>
            </a:r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3244820" y="376474"/>
            <a:ext cx="5557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The Kickstarter dataset contains about </a:t>
            </a:r>
            <a:r>
              <a:rPr lang="en-US" sz="1200" b="1" dirty="0"/>
              <a:t>45,957 records and 17 features which </a:t>
            </a:r>
            <a:r>
              <a:rPr lang="en-GB" sz="1200" b="1" dirty="0"/>
              <a:t>were collected from opening year in 2009 to 2012.</a:t>
            </a:r>
          </a:p>
          <a:p>
            <a:endParaRPr lang="en-GB" sz="1200" b="1" dirty="0"/>
          </a:p>
          <a:p>
            <a:r>
              <a:rPr lang="en-US" sz="1200" b="1" dirty="0"/>
              <a:t>The total pledged amount is just over $211 million while the minimum goal of launched projects was from 1 cent to $21.5 million. About 50% of the campaigns were successful while the rest failed to meet their minimum goal, were canceled, suspended or were still live.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1EDF0-ED90-444F-8054-636478628E19}"/>
              </a:ext>
            </a:extLst>
          </p:cNvPr>
          <p:cNvSpPr/>
          <p:nvPr/>
        </p:nvSpPr>
        <p:spPr>
          <a:xfrm>
            <a:off x="6833903" y="2202418"/>
            <a:ext cx="2144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Year     No. of campaigns</a:t>
            </a:r>
          </a:p>
          <a:p>
            <a:r>
              <a:rPr lang="en-US" sz="1200" b="1" dirty="0"/>
              <a:t>2011:   20,182 </a:t>
            </a:r>
          </a:p>
          <a:p>
            <a:r>
              <a:rPr lang="en-US" sz="1200" b="1" dirty="0"/>
              <a:t>2012:   17,822 </a:t>
            </a:r>
          </a:p>
          <a:p>
            <a:r>
              <a:rPr lang="en-US" sz="1200" b="1" dirty="0"/>
              <a:t>2010:   7,253 </a:t>
            </a:r>
          </a:p>
          <a:p>
            <a:r>
              <a:rPr lang="en-US" sz="1200" b="1" dirty="0"/>
              <a:t>2009:   700</a:t>
            </a:r>
          </a:p>
        </p:txBody>
      </p:sp>
    </p:spTree>
    <p:extLst>
      <p:ext uri="{BB962C8B-B14F-4D97-AF65-F5344CB8AC3E}">
        <p14:creationId xmlns:p14="http://schemas.microsoft.com/office/powerpoint/2010/main" val="2351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828F9-C10D-EB45-900C-A3BA7F17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2" y="2941082"/>
            <a:ext cx="3771827" cy="163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8F9FAD-968F-9642-8DC9-A06F34B4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53" y="2479636"/>
            <a:ext cx="2117236" cy="2122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B36FE0-E026-0D4B-98E1-D7EE8C7C5676}"/>
              </a:ext>
            </a:extLst>
          </p:cNvPr>
          <p:cNvSpPr/>
          <p:nvPr/>
        </p:nvSpPr>
        <p:spPr>
          <a:xfrm>
            <a:off x="0" y="977537"/>
            <a:ext cx="137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What's the best length of time to run a campaign?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FEB7-8783-8348-BDBC-4076BA8E604A}"/>
              </a:ext>
            </a:extLst>
          </p:cNvPr>
          <p:cNvSpPr/>
          <p:nvPr/>
        </p:nvSpPr>
        <p:spPr>
          <a:xfrm>
            <a:off x="0" y="2202418"/>
            <a:ext cx="137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What's the ideal pledge goal?</a:t>
            </a:r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20" name="Google Shape;248;p21">
            <a:extLst>
              <a:ext uri="{FF2B5EF4-FFF2-40B4-BE49-F238E27FC236}">
                <a16:creationId xmlns:a16="http://schemas.microsoft.com/office/drawing/2014/main" id="{AFD3366E-7C20-464C-BF24-57A33F3BD008}"/>
              </a:ext>
            </a:extLst>
          </p:cNvPr>
          <p:cNvSpPr txBox="1"/>
          <p:nvPr/>
        </p:nvSpPr>
        <p:spPr>
          <a:xfrm>
            <a:off x="3544302" y="4561939"/>
            <a:ext cx="1676401" cy="4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30 days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250;p21">
            <a:extLst>
              <a:ext uri="{FF2B5EF4-FFF2-40B4-BE49-F238E27FC236}">
                <a16:creationId xmlns:a16="http://schemas.microsoft.com/office/drawing/2014/main" id="{EC1D819E-36B5-8B4D-BA19-F55FD219DF56}"/>
              </a:ext>
            </a:extLst>
          </p:cNvPr>
          <p:cNvSpPr txBox="1"/>
          <p:nvPr/>
        </p:nvSpPr>
        <p:spPr>
          <a:xfrm>
            <a:off x="6922833" y="4558387"/>
            <a:ext cx="1499329" cy="57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&lt; $5,500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2406316" y="245117"/>
            <a:ext cx="6663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Kickstarter is an “all-or-nothing” platform, meaning that  you keep the money if your goal is successfully met or you lose them. Therefore setting realistic time frames and campaign goals are very important.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5FC53-799F-D441-AD93-ECAA108ED5B4}"/>
              </a:ext>
            </a:extLst>
          </p:cNvPr>
          <p:cNvSpPr/>
          <p:nvPr/>
        </p:nvSpPr>
        <p:spPr>
          <a:xfrm>
            <a:off x="3893536" y="1107093"/>
            <a:ext cx="275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Successful campaigns have:</a:t>
            </a:r>
          </a:p>
          <a:p>
            <a:endParaRPr lang="en-GB" sz="1200" b="1" dirty="0"/>
          </a:p>
        </p:txBody>
      </p:sp>
      <p:sp>
        <p:nvSpPr>
          <p:cNvPr id="16" name="Google Shape;248;p20">
            <a:extLst>
              <a:ext uri="{FF2B5EF4-FFF2-40B4-BE49-F238E27FC236}">
                <a16:creationId xmlns:a16="http://schemas.microsoft.com/office/drawing/2014/main" id="{79D8B18E-3357-A94F-929E-257AC8F95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32497" y="1428957"/>
            <a:ext cx="2912644" cy="852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Average duration: 38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Ideal duration : 30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Goal: less that $5,500</a:t>
            </a:r>
            <a:endParaRPr 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51AE-EA8F-424D-B5A7-E7077F21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18" y="48437"/>
            <a:ext cx="3849857" cy="28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611B8-F09C-0448-94C9-7792861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75" y="3241541"/>
            <a:ext cx="5126903" cy="1728163"/>
          </a:xfrm>
          <a:prstGeom prst="rect">
            <a:avLst/>
          </a:prstGeom>
        </p:spPr>
      </p:pic>
      <p:sp>
        <p:nvSpPr>
          <p:cNvPr id="5" name="Google Shape;469;p37">
            <a:extLst>
              <a:ext uri="{FF2B5EF4-FFF2-40B4-BE49-F238E27FC236}">
                <a16:creationId xmlns:a16="http://schemas.microsoft.com/office/drawing/2014/main" id="{BD3942B3-9BD0-9642-BDB5-5E8E202F3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77" y="0"/>
            <a:ext cx="1706597" cy="752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Qualitative </a:t>
            </a:r>
            <a:br>
              <a:rPr lang="en" sz="2400" dirty="0"/>
            </a:br>
            <a:r>
              <a:rPr lang="en" sz="2400" dirty="0"/>
              <a:t>Analysis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F6C46-B0A4-E248-955C-2914EAAEB1ED}"/>
              </a:ext>
            </a:extLst>
          </p:cNvPr>
          <p:cNvSpPr/>
          <p:nvPr/>
        </p:nvSpPr>
        <p:spPr>
          <a:xfrm>
            <a:off x="0" y="1040665"/>
            <a:ext cx="163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 type of projects would be most </a:t>
            </a:r>
          </a:p>
          <a:p>
            <a:r>
              <a:rPr lang="en-US" b="1" dirty="0">
                <a:latin typeface="Helvetica Neue" panose="02000503000000020004" pitchFamily="2" charset="0"/>
              </a:rPr>
              <a:t>successful at getting funded?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99C64-6EDB-4A46-821A-B41FBD2D56B6}"/>
              </a:ext>
            </a:extLst>
          </p:cNvPr>
          <p:cNvSpPr/>
          <p:nvPr/>
        </p:nvSpPr>
        <p:spPr>
          <a:xfrm>
            <a:off x="2759242" y="604287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Film &amp; Video is the most represented category at Kickstarter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38379-256B-9D46-9CB7-731B76CD4322}"/>
              </a:ext>
            </a:extLst>
          </p:cNvPr>
          <p:cNvSpPr/>
          <p:nvPr/>
        </p:nvSpPr>
        <p:spPr>
          <a:xfrm>
            <a:off x="2234808" y="2072440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However, the most successful campaigns are from Music and then from Film &amp; Video.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AD71C-89CA-C446-AF19-315AD6FD4DCC}"/>
              </a:ext>
            </a:extLst>
          </p:cNvPr>
          <p:cNvGrpSpPr/>
          <p:nvPr/>
        </p:nvGrpSpPr>
        <p:grpSpPr>
          <a:xfrm>
            <a:off x="2738194" y="79163"/>
            <a:ext cx="3206334" cy="4985174"/>
            <a:chOff x="5946615" y="158326"/>
            <a:chExt cx="3206334" cy="4985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2A003-C059-CE47-8463-B53BFDF2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15" y="158326"/>
              <a:ext cx="3197385" cy="1643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BF04A-0F5F-EC48-83E8-EC8A792B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564" y="1839720"/>
              <a:ext cx="3197385" cy="1643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D29A-53D7-9240-883B-1528EC92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64" y="3500458"/>
              <a:ext cx="3188436" cy="164304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9DF2-7F66-6648-AADB-9683CBC34448}"/>
              </a:ext>
            </a:extLst>
          </p:cNvPr>
          <p:cNvSpPr/>
          <p:nvPr/>
        </p:nvSpPr>
        <p:spPr>
          <a:xfrm>
            <a:off x="0" y="1009621"/>
            <a:ext cx="1634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 there an ideal month/day/time to launch a campaign?</a:t>
            </a:r>
          </a:p>
        </p:txBody>
      </p:sp>
      <p:sp>
        <p:nvSpPr>
          <p:cNvPr id="16" name="Google Shape;469;p37">
            <a:extLst>
              <a:ext uri="{FF2B5EF4-FFF2-40B4-BE49-F238E27FC236}">
                <a16:creationId xmlns:a16="http://schemas.microsoft.com/office/drawing/2014/main" id="{2ED5ADD6-683E-8D41-8A89-E3880FE580E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 dirty="0"/>
              <a:t>Qualitative </a:t>
            </a:r>
            <a:br>
              <a:rPr lang="en-US" sz="2400" dirty="0"/>
            </a:br>
            <a:r>
              <a:rPr lang="en-US" sz="24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DF78E-FB91-B348-BA60-E515010C3A55}"/>
              </a:ext>
            </a:extLst>
          </p:cNvPr>
          <p:cNvSpPr/>
          <p:nvPr/>
        </p:nvSpPr>
        <p:spPr>
          <a:xfrm>
            <a:off x="6337589" y="2043469"/>
            <a:ext cx="2594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</a:rPr>
              <a:t>The most successful campaigns were funded in spring, on a Saturday at 3-4am.</a:t>
            </a:r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058653" y="2504371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322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IBM Plex Serif</vt:lpstr>
      <vt:lpstr>Lato</vt:lpstr>
      <vt:lpstr>Arial</vt:lpstr>
      <vt:lpstr>Wingdings</vt:lpstr>
      <vt:lpstr>Helvetica Neue</vt:lpstr>
      <vt:lpstr>IBM Plex Sans Light</vt:lpstr>
      <vt:lpstr>Raleway</vt:lpstr>
      <vt:lpstr>Exeter template</vt:lpstr>
      <vt:lpstr>Kickstarter</vt:lpstr>
      <vt:lpstr>Goal</vt:lpstr>
      <vt:lpstr>PowerPoint Presentation</vt:lpstr>
      <vt:lpstr>PowerPoint Presentation</vt:lpstr>
      <vt:lpstr>Qualitative  Analysis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20</cp:revision>
  <dcterms:modified xsi:type="dcterms:W3CDTF">2021-07-02T02:56:14Z</dcterms:modified>
</cp:coreProperties>
</file>