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79" r:id="rId3"/>
    <p:sldId id="295" r:id="rId4"/>
    <p:sldId id="297" r:id="rId5"/>
    <p:sldId id="262" r:id="rId6"/>
    <p:sldId id="296" r:id="rId7"/>
    <p:sldId id="281" r:id="rId8"/>
  </p:sldIdLst>
  <p:sldSz cx="9144000" cy="5143500" type="screen16x9"/>
  <p:notesSz cx="6858000" cy="9144000"/>
  <p:embeddedFontLst>
    <p:embeddedFont>
      <p:font typeface="IBM Plex Sans Light" panose="020B0503050203000203" pitchFamily="34" charset="0"/>
      <p:regular r:id="rId10"/>
      <p:bold r:id="rId11"/>
      <p:italic r:id="rId12"/>
      <p:boldItalic r:id="rId13"/>
    </p:embeddedFont>
    <p:embeddedFont>
      <p:font typeface="IBM Plex Serif" panose="02060503050406000203" pitchFamily="18" charset="77"/>
      <p:regular r:id="rId14"/>
      <p:bold r:id="rId15"/>
      <p:italic r:id="rId16"/>
      <p:boldItalic r:id="rId17"/>
    </p:embeddedFon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Raleway" panose="020B0403030101060003" pitchFamily="34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E07316-B8BA-47CC-BA46-A0E478E77339}">
  <a:tblStyle styleId="{3AE07316-B8BA-47CC-BA46-A0E478E773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3AF6A4-73C8-4E4C-92FF-C5830FCBCC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1438"/>
  </p:normalViewPr>
  <p:slideViewPr>
    <p:cSldViewPr snapToGrid="0" snapToObjects="1">
      <p:cViewPr varScale="1">
        <p:scale>
          <a:sx n="187" d="100"/>
          <a:sy n="18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25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190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02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319cc4e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319cc4e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1512573" y="0"/>
            <a:ext cx="2410110" cy="51435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061523" y="0"/>
            <a:ext cx="2326044" cy="51435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0" y="-650"/>
            <a:ext cx="2914867" cy="5145500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2360592" cy="5145650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2596600" y="2011738"/>
            <a:ext cx="5861700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2596600" y="2744165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ctrTitle"/>
          </p:nvPr>
        </p:nvSpPr>
        <p:spPr>
          <a:xfrm>
            <a:off x="2997652" y="1618706"/>
            <a:ext cx="5119653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Kickstarter</a:t>
            </a:r>
            <a:endParaRPr dirty="0"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"/>
          </p:nvPr>
        </p:nvSpPr>
        <p:spPr>
          <a:xfrm>
            <a:off x="2997652" y="2351133"/>
            <a:ext cx="5119653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/>
              <a:t>How to create a successful campaign</a:t>
            </a:r>
            <a:endParaRPr dirty="0"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CC63D449-ED16-E94B-B09D-D16840771A30}"/>
              </a:ext>
            </a:extLst>
          </p:cNvPr>
          <p:cNvSpPr txBox="1">
            <a:spLocks/>
          </p:cNvSpPr>
          <p:nvPr/>
        </p:nvSpPr>
        <p:spPr>
          <a:xfrm>
            <a:off x="2927684" y="4092377"/>
            <a:ext cx="3500539" cy="63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i="1" dirty="0">
                <a:solidFill>
                  <a:schemeClr val="bg1"/>
                </a:solidFill>
              </a:rPr>
              <a:t>Cristina Iacob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2021-07-02</a:t>
            </a:r>
          </a:p>
          <a:p>
            <a:endParaRPr lang="en-US" sz="1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413550" y="173796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470" name="Google Shape;470;p37"/>
          <p:cNvSpPr txBox="1">
            <a:spLocks noGrp="1"/>
          </p:cNvSpPr>
          <p:nvPr>
            <p:ph type="body" idx="1"/>
          </p:nvPr>
        </p:nvSpPr>
        <p:spPr>
          <a:xfrm>
            <a:off x="2922036" y="1160186"/>
            <a:ext cx="5464200" cy="37135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200" b="1" dirty="0"/>
              <a:t>Kickstarter is one of the most popular crowdfunding platform on the internet. </a:t>
            </a:r>
          </a:p>
          <a:p>
            <a:pPr marL="0" lvl="0" indent="0">
              <a:buNone/>
            </a:pPr>
            <a:endParaRPr lang="en-US" sz="2200" b="1" dirty="0"/>
          </a:p>
          <a:p>
            <a:pPr marL="0" lvl="0" indent="0">
              <a:buNone/>
            </a:pPr>
            <a:r>
              <a:rPr lang="en-US" sz="2200" b="1" dirty="0"/>
              <a:t>The aim of this project is to analyze the Kickstarter dataset to find the best tips for launching a successful campaign.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9AFA929-E3C9-EF4C-B1D9-7B7356BC6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20" y="2299819"/>
            <a:ext cx="3621752" cy="2619884"/>
          </a:xfrm>
          <a:prstGeom prst="rect">
            <a:avLst/>
          </a:prstGeom>
        </p:spPr>
      </p:pic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3244820" y="376474"/>
            <a:ext cx="55579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The Kickstarter dataset contains about </a:t>
            </a:r>
            <a:r>
              <a:rPr lang="en-US" sz="1200" b="1" dirty="0"/>
              <a:t>45,957 records and 17 features which </a:t>
            </a:r>
            <a:r>
              <a:rPr lang="en-GB" sz="1200" b="1" dirty="0"/>
              <a:t>were collected from opening year in 2009 to 2012.</a:t>
            </a:r>
          </a:p>
          <a:p>
            <a:endParaRPr lang="en-GB" sz="1200" b="1" dirty="0"/>
          </a:p>
          <a:p>
            <a:r>
              <a:rPr lang="en-US" sz="1200" b="1" dirty="0"/>
              <a:t>The total pledged amount is just over $211 million while the minimum goal of launched projects was from 1 cent to $21.5 million. About 50% of the campaigns were successful while the rest failed to meet their minimum goal, were canceled, suspended or were still live.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1EDF0-ED90-444F-8054-636478628E19}"/>
              </a:ext>
            </a:extLst>
          </p:cNvPr>
          <p:cNvSpPr/>
          <p:nvPr/>
        </p:nvSpPr>
        <p:spPr>
          <a:xfrm>
            <a:off x="6833903" y="2202418"/>
            <a:ext cx="2144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Year     No. of campaigns</a:t>
            </a:r>
          </a:p>
          <a:p>
            <a:r>
              <a:rPr lang="en-US" sz="1200" b="1" dirty="0"/>
              <a:t>2011:   20,182 </a:t>
            </a:r>
          </a:p>
          <a:p>
            <a:r>
              <a:rPr lang="en-US" sz="1200" b="1" dirty="0"/>
              <a:t>2012:   17,822 </a:t>
            </a:r>
          </a:p>
          <a:p>
            <a:r>
              <a:rPr lang="en-US" sz="1200" b="1" dirty="0"/>
              <a:t>2010:   7,253 </a:t>
            </a:r>
          </a:p>
          <a:p>
            <a:r>
              <a:rPr lang="en-US" sz="1200" b="1" dirty="0"/>
              <a:t>2009:   700</a:t>
            </a:r>
          </a:p>
        </p:txBody>
      </p:sp>
    </p:spTree>
    <p:extLst>
      <p:ext uri="{BB962C8B-B14F-4D97-AF65-F5344CB8AC3E}">
        <p14:creationId xmlns:p14="http://schemas.microsoft.com/office/powerpoint/2010/main" val="23513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6828F9-C10D-EB45-900C-A3BA7F17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72" y="2941082"/>
            <a:ext cx="3771827" cy="16397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8F9FAD-968F-9642-8DC9-A06F34B4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53" y="2479636"/>
            <a:ext cx="2117236" cy="21225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B36FE0-E026-0D4B-98E1-D7EE8C7C5676}"/>
              </a:ext>
            </a:extLst>
          </p:cNvPr>
          <p:cNvSpPr/>
          <p:nvPr/>
        </p:nvSpPr>
        <p:spPr>
          <a:xfrm>
            <a:off x="0" y="977537"/>
            <a:ext cx="1379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What's the best length of time to run a campaign?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6BFEB7-8783-8348-BDBC-4076BA8E604A}"/>
              </a:ext>
            </a:extLst>
          </p:cNvPr>
          <p:cNvSpPr/>
          <p:nvPr/>
        </p:nvSpPr>
        <p:spPr>
          <a:xfrm>
            <a:off x="0" y="2202418"/>
            <a:ext cx="13796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What's the ideal pledge goal?</a:t>
            </a:r>
          </a:p>
        </p:txBody>
      </p:sp>
      <p:sp>
        <p:nvSpPr>
          <p:cNvPr id="18" name="Google Shape;469;p37">
            <a:extLst>
              <a:ext uri="{FF2B5EF4-FFF2-40B4-BE49-F238E27FC236}">
                <a16:creationId xmlns:a16="http://schemas.microsoft.com/office/drawing/2014/main" id="{7DC2DB0B-D9B6-5745-B8AA-D64401B7D7B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/>
              <a:t>Qualitative </a:t>
            </a:r>
            <a:br>
              <a:rPr lang="en-US" sz="2400"/>
            </a:br>
            <a:r>
              <a:rPr lang="en-US" sz="2400"/>
              <a:t>Analysis</a:t>
            </a:r>
            <a:endParaRPr lang="en-US" sz="2400" dirty="0"/>
          </a:p>
        </p:txBody>
      </p:sp>
      <p:sp>
        <p:nvSpPr>
          <p:cNvPr id="20" name="Google Shape;248;p21">
            <a:extLst>
              <a:ext uri="{FF2B5EF4-FFF2-40B4-BE49-F238E27FC236}">
                <a16:creationId xmlns:a16="http://schemas.microsoft.com/office/drawing/2014/main" id="{AFD3366E-7C20-464C-BF24-57A33F3BD008}"/>
              </a:ext>
            </a:extLst>
          </p:cNvPr>
          <p:cNvSpPr txBox="1"/>
          <p:nvPr/>
        </p:nvSpPr>
        <p:spPr>
          <a:xfrm>
            <a:off x="3544302" y="4561939"/>
            <a:ext cx="1676401" cy="424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30 days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250;p21">
            <a:extLst>
              <a:ext uri="{FF2B5EF4-FFF2-40B4-BE49-F238E27FC236}">
                <a16:creationId xmlns:a16="http://schemas.microsoft.com/office/drawing/2014/main" id="{EC1D819E-36B5-8B4D-BA19-F55FD219DF56}"/>
              </a:ext>
            </a:extLst>
          </p:cNvPr>
          <p:cNvSpPr txBox="1"/>
          <p:nvPr/>
        </p:nvSpPr>
        <p:spPr>
          <a:xfrm>
            <a:off x="6922833" y="4558387"/>
            <a:ext cx="1499329" cy="57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$5,484</a:t>
            </a:r>
            <a:endParaRPr sz="2000" b="1" dirty="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D2E50-0372-0645-9ED6-7F766F912CDB}"/>
              </a:ext>
            </a:extLst>
          </p:cNvPr>
          <p:cNvSpPr/>
          <p:nvPr/>
        </p:nvSpPr>
        <p:spPr>
          <a:xfrm>
            <a:off x="2406316" y="245117"/>
            <a:ext cx="6663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Kickstarter is an “all-or-nothing” platform, meaning that  you keep the money if your goal is successfully met or you lose them. Therefore setting realistic time frames and campaign goals are very important.</a:t>
            </a:r>
            <a:endParaRPr lang="en-US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5FC53-799F-D441-AD93-ECAA108ED5B4}"/>
              </a:ext>
            </a:extLst>
          </p:cNvPr>
          <p:cNvSpPr/>
          <p:nvPr/>
        </p:nvSpPr>
        <p:spPr>
          <a:xfrm>
            <a:off x="3893536" y="1107093"/>
            <a:ext cx="2750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Successful campaigns have:</a:t>
            </a:r>
          </a:p>
          <a:p>
            <a:endParaRPr lang="en-GB" sz="1200" b="1" dirty="0"/>
          </a:p>
        </p:txBody>
      </p:sp>
      <p:sp>
        <p:nvSpPr>
          <p:cNvPr id="16" name="Google Shape;248;p20">
            <a:extLst>
              <a:ext uri="{FF2B5EF4-FFF2-40B4-BE49-F238E27FC236}">
                <a16:creationId xmlns:a16="http://schemas.microsoft.com/office/drawing/2014/main" id="{79D8B18E-3357-A94F-929E-257AC8F95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32497" y="1428957"/>
            <a:ext cx="2912644" cy="8521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Average duration: 38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Ideal duration : 30 days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b="1" dirty="0">
                <a:latin typeface="+mn-lt"/>
              </a:rPr>
              <a:t>Goal average: $5,484</a:t>
            </a:r>
            <a:endParaRPr 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46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251AE-EA8F-424D-B5A7-E7077F21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18" y="48437"/>
            <a:ext cx="3849857" cy="2849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9611B8-F09C-0448-94C9-77928614A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75" y="3241541"/>
            <a:ext cx="5126903" cy="1728163"/>
          </a:xfrm>
          <a:prstGeom prst="rect">
            <a:avLst/>
          </a:prstGeom>
        </p:spPr>
      </p:pic>
      <p:sp>
        <p:nvSpPr>
          <p:cNvPr id="5" name="Google Shape;469;p37">
            <a:extLst>
              <a:ext uri="{FF2B5EF4-FFF2-40B4-BE49-F238E27FC236}">
                <a16:creationId xmlns:a16="http://schemas.microsoft.com/office/drawing/2014/main" id="{BD3942B3-9BD0-9642-BDB5-5E8E202F3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77" y="0"/>
            <a:ext cx="1706597" cy="75294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Qualitative </a:t>
            </a:r>
            <a:br>
              <a:rPr lang="en" sz="2400" dirty="0"/>
            </a:br>
            <a:r>
              <a:rPr lang="en" sz="2400" dirty="0"/>
              <a:t>Analysis</a:t>
            </a: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F6C46-B0A4-E248-955C-2914EAAEB1ED}"/>
              </a:ext>
            </a:extLst>
          </p:cNvPr>
          <p:cNvSpPr/>
          <p:nvPr/>
        </p:nvSpPr>
        <p:spPr>
          <a:xfrm>
            <a:off x="0" y="1040665"/>
            <a:ext cx="16344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</a:rPr>
              <a:t>What type of projects would be most </a:t>
            </a:r>
          </a:p>
          <a:p>
            <a:r>
              <a:rPr lang="en-US" b="1" dirty="0">
                <a:latin typeface="Helvetica Neue" panose="02000503000000020004" pitchFamily="2" charset="0"/>
              </a:rPr>
              <a:t>successful at getting funded?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99C64-6EDB-4A46-821A-B41FBD2D56B6}"/>
              </a:ext>
            </a:extLst>
          </p:cNvPr>
          <p:cNvSpPr/>
          <p:nvPr/>
        </p:nvSpPr>
        <p:spPr>
          <a:xfrm>
            <a:off x="2759242" y="604287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Film &amp; Video is the most represented category at Kickstarter</a:t>
            </a:r>
            <a:endParaRPr lang="en-US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38379-256B-9D46-9CB7-731B76CD4322}"/>
              </a:ext>
            </a:extLst>
          </p:cNvPr>
          <p:cNvSpPr/>
          <p:nvPr/>
        </p:nvSpPr>
        <p:spPr>
          <a:xfrm>
            <a:off x="2234808" y="2072440"/>
            <a:ext cx="2382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/>
              <a:t>However, the most successful campaigns are from Music and then from Film &amp; Video.</a:t>
            </a:r>
            <a:endParaRPr 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AD71C-89CA-C446-AF19-315AD6FD4DCC}"/>
              </a:ext>
            </a:extLst>
          </p:cNvPr>
          <p:cNvGrpSpPr/>
          <p:nvPr/>
        </p:nvGrpSpPr>
        <p:grpSpPr>
          <a:xfrm>
            <a:off x="2738194" y="79163"/>
            <a:ext cx="3206334" cy="4985174"/>
            <a:chOff x="5946615" y="158326"/>
            <a:chExt cx="3206334" cy="49851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62A003-C059-CE47-8463-B53BFDF2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615" y="158326"/>
              <a:ext cx="3197385" cy="164304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5BF04A-0F5F-EC48-83E8-EC8A792BA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564" y="1839720"/>
              <a:ext cx="3197385" cy="16430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64D29A-53D7-9240-883B-1528EC922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564" y="3500458"/>
              <a:ext cx="3188436" cy="1643042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2F49DF2-7F66-6648-AADB-9683CBC34448}"/>
              </a:ext>
            </a:extLst>
          </p:cNvPr>
          <p:cNvSpPr/>
          <p:nvPr/>
        </p:nvSpPr>
        <p:spPr>
          <a:xfrm>
            <a:off x="0" y="1009621"/>
            <a:ext cx="16344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Is there an ideal month/day/time to launch a campaign?</a:t>
            </a:r>
          </a:p>
        </p:txBody>
      </p:sp>
      <p:sp>
        <p:nvSpPr>
          <p:cNvPr id="16" name="Google Shape;469;p37">
            <a:extLst>
              <a:ext uri="{FF2B5EF4-FFF2-40B4-BE49-F238E27FC236}">
                <a16:creationId xmlns:a16="http://schemas.microsoft.com/office/drawing/2014/main" id="{2ED5ADD6-683E-8D41-8A89-E3880FE580EC}"/>
              </a:ext>
            </a:extLst>
          </p:cNvPr>
          <p:cNvSpPr txBox="1">
            <a:spLocks/>
          </p:cNvSpPr>
          <p:nvPr/>
        </p:nvSpPr>
        <p:spPr>
          <a:xfrm>
            <a:off x="74077" y="0"/>
            <a:ext cx="1706597" cy="75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 dirty="0"/>
              <a:t>Qualitative </a:t>
            </a:r>
            <a:br>
              <a:rPr lang="en-US" sz="2400" dirty="0"/>
            </a:br>
            <a:r>
              <a:rPr lang="en-US" sz="2400" dirty="0"/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DF78E-FB91-B348-BA60-E515010C3A55}"/>
              </a:ext>
            </a:extLst>
          </p:cNvPr>
          <p:cNvSpPr/>
          <p:nvPr/>
        </p:nvSpPr>
        <p:spPr>
          <a:xfrm>
            <a:off x="6337589" y="2043469"/>
            <a:ext cx="25948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</a:rPr>
              <a:t>The most successful campaigns were funded in spring, on a Saturday at 3-4am.</a:t>
            </a:r>
            <a:endParaRPr lang="en-US" b="1" dirty="0">
              <a:latin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7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ctrTitle"/>
          </p:nvPr>
        </p:nvSpPr>
        <p:spPr>
          <a:xfrm>
            <a:off x="4058653" y="1731001"/>
            <a:ext cx="5939689" cy="6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>
            <a:off x="4058653" y="2504371"/>
            <a:ext cx="5861700" cy="38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Any questions?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304</Words>
  <Application>Microsoft Macintosh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IBM Plex Serif</vt:lpstr>
      <vt:lpstr>Lato</vt:lpstr>
      <vt:lpstr>Arial</vt:lpstr>
      <vt:lpstr>Wingdings</vt:lpstr>
      <vt:lpstr>Helvetica Neue</vt:lpstr>
      <vt:lpstr>IBM Plex Sans Light</vt:lpstr>
      <vt:lpstr>Raleway</vt:lpstr>
      <vt:lpstr>Exeter template</vt:lpstr>
      <vt:lpstr>Kickstarter</vt:lpstr>
      <vt:lpstr>Goal</vt:lpstr>
      <vt:lpstr>PowerPoint Presentation</vt:lpstr>
      <vt:lpstr>PowerPoint Presentation</vt:lpstr>
      <vt:lpstr>Qualitative  Analysis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Microsoft Office User</cp:lastModifiedBy>
  <cp:revision>22</cp:revision>
  <dcterms:modified xsi:type="dcterms:W3CDTF">2021-07-02T15:23:39Z</dcterms:modified>
</cp:coreProperties>
</file>