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8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F586-FEE7-4A3A-B79B-1B835DA0348E}" type="datetimeFigureOut">
              <a:rPr lang="en-US" smtClean="0"/>
              <a:t>05-Jul-18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5CBA-1E56-4EFC-871B-5E39AF7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VoIP</a:t>
            </a:r>
            <a:r>
              <a:rPr lang="ro-RO" dirty="0" smtClean="0"/>
              <a:t> cu autentificare mutuală continuă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3602038"/>
            <a:ext cx="9984259" cy="2601054"/>
          </a:xfrm>
        </p:spPr>
        <p:txBody>
          <a:bodyPr>
            <a:normAutofit/>
          </a:bodyPr>
          <a:lstStyle/>
          <a:p>
            <a:pPr algn="l"/>
            <a:endParaRPr lang="ro-RO" dirty="0" smtClean="0"/>
          </a:p>
          <a:p>
            <a:pPr algn="l"/>
            <a:endParaRPr lang="ro-RO" dirty="0" smtClean="0"/>
          </a:p>
          <a:p>
            <a:pPr algn="l"/>
            <a:endParaRPr lang="ro-RO" dirty="0" smtClean="0"/>
          </a:p>
          <a:p>
            <a:pPr algn="l"/>
            <a:r>
              <a:rPr lang="ro-RO" b="1" dirty="0" smtClean="0">
                <a:latin typeface="+mj-lt"/>
              </a:rPr>
              <a:t>Autor</a:t>
            </a:r>
            <a:r>
              <a:rPr lang="ro-RO" dirty="0" smtClean="0">
                <a:latin typeface="+mj-lt"/>
              </a:rPr>
              <a:t>: Cristina Ulinici</a:t>
            </a:r>
          </a:p>
          <a:p>
            <a:pPr algn="l"/>
            <a:r>
              <a:rPr lang="ro-RO" b="1" dirty="0" smtClean="0">
                <a:latin typeface="+mj-lt"/>
              </a:rPr>
              <a:t>Coordonator</a:t>
            </a:r>
            <a:r>
              <a:rPr lang="ro-RO" dirty="0" smtClean="0">
                <a:latin typeface="+mj-lt"/>
              </a:rPr>
              <a:t>: Prof. Dr. Ferucio Laurețiu Țiplea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54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Problemă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ro-RO" b="1" dirty="0" smtClean="0">
                <a:latin typeface="+mj-lt"/>
              </a:rPr>
              <a:t>Cerințele de viteză și securitate impuse de VoIP </a:t>
            </a:r>
            <a:r>
              <a:rPr lang="ro-RO" dirty="0" smtClean="0">
                <a:latin typeface="+mj-lt"/>
              </a:rPr>
              <a:t>– se dorește asigurarea confidențialității convorbirilor, fără a pierde din calitatea acestora datorită vitezei reduse</a:t>
            </a:r>
          </a:p>
          <a:p>
            <a:pPr marL="0" indent="0">
              <a:buNone/>
            </a:pPr>
            <a:endParaRPr lang="ro-RO" dirty="0">
              <a:latin typeface="+mj-lt"/>
            </a:endParaRPr>
          </a:p>
          <a:p>
            <a:r>
              <a:rPr lang="ro-RO" b="1" dirty="0" smtClean="0">
                <a:latin typeface="+mj-lt"/>
              </a:rPr>
              <a:t>Soluții învechite pentru securitate </a:t>
            </a:r>
            <a:r>
              <a:rPr lang="ro-RO" dirty="0" smtClean="0">
                <a:latin typeface="+mj-lt"/>
              </a:rPr>
              <a:t>– sistemele criptografice se bazează pe calcule cu numere mari, nepotrivite pentru dispozitive cu putere computațională scăzută</a:t>
            </a:r>
          </a:p>
        </p:txBody>
      </p:sp>
    </p:spTree>
    <p:extLst>
      <p:ext uri="{BB962C8B-B14F-4D97-AF65-F5344CB8AC3E}">
        <p14:creationId xmlns:p14="http://schemas.microsoft.com/office/powerpoint/2010/main" val="3307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Soluții actuale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Secure Real-Time Transport Protocol (SRTP) – oferă confidențialitate și integritate prin criptare cu chei simetrice și un tag de autentificare</a:t>
            </a:r>
            <a:endParaRPr lang="ro-RO" dirty="0" smtClean="0">
              <a:latin typeface="+mj-lt"/>
            </a:endParaRPr>
          </a:p>
          <a:p>
            <a:pPr marL="0" indent="0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ZRTP (Zimmerman RTP) – oferă o metodă de stabilire a secretelor master pentru SRTP</a:t>
            </a:r>
          </a:p>
          <a:p>
            <a:endParaRPr lang="ro-RO" dirty="0">
              <a:latin typeface="+mj-lt"/>
            </a:endParaRPr>
          </a:p>
          <a:p>
            <a:r>
              <a:rPr lang="ro-RO" dirty="0" smtClean="0">
                <a:latin typeface="+mj-lt"/>
              </a:rPr>
              <a:t>Ambele sunt extensii peste protocolul de transport RTP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47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Soluție </a:t>
            </a:r>
            <a:r>
              <a:rPr lang="en-US" sz="4800" dirty="0" err="1" smtClean="0"/>
              <a:t>alternati</a:t>
            </a:r>
            <a:r>
              <a:rPr lang="ro-RO" sz="4800" dirty="0" smtClean="0"/>
              <a:t>vă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Autentificare mutuală continuă – garantează autenticitatea ambelor părți la fiecare schimb de informație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Real Privacy Management (RPM)</a:t>
            </a:r>
            <a:r>
              <a:rPr lang="en-US" dirty="0" smtClean="0">
                <a:latin typeface="+mj-lt"/>
              </a:rPr>
              <a:t> – </a:t>
            </a:r>
            <a:r>
              <a:rPr lang="en-US" dirty="0" err="1" smtClean="0">
                <a:latin typeface="+mj-lt"/>
              </a:rPr>
              <a:t>solu</a:t>
            </a:r>
            <a:r>
              <a:rPr lang="ro-RO" dirty="0" smtClean="0">
                <a:latin typeface="+mj-lt"/>
              </a:rPr>
              <a:t>ție de securitate pentru sisteme cu putere de calcul redusă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6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Funcții </a:t>
            </a:r>
            <a:r>
              <a:rPr lang="ro-RO" sz="4800" dirty="0" smtClean="0"/>
              <a:t>caracteristice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ro-RO" b="1" dirty="0" smtClean="0">
                <a:latin typeface="+mj-lt"/>
              </a:rPr>
              <a:t>Position </a:t>
            </a:r>
            <a:r>
              <a:rPr lang="ro-RO" b="1" dirty="0" smtClean="0">
                <a:latin typeface="+mj-lt"/>
              </a:rPr>
              <a:t>Digit Algebra </a:t>
            </a:r>
            <a:r>
              <a:rPr lang="ro-RO" b="1" dirty="0" smtClean="0">
                <a:latin typeface="+mj-lt"/>
              </a:rPr>
              <a:t>Function</a:t>
            </a:r>
            <a:r>
              <a:rPr lang="en-US" b="1" dirty="0" smtClean="0">
                <a:latin typeface="+mj-lt"/>
              </a:rPr>
              <a:t> (PDAF)</a:t>
            </a:r>
            <a:endParaRPr lang="ro-RO" b="1" dirty="0" smtClean="0">
              <a:latin typeface="+mj-lt"/>
            </a:endParaRPr>
          </a:p>
          <a:p>
            <a:pPr marL="0" indent="0">
              <a:buNone/>
            </a:pPr>
            <a:r>
              <a:rPr lang="ro-RO" dirty="0" smtClean="0">
                <a:latin typeface="+mj-lt"/>
              </a:rPr>
              <a:t>PDAF(X, Y) – adună modular fiecare cifră a lui X cu altă cifră a lui X poziția căreia este specificată de cifra corespunzătoare a lui Y.</a:t>
            </a:r>
          </a:p>
          <a:p>
            <a:pPr marL="0" indent="0">
              <a:buNone/>
            </a:pPr>
            <a:endParaRPr lang="ro-RO" dirty="0" smtClean="0">
              <a:latin typeface="+mj-lt"/>
            </a:endParaRPr>
          </a:p>
          <a:p>
            <a:r>
              <a:rPr lang="ro-RO" b="1" dirty="0" smtClean="0">
                <a:latin typeface="+mj-lt"/>
              </a:rPr>
              <a:t>One Way Cut (OCW)</a:t>
            </a:r>
          </a:p>
          <a:p>
            <a:pPr marL="0" indent="0">
              <a:buNone/>
            </a:pPr>
            <a:r>
              <a:rPr lang="ro-RO" dirty="0" smtClean="0">
                <a:latin typeface="+mj-lt"/>
              </a:rPr>
              <a:t>OCW(X) – adună modular cifră cu cifră prima jumătate a lui X cu a doua jumătate a sa.</a:t>
            </a:r>
          </a:p>
        </p:txBody>
      </p:sp>
    </p:spTree>
    <p:extLst>
      <p:ext uri="{BB962C8B-B14F-4D97-AF65-F5344CB8AC3E}">
        <p14:creationId xmlns:p14="http://schemas.microsoft.com/office/powerpoint/2010/main" val="31914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Schema </a:t>
            </a:r>
            <a:r>
              <a:rPr lang="en-US" sz="4800" dirty="0" err="1" smtClean="0"/>
              <a:t>criptografic</a:t>
            </a:r>
            <a:r>
              <a:rPr lang="ro-RO" sz="4800" dirty="0"/>
              <a:t>ă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ro-RO" sz="3200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ro-RO" sz="3200" dirty="0" smtClean="0">
                <a:latin typeface="+mj-lt"/>
              </a:rPr>
              <a:t>S </a:t>
            </a:r>
            <a:r>
              <a:rPr lang="ro-RO" sz="3200" dirty="0" smtClean="0">
                <a:latin typeface="+mj-lt"/>
              </a:rPr>
              <a:t>+ ID1 = </a:t>
            </a:r>
            <a:r>
              <a:rPr lang="ro-RO" sz="3200" b="1" i="1" dirty="0" smtClean="0">
                <a:latin typeface="+mj-lt"/>
              </a:rPr>
              <a:t>ORS</a:t>
            </a:r>
          </a:p>
          <a:p>
            <a:pPr marL="514350" indent="-514350">
              <a:buAutoNum type="arabicPeriod"/>
            </a:pPr>
            <a:r>
              <a:rPr lang="ro-RO" sz="3200" dirty="0" smtClean="0">
                <a:latin typeface="+mj-lt"/>
              </a:rPr>
              <a:t>ID2</a:t>
            </a:r>
            <a:r>
              <a:rPr lang="en-US" sz="3200" dirty="0" smtClean="0">
                <a:latin typeface="+mj-lt"/>
              </a:rPr>
              <a:t>[S] = </a:t>
            </a:r>
            <a:r>
              <a:rPr lang="en-US" sz="3200" dirty="0" err="1" smtClean="0">
                <a:latin typeface="+mj-lt"/>
              </a:rPr>
              <a:t>IDtemp</a:t>
            </a:r>
            <a:endParaRPr lang="en-US" sz="3200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+mj-lt"/>
              </a:rPr>
              <a:t>OCW(</a:t>
            </a:r>
            <a:r>
              <a:rPr lang="en-US" sz="3200" dirty="0" err="1" smtClean="0">
                <a:latin typeface="+mj-lt"/>
              </a:rPr>
              <a:t>IDtemp</a:t>
            </a:r>
            <a:r>
              <a:rPr lang="en-US" sz="3200" dirty="0" smtClean="0">
                <a:latin typeface="+mj-lt"/>
              </a:rPr>
              <a:t>) = K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+mj-lt"/>
              </a:rPr>
              <a:t>AES(</a:t>
            </a:r>
            <a:r>
              <a:rPr lang="en-US" sz="3200" dirty="0" err="1" smtClean="0">
                <a:latin typeface="+mj-lt"/>
              </a:rPr>
              <a:t>Msg</a:t>
            </a:r>
            <a:r>
              <a:rPr lang="en-US" sz="3200" dirty="0" smtClean="0">
                <a:latin typeface="+mj-lt"/>
              </a:rPr>
              <a:t>, K) = </a:t>
            </a:r>
            <a:r>
              <a:rPr lang="en-US" sz="3200" b="1" i="1" dirty="0" smtClean="0">
                <a:latin typeface="+mj-lt"/>
              </a:rPr>
              <a:t>CT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+mj-lt"/>
              </a:rPr>
              <a:t>S[ID2] = ID1new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+mj-lt"/>
              </a:rPr>
              <a:t>ID2[ID1] = ID2new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1454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2600" dirty="0" smtClean="0">
              <a:latin typeface="+mj-lt"/>
            </a:endParaRPr>
          </a:p>
          <a:p>
            <a:pPr marL="0" indent="0">
              <a:buNone/>
            </a:pPr>
            <a:endParaRPr lang="ro-RO" sz="2600" dirty="0" smtClean="0">
              <a:latin typeface="+mj-lt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+mj-lt"/>
              </a:rPr>
              <a:t>Unde</a:t>
            </a:r>
            <a:r>
              <a:rPr lang="en-US" sz="2600" dirty="0" smtClean="0">
                <a:latin typeface="+mj-lt"/>
              </a:rPr>
              <a:t>:</a:t>
            </a:r>
          </a:p>
          <a:p>
            <a:r>
              <a:rPr lang="en-US" sz="2600" b="1" dirty="0" smtClean="0">
                <a:latin typeface="+mj-lt"/>
              </a:rPr>
              <a:t>ID1, ID2 </a:t>
            </a:r>
            <a:r>
              <a:rPr lang="en-US" sz="2600" dirty="0" smtClean="0">
                <a:latin typeface="+mj-lt"/>
              </a:rPr>
              <a:t>– secrete </a:t>
            </a:r>
            <a:r>
              <a:rPr lang="en-US" sz="2600" dirty="0" err="1" smtClean="0">
                <a:latin typeface="+mj-lt"/>
              </a:rPr>
              <a:t>cunoscute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apriori</a:t>
            </a:r>
            <a:endParaRPr lang="en-US" sz="2600" dirty="0" smtClean="0">
              <a:latin typeface="+mj-lt"/>
            </a:endParaRPr>
          </a:p>
          <a:p>
            <a:r>
              <a:rPr lang="en-US" sz="2600" b="1" dirty="0" smtClean="0">
                <a:latin typeface="+mj-lt"/>
              </a:rPr>
              <a:t>S</a:t>
            </a:r>
            <a:r>
              <a:rPr lang="en-US" sz="2600" dirty="0" smtClean="0">
                <a:latin typeface="+mj-lt"/>
              </a:rPr>
              <a:t> – salt per </a:t>
            </a:r>
            <a:r>
              <a:rPr lang="en-US" sz="2600" dirty="0" err="1" smtClean="0">
                <a:latin typeface="+mj-lt"/>
              </a:rPr>
              <a:t>mesaj</a:t>
            </a:r>
            <a:endParaRPr lang="en-US" sz="2600" dirty="0" smtClean="0">
              <a:latin typeface="+mj-lt"/>
            </a:endParaRPr>
          </a:p>
          <a:p>
            <a:r>
              <a:rPr lang="en-US" sz="2600" b="1" dirty="0" smtClean="0">
                <a:latin typeface="+mj-lt"/>
              </a:rPr>
              <a:t>K</a:t>
            </a:r>
            <a:r>
              <a:rPr lang="en-US" sz="2600" dirty="0" smtClean="0">
                <a:latin typeface="+mj-lt"/>
              </a:rPr>
              <a:t> – </a:t>
            </a:r>
            <a:r>
              <a:rPr lang="en-US" sz="2600" dirty="0" err="1" smtClean="0">
                <a:latin typeface="+mj-lt"/>
              </a:rPr>
              <a:t>cheia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criptare</a:t>
            </a:r>
            <a:endParaRPr lang="en-US" sz="2600" dirty="0" smtClean="0">
              <a:latin typeface="+mj-lt"/>
            </a:endParaRPr>
          </a:p>
          <a:p>
            <a:r>
              <a:rPr lang="en-US" sz="2600" b="1" dirty="0" smtClean="0">
                <a:latin typeface="+mj-lt"/>
              </a:rPr>
              <a:t>ORS, CT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trimise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destinatarului</a:t>
            </a:r>
            <a:endParaRPr lang="ro-RO" sz="2600" dirty="0" smtClean="0">
              <a:latin typeface="+mj-lt"/>
            </a:endParaRPr>
          </a:p>
          <a:p>
            <a:r>
              <a:rPr lang="ro-RO" sz="2600" b="1" dirty="0" smtClean="0">
                <a:latin typeface="+mj-lt"/>
              </a:rPr>
              <a:t>X</a:t>
            </a:r>
            <a:r>
              <a:rPr lang="en-US" sz="2600" b="1" dirty="0" smtClean="0">
                <a:latin typeface="+mj-lt"/>
              </a:rPr>
              <a:t>[Y] </a:t>
            </a:r>
            <a:r>
              <a:rPr lang="en-US" sz="2600" dirty="0" smtClean="0">
                <a:latin typeface="+mj-lt"/>
              </a:rPr>
              <a:t>– fun</a:t>
            </a:r>
            <a:r>
              <a:rPr lang="ro-RO" sz="2600" dirty="0" smtClean="0">
                <a:latin typeface="+mj-lt"/>
              </a:rPr>
              <a:t>cția PDAF</a:t>
            </a: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8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Implementare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6" y="2021797"/>
            <a:ext cx="10855568" cy="3678787"/>
          </a:xfrm>
        </p:spPr>
      </p:pic>
    </p:spTree>
    <p:extLst>
      <p:ext uri="{BB962C8B-B14F-4D97-AF65-F5344CB8AC3E}">
        <p14:creationId xmlns:p14="http://schemas.microsoft.com/office/powerpoint/2010/main" val="4234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Integrarea în VoIP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Folosirea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protocolului</a:t>
            </a:r>
            <a:r>
              <a:rPr lang="en-US" dirty="0" smtClean="0">
                <a:latin typeface="+mj-lt"/>
              </a:rPr>
              <a:t> ZRTP </a:t>
            </a:r>
            <a:r>
              <a:rPr lang="en-US" dirty="0" err="1" smtClean="0">
                <a:latin typeface="+mj-lt"/>
              </a:rPr>
              <a:t>pentru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stabilirea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cheilor</a:t>
            </a:r>
            <a:endParaRPr lang="ro-RO" dirty="0" smtClean="0">
              <a:latin typeface="+mj-lt"/>
            </a:endParaRPr>
          </a:p>
          <a:p>
            <a:endParaRPr lang="ro-RO" dirty="0">
              <a:latin typeface="+mj-lt"/>
            </a:endParaRPr>
          </a:p>
          <a:p>
            <a:r>
              <a:rPr lang="ro-RO" dirty="0" smtClean="0">
                <a:latin typeface="+mj-lt"/>
              </a:rPr>
              <a:t>Adăugarea unei opțiuni în cadrul negocierii algoritmilor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ro-RO" dirty="0" smtClean="0">
                <a:latin typeface="+mj-lt"/>
              </a:rPr>
              <a:t>Înlocuirea tagului de autentificare SRTP cu parametrul ORS</a:t>
            </a:r>
          </a:p>
        </p:txBody>
      </p:sp>
    </p:spTree>
    <p:extLst>
      <p:ext uri="{BB962C8B-B14F-4D97-AF65-F5344CB8AC3E}">
        <p14:creationId xmlns:p14="http://schemas.microsoft.com/office/powerpoint/2010/main" val="26966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Concluzii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VoIP – concept flexibil, care suportă o mulțime de configurații ale protocoalelor din care este compus, ceea ce facilitează îmbunătățirile ulterioare ale acestuia</a:t>
            </a:r>
          </a:p>
          <a:p>
            <a:pPr marL="0" indent="0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Tehnologia RPM – potrivită pentru necesitățile de viteză și securitate ale VoIP</a:t>
            </a:r>
          </a:p>
          <a:p>
            <a:pPr marL="0" indent="0">
              <a:buNone/>
            </a:pPr>
            <a:endParaRPr lang="ro-RO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1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337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VoIP cu autentificare mutuală continuă</vt:lpstr>
      <vt:lpstr>Problemă</vt:lpstr>
      <vt:lpstr>Soluții actuale</vt:lpstr>
      <vt:lpstr>Soluție alternativă</vt:lpstr>
      <vt:lpstr>Funcții caracteristice</vt:lpstr>
      <vt:lpstr>Schema criptografică</vt:lpstr>
      <vt:lpstr>Implementare</vt:lpstr>
      <vt:lpstr>Integrarea în VoIP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 cu autentificare mutuală continuă</dc:title>
  <dc:creator>cristina</dc:creator>
  <cp:lastModifiedBy>cristina</cp:lastModifiedBy>
  <cp:revision>83</cp:revision>
  <dcterms:created xsi:type="dcterms:W3CDTF">2018-07-05T11:40:21Z</dcterms:created>
  <dcterms:modified xsi:type="dcterms:W3CDTF">2018-07-05T23:44:45Z</dcterms:modified>
</cp:coreProperties>
</file>