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1" autoAdjust="0"/>
    <p:restoredTop sz="94660"/>
  </p:normalViewPr>
  <p:slideViewPr>
    <p:cSldViewPr>
      <p:cViewPr varScale="1">
        <p:scale>
          <a:sx n="172" d="100"/>
          <a:sy n="172" d="100"/>
        </p:scale>
        <p:origin x="249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4BB13887-1F44-4833-9452-0221BCB57A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052513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939925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79613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5788025" cy="5903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42988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27588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08050"/>
            <a:ext cx="74168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2AB06-1032-7E48-BAE8-1337EF0343DA}"/>
              </a:ext>
            </a:extLst>
          </p:cNvPr>
          <p:cNvSpPr/>
          <p:nvPr/>
        </p:nvSpPr>
        <p:spPr>
          <a:xfrm>
            <a:off x="472440" y="1320463"/>
            <a:ext cx="64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Credit Payment Default Evaluation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7073C-4AA0-4A4F-92B2-F131999AE0EC}"/>
              </a:ext>
            </a:extLst>
          </p:cNvPr>
          <p:cNvSpPr/>
          <p:nvPr/>
        </p:nvSpPr>
        <p:spPr>
          <a:xfrm>
            <a:off x="441960" y="304800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Credit One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61846"/>
            <a:ext cx="7127875" cy="723900"/>
          </a:xfrm>
        </p:spPr>
        <p:txBody>
          <a:bodyPr/>
          <a:lstStyle/>
          <a:p>
            <a:pPr algn="l">
              <a:defRPr/>
            </a:pPr>
            <a:r>
              <a:rPr lang="en-GB" altLang="en-US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Business Goals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2057400"/>
            <a:ext cx="7116762" cy="1919287"/>
          </a:xfrm>
        </p:spPr>
        <p:txBody>
          <a:bodyPr/>
          <a:lstStyle/>
          <a:p>
            <a:r>
              <a:rPr lang="en-US" sz="2000" b="1" dirty="0"/>
              <a:t>In early 2000s, the credit card issuers in Taiwan faced the cash and credit card debt crisis due to over-issued cash and credit cards to unqualified applicants in order to gain market share. Today, Credit One is at the risk</a:t>
            </a:r>
            <a:r>
              <a:rPr lang="pl-PL" sz="2000" b="1" dirty="0"/>
              <a:t> of </a:t>
            </a:r>
            <a:r>
              <a:rPr lang="en-US" sz="2000" b="1" dirty="0"/>
              <a:t>losing</a:t>
            </a:r>
            <a:r>
              <a:rPr lang="pl-PL" sz="2000" b="1" dirty="0"/>
              <a:t> business ca</a:t>
            </a:r>
            <a:r>
              <a:rPr lang="en-US" sz="2000" b="1" dirty="0"/>
              <a:t>used</a:t>
            </a:r>
            <a:r>
              <a:rPr lang="pl-PL" sz="2000" b="1" dirty="0"/>
              <a:t> by </a:t>
            </a:r>
            <a:r>
              <a:rPr lang="en-US" sz="2000" b="1" dirty="0"/>
              <a:t>increase</a:t>
            </a:r>
            <a:r>
              <a:rPr lang="pl-PL" sz="2000" b="1" dirty="0"/>
              <a:t> in the </a:t>
            </a:r>
            <a:r>
              <a:rPr lang="en-US" sz="2000" b="1" dirty="0"/>
              <a:t>numb</a:t>
            </a:r>
            <a:r>
              <a:rPr lang="pl-PL" sz="2000" b="1" dirty="0"/>
              <a:t>er of </a:t>
            </a:r>
            <a:r>
              <a:rPr lang="en-US" sz="2000" b="1" dirty="0"/>
              <a:t>customers</a:t>
            </a:r>
            <a:r>
              <a:rPr lang="pl-PL" sz="2000" b="1" dirty="0"/>
              <a:t> </a:t>
            </a:r>
            <a:r>
              <a:rPr lang="en-US" sz="2000" b="1" dirty="0"/>
              <a:t>who</a:t>
            </a:r>
            <a:r>
              <a:rPr lang="pl-PL" sz="2000" b="1" dirty="0"/>
              <a:t> </a:t>
            </a:r>
            <a:r>
              <a:rPr lang="en-US" sz="2000" b="1" dirty="0"/>
              <a:t>have</a:t>
            </a:r>
            <a:r>
              <a:rPr lang="pl-PL" sz="2000" b="1" dirty="0"/>
              <a:t> </a:t>
            </a:r>
            <a:r>
              <a:rPr lang="en-US" sz="2000" b="1" dirty="0"/>
              <a:t>defaulted</a:t>
            </a:r>
            <a:r>
              <a:rPr lang="pl-PL" sz="2000" b="1" dirty="0"/>
              <a:t> on </a:t>
            </a:r>
            <a:r>
              <a:rPr lang="en-US" sz="2000" b="1" dirty="0"/>
              <a:t>loans.</a:t>
            </a:r>
          </a:p>
          <a:p>
            <a:pPr eaLnBrk="1" hangingPunct="1">
              <a:defRPr/>
            </a:pP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9A58F-D6AC-5043-8B0C-F919E5C3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555" y="4433887"/>
            <a:ext cx="7116762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lvl="0"/>
            <a:r>
              <a:rPr lang="en-US" sz="2000" dirty="0"/>
              <a:t>We are tasked with predicting if customers will default their next payment in order to reduce risk of loan default and credit fraud.</a:t>
            </a:r>
          </a:p>
          <a:p>
            <a:pPr>
              <a:defRPr/>
            </a:pPr>
            <a:endParaRPr lang="en-US" sz="2000" b="0" kern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58583"/>
            <a:ext cx="6480175" cy="649287"/>
          </a:xfrm>
        </p:spPr>
        <p:txBody>
          <a:bodyPr/>
          <a:lstStyle/>
          <a:p>
            <a:pPr algn="l" eaLnBrk="1" hangingPunct="1"/>
            <a:r>
              <a:rPr lang="en-US" sz="3200" dirty="0"/>
              <a:t>Analysis Plan</a:t>
            </a:r>
            <a:endParaRPr lang="uk-UA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44A884-4D6E-C740-A830-27F14419C86A}"/>
              </a:ext>
            </a:extLst>
          </p:cNvPr>
          <p:cNvGrpSpPr/>
          <p:nvPr/>
        </p:nvGrpSpPr>
        <p:grpSpPr>
          <a:xfrm>
            <a:off x="2182200" y="3640600"/>
            <a:ext cx="341938" cy="91440"/>
            <a:chOff x="1701610" y="1072790"/>
            <a:chExt cx="341938" cy="91440"/>
          </a:xfrm>
        </p:grpSpPr>
        <p:sp>
          <p:nvSpPr>
            <p:cNvPr id="67" name="Straight Connector 3">
              <a:extLst>
                <a:ext uri="{FF2B5EF4-FFF2-40B4-BE49-F238E27FC236}">
                  <a16:creationId xmlns:a16="http://schemas.microsoft.com/office/drawing/2014/main" id="{7B6B4220-DA67-C94C-92FD-B6FCBFA68B4A}"/>
                </a:ext>
              </a:extLst>
            </p:cNvPr>
            <p:cNvSpPr/>
            <p:nvPr/>
          </p:nvSpPr>
          <p:spPr>
            <a:xfrm>
              <a:off x="1701610" y="1072790"/>
              <a:ext cx="3419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3419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Straight Connector 4">
              <a:extLst>
                <a:ext uri="{FF2B5EF4-FFF2-40B4-BE49-F238E27FC236}">
                  <a16:creationId xmlns:a16="http://schemas.microsoft.com/office/drawing/2014/main" id="{0139BF6E-24C8-BA4D-AB6F-B6F56C4FD4A4}"/>
                </a:ext>
              </a:extLst>
            </p:cNvPr>
            <p:cNvSpPr txBox="1"/>
            <p:nvPr/>
          </p:nvSpPr>
          <p:spPr>
            <a:xfrm>
              <a:off x="1863265" y="1116647"/>
              <a:ext cx="18626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5E5D1-65A5-EB42-B684-8811B4401909}"/>
              </a:ext>
            </a:extLst>
          </p:cNvPr>
          <p:cNvGrpSpPr/>
          <p:nvPr/>
        </p:nvGrpSpPr>
        <p:grpSpPr>
          <a:xfrm>
            <a:off x="564266" y="3200400"/>
            <a:ext cx="1619733" cy="971840"/>
            <a:chOff x="83676" y="632590"/>
            <a:chExt cx="1619733" cy="97184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2519FA-C110-E74E-BC9B-663C70C3DA6C}"/>
                </a:ext>
              </a:extLst>
            </p:cNvPr>
            <p:cNvSpPr/>
            <p:nvPr/>
          </p:nvSpPr>
          <p:spPr>
            <a:xfrm>
              <a:off x="83676" y="632590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138C58-1AFF-6441-89A2-34D1430AFB9F}"/>
                </a:ext>
              </a:extLst>
            </p:cNvPr>
            <p:cNvSpPr txBox="1"/>
            <p:nvPr/>
          </p:nvSpPr>
          <p:spPr>
            <a:xfrm>
              <a:off x="83676" y="632590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Exploratory Data 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2BB3DF-AE40-E047-A033-C2BA06AFDE3C}"/>
              </a:ext>
            </a:extLst>
          </p:cNvPr>
          <p:cNvGrpSpPr/>
          <p:nvPr/>
        </p:nvGrpSpPr>
        <p:grpSpPr>
          <a:xfrm>
            <a:off x="4174472" y="3640600"/>
            <a:ext cx="341938" cy="91440"/>
            <a:chOff x="3693882" y="1072790"/>
            <a:chExt cx="341938" cy="91440"/>
          </a:xfrm>
        </p:grpSpPr>
        <p:sp>
          <p:nvSpPr>
            <p:cNvPr id="63" name="Straight Connector 7">
              <a:extLst>
                <a:ext uri="{FF2B5EF4-FFF2-40B4-BE49-F238E27FC236}">
                  <a16:creationId xmlns:a16="http://schemas.microsoft.com/office/drawing/2014/main" id="{443922F3-D43F-534B-A7D2-489524D61077}"/>
                </a:ext>
              </a:extLst>
            </p:cNvPr>
            <p:cNvSpPr/>
            <p:nvPr/>
          </p:nvSpPr>
          <p:spPr>
            <a:xfrm>
              <a:off x="3693882" y="1072790"/>
              <a:ext cx="3419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3419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79198"/>
                <a:satOff val="-4318"/>
                <a:lumOff val="-2598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Straight Connector 8">
              <a:extLst>
                <a:ext uri="{FF2B5EF4-FFF2-40B4-BE49-F238E27FC236}">
                  <a16:creationId xmlns:a16="http://schemas.microsoft.com/office/drawing/2014/main" id="{B5CE5062-702B-E844-BE06-E7378A1FD2A4}"/>
                </a:ext>
              </a:extLst>
            </p:cNvPr>
            <p:cNvSpPr txBox="1"/>
            <p:nvPr/>
          </p:nvSpPr>
          <p:spPr>
            <a:xfrm>
              <a:off x="3855538" y="1116647"/>
              <a:ext cx="18626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CC96E3-FE4F-864B-AA45-ADE41AC79869}"/>
              </a:ext>
            </a:extLst>
          </p:cNvPr>
          <p:cNvGrpSpPr/>
          <p:nvPr/>
        </p:nvGrpSpPr>
        <p:grpSpPr>
          <a:xfrm>
            <a:off x="2556538" y="3200400"/>
            <a:ext cx="1619733" cy="971840"/>
            <a:chOff x="2075948" y="632590"/>
            <a:chExt cx="1619733" cy="97184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7FA94-62C6-6240-ACD7-B926FA612B74}"/>
                </a:ext>
              </a:extLst>
            </p:cNvPr>
            <p:cNvSpPr/>
            <p:nvPr/>
          </p:nvSpPr>
          <p:spPr>
            <a:xfrm>
              <a:off x="2075948" y="632590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9287"/>
                <a:satOff val="-3838"/>
                <a:lumOff val="-2309"/>
                <a:alphaOff val="0"/>
              </a:schemeClr>
            </a:fillRef>
            <a:effectRef idx="0">
              <a:schemeClr val="accent2">
                <a:hueOff val="-159287"/>
                <a:satOff val="-3838"/>
                <a:lumOff val="-230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716482-511C-224A-80F6-0F9F535C0387}"/>
                </a:ext>
              </a:extLst>
            </p:cNvPr>
            <p:cNvSpPr txBox="1"/>
            <p:nvPr/>
          </p:nvSpPr>
          <p:spPr>
            <a:xfrm>
              <a:off x="2075948" y="632590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dirty="0"/>
                <a:t>Data Processing</a:t>
              </a: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F7DC1-2E9F-914D-954A-57A016F1E56E}"/>
              </a:ext>
            </a:extLst>
          </p:cNvPr>
          <p:cNvGrpSpPr/>
          <p:nvPr/>
        </p:nvGrpSpPr>
        <p:grpSpPr>
          <a:xfrm>
            <a:off x="6166744" y="3640600"/>
            <a:ext cx="341938" cy="91440"/>
            <a:chOff x="5686154" y="1072790"/>
            <a:chExt cx="341938" cy="91440"/>
          </a:xfrm>
        </p:grpSpPr>
        <p:sp>
          <p:nvSpPr>
            <p:cNvPr id="59" name="Straight Connector 11">
              <a:extLst>
                <a:ext uri="{FF2B5EF4-FFF2-40B4-BE49-F238E27FC236}">
                  <a16:creationId xmlns:a16="http://schemas.microsoft.com/office/drawing/2014/main" id="{11A941A8-F748-1044-B9B3-46174ADC09C9}"/>
                </a:ext>
              </a:extLst>
            </p:cNvPr>
            <p:cNvSpPr/>
            <p:nvPr/>
          </p:nvSpPr>
          <p:spPr>
            <a:xfrm>
              <a:off x="5686154" y="1072790"/>
              <a:ext cx="3419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3419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358396"/>
                <a:satOff val="-8636"/>
                <a:lumOff val="-5196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Straight Connector 12">
              <a:extLst>
                <a:ext uri="{FF2B5EF4-FFF2-40B4-BE49-F238E27FC236}">
                  <a16:creationId xmlns:a16="http://schemas.microsoft.com/office/drawing/2014/main" id="{C280B35B-8D86-9549-B3E8-21A0CA51E1BA}"/>
                </a:ext>
              </a:extLst>
            </p:cNvPr>
            <p:cNvSpPr txBox="1"/>
            <p:nvPr/>
          </p:nvSpPr>
          <p:spPr>
            <a:xfrm>
              <a:off x="5847810" y="1116647"/>
              <a:ext cx="18626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96DD4D-8A40-2C46-922E-D143499D9C88}"/>
              </a:ext>
            </a:extLst>
          </p:cNvPr>
          <p:cNvGrpSpPr/>
          <p:nvPr/>
        </p:nvGrpSpPr>
        <p:grpSpPr>
          <a:xfrm>
            <a:off x="4548811" y="3200400"/>
            <a:ext cx="1619733" cy="971840"/>
            <a:chOff x="4068221" y="632590"/>
            <a:chExt cx="1619733" cy="97184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4875E5-A2C0-AC47-9392-49D9082BCCB1}"/>
                </a:ext>
              </a:extLst>
            </p:cNvPr>
            <p:cNvSpPr/>
            <p:nvPr/>
          </p:nvSpPr>
          <p:spPr>
            <a:xfrm>
              <a:off x="4068221" y="632590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318574"/>
                <a:satOff val="-7676"/>
                <a:lumOff val="-4619"/>
                <a:alphaOff val="0"/>
              </a:schemeClr>
            </a:fillRef>
            <a:effectRef idx="0">
              <a:schemeClr val="accent2">
                <a:hueOff val="-318574"/>
                <a:satOff val="-7676"/>
                <a:lumOff val="-461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59974E-5AF3-D441-9A47-3FED93355C3E}"/>
                </a:ext>
              </a:extLst>
            </p:cNvPr>
            <p:cNvSpPr txBox="1"/>
            <p:nvPr/>
          </p:nvSpPr>
          <p:spPr>
            <a:xfrm>
              <a:off x="4068221" y="632590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Feature Selection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8EEC11-DBB8-A843-ADE0-4A9B9E25AEB0}"/>
              </a:ext>
            </a:extLst>
          </p:cNvPr>
          <p:cNvGrpSpPr/>
          <p:nvPr/>
        </p:nvGrpSpPr>
        <p:grpSpPr>
          <a:xfrm rot="5400000">
            <a:off x="7218724" y="4298670"/>
            <a:ext cx="264450" cy="91440"/>
            <a:chOff x="7678427" y="1072790"/>
            <a:chExt cx="264450" cy="91440"/>
          </a:xfrm>
        </p:grpSpPr>
        <p:sp>
          <p:nvSpPr>
            <p:cNvPr id="55" name="Straight Connector 15">
              <a:extLst>
                <a:ext uri="{FF2B5EF4-FFF2-40B4-BE49-F238E27FC236}">
                  <a16:creationId xmlns:a16="http://schemas.microsoft.com/office/drawing/2014/main" id="{B6219363-1041-DC40-AC35-185555868D90}"/>
                </a:ext>
              </a:extLst>
            </p:cNvPr>
            <p:cNvSpPr/>
            <p:nvPr/>
          </p:nvSpPr>
          <p:spPr>
            <a:xfrm>
              <a:off x="7678427" y="1072790"/>
              <a:ext cx="264450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64450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537593"/>
                <a:satOff val="-12954"/>
                <a:lumOff val="-7794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Straight Connector 16">
              <a:extLst>
                <a:ext uri="{FF2B5EF4-FFF2-40B4-BE49-F238E27FC236}">
                  <a16:creationId xmlns:a16="http://schemas.microsoft.com/office/drawing/2014/main" id="{B6362C65-5E98-034A-A9FE-4CE0D2898D22}"/>
                </a:ext>
              </a:extLst>
            </p:cNvPr>
            <p:cNvSpPr txBox="1"/>
            <p:nvPr/>
          </p:nvSpPr>
          <p:spPr>
            <a:xfrm>
              <a:off x="7803276" y="1116647"/>
              <a:ext cx="14752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83D72C-3465-584F-9AE9-E60D9FC27130}"/>
              </a:ext>
            </a:extLst>
          </p:cNvPr>
          <p:cNvGrpSpPr/>
          <p:nvPr/>
        </p:nvGrpSpPr>
        <p:grpSpPr>
          <a:xfrm>
            <a:off x="6541083" y="3200400"/>
            <a:ext cx="1619733" cy="971840"/>
            <a:chOff x="6060493" y="632590"/>
            <a:chExt cx="1619733" cy="97184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3D59DD-291D-824A-9A4F-402407AAE572}"/>
                </a:ext>
              </a:extLst>
            </p:cNvPr>
            <p:cNvSpPr/>
            <p:nvPr/>
          </p:nvSpPr>
          <p:spPr>
            <a:xfrm>
              <a:off x="6060493" y="632590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77861"/>
                <a:satOff val="-11515"/>
                <a:lumOff val="-6928"/>
                <a:alphaOff val="0"/>
              </a:schemeClr>
            </a:fillRef>
            <a:effectRef idx="0">
              <a:schemeClr val="accent2">
                <a:hueOff val="-477861"/>
                <a:satOff val="-11515"/>
                <a:lumOff val="-69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5AA0A0-D44E-814B-B567-72995604D836}"/>
                </a:ext>
              </a:extLst>
            </p:cNvPr>
            <p:cNvSpPr txBox="1"/>
            <p:nvPr/>
          </p:nvSpPr>
          <p:spPr>
            <a:xfrm>
              <a:off x="6060493" y="632590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Identify Algorithms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EA7030-BF1B-C541-BA4D-B80A9B648F54}"/>
              </a:ext>
            </a:extLst>
          </p:cNvPr>
          <p:cNvGrpSpPr/>
          <p:nvPr/>
        </p:nvGrpSpPr>
        <p:grpSpPr>
          <a:xfrm>
            <a:off x="6541083" y="4516540"/>
            <a:ext cx="1619733" cy="971840"/>
            <a:chOff x="6188" y="1976969"/>
            <a:chExt cx="1619733" cy="97184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DFCD42-E773-9148-98F1-E3B1D3321F6C}"/>
                </a:ext>
              </a:extLst>
            </p:cNvPr>
            <p:cNvSpPr/>
            <p:nvPr/>
          </p:nvSpPr>
          <p:spPr>
            <a:xfrm>
              <a:off x="6188" y="1976969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96435"/>
                <a:satOff val="-19191"/>
                <a:lumOff val="-11547"/>
                <a:alphaOff val="0"/>
              </a:schemeClr>
            </a:fillRef>
            <a:effectRef idx="0">
              <a:schemeClr val="accent2">
                <a:hueOff val="-796435"/>
                <a:satOff val="-19191"/>
                <a:lumOff val="-115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C032B4-DC71-4644-A599-8FB5A9CF2BDD}"/>
                </a:ext>
              </a:extLst>
            </p:cNvPr>
            <p:cNvSpPr txBox="1"/>
            <p:nvPr/>
          </p:nvSpPr>
          <p:spPr>
            <a:xfrm>
              <a:off x="6188" y="1976969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dirty="0"/>
                <a:t>Develop and Train Models</a:t>
              </a:r>
            </a:p>
          </p:txBody>
        </p:sp>
      </p:grpSp>
      <p:sp>
        <p:nvSpPr>
          <p:cNvPr id="46" name="Straight Connector 26">
            <a:extLst>
              <a:ext uri="{FF2B5EF4-FFF2-40B4-BE49-F238E27FC236}">
                <a16:creationId xmlns:a16="http://schemas.microsoft.com/office/drawing/2014/main" id="{74E39264-FFE7-E049-A231-49389656FE5C}"/>
              </a:ext>
            </a:extLst>
          </p:cNvPr>
          <p:cNvSpPr txBox="1"/>
          <p:nvPr/>
        </p:nvSpPr>
        <p:spPr>
          <a:xfrm rot="9224384">
            <a:off x="4336128" y="5046318"/>
            <a:ext cx="18626" cy="37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6077E6-4632-FD47-A5A6-942385012CED}"/>
              </a:ext>
            </a:extLst>
          </p:cNvPr>
          <p:cNvGrpSpPr/>
          <p:nvPr/>
        </p:nvGrpSpPr>
        <p:grpSpPr>
          <a:xfrm>
            <a:off x="4558123" y="4560397"/>
            <a:ext cx="1619733" cy="971840"/>
            <a:chOff x="1998460" y="1976969"/>
            <a:chExt cx="1619733" cy="97184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82605D-AFFA-4348-9185-C650B81161F9}"/>
                </a:ext>
              </a:extLst>
            </p:cNvPr>
            <p:cNvSpPr/>
            <p:nvPr/>
          </p:nvSpPr>
          <p:spPr>
            <a:xfrm>
              <a:off x="1998460" y="1976969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55721"/>
                <a:satOff val="-23029"/>
                <a:lumOff val="-13857"/>
                <a:alphaOff val="0"/>
              </a:schemeClr>
            </a:fillRef>
            <a:effectRef idx="0">
              <a:schemeClr val="accent2">
                <a:hueOff val="-955721"/>
                <a:satOff val="-23029"/>
                <a:lumOff val="-138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27DFF3-B5B6-DB4E-B829-756592396C56}"/>
                </a:ext>
              </a:extLst>
            </p:cNvPr>
            <p:cNvSpPr txBox="1"/>
            <p:nvPr/>
          </p:nvSpPr>
          <p:spPr>
            <a:xfrm>
              <a:off x="1998460" y="1976969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dirty="0"/>
                <a:t>Evaluate Performance Metrics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BEB084-DEEA-3F46-9624-54E405426A78}"/>
              </a:ext>
            </a:extLst>
          </p:cNvPr>
          <p:cNvGrpSpPr/>
          <p:nvPr/>
        </p:nvGrpSpPr>
        <p:grpSpPr>
          <a:xfrm rot="10800000">
            <a:off x="6166744" y="5002460"/>
            <a:ext cx="341938" cy="91440"/>
            <a:chOff x="5608666" y="2417169"/>
            <a:chExt cx="341938" cy="91440"/>
          </a:xfrm>
        </p:grpSpPr>
        <p:sp>
          <p:nvSpPr>
            <p:cNvPr id="41" name="Straight Connector 29">
              <a:extLst>
                <a:ext uri="{FF2B5EF4-FFF2-40B4-BE49-F238E27FC236}">
                  <a16:creationId xmlns:a16="http://schemas.microsoft.com/office/drawing/2014/main" id="{A39B9E13-A80B-634A-B28A-913CD981264F}"/>
                </a:ext>
              </a:extLst>
            </p:cNvPr>
            <p:cNvSpPr/>
            <p:nvPr/>
          </p:nvSpPr>
          <p:spPr>
            <a:xfrm>
              <a:off x="5608666" y="2417169"/>
              <a:ext cx="3419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3419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254384"/>
                <a:satOff val="-30226"/>
                <a:lumOff val="-1818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Straight Connector 30">
              <a:extLst>
                <a:ext uri="{FF2B5EF4-FFF2-40B4-BE49-F238E27FC236}">
                  <a16:creationId xmlns:a16="http://schemas.microsoft.com/office/drawing/2014/main" id="{05CDE57F-A6F5-DA4C-ACF0-5E9D80059530}"/>
                </a:ext>
              </a:extLst>
            </p:cNvPr>
            <p:cNvSpPr txBox="1"/>
            <p:nvPr/>
          </p:nvSpPr>
          <p:spPr>
            <a:xfrm>
              <a:off x="5770322" y="2461026"/>
              <a:ext cx="18626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28A05E-D2C9-9A43-B3F7-30B8D3575A2D}"/>
              </a:ext>
            </a:extLst>
          </p:cNvPr>
          <p:cNvGrpSpPr/>
          <p:nvPr/>
        </p:nvGrpSpPr>
        <p:grpSpPr>
          <a:xfrm>
            <a:off x="2509269" y="4546647"/>
            <a:ext cx="1619733" cy="971840"/>
            <a:chOff x="3990733" y="1976969"/>
            <a:chExt cx="1619733" cy="971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3985B7-6BDF-F04A-A767-50C51CD49CE3}"/>
                </a:ext>
              </a:extLst>
            </p:cNvPr>
            <p:cNvSpPr/>
            <p:nvPr/>
          </p:nvSpPr>
          <p:spPr>
            <a:xfrm>
              <a:off x="3990733" y="1976969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15008"/>
                <a:satOff val="-26868"/>
                <a:lumOff val="-16166"/>
                <a:alphaOff val="0"/>
              </a:schemeClr>
            </a:fillRef>
            <a:effectRef idx="0">
              <a:schemeClr val="accent2">
                <a:hueOff val="-1115008"/>
                <a:satOff val="-26868"/>
                <a:lumOff val="-1616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FA58B6-A06A-7144-A8CF-211397A3FA5B}"/>
                </a:ext>
              </a:extLst>
            </p:cNvPr>
            <p:cNvSpPr txBox="1"/>
            <p:nvPr/>
          </p:nvSpPr>
          <p:spPr>
            <a:xfrm>
              <a:off x="3990733" y="1976969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Validate Model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D903CE-4BFF-7041-BC84-0D89764D1CD7}"/>
              </a:ext>
            </a:extLst>
          </p:cNvPr>
          <p:cNvGrpSpPr/>
          <p:nvPr/>
        </p:nvGrpSpPr>
        <p:grpSpPr>
          <a:xfrm>
            <a:off x="557463" y="4577014"/>
            <a:ext cx="1619733" cy="971840"/>
            <a:chOff x="5983005" y="1976969"/>
            <a:chExt cx="1619733" cy="9718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EF7E54-3DDC-F94D-A5CA-400368FDBC21}"/>
                </a:ext>
              </a:extLst>
            </p:cNvPr>
            <p:cNvSpPr/>
            <p:nvPr/>
          </p:nvSpPr>
          <p:spPr>
            <a:xfrm>
              <a:off x="5983005" y="1976969"/>
              <a:ext cx="1619733" cy="97184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274295"/>
                <a:satOff val="-30706"/>
                <a:lumOff val="-18476"/>
                <a:alphaOff val="0"/>
              </a:schemeClr>
            </a:fillRef>
            <a:effectRef idx="0">
              <a:schemeClr val="accent2">
                <a:hueOff val="-1274295"/>
                <a:satOff val="-30706"/>
                <a:lumOff val="-184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893E33-66FA-B44D-8B03-347317A20C96}"/>
                </a:ext>
              </a:extLst>
            </p:cNvPr>
            <p:cNvSpPr txBox="1"/>
            <p:nvPr/>
          </p:nvSpPr>
          <p:spPr>
            <a:xfrm>
              <a:off x="5983005" y="1976969"/>
              <a:ext cx="1619733" cy="97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9368" tIns="83311" rIns="79368" bIns="8331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Generate Report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9900468-5869-8146-AE90-4EAA1E7683AB}"/>
              </a:ext>
            </a:extLst>
          </p:cNvPr>
          <p:cNvGrpSpPr/>
          <p:nvPr/>
        </p:nvGrpSpPr>
        <p:grpSpPr>
          <a:xfrm rot="10800000">
            <a:off x="4156261" y="4986847"/>
            <a:ext cx="341938" cy="91440"/>
            <a:chOff x="5608666" y="2417169"/>
            <a:chExt cx="341938" cy="91440"/>
          </a:xfrm>
        </p:grpSpPr>
        <p:sp>
          <p:nvSpPr>
            <p:cNvPr id="84" name="Straight Connector 29">
              <a:extLst>
                <a:ext uri="{FF2B5EF4-FFF2-40B4-BE49-F238E27FC236}">
                  <a16:creationId xmlns:a16="http://schemas.microsoft.com/office/drawing/2014/main" id="{1E427578-4324-9D47-9B38-3034E69CF545}"/>
                </a:ext>
              </a:extLst>
            </p:cNvPr>
            <p:cNvSpPr/>
            <p:nvPr/>
          </p:nvSpPr>
          <p:spPr>
            <a:xfrm>
              <a:off x="5608666" y="2417169"/>
              <a:ext cx="3419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3419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254384"/>
                <a:satOff val="-30226"/>
                <a:lumOff val="-1818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Straight Connector 30">
              <a:extLst>
                <a:ext uri="{FF2B5EF4-FFF2-40B4-BE49-F238E27FC236}">
                  <a16:creationId xmlns:a16="http://schemas.microsoft.com/office/drawing/2014/main" id="{52CD2E49-D95C-A64A-8023-4923428CBB5E}"/>
                </a:ext>
              </a:extLst>
            </p:cNvPr>
            <p:cNvSpPr txBox="1"/>
            <p:nvPr/>
          </p:nvSpPr>
          <p:spPr>
            <a:xfrm>
              <a:off x="5770322" y="2461026"/>
              <a:ext cx="18626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65E61B-F8DA-7243-B316-4989AC851D32}"/>
              </a:ext>
            </a:extLst>
          </p:cNvPr>
          <p:cNvGrpSpPr/>
          <p:nvPr/>
        </p:nvGrpSpPr>
        <p:grpSpPr>
          <a:xfrm rot="10800000">
            <a:off x="2151631" y="5004324"/>
            <a:ext cx="341938" cy="91440"/>
            <a:chOff x="5608666" y="2417169"/>
            <a:chExt cx="341938" cy="91440"/>
          </a:xfrm>
        </p:grpSpPr>
        <p:sp>
          <p:nvSpPr>
            <p:cNvPr id="87" name="Straight Connector 29">
              <a:extLst>
                <a:ext uri="{FF2B5EF4-FFF2-40B4-BE49-F238E27FC236}">
                  <a16:creationId xmlns:a16="http://schemas.microsoft.com/office/drawing/2014/main" id="{7A340061-0202-D140-8BA5-CBA0BDB8BB21}"/>
                </a:ext>
              </a:extLst>
            </p:cNvPr>
            <p:cNvSpPr/>
            <p:nvPr/>
          </p:nvSpPr>
          <p:spPr>
            <a:xfrm>
              <a:off x="5608666" y="2417169"/>
              <a:ext cx="3419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3419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-1254384"/>
                <a:satOff val="-30226"/>
                <a:lumOff val="-1818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Straight Connector 30">
              <a:extLst>
                <a:ext uri="{FF2B5EF4-FFF2-40B4-BE49-F238E27FC236}">
                  <a16:creationId xmlns:a16="http://schemas.microsoft.com/office/drawing/2014/main" id="{54D9BEAA-45D0-6340-A100-640CB87FC95F}"/>
                </a:ext>
              </a:extLst>
            </p:cNvPr>
            <p:cNvSpPr txBox="1"/>
            <p:nvPr/>
          </p:nvSpPr>
          <p:spPr>
            <a:xfrm>
              <a:off x="5770322" y="2461026"/>
              <a:ext cx="18626" cy="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9979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414" y="381000"/>
            <a:ext cx="7127875" cy="723900"/>
          </a:xfrm>
        </p:spPr>
        <p:txBody>
          <a:bodyPr/>
          <a:lstStyle/>
          <a:p>
            <a:pPr algn="l">
              <a:defRPr/>
            </a:pPr>
            <a:r>
              <a:rPr lang="en-GB" altLang="en-US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Data Collection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B0FD4F7-5570-6140-B32D-C9FF5112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2352" y="1524000"/>
            <a:ext cx="6858000" cy="5715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This study reviewed the literature and used the following 23 variables as explanatory variables:</a:t>
            </a:r>
          </a:p>
          <a:p>
            <a:pPr marL="5715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X1: Amount of the given credit (NT dollar) - it includes both the individual consumer credit and his/her family (supplementary) credit.</a:t>
            </a:r>
          </a:p>
          <a:p>
            <a:r>
              <a:rPr lang="en-US" sz="1200" dirty="0">
                <a:solidFill>
                  <a:schemeClr val="tx1"/>
                </a:solidFill>
              </a:rPr>
              <a:t>X2: Gender - 1 = male; 2 = female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X3: Education - 1 = graduate school; 2 = university; 3 = high school; 0, 4, 5, 6 = others</a:t>
            </a:r>
          </a:p>
          <a:p>
            <a:r>
              <a:rPr lang="en-US" sz="1200" dirty="0">
                <a:solidFill>
                  <a:schemeClr val="tx1"/>
                </a:solidFill>
              </a:rPr>
              <a:t>X4: Marital status - 1 = married; 2 = single; 3 = divorce; 0=others</a:t>
            </a:r>
          </a:p>
          <a:p>
            <a:r>
              <a:rPr lang="en-US" sz="1200" dirty="0">
                <a:solidFill>
                  <a:schemeClr val="tx1"/>
                </a:solidFill>
              </a:rPr>
              <a:t>X5: 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X6-X11: History of past payment from April to September 2005 (in reverse chronological order)</a:t>
            </a:r>
          </a:p>
          <a:p>
            <a:pPr lvl="1"/>
            <a:r>
              <a:rPr lang="en-US" sz="1100" b="0" dirty="0">
                <a:solidFill>
                  <a:schemeClr val="tx1"/>
                </a:solidFill>
              </a:rPr>
              <a:t>-2: No consumption; </a:t>
            </a:r>
          </a:p>
          <a:p>
            <a:pPr lvl="1"/>
            <a:r>
              <a:rPr lang="en-US" sz="1100" b="0" dirty="0">
                <a:solidFill>
                  <a:schemeClr val="tx1"/>
                </a:solidFill>
              </a:rPr>
              <a:t>-1: Paid in full;</a:t>
            </a:r>
          </a:p>
          <a:p>
            <a:pPr lvl="1"/>
            <a:r>
              <a:rPr lang="en-US" sz="1100" b="0" dirty="0">
                <a:solidFill>
                  <a:schemeClr val="tx1"/>
                </a:solidFill>
              </a:rPr>
              <a:t> 0: The use of revolving credit; </a:t>
            </a:r>
          </a:p>
          <a:p>
            <a:pPr lvl="1"/>
            <a:r>
              <a:rPr lang="en-US" sz="1100" b="0" dirty="0">
                <a:solidFill>
                  <a:schemeClr val="tx1"/>
                </a:solidFill>
              </a:rPr>
              <a:t>1-9 = payment delay for the corresponding number of months.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X12-X17: Amount of bill statement (NT dollar) from April to September 2005 (in reverse chronological order)</a:t>
            </a:r>
          </a:p>
          <a:p>
            <a:r>
              <a:rPr lang="en-US" sz="1200" dirty="0">
                <a:solidFill>
                  <a:schemeClr val="tx1"/>
                </a:solidFill>
              </a:rPr>
              <a:t>X18-X23: Amount of previous payment (NT dollar) from April to September 2005 (in reverse chronological order)</a:t>
            </a:r>
          </a:p>
          <a:p>
            <a:pPr marL="57150" indent="0">
              <a:buNone/>
            </a:pPr>
            <a:endParaRPr lang="en-US" sz="4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This research employed a binary variable, default payment (Yes = 1, No = 0), as the response variable. From the perspective of risk management, the result of predictive accuracy of the estimated probability of default will be more valuable than the binary result of classification - credible or not credible clients. </a:t>
            </a:r>
          </a:p>
        </p:txBody>
      </p:sp>
    </p:spTree>
    <p:extLst>
      <p:ext uri="{BB962C8B-B14F-4D97-AF65-F5344CB8AC3E}">
        <p14:creationId xmlns:p14="http://schemas.microsoft.com/office/powerpoint/2010/main" val="47853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413" y="609600"/>
            <a:ext cx="7127875" cy="723900"/>
          </a:xfrm>
        </p:spPr>
        <p:txBody>
          <a:bodyPr/>
          <a:lstStyle/>
          <a:p>
            <a:pPr algn="l">
              <a:defRPr/>
            </a:pPr>
            <a:r>
              <a:rPr lang="en-GB" altLang="en-US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Initial Data Insights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C114E6B-F7E9-0C41-A1C8-F686E8C54DB9}"/>
              </a:ext>
            </a:extLst>
          </p:cNvPr>
          <p:cNvSpPr txBox="1">
            <a:spLocks/>
          </p:cNvSpPr>
          <p:nvPr/>
        </p:nvSpPr>
        <p:spPr>
          <a:xfrm>
            <a:off x="1982359" y="2209800"/>
            <a:ext cx="6997985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kern="0" dirty="0"/>
              <a:t>60% of the customers are female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kern="0" dirty="0"/>
              <a:t>More than half of the customers are single, 45% are married.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kern="0" dirty="0"/>
              <a:t>70% of the customers are between the age of 20 &amp; 40.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kern="0" dirty="0"/>
              <a:t>Less than 20% of the customers have less than university education.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kern="0" dirty="0"/>
              <a:t>More than 60% of the customers have credit limit &lt;200k NT dollars.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kern="0" dirty="0"/>
              <a:t>In September, almost half of the customers used revolving credit, 12% of the customers delayed payment for one month. 9% of the customers delayed payment for 2 months. 1.5% of the customers delayed payment for more than 2 months.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dirty="0"/>
              <a:t>Customers with university education leads in using revolving credit and delay payments.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1600" b="0" dirty="0"/>
              <a:t>Customers with graduate education leads in no consumption and payment in full.</a:t>
            </a:r>
          </a:p>
          <a:p>
            <a:endParaRPr lang="en-US" sz="1600" b="0" kern="0" dirty="0"/>
          </a:p>
          <a:p>
            <a:endParaRPr lang="en-US" sz="1600" b="0" kern="0" dirty="0"/>
          </a:p>
          <a:p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350068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58583"/>
            <a:ext cx="6480175" cy="649287"/>
          </a:xfrm>
        </p:spPr>
        <p:txBody>
          <a:bodyPr/>
          <a:lstStyle/>
          <a:p>
            <a:pPr algn="l" eaLnBrk="1" hangingPunct="1"/>
            <a:r>
              <a:rPr lang="en-US" sz="3200" dirty="0"/>
              <a:t>Recommendations</a:t>
            </a:r>
            <a:endParaRPr lang="uk-UA" sz="3200" dirty="0"/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FF90F39F-A341-3347-8F18-82CFEDF11839}"/>
              </a:ext>
            </a:extLst>
          </p:cNvPr>
          <p:cNvSpPr txBox="1">
            <a:spLocks/>
          </p:cNvSpPr>
          <p:nvPr/>
        </p:nvSpPr>
        <p:spPr>
          <a:xfrm>
            <a:off x="457200" y="3124200"/>
            <a:ext cx="8610600" cy="2540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/>
                </a:solidFill>
              </a:rPr>
              <a:t>Three classification 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algorithms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tx2"/>
                </a:solidFill>
              </a:rPr>
              <a:t>will be evaluated to determine the appropriate model.</a:t>
            </a:r>
          </a:p>
          <a:p>
            <a:pPr lvl="1"/>
            <a:r>
              <a:rPr lang="en-US" sz="1800" b="0" dirty="0">
                <a:solidFill>
                  <a:schemeClr val="tx2"/>
                </a:solidFill>
              </a:rPr>
              <a:t>Random Forest</a:t>
            </a:r>
          </a:p>
          <a:p>
            <a:pPr lvl="1"/>
            <a:r>
              <a:rPr lang="en-US" sz="1800" b="0" dirty="0">
                <a:solidFill>
                  <a:schemeClr val="tx2"/>
                </a:solidFill>
              </a:rPr>
              <a:t>Support Vector Machine</a:t>
            </a:r>
          </a:p>
          <a:p>
            <a:pPr lvl="1"/>
            <a:r>
              <a:rPr lang="en-US" sz="1800" b="0" dirty="0">
                <a:solidFill>
                  <a:schemeClr val="tx2"/>
                </a:solidFill>
              </a:rPr>
              <a:t>Decision Tree</a:t>
            </a:r>
          </a:p>
          <a:p>
            <a:r>
              <a:rPr lang="en-US" b="0" dirty="0">
                <a:solidFill>
                  <a:schemeClr val="tx2"/>
                </a:solidFill>
              </a:rPr>
              <a:t>The chosen model with then be used to make predictions. </a:t>
            </a:r>
          </a:p>
          <a:p>
            <a:r>
              <a:rPr lang="en-US" b="0" dirty="0">
                <a:solidFill>
                  <a:schemeClr val="tx2"/>
                </a:solidFill>
              </a:rPr>
              <a:t>Accuracy and Precision will be used to measure the model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5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282</TotalTime>
  <Words>555</Words>
  <Application>Microsoft Macintosh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Wingdings</vt:lpstr>
      <vt:lpstr>Wingdings 3</vt:lpstr>
      <vt:lpstr>template</vt:lpstr>
      <vt:lpstr>PowerPoint Presentation</vt:lpstr>
      <vt:lpstr>Business Goals</vt:lpstr>
      <vt:lpstr>Analysis Plan</vt:lpstr>
      <vt:lpstr>Data Collection</vt:lpstr>
      <vt:lpstr>Initial Data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Iacob</dc:creator>
  <cp:lastModifiedBy>Cristina Iacob</cp:lastModifiedBy>
  <cp:revision>9</cp:revision>
  <dcterms:created xsi:type="dcterms:W3CDTF">2019-10-28T18:02:01Z</dcterms:created>
  <dcterms:modified xsi:type="dcterms:W3CDTF">2019-10-28T22:44:53Z</dcterms:modified>
</cp:coreProperties>
</file>