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FY5yIUNiEDZ3GwerzEO692S+N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F7F7F7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2" name="Google Shape;102;p2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5" name="Google Shape;115;p2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9" name="Google Shape;129;p2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0" name="Google Shape;130;p2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31" name="Google Shape;131;p2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2" name="Google Shape;132;p2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33" name="Google Shape;133;p2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4" name="Google Shape;134;p2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2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2" name="Google Shape;142;p2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3" name="Google Shape;143;p2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4" name="Google Shape;144;p2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5" name="Google Shape;145;p2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6" name="Google Shape;146;p2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7" name="Google Shape;147;p2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8" name="Google Shape;148;p2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9" name="Google Shape;149;p2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50" name="Google Shape;150;p2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2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2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18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1" name="Google Shape;71;p18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F3F3F3">
                  <a:alpha val="6666"/>
                </a:srgbClr>
              </a:gs>
              <a:gs pos="36000">
                <a:srgbClr val="F3F3F3">
                  <a:alpha val="5882"/>
                </a:srgbClr>
              </a:gs>
              <a:gs pos="69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F3F3F3">
                  <a:alpha val="13725"/>
                </a:srgbClr>
              </a:gs>
              <a:gs pos="36000">
                <a:srgbClr val="F3F3F3">
                  <a:alpha val="6666"/>
                </a:srgbClr>
              </a:gs>
              <a:gs pos="73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1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F3F3F3">
                  <a:alpha val="8627"/>
                </a:srgbClr>
              </a:gs>
              <a:gs pos="36000">
                <a:srgbClr val="F3F3F3">
                  <a:alpha val="4705"/>
                </a:srgbClr>
              </a:gs>
              <a:gs pos="66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1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F3F3F3">
                  <a:alpha val="10980"/>
                </a:srgbClr>
              </a:gs>
              <a:gs pos="36000">
                <a:srgbClr val="F3F3F3">
                  <a:alpha val="9803"/>
                </a:srgbClr>
              </a:gs>
              <a:gs pos="75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1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F3F3F3">
                  <a:alpha val="7843"/>
                </a:srgbClr>
              </a:gs>
              <a:gs pos="36000">
                <a:srgbClr val="F3F3F3">
                  <a:alpha val="7843"/>
                </a:srgbClr>
              </a:gs>
              <a:gs pos="72000">
                <a:srgbClr val="F3F3F3">
                  <a:alpha val="0"/>
                </a:srgbClr>
              </a:gs>
              <a:gs pos="100000">
                <a:srgbClr val="F3F3F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0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4CB9C3">
                  <a:alpha val="13725"/>
                </a:srgbClr>
              </a:gs>
              <a:gs pos="36000">
                <a:srgbClr val="4CB9C3">
                  <a:alpha val="6666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4CB9C3">
                  <a:alpha val="8627"/>
                </a:srgbClr>
              </a:gs>
              <a:gs pos="36000">
                <a:srgbClr val="4CB9C3">
                  <a:alpha val="4705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0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4CB9C3">
                  <a:alpha val="10980"/>
                </a:srgbClr>
              </a:gs>
              <a:gs pos="36000">
                <a:srgbClr val="4CB9C3">
                  <a:alpha val="9803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4CB9C3">
                  <a:alpha val="7843"/>
                </a:srgbClr>
              </a:gs>
              <a:gs pos="36000">
                <a:srgbClr val="4CB9C3">
                  <a:alpha val="7843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1"/>
          <p:cNvSpPr txBox="1"/>
          <p:nvPr>
            <p:ph type="ctrTitle"/>
          </p:nvPr>
        </p:nvSpPr>
        <p:spPr>
          <a:xfrm>
            <a:off x="3772876" y="1325880"/>
            <a:ext cx="4885349" cy="3066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Century Gothic"/>
              <a:buNone/>
            </a:pPr>
            <a:r>
              <a:rPr lang="en-US" sz="4700">
                <a:solidFill>
                  <a:srgbClr val="FFFFFF"/>
                </a:solidFill>
              </a:rPr>
              <a:t>Aplicación de Asistencia para Personas Mayores</a:t>
            </a:r>
            <a:endParaRPr/>
          </a:p>
        </p:txBody>
      </p:sp>
      <p:sp>
        <p:nvSpPr>
          <p:cNvPr id="173" name="Google Shape;173;p1"/>
          <p:cNvSpPr txBox="1"/>
          <p:nvPr>
            <p:ph idx="1" type="subTitle"/>
          </p:nvPr>
        </p:nvSpPr>
        <p:spPr>
          <a:xfrm>
            <a:off x="3772876" y="4588329"/>
            <a:ext cx="4885349" cy="16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solidFill>
                  <a:srgbClr val="86D1D8"/>
                </a:solidFill>
              </a:rPr>
              <a:t>AUTORES: ALBERTO TORRES CEBALLOS, ABDELMOUNAIM HADROUG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solidFill>
                  <a:srgbClr val="86D1D8"/>
                </a:solidFill>
              </a:rPr>
              <a:t>FECHA: 30/10/2024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solidFill>
                  <a:srgbClr val="86D1D8"/>
                </a:solidFill>
              </a:rPr>
              <a:t>VERSIÓN: 1.1</a:t>
            </a:r>
            <a:endParaRPr/>
          </a:p>
        </p:txBody>
      </p:sp>
      <p:sp>
        <p:nvSpPr>
          <p:cNvPr id="174" name="Google Shape;174;p1"/>
          <p:cNvSpPr/>
          <p:nvPr/>
        </p:nvSpPr>
        <p:spPr>
          <a:xfrm>
            <a:off x="477686" y="639905"/>
            <a:ext cx="2806557" cy="55781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Smart Phone" id="176" name="Google Shape;17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544" y="2267762"/>
            <a:ext cx="2327669" cy="2327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6539954" y="1460230"/>
            <a:ext cx="2604045" cy="825932"/>
          </a:xfrm>
          <a:custGeom>
            <a:rect b="b" l="l" r="r" t="t"/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2"/>
          <p:cNvSpPr txBox="1"/>
          <p:nvPr>
            <p:ph type="title"/>
          </p:nvPr>
        </p:nvSpPr>
        <p:spPr>
          <a:xfrm>
            <a:off x="486697" y="629267"/>
            <a:ext cx="6939116" cy="1016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2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Introducción</a:t>
            </a: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0" y="1762067"/>
            <a:ext cx="9144312" cy="5095933"/>
          </a:xfrm>
          <a:custGeom>
            <a:rect b="b" l="l" r="r" t="t"/>
            <a:pathLst>
              <a:path extrusionOk="0" h="5095933" w="12192418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86" name="Google Shape;186;p2"/>
          <p:cNvGrpSpPr/>
          <p:nvPr/>
        </p:nvGrpSpPr>
        <p:grpSpPr>
          <a:xfrm>
            <a:off x="559586" y="3111903"/>
            <a:ext cx="8025750" cy="2800982"/>
            <a:chOff x="72889" y="301647"/>
            <a:chExt cx="8025750" cy="2800982"/>
          </a:xfrm>
        </p:grpSpPr>
        <p:sp>
          <p:nvSpPr>
            <p:cNvPr id="187" name="Google Shape;187;p2"/>
            <p:cNvSpPr/>
            <p:nvPr/>
          </p:nvSpPr>
          <p:spPr>
            <a:xfrm>
              <a:off x="1087639" y="301647"/>
              <a:ext cx="1660500" cy="1660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2889" y="2382629"/>
              <a:ext cx="369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 txBox="1"/>
            <p:nvPr/>
          </p:nvSpPr>
          <p:spPr>
            <a:xfrm>
              <a:off x="72889" y="2382629"/>
              <a:ext cx="369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entury Gothic"/>
                <a:buNone/>
              </a:pPr>
              <a:r>
                <a:rPr lang="en-US" sz="15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Propósito: Presentar una aplicación de asistencia para mejorar la calidad de vida de personas mayores.</a:t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423389" y="301647"/>
              <a:ext cx="1660500" cy="16605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408639" y="2382629"/>
              <a:ext cx="369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 txBox="1"/>
            <p:nvPr/>
          </p:nvSpPr>
          <p:spPr>
            <a:xfrm>
              <a:off x="4408639" y="2382629"/>
              <a:ext cx="369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entury Gothic"/>
                <a:buNone/>
              </a:pPr>
              <a:r>
                <a:rPr lang="en-US" sz="15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Alcance: Plataforma para gestionar citas médicas, recordatorios de medicación y comunicación.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6539954" y="1460230"/>
            <a:ext cx="2604045" cy="825932"/>
          </a:xfrm>
          <a:custGeom>
            <a:rect b="b" l="l" r="r" t="t"/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3"/>
          <p:cNvSpPr txBox="1"/>
          <p:nvPr>
            <p:ph type="title"/>
          </p:nvPr>
        </p:nvSpPr>
        <p:spPr>
          <a:xfrm>
            <a:off x="486697" y="629267"/>
            <a:ext cx="6939116" cy="1016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EBEBEB"/>
                </a:solidFill>
              </a:rPr>
              <a:t>Posicionamiento y Problema</a:t>
            </a:r>
            <a:endParaRPr/>
          </a:p>
        </p:txBody>
      </p:sp>
      <p:sp>
        <p:nvSpPr>
          <p:cNvPr id="200" name="Google Shape;200;p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0" y="1762067"/>
            <a:ext cx="9144312" cy="5095933"/>
          </a:xfrm>
          <a:custGeom>
            <a:rect b="b" l="l" r="r" t="t"/>
            <a:pathLst>
              <a:path extrusionOk="0" h="5095933" w="12192418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02" name="Google Shape;202;p3"/>
          <p:cNvGrpSpPr/>
          <p:nvPr/>
        </p:nvGrpSpPr>
        <p:grpSpPr>
          <a:xfrm>
            <a:off x="559586" y="3111903"/>
            <a:ext cx="8025750" cy="2800982"/>
            <a:chOff x="72889" y="301647"/>
            <a:chExt cx="8025750" cy="2800982"/>
          </a:xfrm>
        </p:grpSpPr>
        <p:sp>
          <p:nvSpPr>
            <p:cNvPr id="203" name="Google Shape;203;p3"/>
            <p:cNvSpPr/>
            <p:nvPr/>
          </p:nvSpPr>
          <p:spPr>
            <a:xfrm>
              <a:off x="1087639" y="301647"/>
              <a:ext cx="1660500" cy="16605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2889" y="2382629"/>
              <a:ext cx="369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 txBox="1"/>
            <p:nvPr/>
          </p:nvSpPr>
          <p:spPr>
            <a:xfrm>
              <a:off x="72889" y="2382629"/>
              <a:ext cx="369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Oportunidad de Negocio: Creciente demanda de asistencia para tareas cotidianas en personas mayores.</a:t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423389" y="301647"/>
              <a:ext cx="1660500" cy="16605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408639" y="2382629"/>
              <a:ext cx="369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 txBox="1"/>
            <p:nvPr/>
          </p:nvSpPr>
          <p:spPr>
            <a:xfrm>
              <a:off x="4408639" y="2382629"/>
              <a:ext cx="369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lang="en-US" sz="16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Problema: Personas mayores olvidan citas y medicamentos, afectando su salud y bienestar.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4"/>
          <p:cNvSpPr/>
          <p:nvPr/>
        </p:nvSpPr>
        <p:spPr>
          <a:xfrm>
            <a:off x="6539954" y="1460230"/>
            <a:ext cx="2604045" cy="825932"/>
          </a:xfrm>
          <a:custGeom>
            <a:rect b="b" l="l" r="r" t="t"/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4"/>
          <p:cNvSpPr txBox="1"/>
          <p:nvPr>
            <p:ph type="title"/>
          </p:nvPr>
        </p:nvSpPr>
        <p:spPr>
          <a:xfrm>
            <a:off x="486697" y="629267"/>
            <a:ext cx="6939116" cy="1016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2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Solución Propuesta</a:t>
            </a:r>
            <a:endParaRPr/>
          </a:p>
        </p:txBody>
      </p:sp>
      <p:sp>
        <p:nvSpPr>
          <p:cNvPr id="216" name="Google Shape;216;p4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4"/>
          <p:cNvSpPr/>
          <p:nvPr/>
        </p:nvSpPr>
        <p:spPr>
          <a:xfrm>
            <a:off x="0" y="1762067"/>
            <a:ext cx="9144312" cy="5095933"/>
          </a:xfrm>
          <a:custGeom>
            <a:rect b="b" l="l" r="r" t="t"/>
            <a:pathLst>
              <a:path extrusionOk="0" h="5095933" w="12192418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18" name="Google Shape;218;p4"/>
          <p:cNvGrpSpPr/>
          <p:nvPr/>
        </p:nvGrpSpPr>
        <p:grpSpPr>
          <a:xfrm>
            <a:off x="489502" y="3796018"/>
            <a:ext cx="8165917" cy="1432751"/>
            <a:chOff x="2805" y="985762"/>
            <a:chExt cx="8165917" cy="1432751"/>
          </a:xfrm>
        </p:grpSpPr>
        <p:sp>
          <p:nvSpPr>
            <p:cNvPr id="219" name="Google Shape;219;p4"/>
            <p:cNvSpPr/>
            <p:nvPr/>
          </p:nvSpPr>
          <p:spPr>
            <a:xfrm>
              <a:off x="396774" y="985762"/>
              <a:ext cx="644677" cy="64467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805" y="1845467"/>
              <a:ext cx="1432617" cy="5730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 txBox="1"/>
            <p:nvPr/>
          </p:nvSpPr>
          <p:spPr>
            <a:xfrm>
              <a:off x="2805" y="1845467"/>
              <a:ext cx="1432617" cy="5730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Recordatorios inteligentes de medicación y citas médicas.</a:t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080099" y="985762"/>
              <a:ext cx="644677" cy="64467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1686130" y="1845467"/>
              <a:ext cx="1432617" cy="5730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1686130" y="1845467"/>
              <a:ext cx="1432617" cy="5730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Sistema de comunicación simplificado.</a:t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763425" y="985762"/>
              <a:ext cx="644677" cy="64467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3369455" y="1845467"/>
              <a:ext cx="1432617" cy="5730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 txBox="1"/>
            <p:nvPr/>
          </p:nvSpPr>
          <p:spPr>
            <a:xfrm>
              <a:off x="3369455" y="1845467"/>
              <a:ext cx="1432617" cy="5730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Interfaz adaptada y personalizable.</a:t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446750" y="985762"/>
              <a:ext cx="644677" cy="64467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052780" y="1845467"/>
              <a:ext cx="1432617" cy="5730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 txBox="1"/>
            <p:nvPr/>
          </p:nvSpPr>
          <p:spPr>
            <a:xfrm>
              <a:off x="5052780" y="1845467"/>
              <a:ext cx="1432617" cy="5730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Soporte de contactos y alertas de emergencia.</a:t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7130075" y="985762"/>
              <a:ext cx="644677" cy="64467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736105" y="1845467"/>
              <a:ext cx="1432617" cy="5730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6736105" y="1845467"/>
              <a:ext cx="1432617" cy="5730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entury Gothic"/>
                <a:buNone/>
              </a:pPr>
              <a:r>
                <a:rPr lang="en-US" sz="1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Monitorización y reportes de actividad.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5"/>
          <p:cNvSpPr txBox="1"/>
          <p:nvPr>
            <p:ph type="title"/>
          </p:nvPr>
        </p:nvSpPr>
        <p:spPr>
          <a:xfrm>
            <a:off x="4058948" y="452718"/>
            <a:ext cx="3479177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Stakeholders y Usuarios</a:t>
            </a:r>
            <a:endParaRPr/>
          </a:p>
        </p:txBody>
      </p:sp>
      <p:sp>
        <p:nvSpPr>
          <p:cNvPr id="240" name="Google Shape;240;p5"/>
          <p:cNvSpPr/>
          <p:nvPr/>
        </p:nvSpPr>
        <p:spPr>
          <a:xfrm flipH="1">
            <a:off x="3471281" y="-1573"/>
            <a:ext cx="419604" cy="3709642"/>
          </a:xfrm>
          <a:custGeom>
            <a:rect b="b" l="l" r="r" t="t"/>
            <a:pathLst>
              <a:path extrusionOk="0" h="3709642" w="55947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Figuras talladas de seres humanos coloridas" id="241" name="Google Shape;241;p5"/>
          <p:cNvPicPr preferRelativeResize="0"/>
          <p:nvPr/>
        </p:nvPicPr>
        <p:blipFill rotWithShape="1">
          <a:blip r:embed="rId4">
            <a:alphaModFix/>
          </a:blip>
          <a:srcRect b="-1" l="30741" r="30508" t="0"/>
          <a:stretch/>
        </p:blipFill>
        <p:spPr>
          <a:xfrm>
            <a:off x="2" y="10"/>
            <a:ext cx="3729824" cy="6857991"/>
          </a:xfrm>
          <a:custGeom>
            <a:rect b="b" l="l" r="r" t="t"/>
            <a:pathLst>
              <a:path extrusionOk="0" h="6858001" w="4973099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42" name="Google Shape;242;p5"/>
          <p:cNvSpPr/>
          <p:nvPr/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5"/>
          <p:cNvSpPr txBox="1"/>
          <p:nvPr>
            <p:ph idx="1" type="body"/>
          </p:nvPr>
        </p:nvSpPr>
        <p:spPr>
          <a:xfrm>
            <a:off x="4058212" y="2052918"/>
            <a:ext cx="3479177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6" lvl="0" marL="342906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Stakeholders: Desarrolladores, familiares/cuidadores, autoridades, jefe de proyecto.</a:t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Usuarios: Personas mayores y familiares/cuidadores.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6"/>
          <p:cNvSpPr/>
          <p:nvPr/>
        </p:nvSpPr>
        <p:spPr>
          <a:xfrm>
            <a:off x="6539954" y="1460230"/>
            <a:ext cx="2604045" cy="825932"/>
          </a:xfrm>
          <a:custGeom>
            <a:rect b="b" l="l" r="r" t="t"/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6"/>
          <p:cNvSpPr txBox="1"/>
          <p:nvPr>
            <p:ph type="title"/>
          </p:nvPr>
        </p:nvSpPr>
        <p:spPr>
          <a:xfrm>
            <a:off x="486697" y="629267"/>
            <a:ext cx="6939116" cy="1016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300"/>
              <a:buFont typeface="Century Gothic"/>
              <a:buNone/>
            </a:pPr>
            <a:r>
              <a:rPr lang="en-US" sz="3300">
                <a:solidFill>
                  <a:srgbClr val="EBEBEB"/>
                </a:solidFill>
              </a:rPr>
              <a:t>Perfil y Necesidades de Usuarios</a:t>
            </a: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0" y="1762067"/>
            <a:ext cx="9144312" cy="5095933"/>
          </a:xfrm>
          <a:custGeom>
            <a:rect b="b" l="l" r="r" t="t"/>
            <a:pathLst>
              <a:path extrusionOk="0" h="5095933" w="12192418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53" name="Google Shape;253;p6"/>
          <p:cNvGrpSpPr/>
          <p:nvPr/>
        </p:nvGrpSpPr>
        <p:grpSpPr>
          <a:xfrm>
            <a:off x="487694" y="2810256"/>
            <a:ext cx="8169532" cy="3404277"/>
            <a:chOff x="997" y="0"/>
            <a:chExt cx="8169532" cy="3404277"/>
          </a:xfrm>
        </p:grpSpPr>
        <p:sp>
          <p:nvSpPr>
            <p:cNvPr id="254" name="Google Shape;254;p6"/>
            <p:cNvSpPr/>
            <p:nvPr/>
          </p:nvSpPr>
          <p:spPr>
            <a:xfrm>
              <a:off x="997" y="0"/>
              <a:ext cx="3890253" cy="3404277"/>
            </a:xfrm>
            <a:prstGeom prst="rect">
              <a:avLst/>
            </a:prstGeom>
            <a:solidFill>
              <a:srgbClr val="F5D1C9">
                <a:alpha val="89803"/>
              </a:srgbClr>
            </a:solidFill>
            <a:ln cap="rnd" cmpd="sng" w="19050">
              <a:solidFill>
                <a:srgbClr val="F5D1C9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997" y="1293625"/>
              <a:ext cx="3890253" cy="2042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03275" spcFirstLastPara="1" rIns="30327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None/>
              </a:pPr>
              <a:r>
                <a:rPr lang="en-US" sz="2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Personas Mayores: Necesitan facilidad de uso y recordatorios automatizados.</a:t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1435482" y="340427"/>
              <a:ext cx="1021283" cy="1021283"/>
            </a:xfrm>
            <a:prstGeom prst="ellipse">
              <a:avLst/>
            </a:prstGeom>
            <a:solidFill>
              <a:srgbClr val="E96210"/>
            </a:solidFill>
            <a:ln cap="rnd" cmpd="sng" w="19050">
              <a:solidFill>
                <a:srgbClr val="E962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1585045" y="489990"/>
              <a:ext cx="722157" cy="722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79600" spcFirstLastPara="1" rIns="796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entury Gothic"/>
                <a:buNone/>
              </a:pPr>
              <a:r>
                <a:rPr lang="en-US" sz="4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97" y="3404205"/>
              <a:ext cx="3890253" cy="72"/>
            </a:xfrm>
            <a:prstGeom prst="rect">
              <a:avLst/>
            </a:prstGeom>
            <a:solidFill>
              <a:srgbClr val="E6B726"/>
            </a:solidFill>
            <a:ln cap="rnd" cmpd="sng" w="19050">
              <a:solidFill>
                <a:srgbClr val="E6B7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280276" y="0"/>
              <a:ext cx="3890253" cy="3404277"/>
            </a:xfrm>
            <a:prstGeom prst="rect">
              <a:avLst/>
            </a:prstGeom>
            <a:solidFill>
              <a:srgbClr val="F5E5CB">
                <a:alpha val="89803"/>
              </a:srgbClr>
            </a:solidFill>
            <a:ln cap="rnd" cmpd="sng" w="19050">
              <a:solidFill>
                <a:srgbClr val="F5E5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 txBox="1"/>
            <p:nvPr/>
          </p:nvSpPr>
          <p:spPr>
            <a:xfrm>
              <a:off x="4280276" y="1293625"/>
              <a:ext cx="3890253" cy="2042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03275" spcFirstLastPara="1" rIns="303275" wrap="square" tIns="330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entury Gothic"/>
                <a:buNone/>
              </a:pPr>
              <a:r>
                <a:rPr lang="en-US" sz="21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Familiares/Cuidadores: Necesitan comunicación eficiente y acceso a alertas de emergencia.</a:t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5714762" y="340427"/>
              <a:ext cx="1021283" cy="1021283"/>
            </a:xfrm>
            <a:prstGeom prst="ellipse">
              <a:avLst/>
            </a:prstGeom>
            <a:solidFill>
              <a:srgbClr val="6AAA8E"/>
            </a:solidFill>
            <a:ln cap="rnd" cmpd="sng" w="19050">
              <a:solidFill>
                <a:srgbClr val="6AAA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 txBox="1"/>
            <p:nvPr/>
          </p:nvSpPr>
          <p:spPr>
            <a:xfrm>
              <a:off x="5864325" y="489990"/>
              <a:ext cx="722157" cy="722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79600" spcFirstLastPara="1" rIns="796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entury Gothic"/>
                <a:buNone/>
              </a:pPr>
              <a:r>
                <a:rPr lang="en-US" sz="4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280276" y="3404205"/>
              <a:ext cx="3890253" cy="72"/>
            </a:xfrm>
            <a:prstGeom prst="rect">
              <a:avLst/>
            </a:prstGeom>
            <a:solidFill>
              <a:schemeClr val="accent5"/>
            </a:solidFill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7"/>
          <p:cNvSpPr/>
          <p:nvPr/>
        </p:nvSpPr>
        <p:spPr>
          <a:xfrm>
            <a:off x="6539954" y="1460230"/>
            <a:ext cx="2604045" cy="825932"/>
          </a:xfrm>
          <a:custGeom>
            <a:rect b="b" l="l" r="r" t="t"/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7"/>
          <p:cNvSpPr txBox="1"/>
          <p:nvPr>
            <p:ph type="title"/>
          </p:nvPr>
        </p:nvSpPr>
        <p:spPr>
          <a:xfrm>
            <a:off x="486697" y="629267"/>
            <a:ext cx="6939116" cy="1016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2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Resumen del Producto</a:t>
            </a:r>
            <a:endParaRPr/>
          </a:p>
        </p:txBody>
      </p:sp>
      <p:sp>
        <p:nvSpPr>
          <p:cNvPr id="271" name="Google Shape;271;p7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7"/>
          <p:cNvSpPr/>
          <p:nvPr/>
        </p:nvSpPr>
        <p:spPr>
          <a:xfrm>
            <a:off x="0" y="1762067"/>
            <a:ext cx="9144312" cy="5095933"/>
          </a:xfrm>
          <a:custGeom>
            <a:rect b="b" l="l" r="r" t="t"/>
            <a:pathLst>
              <a:path extrusionOk="0" h="5095933" w="12192418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73" name="Google Shape;273;p7"/>
          <p:cNvGrpSpPr/>
          <p:nvPr/>
        </p:nvGrpSpPr>
        <p:grpSpPr>
          <a:xfrm>
            <a:off x="963320" y="2824894"/>
            <a:ext cx="7218281" cy="3375000"/>
            <a:chOff x="476623" y="14638"/>
            <a:chExt cx="7218281" cy="3375000"/>
          </a:xfrm>
        </p:grpSpPr>
        <p:sp>
          <p:nvSpPr>
            <p:cNvPr id="274" name="Google Shape;274;p7"/>
            <p:cNvSpPr/>
            <p:nvPr/>
          </p:nvSpPr>
          <p:spPr>
            <a:xfrm>
              <a:off x="1123779" y="14638"/>
              <a:ext cx="2024437" cy="2024437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555217" y="446075"/>
              <a:ext cx="1161562" cy="11615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476623" y="2669638"/>
              <a:ext cx="33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 txBox="1"/>
            <p:nvPr/>
          </p:nvSpPr>
          <p:spPr>
            <a:xfrm>
              <a:off x="476623" y="2669638"/>
              <a:ext cx="33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lang="en-US" sz="1200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FUNCIONALIDAD: PLATAFORMA MÓVIL DISPONIBLE EN SMARTPHONES Y TABLETS.</a:t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5023310" y="14638"/>
              <a:ext cx="2024437" cy="2024437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5454748" y="446075"/>
              <a:ext cx="1161562" cy="11615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4376154" y="2669638"/>
              <a:ext cx="33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 txBox="1"/>
            <p:nvPr/>
          </p:nvSpPr>
          <p:spPr>
            <a:xfrm>
              <a:off x="4376154" y="2669638"/>
              <a:ext cx="33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lang="en-US" sz="1200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CAPACIDADES: NOTIFICACIONES EN TIEMPO REAL Y MODULARIDAD PARA FUTURAS FUNCIONES COMO COMANDOS DE VOZ.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6539954" y="1460230"/>
            <a:ext cx="2604045" cy="825932"/>
          </a:xfrm>
          <a:custGeom>
            <a:rect b="b" l="l" r="r" t="t"/>
            <a:pathLst>
              <a:path extrusionOk="0" h="825932" w="3472060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8"/>
          <p:cNvSpPr txBox="1"/>
          <p:nvPr>
            <p:ph type="title"/>
          </p:nvPr>
        </p:nvSpPr>
        <p:spPr>
          <a:xfrm>
            <a:off x="486697" y="629267"/>
            <a:ext cx="6939116" cy="1016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3900"/>
              <a:buFont typeface="Century Gothic"/>
              <a:buNone/>
            </a:pPr>
            <a:r>
              <a:rPr lang="en-US" sz="3900">
                <a:solidFill>
                  <a:srgbClr val="EBEBEB"/>
                </a:solidFill>
              </a:rPr>
              <a:t>Supuestos y Dependencias</a:t>
            </a:r>
            <a:endParaRPr/>
          </a:p>
        </p:txBody>
      </p:sp>
      <p:sp>
        <p:nvSpPr>
          <p:cNvPr id="289" name="Google Shape;289;p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0" y="1762067"/>
            <a:ext cx="9144312" cy="5095933"/>
          </a:xfrm>
          <a:custGeom>
            <a:rect b="b" l="l" r="r" t="t"/>
            <a:pathLst>
              <a:path extrusionOk="0" h="5095933" w="12192418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91" name="Google Shape;291;p8"/>
          <p:cNvGrpSpPr/>
          <p:nvPr/>
        </p:nvGrpSpPr>
        <p:grpSpPr>
          <a:xfrm>
            <a:off x="521054" y="3184894"/>
            <a:ext cx="8102813" cy="2655000"/>
            <a:chOff x="34357" y="374638"/>
            <a:chExt cx="8102813" cy="2655000"/>
          </a:xfrm>
        </p:grpSpPr>
        <p:sp>
          <p:nvSpPr>
            <p:cNvPr id="292" name="Google Shape;292;p8"/>
            <p:cNvSpPr/>
            <p:nvPr/>
          </p:nvSpPr>
          <p:spPr>
            <a:xfrm>
              <a:off x="506014" y="374638"/>
              <a:ext cx="1475437" cy="1475437"/>
            </a:xfrm>
            <a:prstGeom prst="ellipse">
              <a:avLst/>
            </a:prstGeom>
            <a:solidFill>
              <a:srgbClr val="E962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820451" y="689075"/>
              <a:ext cx="846562" cy="8465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34357" y="2309638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 txBox="1"/>
            <p:nvPr/>
          </p:nvSpPr>
          <p:spPr>
            <a:xfrm>
              <a:off x="34357" y="2309638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lang="en-US" sz="1200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USABILIDAD: FÁCIL DE USAR CON CURVA DE APRENDIZAJE MÍNIMA.</a:t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3348045" y="374638"/>
              <a:ext cx="1475437" cy="1475437"/>
            </a:xfrm>
            <a:prstGeom prst="ellipse">
              <a:avLst/>
            </a:prstGeom>
            <a:solidFill>
              <a:srgbClr val="E6B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3662482" y="689075"/>
              <a:ext cx="846562" cy="8465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2876389" y="2309638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 txBox="1"/>
            <p:nvPr/>
          </p:nvSpPr>
          <p:spPr>
            <a:xfrm>
              <a:off x="2876389" y="2309638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lang="en-US" sz="1200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COMPATIBILIDAD: OPTIMIZACIÓN PARA DISPOSITIVOS ANDROID E IOS.</a:t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190076" y="374638"/>
              <a:ext cx="1475437" cy="1475437"/>
            </a:xfrm>
            <a:prstGeom prst="ellipse">
              <a:avLst/>
            </a:prstGeom>
            <a:solidFill>
              <a:srgbClr val="6AAA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504514" y="689075"/>
              <a:ext cx="846562" cy="84656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718420" y="2309638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 txBox="1"/>
            <p:nvPr/>
          </p:nvSpPr>
          <p:spPr>
            <a:xfrm>
              <a:off x="5718420" y="2309638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entury Gothic"/>
                <a:buNone/>
              </a:pPr>
              <a:r>
                <a:rPr lang="en-US" sz="1200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PRIVACIDAD Y SEGURIDAD: PROTECCIÓN DE DATOS SENSIBLES MEDIANTE ENCRIPTACIÓN.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9"/>
          <p:cNvSpPr txBox="1"/>
          <p:nvPr>
            <p:ph type="title"/>
          </p:nvPr>
        </p:nvSpPr>
        <p:spPr>
          <a:xfrm>
            <a:off x="486697" y="629266"/>
            <a:ext cx="4641143" cy="1622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200"/>
              <a:buFont typeface="Century Gothic"/>
              <a:buNone/>
            </a:pPr>
            <a:r>
              <a:rPr lang="en-US">
                <a:solidFill>
                  <a:srgbClr val="EBEBEB"/>
                </a:solidFill>
              </a:rPr>
              <a:t>Cierre</a:t>
            </a:r>
            <a:endParaRPr/>
          </a:p>
        </p:txBody>
      </p:sp>
      <p:sp>
        <p:nvSpPr>
          <p:cNvPr id="310" name="Google Shape;310;p9"/>
          <p:cNvSpPr txBox="1"/>
          <p:nvPr>
            <p:ph idx="1" type="body"/>
          </p:nvPr>
        </p:nvSpPr>
        <p:spPr>
          <a:xfrm>
            <a:off x="486697" y="2438400"/>
            <a:ext cx="4641142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6" lvl="0" marL="342906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solidFill>
                  <a:srgbClr val="FFFFFF"/>
                </a:solidFill>
              </a:rPr>
              <a:t>Objetivo Principal: Mejorar la independencia de personas mayores y la tranquilidad de sus familiares.</a:t>
            </a:r>
            <a:endParaRPr/>
          </a:p>
          <a:p>
            <a:pPr indent="-342906" lvl="0" marL="342906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>
                <a:solidFill>
                  <a:srgbClr val="FFFFFF"/>
                </a:solidFill>
              </a:rPr>
              <a:t>Próximos Pasos: Evaluar integración de funciones adicionales como monitorización de salud y comandos de voz.</a:t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5261980" y="-1"/>
            <a:ext cx="419604" cy="3709642"/>
          </a:xfrm>
          <a:custGeom>
            <a:rect b="b" l="l" r="r" t="t"/>
            <a:pathLst>
              <a:path extrusionOk="0" h="3709642" w="55947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Dos personas sujetando sus manos entre sí" id="312" name="Google Shape;312;p9"/>
          <p:cNvPicPr preferRelativeResize="0"/>
          <p:nvPr/>
        </p:nvPicPr>
        <p:blipFill rotWithShape="1">
          <a:blip r:embed="rId4">
            <a:alphaModFix/>
          </a:blip>
          <a:srcRect b="-2" l="28831" r="34938" t="0"/>
          <a:stretch/>
        </p:blipFill>
        <p:spPr>
          <a:xfrm>
            <a:off x="5421881" y="1"/>
            <a:ext cx="3722434" cy="6858001"/>
          </a:xfrm>
          <a:custGeom>
            <a:rect b="b" l="l" r="r" t="t"/>
            <a:pathLst>
              <a:path extrusionOk="0" h="6858001" w="4963245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