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0.jpg"/><Relationship Id="rId5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3061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Europarl: How to Build a Multilingual Parallel Corpus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Kuhn - Saarland University</a:t>
            </a:r>
            <a:br>
              <a:rPr lang="en"/>
            </a:br>
            <a:r>
              <a:rPr lang="en"/>
              <a:t>Machine Translation SS 2018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25"/>
            <a:ext cx="3653475" cy="24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Versions</a:t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1: April 1996 - December 2001, ~ 20x10</a:t>
            </a:r>
            <a:r>
              <a:rPr baseline="30000" lang="en"/>
              <a:t>6</a:t>
            </a:r>
            <a:r>
              <a:rPr lang="en"/>
              <a:t> words/language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Version 2: January 2002 - September 2003, up to 28x10</a:t>
            </a:r>
            <a:r>
              <a:rPr baseline="30000" lang="en"/>
              <a:t>6</a:t>
            </a:r>
            <a:r>
              <a:rPr lang="en"/>
              <a:t> words/language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Version 3: October 2003 - October 2006 (update to UTF-8), up to 44x10</a:t>
            </a:r>
            <a:r>
              <a:rPr baseline="30000" lang="en"/>
              <a:t>6</a:t>
            </a:r>
            <a:r>
              <a:rPr lang="en"/>
              <a:t> words/language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Version 5: </a:t>
            </a:r>
            <a:r>
              <a:rPr lang="en"/>
              <a:t>November 2007 - October 2009, up to 55x10</a:t>
            </a:r>
            <a:r>
              <a:rPr baseline="30000" lang="en"/>
              <a:t>6</a:t>
            </a:r>
            <a:r>
              <a:rPr lang="en"/>
              <a:t> words/language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Version 6: November 2009 - December 2010, adds 10 new languages with data from 01/2007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100"/>
              <a:t>Bulgarian, Czech, Estonian, Hungarian, Latvian, Lithuanian, Polish, Romanian, Slovak, Slovene</a:t>
            </a:r>
            <a:endParaRPr sz="11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Version 7: January 2011 - November 2011, up to 60x10</a:t>
            </a:r>
            <a:r>
              <a:rPr baseline="30000" lang="en"/>
              <a:t>6</a:t>
            </a:r>
            <a:r>
              <a:rPr lang="en"/>
              <a:t> words/language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8475"/>
            <a:ext cx="1268324" cy="8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X &lt;-&gt; English available as parallel corpora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Corpora must still be tokenized, lowercased, and have empty lines/XML tags removed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Standard test set does not include data for newer languages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Newer languages have much less data (up to 13x10</a:t>
            </a:r>
            <a:r>
              <a:rPr baseline="30000" lang="en"/>
              <a:t>6</a:t>
            </a:r>
            <a:r>
              <a:rPr lang="en"/>
              <a:t> words/language)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updates since 2012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Limited Domain</a:t>
            </a:r>
            <a:endParaRPr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8475"/>
            <a:ext cx="1268324" cy="8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PBSMT Performance</a:t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110 SMT: Koehn et al. 2003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110 language pairs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Map source phrases to target phrases with probabilistic phrase translation table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Phrase table: start with word alignments, collect phrases consistent with word alignments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Decoder: Pharaoh, Koehn 2004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Beam search over all segmentations of input into phrases, translations, and reordering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Performance (BLEU)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Best: Spanish -&gt; French, 40.2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Worst: Dutch -&gt; Finnish, 10.3</a:t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8475"/>
            <a:ext cx="1268324" cy="8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175" y="3080176"/>
            <a:ext cx="4423149" cy="16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Clustering</a:t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Given the translation scores, can we induce relationships between languages?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Assumption: easier to translate between closely related languages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 languages that have highest translation scores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Bias towards smaller clusters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Results:</a:t>
            </a:r>
            <a:endParaRPr/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8475"/>
            <a:ext cx="1268324" cy="8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8770" y="2535920"/>
            <a:ext cx="3268100" cy="22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Translation Direction</a:t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Translations are not symmetric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Why?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One reason: Information richness/poorness (e.g. due to morphology)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Performance:</a:t>
            </a:r>
            <a:endParaRPr/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8475"/>
            <a:ext cx="1268324" cy="8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5600" y="2323425"/>
            <a:ext cx="3068350" cy="27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Translations</a:t>
            </a:r>
            <a:endParaRPr/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1317450" y="1567550"/>
            <a:ext cx="70389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Evaluating MT is tricky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Possible trick: evaluate with a back translation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Back translation = translate source to target, then reverse order and translate back, and evaluate</a:t>
            </a:r>
            <a:endParaRPr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8475"/>
            <a:ext cx="1268324" cy="8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450" y="2412950"/>
            <a:ext cx="4311080" cy="24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1317450" y="2263725"/>
            <a:ext cx="6999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it work?</a:t>
            </a:r>
            <a:endParaRPr/>
          </a:p>
        </p:txBody>
      </p:sp>
      <p:pic>
        <p:nvPicPr>
          <p:cNvPr id="243" name="Shape 2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0200" y="2412950"/>
            <a:ext cx="3207350" cy="266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1317450" y="2750825"/>
            <a:ext cx="41262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the high back translation scores?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Question: What would score be if the translation did nothing?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Artifact of BLEU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Monodirectional is evaluated against human translation; penalized for not exactly matching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Back translation compares to original input; easier to match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8475"/>
            <a:ext cx="1268324" cy="8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4075" y="0"/>
            <a:ext cx="35940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of Parallelism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SMT and NMT systems must be trained on data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properties must that data have?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each language pair: text in the source, with its corresponding translation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Must be sentence-aligned, pre-processed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much data do we need?</a:t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1350"/>
            <a:ext cx="1268300" cy="8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7650" y="2535500"/>
            <a:ext cx="3556350" cy="26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1297500" y="1396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so much?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the Problem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Where can we get the data we need?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Crawling the internet (e.g. Twitter, Wikipedia)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Pros: Plenty of data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Cons: No inherent parallelism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Manually constructed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Pros: Guaranteed parallelism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Cons: Expensive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Books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Pros: more or less parallel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Cons: not enough data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Big problem: each language pair needs a corresponding corpus</a:t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8475"/>
            <a:ext cx="1268324" cy="8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375" y="880725"/>
            <a:ext cx="4677875" cy="420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the Problem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Multilingual countries require official documents to be translated into multiple languages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EU Parliament (ca. 2004): 11 official languages, 18-30 million words per language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Danish, German, Greek, English, Spanish, French, Finnish, Italian, Dutch, Portuguese, Swedish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Extraction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1) Crawl data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2) Align documents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3) Split into sentences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4) Preprocessing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5) Align sentences</a:t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78475"/>
            <a:ext cx="1268324" cy="8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Extraction 1: Crawling Data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Automatically extracted from HTML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Issues: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Noisy data: HTML contains extraneous code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Extraction takes time, several days per language in 2004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Changes in formatting over time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Advantages: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Faster than direct file transfer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Copyright: EU Parliament allows reproduction with citation</a:t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8475"/>
            <a:ext cx="1268324" cy="8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Extraction 2: Document Alignment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Corpus is divided by day, and by topic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Core task: identify topic, match languages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Stored as one file per day per language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text preprocessing at this stage</a:t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8475"/>
            <a:ext cx="1268324" cy="8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Extraction 3: Sentence Splitting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MT systems require aligned sentences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Challenge: No universal cross-linguistic standard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Ex: Ambiguity of period “ . ”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Language specific rules: period followed by lowercase = abbreviation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Possibility: Empirical sentence breaking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Decision trees (Riley 1989)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Maximum entropy (Reynar and Ratnaparkhi 1997)</a:t>
            </a:r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8475"/>
            <a:ext cx="1268324" cy="8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Extraction 4: Preprocessing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Tokenization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Many systems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Goal is to use Penn Treebank standard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Lowercasing/Truecasing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Motivation: The, the, and THE are the same word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Truecasing allows for distinguishing Mr. Black and black</a:t>
            </a:r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8475"/>
            <a:ext cx="1268324" cy="8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Extraction 5: Sentence Alignment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Advantage: Texts are already paragraph-aligned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Discarded texts where number of paragraphs differ between languages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Challenge: Sentence fertility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One long sentence in source may be 2 small sentences in target, or vice versa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Algorithm: Gale and Church 1993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Match sentences of similar length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Merge shorter sentences if necessary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Small number of sentences per paragraph = high alignment quality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Why?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file per day per language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Same line number means same sentence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 time of publication, English had ~30x10</a:t>
            </a:r>
            <a:r>
              <a:rPr baseline="30000" lang="en"/>
              <a:t>6</a:t>
            </a:r>
            <a:r>
              <a:rPr lang="en"/>
              <a:t> words, ~1x10</a:t>
            </a:r>
            <a:r>
              <a:rPr baseline="30000" lang="en"/>
              <a:t>6</a:t>
            </a:r>
            <a:r>
              <a:rPr lang="en"/>
              <a:t> sentences</a:t>
            </a:r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8475"/>
            <a:ext cx="1268324" cy="8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