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5143500" cx="9144000"/>
  <p:notesSz cx="6858000" cy="9144000"/>
  <p:embeddedFontLst>
    <p:embeddedFont>
      <p:font typeface="Raleway"/>
      <p:regular r:id="rId96"/>
      <p:bold r:id="rId97"/>
      <p:italic r:id="rId98"/>
      <p:boldItalic r:id="rId99"/>
    </p:embeddedFont>
    <p:embeddedFont>
      <p:font typeface="Lat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B6B874E-5BFD-4D65-A48C-0377EBA575B9}">
  <a:tblStyle styleId="{8B6B874E-5BFD-4D65-A48C-0377EBA575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Lato-boldItalic.fntdata"/><Relationship Id="rId102" Type="http://schemas.openxmlformats.org/officeDocument/2006/relationships/font" Target="fonts/Lato-italic.fntdata"/><Relationship Id="rId101" Type="http://schemas.openxmlformats.org/officeDocument/2006/relationships/font" Target="fonts/Lato-bold.fntdata"/><Relationship Id="rId100" Type="http://schemas.openxmlformats.org/officeDocument/2006/relationships/font" Target="fonts/Lato-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Raleway-bold.fntdata"/><Relationship Id="rId96" Type="http://schemas.openxmlformats.org/officeDocument/2006/relationships/font" Target="fonts/Raleway-regular.fntdata"/><Relationship Id="rId11" Type="http://schemas.openxmlformats.org/officeDocument/2006/relationships/slide" Target="slides/slide5.xml"/><Relationship Id="rId99" Type="http://schemas.openxmlformats.org/officeDocument/2006/relationships/font" Target="fonts/Raleway-boldItalic.fntdata"/><Relationship Id="rId10" Type="http://schemas.openxmlformats.org/officeDocument/2006/relationships/slide" Target="slides/slide4.xml"/><Relationship Id="rId98" Type="http://schemas.openxmlformats.org/officeDocument/2006/relationships/font" Target="fonts/Raleway-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637976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637976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Bias 1: Direct bias</a:t>
            </a:r>
            <a:endParaRPr/>
          </a:p>
          <a:p>
            <a:pPr indent="0" lvl="0" marL="0" rtl="0" algn="l">
              <a:spcBef>
                <a:spcPts val="0"/>
              </a:spcBef>
              <a:spcAft>
                <a:spcPts val="0"/>
              </a:spcAft>
              <a:buNone/>
            </a:pPr>
            <a:r>
              <a:rPr lang="en-GB"/>
              <a:t>Bias 2 : Indirect bias</a:t>
            </a:r>
            <a:endParaRPr/>
          </a:p>
          <a:p>
            <a:pPr indent="0" lvl="0" marL="0" rtl="0" algn="l">
              <a:spcBef>
                <a:spcPts val="0"/>
              </a:spcBef>
              <a:spcAft>
                <a:spcPts val="0"/>
              </a:spcAft>
              <a:buNone/>
            </a:pPr>
            <a:r>
              <a:rPr lang="en-GB"/>
              <a:t>Util 1: Fashion words such as blouse vs shirt</a:t>
            </a:r>
            <a:endParaRPr/>
          </a:p>
          <a:p>
            <a:pPr indent="0" lvl="0" marL="0" rtl="0" algn="l">
              <a:spcBef>
                <a:spcPts val="0"/>
              </a:spcBef>
              <a:spcAft>
                <a:spcPts val="0"/>
              </a:spcAft>
              <a:buNone/>
            </a:pPr>
            <a:r>
              <a:rPr lang="en-GB"/>
              <a:t>Util 2: association between man - father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b91af07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b91af07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that the evaluators were from US. Other cultures would have different notions of (degrees of) bias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b91af07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b91af07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occupations closest in similarity to he/she, the crowd workers rated their stereotypicality (0-10). </a:t>
            </a:r>
            <a:endParaRPr/>
          </a:p>
          <a:p>
            <a:pPr indent="0" lvl="0" marL="0" rtl="0" algn="l">
              <a:spcBef>
                <a:spcPts val="0"/>
              </a:spcBef>
              <a:spcAft>
                <a:spcPts val="0"/>
              </a:spcAft>
              <a:buNone/>
            </a:pPr>
            <a:r>
              <a:rPr lang="en-GB"/>
              <a:t>When projecting these words onto the she/he axis based on embedding similarity, the crowd’s ratings align with word embeddings geometry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c623d3fb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c623d3fb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91af07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91af07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Delta is a similarity threshold value to ensure that the words x and y are not too far apart, usually delta = 1. </a:t>
            </a:r>
            <a:br>
              <a:rPr lang="en-GB"/>
            </a:br>
            <a:r>
              <a:rPr lang="en-GB"/>
              <a:t>Because we want two pairs like doctor - nurse and not doctor - pregnancy</a:t>
            </a:r>
            <a:endParaRPr/>
          </a:p>
          <a:p>
            <a:pPr indent="0" lvl="0" marL="0" rtl="0" algn="l">
              <a:spcBef>
                <a:spcPts val="0"/>
              </a:spcBef>
              <a:spcAft>
                <a:spcPts val="0"/>
              </a:spcAft>
              <a:buNone/>
            </a:pPr>
            <a:r>
              <a:rPr lang="en-GB"/>
              <a:t>Then ranking is done by taking cosine similarity of (he,she) and (x,y) -&gt; words pairs most similar to he,she will be ranked first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91af07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91af07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some of the analogies that were rated as biased by at least 5 out of 10 crowd workers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b91af07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b91af07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the occupation words to softball vs football -&gt; These are the most extreme occupation words on the football and softball axis. (replace he she on axis by football and softball)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91af07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91af07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b91af07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b91af07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If receptionist is classified closer to she, then the classifier is correct.</a:t>
            </a:r>
            <a:endParaRPr/>
          </a:p>
          <a:p>
            <a:pPr indent="0" lvl="0" marL="0" rtl="0" algn="l">
              <a:spcBef>
                <a:spcPts val="0"/>
              </a:spcBef>
              <a:spcAft>
                <a:spcPts val="0"/>
              </a:spcAft>
              <a:buNone/>
            </a:pPr>
            <a:r>
              <a:rPr lang="en-GB"/>
              <a:t>Use SVM for this task.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b91af07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b91af07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 = 0 would be very strict, C = 1 would be more gradual </a:t>
            </a:r>
            <a:endParaRPr/>
          </a:p>
          <a:p>
            <a:pPr indent="0" lvl="0" marL="0" rtl="0" algn="l">
              <a:spcBef>
                <a:spcPts val="0"/>
              </a:spcBef>
              <a:spcAft>
                <a:spcPts val="0"/>
              </a:spcAft>
              <a:buNone/>
            </a:pPr>
            <a:r>
              <a:rPr lang="en-GB"/>
              <a:t>Example: if N is a set of 327 occupation words, then DirectBias_1 = 0.08 -&gt; occupation words are big on the gender-bias component -&gt; occupation words are biased in w2vNews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0e4dc94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0e4dc94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b91af07c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b91af07c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decompose a word embedding: w = w_t + w_g</a:t>
            </a:r>
            <a:endParaRPr/>
          </a:p>
          <a:p>
            <a:pPr indent="0" lvl="0" marL="0" rtl="0" algn="l">
              <a:spcBef>
                <a:spcPts val="0"/>
              </a:spcBef>
              <a:spcAft>
                <a:spcPts val="0"/>
              </a:spcAft>
              <a:buNone/>
            </a:pPr>
            <a:r>
              <a:rPr lang="en-GB"/>
              <a:t>W_t is the word embedding without the contribution from gender w_g -&gt; w_t = w - w_g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c6746b5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c6746b5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c0e4dc94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c0e4dc94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c6faece9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c6faece9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c6746b5e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c6746b5e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c6746b5e8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c6746b5e8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c6746b5e8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c6746b5e8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c6746b5e8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c6746b5e8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1. we took the ten gender pair difference vectors and computed its principal components (PCs) </a:t>
            </a:r>
            <a:endParaRPr sz="1000"/>
          </a:p>
          <a:p>
            <a:pPr indent="0" lvl="0" marL="0" rtl="0" algn="l">
              <a:spcBef>
                <a:spcPts val="0"/>
              </a:spcBef>
              <a:spcAft>
                <a:spcPts val="0"/>
              </a:spcAft>
              <a:buNone/>
            </a:pPr>
            <a:r>
              <a:rPr lang="en-GB" sz="1000"/>
              <a:t>2. </a:t>
            </a:r>
            <a:r>
              <a:rPr lang="en-GB"/>
              <a:t>t</a:t>
            </a:r>
            <a:r>
              <a:rPr lang="en-GB" sz="1000"/>
              <a:t>here is a single direction that explains the majority of variance in these vectors.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c6746b5e8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c6746b5e8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row of SVD(C) gives us bias direction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c6746b5e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c6746b5e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623d3f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623d3f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c6746b5e8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c6746b5e8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c6faece9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c6faece9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c6746b5e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c6746b5e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c6746b5e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c6746b5e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c6746b5e8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c6746b5e8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c6746b5e8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c6746b5e8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c6746b5e8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c6746b5e8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5c6746b5e8_1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5c6746b5e8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c6746b5e8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c6746b5e8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c6746b5e8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c6746b5e8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c623d3fb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623d3fb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amplification is indeed real as can be proven by some word analogy tasks.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c6faece9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c6faece9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c6746b5e8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c6746b5e8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c6746b5e8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c6746b5e8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-automatically generated pairs of words that are analogous to </a:t>
            </a:r>
            <a:r>
              <a:rPr i="1" lang="en-GB" sz="1000"/>
              <a:t>she-he </a:t>
            </a:r>
            <a:r>
              <a:rPr lang="en-GB" sz="1000"/>
              <a:t>and asked crowd-workers to evaluate whether these pairs reflect gender stereotypes. </a:t>
            </a:r>
            <a:endParaRPr sz="1000"/>
          </a:p>
          <a:p>
            <a:pPr indent="0" lvl="0" marL="0" rtl="0" algn="l">
              <a:spcBef>
                <a:spcPts val="0"/>
              </a:spcBef>
              <a:spcAft>
                <a:spcPts val="0"/>
              </a:spcAft>
              <a:buNone/>
            </a:pPr>
            <a:r>
              <a:rPr lang="en-GB" sz="1000"/>
              <a:t>-before: 19% of 150 generated analogies were deemed stereotpyical</a:t>
            </a:r>
            <a:endParaRPr sz="1000"/>
          </a:p>
          <a:p>
            <a:pPr indent="0" lvl="0" marL="0" rtl="0" algn="l">
              <a:spcBef>
                <a:spcPts val="0"/>
              </a:spcBef>
              <a:spcAft>
                <a:spcPts val="0"/>
              </a:spcAft>
              <a:buNone/>
            </a:pPr>
            <a:r>
              <a:rPr lang="en-GB" sz="1000"/>
              <a:t>-after: 6% of 150 generated analogies were seemed stereotypical</a:t>
            </a:r>
            <a:endParaRPr sz="1000"/>
          </a:p>
          <a:p>
            <a:pPr indent="0" lvl="0" marL="0" rtl="0" algn="l">
              <a:spcBef>
                <a:spcPts val="0"/>
              </a:spcBef>
              <a:spcAft>
                <a:spcPts val="0"/>
              </a:spcAft>
              <a:buNone/>
            </a:pPr>
            <a:r>
              <a:rPr lang="en-GB" sz="1000"/>
              <a:t>-no loss of appropriate analogies between ‘before’ and ‘after hard debiasing’ for 150 generated analogies</a:t>
            </a:r>
            <a:endParaRPr sz="1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c6746b5e8_1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c6746b5e8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-automatically generated pairs of words that are analogous to </a:t>
            </a:r>
            <a:r>
              <a:rPr i="1" lang="en-GB" sz="1000"/>
              <a:t>she-he </a:t>
            </a:r>
            <a:r>
              <a:rPr lang="en-GB" sz="1000"/>
              <a:t>and asked crowd-workers to evaluate whether these pairs reflect gender stereotypes. </a:t>
            </a:r>
            <a:endParaRPr sz="1000"/>
          </a:p>
          <a:p>
            <a:pPr indent="0" lvl="0" marL="0" rtl="0" algn="l">
              <a:spcBef>
                <a:spcPts val="0"/>
              </a:spcBef>
              <a:spcAft>
                <a:spcPts val="0"/>
              </a:spcAft>
              <a:buNone/>
            </a:pPr>
            <a:r>
              <a:rPr lang="en-GB" sz="1000"/>
              <a:t>-before: 19% of 150 generated analogies were deemed stereotpyical</a:t>
            </a:r>
            <a:endParaRPr sz="1000"/>
          </a:p>
          <a:p>
            <a:pPr indent="0" lvl="0" marL="0" rtl="0" algn="l">
              <a:spcBef>
                <a:spcPts val="0"/>
              </a:spcBef>
              <a:spcAft>
                <a:spcPts val="0"/>
              </a:spcAft>
              <a:buNone/>
            </a:pPr>
            <a:r>
              <a:rPr lang="en-GB" sz="1000"/>
              <a:t>-after: 6% of 150 generated analogies were seemed stereotypical</a:t>
            </a:r>
            <a:endParaRPr sz="1000"/>
          </a:p>
          <a:p>
            <a:pPr indent="0" lvl="0" marL="0" rtl="0" algn="l">
              <a:spcBef>
                <a:spcPts val="0"/>
              </a:spcBef>
              <a:spcAft>
                <a:spcPts val="0"/>
              </a:spcAft>
              <a:buNone/>
            </a:pPr>
            <a:r>
              <a:rPr lang="en-GB" sz="1000"/>
              <a:t>-no loss of appropriate analogies between ‘before’ and ‘after hard debiasing’ for 150 generated analogies</a:t>
            </a:r>
            <a:endParaRPr sz="10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5c6746b5e8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5c6746b5e8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-automatically generated pairs of words that are analogous to </a:t>
            </a:r>
            <a:r>
              <a:rPr i="1" lang="en-GB" sz="1000"/>
              <a:t>she-he </a:t>
            </a:r>
            <a:r>
              <a:rPr lang="en-GB" sz="1000"/>
              <a:t>and asked crowd-workers to evaluate whether these pairs reflect gender stereotypes. </a:t>
            </a:r>
            <a:endParaRPr sz="1000"/>
          </a:p>
          <a:p>
            <a:pPr indent="0" lvl="0" marL="0" rtl="0" algn="l">
              <a:spcBef>
                <a:spcPts val="0"/>
              </a:spcBef>
              <a:spcAft>
                <a:spcPts val="0"/>
              </a:spcAft>
              <a:buNone/>
            </a:pPr>
            <a:r>
              <a:rPr lang="en-GB" sz="1000"/>
              <a:t>-before: 19% of 150 generated analogies were deemed stereotpyical</a:t>
            </a:r>
            <a:endParaRPr sz="1000"/>
          </a:p>
          <a:p>
            <a:pPr indent="0" lvl="0" marL="0" rtl="0" algn="l">
              <a:spcBef>
                <a:spcPts val="0"/>
              </a:spcBef>
              <a:spcAft>
                <a:spcPts val="0"/>
              </a:spcAft>
              <a:buNone/>
            </a:pPr>
            <a:r>
              <a:rPr lang="en-GB" sz="1000"/>
              <a:t>-after: 6% of 150 generated analogies were seemed stereotypical</a:t>
            </a:r>
            <a:endParaRPr sz="1000"/>
          </a:p>
          <a:p>
            <a:pPr indent="0" lvl="0" marL="0" rtl="0" algn="l">
              <a:spcBef>
                <a:spcPts val="0"/>
              </a:spcBef>
              <a:spcAft>
                <a:spcPts val="0"/>
              </a:spcAft>
              <a:buNone/>
            </a:pPr>
            <a:r>
              <a:rPr lang="en-GB" sz="1000"/>
              <a:t>-no loss of appropriate analogies between ‘before’ and ‘after hard debiasing’ for 150 generated analogies</a:t>
            </a:r>
            <a:endParaRPr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5c6746b5e8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c6746b5e8_1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-automatically generated pairs of words that are analogous to </a:t>
            </a:r>
            <a:r>
              <a:rPr i="1" lang="en-GB" sz="1000"/>
              <a:t>she-he </a:t>
            </a:r>
            <a:r>
              <a:rPr lang="en-GB" sz="1000"/>
              <a:t>and asked crowd-workers to evaluate whether these pairs reflect gender stereotypes. </a:t>
            </a:r>
            <a:endParaRPr sz="1000"/>
          </a:p>
          <a:p>
            <a:pPr indent="0" lvl="0" marL="0" rtl="0" algn="l">
              <a:spcBef>
                <a:spcPts val="0"/>
              </a:spcBef>
              <a:spcAft>
                <a:spcPts val="0"/>
              </a:spcAft>
              <a:buNone/>
            </a:pPr>
            <a:r>
              <a:rPr lang="en-GB" sz="1000"/>
              <a:t>-before: 19% of 150 generated analogies were deemed stereotpyical</a:t>
            </a:r>
            <a:endParaRPr sz="1000"/>
          </a:p>
          <a:p>
            <a:pPr indent="0" lvl="0" marL="0" rtl="0" algn="l">
              <a:spcBef>
                <a:spcPts val="0"/>
              </a:spcBef>
              <a:spcAft>
                <a:spcPts val="0"/>
              </a:spcAft>
              <a:buNone/>
            </a:pPr>
            <a:r>
              <a:rPr lang="en-GB" sz="1000"/>
              <a:t>-after: 6% of 150 generated analogies were seemed stereotypical</a:t>
            </a:r>
            <a:endParaRPr sz="1000"/>
          </a:p>
          <a:p>
            <a:pPr indent="0" lvl="0" marL="0" rtl="0" algn="l">
              <a:spcBef>
                <a:spcPts val="0"/>
              </a:spcBef>
              <a:spcAft>
                <a:spcPts val="0"/>
              </a:spcAft>
              <a:buNone/>
            </a:pPr>
            <a:r>
              <a:rPr lang="en-GB" sz="1000"/>
              <a:t>-no loss of appropriate analogies between ‘before’ and ‘after hard debiasing’ for 150 generated analogies</a:t>
            </a:r>
            <a:endParaRPr sz="10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c6746b5e8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c6746b5e8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-automatically generated pairs of words that are analogous to </a:t>
            </a:r>
            <a:r>
              <a:rPr i="1" lang="en-GB" sz="1000"/>
              <a:t>she-he </a:t>
            </a:r>
            <a:r>
              <a:rPr lang="en-GB" sz="1000"/>
              <a:t>and asked crowd-workers to evaluate whether these pairs reflect gender stereotypes. </a:t>
            </a:r>
            <a:endParaRPr sz="1000"/>
          </a:p>
          <a:p>
            <a:pPr indent="0" lvl="0" marL="0" rtl="0" algn="l">
              <a:spcBef>
                <a:spcPts val="0"/>
              </a:spcBef>
              <a:spcAft>
                <a:spcPts val="0"/>
              </a:spcAft>
              <a:buNone/>
            </a:pPr>
            <a:r>
              <a:rPr lang="en-GB" sz="1000"/>
              <a:t>-before: 19% of 150 generated analogies were deemed stereotpyical</a:t>
            </a:r>
            <a:endParaRPr sz="1000"/>
          </a:p>
          <a:p>
            <a:pPr indent="0" lvl="0" marL="0" rtl="0" algn="l">
              <a:spcBef>
                <a:spcPts val="0"/>
              </a:spcBef>
              <a:spcAft>
                <a:spcPts val="0"/>
              </a:spcAft>
              <a:buNone/>
            </a:pPr>
            <a:r>
              <a:rPr lang="en-GB" sz="1000"/>
              <a:t>-after: 6% of 150 generated analogies were seemed stereotypical</a:t>
            </a:r>
            <a:endParaRPr sz="1000"/>
          </a:p>
          <a:p>
            <a:pPr indent="0" lvl="0" marL="0" rtl="0" algn="l">
              <a:spcBef>
                <a:spcPts val="0"/>
              </a:spcBef>
              <a:spcAft>
                <a:spcPts val="0"/>
              </a:spcAft>
              <a:buNone/>
            </a:pPr>
            <a:r>
              <a:rPr lang="en-GB" sz="1000"/>
              <a:t>-no loss of appropriate analogies between ‘before’ and ‘after hard debiasing’ for 150 generated analogies</a:t>
            </a:r>
            <a:endParaRPr sz="10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c6746b5e8_1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c6746b5e8_1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5c6746b5e8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5c6746b5e8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5c0e4dc94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5c0e4dc94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c623d3fb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c623d3fb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c0e4dc94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c0e4dc94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5c6faece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c6faece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5b90690c2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5b90690c2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5b90690c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5b90690c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b90690c2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b90690c2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5b90690c2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5b90690c2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5b90690c2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5b90690c2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b90690c2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5b90690c2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5b90690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5b90690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5b90690c2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b90690c2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c623d3fb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623d3fb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we are given an option of 100 nearly identical web pages that differ only in name, thanks to the biased embeddings, we will be returned only male names as top search results -&gt; Because they rank male names closer to computer science than female names -&gt; makes it harder for women to be recognized in a male-dominated field</a:t>
            </a:r>
            <a:endParaRPr/>
          </a:p>
          <a:p>
            <a:pPr indent="0" lvl="0" marL="0" rtl="0" algn="l">
              <a:spcBef>
                <a:spcPts val="0"/>
              </a:spcBef>
              <a:spcAft>
                <a:spcPts val="0"/>
              </a:spcAft>
              <a:buNone/>
            </a:pPr>
            <a:r>
              <a:rPr lang="en-GB"/>
              <a:t>There is indeed a good reason to debiase the embeddings!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5b90690c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5b90690c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5b90690c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5b90690c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5b90690c2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5b90690c2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5c6faece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5c6faece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5c6faece9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5c6faece9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5c6faece9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5c6faece9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5c6faece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5c6faece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5c6faece9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5c6faece9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5c6faece9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5c6faece9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5c6faece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5c6faece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c0e4dc94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c0e4dc94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5c6faece9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5c6faece9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c6faece9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c6faece9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5c6faece9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c6faece9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5c6faece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c6faece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c6faece9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c6faece9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5c6faece9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5c6faece9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c6faece9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c6faece9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5c6faece9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5c6faece9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c6faece9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c6faece9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5c6faece9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5c6faece9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637976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637976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to debiase? It is important to keep definitional gender directions in some words!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5c6faece9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5c6faece9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5c6faece9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c6faece9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5c6faece9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5c6faece9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5c6faece9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5c6faece9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5c6faece9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5c6faece9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5c6faece9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c6faece9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5c6faece9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5c6faece9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g5c6faece9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5c6faece9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g5c6faece9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5c6faece9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5c6faece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5c6faece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b8ebf8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b8ebf8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Receptionist closer to softball than to football because receptionist and softball have female connotations which they should not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Removing the Gender Bias from Word Embeddings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Kathryn Chapman, Vanessa Hahn, Guadalupe Romero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Goals</a:t>
            </a:r>
            <a:endParaRPr/>
          </a:p>
        </p:txBody>
      </p:sp>
      <p:sp>
        <p:nvSpPr>
          <p:cNvPr id="149" name="Google Shape;149;p22"/>
          <p:cNvSpPr txBox="1"/>
          <p:nvPr>
            <p:ph idx="1" type="body"/>
          </p:nvPr>
        </p:nvSpPr>
        <p:spPr>
          <a:xfrm>
            <a:off x="312900" y="1923600"/>
            <a:ext cx="4259100" cy="24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434343"/>
                </a:solidFill>
              </a:rPr>
              <a:t>Reduce Gender Bias</a:t>
            </a:r>
            <a:endParaRPr b="1" sz="2400">
              <a:solidFill>
                <a:srgbClr val="434343"/>
              </a:solidFill>
            </a:endParaRPr>
          </a:p>
          <a:p>
            <a:pPr indent="-355600" lvl="0" marL="457200" rtl="0" algn="l">
              <a:spcBef>
                <a:spcPts val="1600"/>
              </a:spcBef>
              <a:spcAft>
                <a:spcPts val="0"/>
              </a:spcAft>
              <a:buClr>
                <a:srgbClr val="000000"/>
              </a:buClr>
              <a:buSzPts val="2000"/>
              <a:buChar char="➢"/>
            </a:pPr>
            <a:r>
              <a:rPr lang="en-GB" sz="2000"/>
              <a:t>Ensure same distance between gender neutral words and gender pairs</a:t>
            </a:r>
            <a:endParaRPr sz="2000"/>
          </a:p>
          <a:p>
            <a:pPr indent="-355600" lvl="0" marL="457200" rtl="0" algn="l">
              <a:spcBef>
                <a:spcPts val="0"/>
              </a:spcBef>
              <a:spcAft>
                <a:spcPts val="0"/>
              </a:spcAft>
              <a:buClr>
                <a:srgbClr val="000000"/>
              </a:buClr>
              <a:buSzPts val="2000"/>
              <a:buChar char="➢"/>
            </a:pPr>
            <a:r>
              <a:rPr lang="en-GB" sz="2000"/>
              <a:t>Reduce gender associations</a:t>
            </a:r>
            <a:endParaRPr sz="2000"/>
          </a:p>
        </p:txBody>
      </p:sp>
      <p:sp>
        <p:nvSpPr>
          <p:cNvPr id="150" name="Google Shape;150;p22"/>
          <p:cNvSpPr txBox="1"/>
          <p:nvPr>
            <p:ph idx="2" type="body"/>
          </p:nvPr>
        </p:nvSpPr>
        <p:spPr>
          <a:xfrm>
            <a:off x="4488850" y="1853850"/>
            <a:ext cx="4457700" cy="26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434343"/>
                </a:solidFill>
              </a:rPr>
              <a:t>Maintain Utility</a:t>
            </a:r>
            <a:endParaRPr b="1" sz="2400">
              <a:solidFill>
                <a:srgbClr val="434343"/>
              </a:solidFill>
            </a:endParaRPr>
          </a:p>
          <a:p>
            <a:pPr indent="-355600" lvl="0" marL="457200" rtl="0" algn="l">
              <a:spcBef>
                <a:spcPts val="1600"/>
              </a:spcBef>
              <a:spcAft>
                <a:spcPts val="0"/>
              </a:spcAft>
              <a:buClr>
                <a:srgbClr val="000000"/>
              </a:buClr>
              <a:buSzPts val="2000"/>
              <a:buChar char="➢"/>
            </a:pPr>
            <a:r>
              <a:rPr lang="en-GB" sz="2000"/>
              <a:t>Maintain meaningful gender-related associations between gender neutral words</a:t>
            </a:r>
            <a:endParaRPr sz="2000"/>
          </a:p>
          <a:p>
            <a:pPr indent="-355600" lvl="0" marL="457200" rtl="0" algn="l">
              <a:spcBef>
                <a:spcPts val="0"/>
              </a:spcBef>
              <a:spcAft>
                <a:spcPts val="0"/>
              </a:spcAft>
              <a:buClr>
                <a:srgbClr val="000000"/>
              </a:buClr>
              <a:buSzPts val="2000"/>
              <a:buChar char="➢"/>
            </a:pPr>
            <a:r>
              <a:rPr lang="en-GB" sz="2000"/>
              <a:t>Maintain definitional gender associations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Crowd Experiments</a:t>
            </a:r>
            <a:endParaRPr/>
          </a:p>
        </p:txBody>
      </p:sp>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U.S. based evaluators (the crowd) were recruited to rate bias/stereotypes in embedding similarities</a:t>
            </a:r>
            <a:endParaRPr sz="2200"/>
          </a:p>
          <a:p>
            <a:pPr indent="0" lvl="0" marL="0" rtl="0" algn="l">
              <a:spcBef>
                <a:spcPts val="1600"/>
              </a:spcBef>
              <a:spcAft>
                <a:spcPts val="0"/>
              </a:spcAft>
              <a:buNone/>
            </a:pPr>
            <a:r>
              <a:rPr lang="en-GB" sz="2200"/>
              <a:t>Goal: Measure the extent of present bias in word embeddings</a:t>
            </a:r>
            <a:endParaRPr sz="2200"/>
          </a:p>
          <a:p>
            <a:pPr indent="-368300" lvl="0" marL="457200" rtl="0" algn="l">
              <a:spcBef>
                <a:spcPts val="1600"/>
              </a:spcBef>
              <a:spcAft>
                <a:spcPts val="0"/>
              </a:spcAft>
              <a:buSzPts val="2200"/>
              <a:buAutoNum type="arabicPeriod"/>
            </a:pPr>
            <a:r>
              <a:rPr lang="en-GB" sz="2200"/>
              <a:t>Are stereotypes visible for occupation words?</a:t>
            </a:r>
            <a:endParaRPr sz="2200"/>
          </a:p>
          <a:p>
            <a:pPr indent="-368300" lvl="0" marL="457200" rtl="0" algn="l">
              <a:spcBef>
                <a:spcPts val="0"/>
              </a:spcBef>
              <a:spcAft>
                <a:spcPts val="0"/>
              </a:spcAft>
              <a:buSzPts val="2200"/>
              <a:buAutoNum type="arabicPeriod"/>
            </a:pPr>
            <a:r>
              <a:rPr lang="en-GB" sz="2200"/>
              <a:t>Do analogies reflect stereotypes?</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915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Crowd Exp </a:t>
            </a:r>
            <a:r>
              <a:rPr lang="en-GB"/>
              <a:t>1: Stereotypes in Occupation Words</a:t>
            </a:r>
            <a:endParaRPr/>
          </a:p>
        </p:txBody>
      </p:sp>
      <p:pic>
        <p:nvPicPr>
          <p:cNvPr id="162" name="Google Shape;162;p24"/>
          <p:cNvPicPr preferRelativeResize="0"/>
          <p:nvPr/>
        </p:nvPicPr>
        <p:blipFill>
          <a:blip r:embed="rId3">
            <a:alphaModFix/>
          </a:blip>
          <a:stretch>
            <a:fillRect/>
          </a:stretch>
        </p:blipFill>
        <p:spPr>
          <a:xfrm>
            <a:off x="1924050" y="1998188"/>
            <a:ext cx="5152175" cy="2422475"/>
          </a:xfrm>
          <a:prstGeom prst="rect">
            <a:avLst/>
          </a:prstGeom>
          <a:noFill/>
          <a:ln>
            <a:noFill/>
          </a:ln>
        </p:spPr>
      </p:pic>
      <p:sp>
        <p:nvSpPr>
          <p:cNvPr id="163" name="Google Shape;163;p24"/>
          <p:cNvSpPr txBox="1"/>
          <p:nvPr>
            <p:ph idx="1" type="body"/>
          </p:nvPr>
        </p:nvSpPr>
        <p:spPr>
          <a:xfrm>
            <a:off x="561375" y="4520750"/>
            <a:ext cx="3802800" cy="38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word2vec pre-trained on Google News Corpus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561100" y="1318650"/>
            <a:ext cx="8499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Crowd Exp 2: Stereotypes in Analogy Task</a:t>
            </a:r>
            <a:endParaRPr/>
          </a:p>
          <a:p>
            <a:pPr indent="0" lvl="0" marL="0" rtl="0" algn="l">
              <a:spcBef>
                <a:spcPts val="0"/>
              </a:spcBef>
              <a:spcAft>
                <a:spcPts val="0"/>
              </a:spcAft>
              <a:buNone/>
            </a:pPr>
            <a:r>
              <a:t/>
            </a:r>
            <a:endParaRPr sz="2400"/>
          </a:p>
        </p:txBody>
      </p:sp>
      <p:sp>
        <p:nvSpPr>
          <p:cNvPr id="169" name="Google Shape;169;p25"/>
          <p:cNvSpPr txBox="1"/>
          <p:nvPr/>
        </p:nvSpPr>
        <p:spPr>
          <a:xfrm>
            <a:off x="727375" y="2015825"/>
            <a:ext cx="7606200" cy="2202900"/>
          </a:xfrm>
          <a:prstGeom prst="rect">
            <a:avLst/>
          </a:prstGeom>
          <a:noFill/>
          <a:ln>
            <a:noFill/>
          </a:ln>
        </p:spPr>
        <p:txBody>
          <a:bodyPr anchorCtr="0" anchor="t" bIns="91425" lIns="91425" spcFirstLastPara="1" rIns="91425" wrap="square" tIns="91425">
            <a:noAutofit/>
          </a:bodyPr>
          <a:lstStyle/>
          <a:p>
            <a:pPr indent="-370100" lvl="0" marL="460800" rtl="0" algn="l">
              <a:spcBef>
                <a:spcPts val="0"/>
              </a:spcBef>
              <a:spcAft>
                <a:spcPts val="0"/>
              </a:spcAft>
              <a:buSzPts val="2200"/>
              <a:buFont typeface="Lato"/>
              <a:buChar char="●"/>
            </a:pPr>
            <a:r>
              <a:rPr lang="en-GB" sz="2200">
                <a:latin typeface="Lato"/>
                <a:ea typeface="Lato"/>
                <a:cs typeface="Lato"/>
                <a:sym typeface="Lato"/>
              </a:rPr>
              <a:t>Analogies are good indicators of word embedding’s general performance</a:t>
            </a:r>
            <a:endParaRPr sz="2200">
              <a:latin typeface="Lato"/>
              <a:ea typeface="Lato"/>
              <a:cs typeface="Lato"/>
              <a:sym typeface="Lato"/>
            </a:endParaRPr>
          </a:p>
          <a:p>
            <a:pPr indent="-370100" lvl="0" marL="460800" rtl="0" algn="l">
              <a:spcBef>
                <a:spcPts val="0"/>
              </a:spcBef>
              <a:spcAft>
                <a:spcPts val="0"/>
              </a:spcAft>
              <a:buSzPts val="2200"/>
              <a:buFont typeface="Lato"/>
              <a:buChar char="●"/>
            </a:pPr>
            <a:r>
              <a:rPr lang="en-GB" sz="2200">
                <a:latin typeface="Lato"/>
                <a:ea typeface="Lato"/>
                <a:cs typeface="Lato"/>
                <a:sym typeface="Lato"/>
              </a:rPr>
              <a:t>They can also be used to determine whether a word embedding is biased!</a:t>
            </a:r>
            <a:endParaRPr sz="2200">
              <a:latin typeface="Lato"/>
              <a:ea typeface="Lato"/>
              <a:cs typeface="Lato"/>
              <a:sym typeface="Lato"/>
            </a:endParaRPr>
          </a:p>
          <a:p>
            <a:pPr indent="0" lvl="0" marL="457200" rtl="0" algn="l">
              <a:spcBef>
                <a:spcPts val="0"/>
              </a:spcBef>
              <a:spcAft>
                <a:spcPts val="0"/>
              </a:spcAft>
              <a:buNone/>
            </a:pPr>
            <a:r>
              <a:t/>
            </a:r>
            <a:endParaRPr sz="2200">
              <a:latin typeface="Lato"/>
              <a:ea typeface="Lato"/>
              <a:cs typeface="Lato"/>
              <a:sym typeface="Lato"/>
            </a:endParaRPr>
          </a:p>
          <a:p>
            <a:pPr indent="0" lvl="0" marL="0" rtl="0" algn="l">
              <a:spcBef>
                <a:spcPts val="0"/>
              </a:spcBef>
              <a:spcAft>
                <a:spcPts val="0"/>
              </a:spcAft>
              <a:buNone/>
            </a:pPr>
            <a:r>
              <a:t/>
            </a:r>
            <a:endParaRPr sz="2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561100" y="1318650"/>
            <a:ext cx="8499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Crowd Exp 2: Stereotypes in Analogy Task</a:t>
            </a:r>
            <a:endParaRPr/>
          </a:p>
          <a:p>
            <a:pPr indent="0" lvl="0" marL="0" rtl="0" algn="l">
              <a:spcBef>
                <a:spcPts val="0"/>
              </a:spcBef>
              <a:spcAft>
                <a:spcPts val="0"/>
              </a:spcAft>
              <a:buNone/>
            </a:pPr>
            <a:r>
              <a:t/>
            </a:r>
            <a:endParaRPr sz="2400"/>
          </a:p>
        </p:txBody>
      </p:sp>
      <p:sp>
        <p:nvSpPr>
          <p:cNvPr id="175" name="Google Shape;175;p26"/>
          <p:cNvSpPr txBox="1"/>
          <p:nvPr/>
        </p:nvSpPr>
        <p:spPr>
          <a:xfrm>
            <a:off x="727375" y="2015825"/>
            <a:ext cx="8011500" cy="2202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Lato"/>
              <a:buChar char="●"/>
            </a:pPr>
            <a:r>
              <a:rPr lang="en-GB" sz="2200">
                <a:latin typeface="Lato"/>
                <a:ea typeface="Lato"/>
                <a:cs typeface="Lato"/>
                <a:sym typeface="Lato"/>
              </a:rPr>
              <a:t>Generate word pairs </a:t>
            </a:r>
            <a:r>
              <a:rPr b="1" i="1" lang="en-GB" sz="2200">
                <a:latin typeface="Lato"/>
                <a:ea typeface="Lato"/>
                <a:cs typeface="Lato"/>
                <a:sym typeface="Lato"/>
              </a:rPr>
              <a:t>(x,y)</a:t>
            </a:r>
            <a:r>
              <a:rPr lang="en-GB" sz="2200">
                <a:latin typeface="Lato"/>
                <a:ea typeface="Lato"/>
                <a:cs typeface="Lato"/>
                <a:sym typeface="Lato"/>
              </a:rPr>
              <a:t> s.t. </a:t>
            </a:r>
            <a:r>
              <a:rPr b="1" i="1" lang="en-GB" sz="2200">
                <a:latin typeface="Lato"/>
                <a:ea typeface="Lato"/>
                <a:cs typeface="Lato"/>
                <a:sym typeface="Lato"/>
              </a:rPr>
              <a:t>x</a:t>
            </a:r>
            <a:r>
              <a:rPr lang="en-GB" sz="2200">
                <a:latin typeface="Lato"/>
                <a:ea typeface="Lato"/>
                <a:cs typeface="Lato"/>
                <a:sym typeface="Lato"/>
              </a:rPr>
              <a:t> is to</a:t>
            </a:r>
            <a:r>
              <a:rPr i="1" lang="en-GB" sz="2200">
                <a:latin typeface="Lato"/>
                <a:ea typeface="Lato"/>
                <a:cs typeface="Lato"/>
                <a:sym typeface="Lato"/>
              </a:rPr>
              <a:t> </a:t>
            </a:r>
            <a:r>
              <a:rPr b="1" i="1" lang="en-GB" sz="2200">
                <a:latin typeface="Lato"/>
                <a:ea typeface="Lato"/>
                <a:cs typeface="Lato"/>
                <a:sym typeface="Lato"/>
              </a:rPr>
              <a:t>he</a:t>
            </a:r>
            <a:r>
              <a:rPr lang="en-GB" sz="2200">
                <a:latin typeface="Lato"/>
                <a:ea typeface="Lato"/>
                <a:cs typeface="Lato"/>
                <a:sym typeface="Lato"/>
              </a:rPr>
              <a:t> as </a:t>
            </a:r>
            <a:r>
              <a:rPr b="1" i="1" lang="en-GB" sz="2200">
                <a:latin typeface="Lato"/>
                <a:ea typeface="Lato"/>
                <a:cs typeface="Lato"/>
                <a:sym typeface="Lato"/>
              </a:rPr>
              <a:t>y</a:t>
            </a:r>
            <a:r>
              <a:rPr i="1" lang="en-GB" sz="2200">
                <a:latin typeface="Lato"/>
                <a:ea typeface="Lato"/>
                <a:cs typeface="Lato"/>
                <a:sym typeface="Lato"/>
              </a:rPr>
              <a:t> </a:t>
            </a:r>
            <a:r>
              <a:rPr lang="en-GB" sz="2200">
                <a:latin typeface="Lato"/>
                <a:ea typeface="Lato"/>
                <a:cs typeface="Lato"/>
                <a:sym typeface="Lato"/>
              </a:rPr>
              <a:t>as to</a:t>
            </a:r>
            <a:r>
              <a:rPr i="1" lang="en-GB" sz="2200">
                <a:latin typeface="Lato"/>
                <a:ea typeface="Lato"/>
                <a:cs typeface="Lato"/>
                <a:sym typeface="Lato"/>
              </a:rPr>
              <a:t> </a:t>
            </a:r>
            <a:r>
              <a:rPr b="1" i="1" lang="en-GB" sz="2200">
                <a:latin typeface="Lato"/>
                <a:ea typeface="Lato"/>
                <a:cs typeface="Lato"/>
                <a:sym typeface="Lato"/>
              </a:rPr>
              <a:t>she</a:t>
            </a:r>
            <a:endParaRPr b="1" i="1" sz="2200">
              <a:latin typeface="Lato"/>
              <a:ea typeface="Lato"/>
              <a:cs typeface="Lato"/>
              <a:sym typeface="Lato"/>
            </a:endParaRPr>
          </a:p>
          <a:p>
            <a:pPr indent="0" lvl="0" marL="457200" rtl="0" algn="l">
              <a:spcBef>
                <a:spcPts val="0"/>
              </a:spcBef>
              <a:spcAft>
                <a:spcPts val="0"/>
              </a:spcAft>
              <a:buNone/>
            </a:pPr>
            <a:r>
              <a:rPr lang="en-GB" sz="2200">
                <a:latin typeface="Lato"/>
                <a:ea typeface="Lato"/>
                <a:cs typeface="Lato"/>
                <a:sym typeface="Lato"/>
              </a:rPr>
              <a:t>(he,she) = seed pair</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Rank word pairs </a:t>
            </a:r>
            <a:r>
              <a:rPr b="1" i="1" lang="en-GB" sz="2200">
                <a:latin typeface="Lato"/>
                <a:ea typeface="Lato"/>
                <a:cs typeface="Lato"/>
                <a:sym typeface="Lato"/>
              </a:rPr>
              <a:t>(x,y)</a:t>
            </a:r>
            <a:r>
              <a:rPr lang="en-GB" sz="2200">
                <a:latin typeface="Lato"/>
                <a:ea typeface="Lato"/>
                <a:cs typeface="Lato"/>
                <a:sym typeface="Lato"/>
              </a:rPr>
              <a:t> by</a:t>
            </a:r>
            <a:br>
              <a:rPr lang="en-GB" sz="2200">
                <a:latin typeface="Lato"/>
                <a:ea typeface="Lato"/>
                <a:cs typeface="Lato"/>
                <a:sym typeface="Lato"/>
              </a:rPr>
            </a:b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Crowd workers rated whether pair is reasonable analogy</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Crowd workers rated stereotypicality of analogy</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29/150 analogies were rated as biased by at least 5 persons</a:t>
            </a:r>
            <a:endParaRPr sz="2200">
              <a:latin typeface="Lato"/>
              <a:ea typeface="Lato"/>
              <a:cs typeface="Lato"/>
              <a:sym typeface="Lato"/>
            </a:endParaRPr>
          </a:p>
        </p:txBody>
      </p:sp>
      <p:pic>
        <p:nvPicPr>
          <p:cNvPr id="176" name="Google Shape;176;p26"/>
          <p:cNvPicPr preferRelativeResize="0"/>
          <p:nvPr/>
        </p:nvPicPr>
        <p:blipFill>
          <a:blip r:embed="rId3">
            <a:alphaModFix/>
          </a:blip>
          <a:stretch>
            <a:fillRect/>
          </a:stretch>
        </p:blipFill>
        <p:spPr>
          <a:xfrm>
            <a:off x="4145975" y="2618500"/>
            <a:ext cx="4187600" cy="75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561100" y="1318650"/>
            <a:ext cx="8499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Crowd Exp 2: Stereotypes in Analogy Task</a:t>
            </a:r>
            <a:endParaRPr/>
          </a:p>
          <a:p>
            <a:pPr indent="0" lvl="0" marL="0" rtl="0" algn="l">
              <a:spcBef>
                <a:spcPts val="0"/>
              </a:spcBef>
              <a:spcAft>
                <a:spcPts val="0"/>
              </a:spcAft>
              <a:buNone/>
            </a:pPr>
            <a:r>
              <a:t/>
            </a:r>
            <a:endParaRPr sz="2400"/>
          </a:p>
        </p:txBody>
      </p:sp>
      <p:pic>
        <p:nvPicPr>
          <p:cNvPr id="182" name="Google Shape;182;p27"/>
          <p:cNvPicPr preferRelativeResize="0"/>
          <p:nvPr/>
        </p:nvPicPr>
        <p:blipFill>
          <a:blip r:embed="rId3">
            <a:alphaModFix/>
          </a:blip>
          <a:stretch>
            <a:fillRect/>
          </a:stretch>
        </p:blipFill>
        <p:spPr>
          <a:xfrm>
            <a:off x="949013" y="1995875"/>
            <a:ext cx="6851075" cy="255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Indirect Gender Bias</a:t>
            </a:r>
            <a:endParaRPr/>
          </a:p>
        </p:txBody>
      </p:sp>
      <p:pic>
        <p:nvPicPr>
          <p:cNvPr id="188" name="Google Shape;188;p28"/>
          <p:cNvPicPr preferRelativeResize="0"/>
          <p:nvPr/>
        </p:nvPicPr>
        <p:blipFill>
          <a:blip r:embed="rId3">
            <a:alphaModFix/>
          </a:blip>
          <a:stretch>
            <a:fillRect/>
          </a:stretch>
        </p:blipFill>
        <p:spPr>
          <a:xfrm>
            <a:off x="2625450" y="1933525"/>
            <a:ext cx="3657600" cy="2952750"/>
          </a:xfrm>
          <a:prstGeom prst="rect">
            <a:avLst/>
          </a:prstGeom>
          <a:noFill/>
          <a:ln>
            <a:noFill/>
          </a:ln>
        </p:spPr>
      </p:pic>
      <p:sp>
        <p:nvSpPr>
          <p:cNvPr id="189" name="Google Shape;189;p28"/>
          <p:cNvSpPr txBox="1"/>
          <p:nvPr/>
        </p:nvSpPr>
        <p:spPr>
          <a:xfrm>
            <a:off x="2306775" y="1840900"/>
            <a:ext cx="4831800" cy="3138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Lato"/>
              <a:ea typeface="Lato"/>
              <a:cs typeface="Lato"/>
              <a:sym typeface="Lato"/>
            </a:endParaRPr>
          </a:p>
          <a:p>
            <a:pPr indent="0" lvl="0" marL="0" rtl="0" algn="l">
              <a:spcBef>
                <a:spcPts val="0"/>
              </a:spcBef>
              <a:spcAft>
                <a:spcPts val="0"/>
              </a:spcAft>
              <a:buNone/>
            </a:pPr>
            <a:r>
              <a:rPr b="1" lang="en-GB" sz="3000">
                <a:latin typeface="Lato"/>
                <a:ea typeface="Lato"/>
                <a:cs typeface="Lato"/>
                <a:sym typeface="Lato"/>
              </a:rPr>
              <a:t>How can we find out what part of the embeddings is responsible?</a:t>
            </a:r>
            <a:endParaRPr b="1" sz="3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Identifying the Gender Subspace</a:t>
            </a:r>
            <a:endParaRPr/>
          </a:p>
        </p:txBody>
      </p:sp>
      <p:sp>
        <p:nvSpPr>
          <p:cNvPr id="195" name="Google Shape;195;p29"/>
          <p:cNvSpPr txBox="1"/>
          <p:nvPr>
            <p:ph idx="1" type="body"/>
          </p:nvPr>
        </p:nvSpPr>
        <p:spPr>
          <a:xfrm>
            <a:off x="729450" y="2296475"/>
            <a:ext cx="7688700" cy="10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Gender must be captured in a direction </a:t>
            </a:r>
            <a:r>
              <a:rPr i="1" lang="en-GB" sz="2200"/>
              <a:t>g </a:t>
            </a:r>
            <a:r>
              <a:rPr lang="en-GB" sz="2200"/>
              <a:t>in the word embedding’s vector space!</a:t>
            </a:r>
            <a:endParaRPr sz="2200"/>
          </a:p>
          <a:p>
            <a:pPr indent="0" lvl="0" marL="0" rtl="0" algn="l">
              <a:spcBef>
                <a:spcPts val="1600"/>
              </a:spcBef>
              <a:spcAft>
                <a:spcPts val="1600"/>
              </a:spcAft>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9450" y="135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Identifying the Gender Subspace</a:t>
            </a:r>
            <a:endParaRPr/>
          </a:p>
        </p:txBody>
      </p:sp>
      <p:sp>
        <p:nvSpPr>
          <p:cNvPr id="201" name="Google Shape;201;p30"/>
          <p:cNvSpPr txBox="1"/>
          <p:nvPr/>
        </p:nvSpPr>
        <p:spPr>
          <a:xfrm>
            <a:off x="781425" y="1845700"/>
            <a:ext cx="7688700" cy="2951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Lato"/>
              <a:buAutoNum type="arabicPeriod"/>
            </a:pPr>
            <a:r>
              <a:rPr lang="en-GB" sz="2200">
                <a:latin typeface="Lato"/>
                <a:ea typeface="Lato"/>
                <a:cs typeface="Lato"/>
                <a:sym typeface="Lato"/>
              </a:rPr>
              <a:t>Crowd workers generate list of definitional gendered words (waitress, menswear) and list of gender-biased words (football, receptionist)</a:t>
            </a:r>
            <a:endParaRPr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lang="en-GB" sz="2200">
                <a:latin typeface="Lato"/>
                <a:ea typeface="Lato"/>
                <a:cs typeface="Lato"/>
                <a:sym typeface="Lato"/>
              </a:rPr>
              <a:t>Use the 50 most frequent male/female words of each list for classification of definitional and gender-biased words</a:t>
            </a:r>
            <a:endParaRPr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lang="en-GB" sz="2200">
                <a:latin typeface="Lato"/>
                <a:ea typeface="Lato"/>
                <a:cs typeface="Lato"/>
                <a:sym typeface="Lato"/>
              </a:rPr>
              <a:t>Apply PCA to top gender words.</a:t>
            </a:r>
            <a:endParaRPr sz="2200">
              <a:latin typeface="Lato"/>
              <a:ea typeface="Lato"/>
              <a:cs typeface="Lato"/>
              <a:sym typeface="Lato"/>
            </a:endParaRPr>
          </a:p>
          <a:p>
            <a:pPr indent="-368300" lvl="0" marL="457200" rtl="0" algn="l">
              <a:spcBef>
                <a:spcPts val="0"/>
              </a:spcBef>
              <a:spcAft>
                <a:spcPts val="0"/>
              </a:spcAft>
              <a:buSzPts val="2200"/>
              <a:buFont typeface="Lato"/>
              <a:buAutoNum type="arabicPeriod"/>
            </a:pPr>
            <a:r>
              <a:rPr lang="en-GB" sz="2200">
                <a:latin typeface="Lato"/>
                <a:ea typeface="Lato"/>
                <a:cs typeface="Lato"/>
                <a:sym typeface="Lato"/>
              </a:rPr>
              <a:t>The top component from PCA must be the gender direction.</a:t>
            </a:r>
            <a:endParaRPr sz="2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9450" y="1239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Calculating the Direct Bias of the Embedding Space</a:t>
            </a:r>
            <a:endParaRPr/>
          </a:p>
        </p:txBody>
      </p:sp>
      <p:sp>
        <p:nvSpPr>
          <p:cNvPr id="207" name="Google Shape;20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000"/>
          </a:p>
          <a:p>
            <a:pPr indent="0" lvl="0" marL="0" rtl="0" algn="l">
              <a:spcBef>
                <a:spcPts val="1600"/>
              </a:spcBef>
              <a:spcAft>
                <a:spcPts val="1600"/>
              </a:spcAft>
              <a:buNone/>
            </a:pPr>
            <a:r>
              <a:rPr lang="en-GB" sz="2000"/>
              <a:t>N = Set of gender-neutral words</a:t>
            </a:r>
            <a:br>
              <a:rPr lang="en-GB" sz="2000"/>
            </a:br>
            <a:r>
              <a:rPr lang="en-GB" sz="2000"/>
              <a:t>g = gender-bias direction</a:t>
            </a:r>
            <a:br>
              <a:rPr lang="en-GB" sz="2000"/>
            </a:br>
            <a:r>
              <a:rPr lang="en-GB" sz="2000"/>
              <a:t>c = strictness parameter</a:t>
            </a:r>
            <a:br>
              <a:rPr lang="en-GB"/>
            </a:br>
            <a:endParaRPr/>
          </a:p>
        </p:txBody>
      </p:sp>
      <p:pic>
        <p:nvPicPr>
          <p:cNvPr id="208" name="Google Shape;208;p31"/>
          <p:cNvPicPr preferRelativeResize="0"/>
          <p:nvPr/>
        </p:nvPicPr>
        <p:blipFill>
          <a:blip r:embed="rId3">
            <a:alphaModFix/>
          </a:blip>
          <a:stretch>
            <a:fillRect/>
          </a:stretch>
        </p:blipFill>
        <p:spPr>
          <a:xfrm>
            <a:off x="805250" y="2130675"/>
            <a:ext cx="4135950" cy="114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Content</a:t>
            </a:r>
            <a:endParaRPr sz="28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t>Introduction</a:t>
            </a:r>
            <a:endParaRPr sz="2400"/>
          </a:p>
          <a:p>
            <a:pPr indent="-381000" lvl="0" marL="457200" rtl="0" algn="l">
              <a:spcBef>
                <a:spcPts val="0"/>
              </a:spcBef>
              <a:spcAft>
                <a:spcPts val="0"/>
              </a:spcAft>
              <a:buClr>
                <a:srgbClr val="000000"/>
              </a:buClr>
              <a:buSzPts val="2400"/>
              <a:buChar char="●"/>
            </a:pPr>
            <a:r>
              <a:rPr lang="en-GB" sz="2400"/>
              <a:t>Debiasing Pre-Trained Word Embeddings</a:t>
            </a:r>
            <a:endParaRPr sz="2400"/>
          </a:p>
          <a:p>
            <a:pPr indent="-381000" lvl="0" marL="457200" rtl="0" algn="l">
              <a:spcBef>
                <a:spcPts val="0"/>
              </a:spcBef>
              <a:spcAft>
                <a:spcPts val="0"/>
              </a:spcAft>
              <a:buClr>
                <a:srgbClr val="000000"/>
              </a:buClr>
              <a:buSzPts val="2400"/>
              <a:buChar char="●"/>
            </a:pPr>
            <a:r>
              <a:rPr lang="en-GB" sz="2400"/>
              <a:t>Training Unbiased Word Embeddings</a:t>
            </a:r>
            <a:endParaRPr sz="2400"/>
          </a:p>
          <a:p>
            <a:pPr indent="-381000" lvl="0" marL="457200" rtl="0" algn="l">
              <a:spcBef>
                <a:spcPts val="0"/>
              </a:spcBef>
              <a:spcAft>
                <a:spcPts val="0"/>
              </a:spcAft>
              <a:buClr>
                <a:srgbClr val="000000"/>
              </a:buClr>
              <a:buSzPts val="2400"/>
              <a:buChar char="●"/>
            </a:pPr>
            <a:r>
              <a:rPr lang="en-GB" sz="2400"/>
              <a:t>Conclusion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7650" y="120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Calculating the Indirect Bias between Word Pairs</a:t>
            </a:r>
            <a:endParaRPr/>
          </a:p>
        </p:txBody>
      </p:sp>
      <p:sp>
        <p:nvSpPr>
          <p:cNvPr id="214" name="Google Shape;214;p32"/>
          <p:cNvSpPr txBox="1"/>
          <p:nvPr>
            <p:ph idx="1" type="body"/>
          </p:nvPr>
        </p:nvSpPr>
        <p:spPr>
          <a:xfrm>
            <a:off x="727650" y="2197575"/>
            <a:ext cx="4801500" cy="26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We can m</a:t>
            </a:r>
            <a:r>
              <a:rPr lang="en-GB" sz="2000"/>
              <a:t>easure the contribution of gender subspace</a:t>
            </a:r>
            <a:r>
              <a:rPr i="1" lang="en-GB" sz="2000"/>
              <a:t> g</a:t>
            </a:r>
            <a:r>
              <a:rPr lang="en-GB" sz="2000"/>
              <a:t> to similarities between a pair gender-neutral words </a:t>
            </a:r>
            <a:r>
              <a:rPr i="1" lang="en-GB" sz="2000"/>
              <a:t>(w,v)</a:t>
            </a:r>
            <a:r>
              <a:rPr lang="en-GB" sz="2000"/>
              <a:t>:</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pic>
        <p:nvPicPr>
          <p:cNvPr id="215" name="Google Shape;215;p32"/>
          <p:cNvPicPr preferRelativeResize="0"/>
          <p:nvPr/>
        </p:nvPicPr>
        <p:blipFill rotWithShape="1">
          <a:blip r:embed="rId3">
            <a:alphaModFix/>
          </a:blip>
          <a:srcRect b="0" l="0" r="0" t="17409"/>
          <a:stretch/>
        </p:blipFill>
        <p:spPr>
          <a:xfrm>
            <a:off x="914025" y="3897200"/>
            <a:ext cx="4114800" cy="731575"/>
          </a:xfrm>
          <a:prstGeom prst="rect">
            <a:avLst/>
          </a:prstGeom>
          <a:noFill/>
          <a:ln>
            <a:noFill/>
          </a:ln>
        </p:spPr>
      </p:pic>
      <p:pic>
        <p:nvPicPr>
          <p:cNvPr id="216" name="Google Shape;216;p32"/>
          <p:cNvPicPr preferRelativeResize="0"/>
          <p:nvPr/>
        </p:nvPicPr>
        <p:blipFill>
          <a:blip r:embed="rId4">
            <a:alphaModFix/>
          </a:blip>
          <a:stretch>
            <a:fillRect/>
          </a:stretch>
        </p:blipFill>
        <p:spPr>
          <a:xfrm>
            <a:off x="5529150" y="1907350"/>
            <a:ext cx="3192350" cy="280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Debiasing Algorithms</a:t>
            </a:r>
            <a:endParaRPr/>
          </a:p>
        </p:txBody>
      </p:sp>
      <p:sp>
        <p:nvSpPr>
          <p:cNvPr id="222" name="Google Shape;222;p33"/>
          <p:cNvSpPr txBox="1"/>
          <p:nvPr>
            <p:ph idx="1" type="body"/>
          </p:nvPr>
        </p:nvSpPr>
        <p:spPr>
          <a:xfrm>
            <a:off x="770100" y="1923600"/>
            <a:ext cx="4931100" cy="24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434343"/>
                </a:solidFill>
              </a:rPr>
              <a:t>Steps</a:t>
            </a:r>
            <a:endParaRPr b="1" sz="2400">
              <a:solidFill>
                <a:srgbClr val="434343"/>
              </a:solidFill>
            </a:endParaRPr>
          </a:p>
          <a:p>
            <a:pPr indent="-355600" lvl="0" marL="457200" rtl="0" algn="l">
              <a:spcBef>
                <a:spcPts val="1600"/>
              </a:spcBef>
              <a:spcAft>
                <a:spcPts val="0"/>
              </a:spcAft>
              <a:buClr>
                <a:srgbClr val="000000"/>
              </a:buClr>
              <a:buSzPts val="2000"/>
              <a:buChar char="➢"/>
            </a:pPr>
            <a:r>
              <a:rPr lang="en-GB" sz="2000"/>
              <a:t>Identify Gender Subspace</a:t>
            </a:r>
            <a:endParaRPr sz="2000"/>
          </a:p>
          <a:p>
            <a:pPr indent="-355600" lvl="0" marL="457200" rtl="0" algn="l">
              <a:spcBef>
                <a:spcPts val="0"/>
              </a:spcBef>
              <a:spcAft>
                <a:spcPts val="0"/>
              </a:spcAft>
              <a:buClr>
                <a:srgbClr val="000000"/>
              </a:buClr>
              <a:buSzPts val="2000"/>
              <a:buChar char="➢"/>
            </a:pPr>
            <a:r>
              <a:rPr lang="en-GB" sz="2000"/>
              <a:t>Debias</a:t>
            </a:r>
            <a:endParaRPr sz="2000"/>
          </a:p>
          <a:p>
            <a:pPr indent="-355600" lvl="1" marL="914400" rtl="0" algn="l">
              <a:spcBef>
                <a:spcPts val="0"/>
              </a:spcBef>
              <a:spcAft>
                <a:spcPts val="0"/>
              </a:spcAft>
              <a:buSzPts val="2000"/>
              <a:buChar char="○"/>
            </a:pPr>
            <a:r>
              <a:rPr lang="en-GB" sz="2000"/>
              <a:t>Neutralize and Equalize, or</a:t>
            </a:r>
            <a:endParaRPr sz="2000"/>
          </a:p>
          <a:p>
            <a:pPr indent="-355600" lvl="1" marL="914400" rtl="0" algn="l">
              <a:spcBef>
                <a:spcPts val="0"/>
              </a:spcBef>
              <a:spcAft>
                <a:spcPts val="0"/>
              </a:spcAft>
              <a:buSzPts val="2000"/>
              <a:buChar char="○"/>
            </a:pPr>
            <a:r>
              <a:rPr lang="en-GB" sz="2000"/>
              <a:t>Soften</a:t>
            </a:r>
            <a:endParaRPr sz="2000"/>
          </a:p>
        </p:txBody>
      </p:sp>
      <p:sp>
        <p:nvSpPr>
          <p:cNvPr id="223" name="Google Shape;223;p33"/>
          <p:cNvSpPr txBox="1"/>
          <p:nvPr/>
        </p:nvSpPr>
        <p:spPr>
          <a:xfrm>
            <a:off x="5276850" y="3286125"/>
            <a:ext cx="165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latin typeface="Lato"/>
                <a:ea typeface="Lato"/>
                <a:cs typeface="Lato"/>
                <a:sym typeface="Lato"/>
              </a:rPr>
              <a:t>Hard debiasing</a:t>
            </a:r>
            <a:endParaRPr>
              <a:solidFill>
                <a:srgbClr val="434343"/>
              </a:solidFill>
              <a:latin typeface="Lato"/>
              <a:ea typeface="Lato"/>
              <a:cs typeface="Lato"/>
              <a:sym typeface="Lato"/>
            </a:endParaRPr>
          </a:p>
        </p:txBody>
      </p:sp>
      <p:sp>
        <p:nvSpPr>
          <p:cNvPr id="224" name="Google Shape;224;p33"/>
          <p:cNvSpPr txBox="1"/>
          <p:nvPr/>
        </p:nvSpPr>
        <p:spPr>
          <a:xfrm>
            <a:off x="5276850" y="3667125"/>
            <a:ext cx="165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latin typeface="Lato"/>
                <a:ea typeface="Lato"/>
                <a:cs typeface="Lato"/>
                <a:sym typeface="Lato"/>
              </a:rPr>
              <a:t>Soft</a:t>
            </a:r>
            <a:r>
              <a:rPr lang="en-GB">
                <a:solidFill>
                  <a:srgbClr val="434343"/>
                </a:solidFill>
                <a:latin typeface="Lato"/>
                <a:ea typeface="Lato"/>
                <a:cs typeface="Lato"/>
                <a:sym typeface="Lato"/>
              </a:rPr>
              <a:t> debiasing</a:t>
            </a:r>
            <a:endParaRPr>
              <a:solidFill>
                <a:srgbClr val="434343"/>
              </a:solidFill>
              <a:latin typeface="Lato"/>
              <a:ea typeface="Lato"/>
              <a:cs typeface="Lato"/>
              <a:sym typeface="Lato"/>
            </a:endParaRPr>
          </a:p>
        </p:txBody>
      </p:sp>
      <p:cxnSp>
        <p:nvCxnSpPr>
          <p:cNvPr id="225" name="Google Shape;225;p33"/>
          <p:cNvCxnSpPr>
            <a:stCxn id="223" idx="1"/>
          </p:cNvCxnSpPr>
          <p:nvPr/>
        </p:nvCxnSpPr>
        <p:spPr>
          <a:xfrm rot="10800000">
            <a:off x="4905450" y="3476625"/>
            <a:ext cx="371400" cy="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3"/>
          <p:cNvCxnSpPr/>
          <p:nvPr/>
        </p:nvCxnSpPr>
        <p:spPr>
          <a:xfrm rot="10800000">
            <a:off x="4448250" y="3857625"/>
            <a:ext cx="828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Separating Gender Specific from Gender Neutral Words</a:t>
            </a:r>
            <a:endParaRPr sz="2200"/>
          </a:p>
        </p:txBody>
      </p:sp>
      <p:pic>
        <p:nvPicPr>
          <p:cNvPr id="232" name="Google Shape;232;p34"/>
          <p:cNvPicPr preferRelativeResize="0"/>
          <p:nvPr/>
        </p:nvPicPr>
        <p:blipFill>
          <a:blip r:embed="rId3">
            <a:alphaModFix/>
          </a:blip>
          <a:stretch>
            <a:fillRect/>
          </a:stretch>
        </p:blipFill>
        <p:spPr>
          <a:xfrm>
            <a:off x="1936500" y="1853850"/>
            <a:ext cx="5271000" cy="2984850"/>
          </a:xfrm>
          <a:prstGeom prst="rect">
            <a:avLst/>
          </a:prstGeom>
          <a:noFill/>
          <a:ln>
            <a:noFill/>
          </a:ln>
        </p:spPr>
      </p:pic>
      <p:sp>
        <p:nvSpPr>
          <p:cNvPr id="233" name="Google Shape;233;p34"/>
          <p:cNvSpPr txBox="1"/>
          <p:nvPr/>
        </p:nvSpPr>
        <p:spPr>
          <a:xfrm>
            <a:off x="2428875" y="3343275"/>
            <a:ext cx="4668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latin typeface="Lato"/>
                <a:ea typeface="Lato"/>
                <a:cs typeface="Lato"/>
                <a:sym typeface="Lato"/>
              </a:rPr>
              <a:t>she</a:t>
            </a:r>
            <a:endParaRPr b="1" sz="8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Separating Gender Specific from Gender Neutral Words</a:t>
            </a:r>
            <a:endParaRPr sz="2200"/>
          </a:p>
        </p:txBody>
      </p:sp>
      <p:pic>
        <p:nvPicPr>
          <p:cNvPr id="239" name="Google Shape;239;p35"/>
          <p:cNvPicPr preferRelativeResize="0"/>
          <p:nvPr/>
        </p:nvPicPr>
        <p:blipFill>
          <a:blip r:embed="rId3">
            <a:alphaModFix/>
          </a:blip>
          <a:stretch>
            <a:fillRect/>
          </a:stretch>
        </p:blipFill>
        <p:spPr>
          <a:xfrm>
            <a:off x="1936500" y="1853850"/>
            <a:ext cx="5271000" cy="2984850"/>
          </a:xfrm>
          <a:prstGeom prst="rect">
            <a:avLst/>
          </a:prstGeom>
          <a:noFill/>
          <a:ln>
            <a:noFill/>
          </a:ln>
        </p:spPr>
      </p:pic>
      <p:sp>
        <p:nvSpPr>
          <p:cNvPr id="240" name="Google Shape;240;p35"/>
          <p:cNvSpPr txBox="1"/>
          <p:nvPr/>
        </p:nvSpPr>
        <p:spPr>
          <a:xfrm>
            <a:off x="2428875" y="3343275"/>
            <a:ext cx="4668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latin typeface="Lato"/>
                <a:ea typeface="Lato"/>
                <a:cs typeface="Lato"/>
                <a:sym typeface="Lato"/>
              </a:rPr>
              <a:t>she</a:t>
            </a:r>
            <a:endParaRPr b="1" sz="800">
              <a:latin typeface="Lato"/>
              <a:ea typeface="Lato"/>
              <a:cs typeface="Lato"/>
              <a:sym typeface="Lato"/>
            </a:endParaRPr>
          </a:p>
        </p:txBody>
      </p:sp>
      <p:sp>
        <p:nvSpPr>
          <p:cNvPr id="241" name="Google Shape;241;p35"/>
          <p:cNvSpPr/>
          <p:nvPr/>
        </p:nvSpPr>
        <p:spPr>
          <a:xfrm>
            <a:off x="5162575" y="2164925"/>
            <a:ext cx="423900" cy="15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p:nvPr/>
        </p:nvSpPr>
        <p:spPr>
          <a:xfrm>
            <a:off x="4914925" y="2736425"/>
            <a:ext cx="423900" cy="15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a:off x="3648100" y="2212550"/>
            <a:ext cx="423900" cy="15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3338550" y="2941200"/>
            <a:ext cx="423900" cy="15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6"/>
          <p:cNvPicPr preferRelativeResize="0"/>
          <p:nvPr/>
        </p:nvPicPr>
        <p:blipFill rotWithShape="1">
          <a:blip r:embed="rId3">
            <a:alphaModFix/>
          </a:blip>
          <a:srcRect b="25031" l="10036" r="12341" t="0"/>
          <a:stretch/>
        </p:blipFill>
        <p:spPr>
          <a:xfrm>
            <a:off x="2465475" y="1853850"/>
            <a:ext cx="4091425" cy="2237575"/>
          </a:xfrm>
          <a:prstGeom prst="rect">
            <a:avLst/>
          </a:prstGeom>
          <a:noFill/>
          <a:ln>
            <a:noFill/>
          </a:ln>
        </p:spPr>
      </p:pic>
      <p:sp>
        <p:nvSpPr>
          <p:cNvPr id="250" name="Google Shape;250;p36"/>
          <p:cNvSpPr txBox="1"/>
          <p:nvPr/>
        </p:nvSpPr>
        <p:spPr>
          <a:xfrm>
            <a:off x="446325" y="2104150"/>
            <a:ext cx="1934100" cy="15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GOAL: make words </a:t>
            </a:r>
            <a:endParaRPr>
              <a:latin typeface="Lato"/>
              <a:ea typeface="Lato"/>
              <a:cs typeface="Lato"/>
              <a:sym typeface="Lato"/>
            </a:endParaRPr>
          </a:p>
          <a:p>
            <a:pPr indent="0" lvl="0" marL="0" rtl="0" algn="l">
              <a:spcBef>
                <a:spcPts val="0"/>
              </a:spcBef>
              <a:spcAft>
                <a:spcPts val="0"/>
              </a:spcAft>
              <a:buNone/>
            </a:pPr>
            <a:r>
              <a:rPr lang="en-GB">
                <a:solidFill>
                  <a:srgbClr val="FF0000"/>
                </a:solidFill>
                <a:latin typeface="Lato"/>
                <a:ea typeface="Lato"/>
                <a:cs typeface="Lato"/>
                <a:sym typeface="Lato"/>
              </a:rPr>
              <a:t>here</a:t>
            </a:r>
            <a:r>
              <a:rPr lang="en-GB">
                <a:latin typeface="Lato"/>
                <a:ea typeface="Lato"/>
                <a:cs typeface="Lato"/>
                <a:sym typeface="Lato"/>
              </a:rPr>
              <a:t> equidistant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to each word in a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gender specific pair</a:t>
            </a:r>
            <a:endParaRPr>
              <a:latin typeface="Lato"/>
              <a:ea typeface="Lato"/>
              <a:cs typeface="Lato"/>
              <a:sym typeface="Lato"/>
            </a:endParaRPr>
          </a:p>
        </p:txBody>
      </p:sp>
      <p:sp>
        <p:nvSpPr>
          <p:cNvPr id="251" name="Google Shape;251;p36"/>
          <p:cNvSpPr/>
          <p:nvPr/>
        </p:nvSpPr>
        <p:spPr>
          <a:xfrm>
            <a:off x="2454850" y="1923500"/>
            <a:ext cx="4091400" cy="1519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Separating Gender Specific from Gender Neutral Words</a:t>
            </a:r>
            <a:endParaRPr sz="2200"/>
          </a:p>
        </p:txBody>
      </p:sp>
      <p:sp>
        <p:nvSpPr>
          <p:cNvPr id="253" name="Google Shape;253;p36"/>
          <p:cNvSpPr txBox="1"/>
          <p:nvPr/>
        </p:nvSpPr>
        <p:spPr>
          <a:xfrm>
            <a:off x="446325" y="3018550"/>
            <a:ext cx="1934100" cy="15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METHOD</a:t>
            </a:r>
            <a:r>
              <a:rPr lang="en-GB">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collapse them to vertical line</a:t>
            </a:r>
            <a:endParaRPr>
              <a:latin typeface="Lato"/>
              <a:ea typeface="Lato"/>
              <a:cs typeface="Lato"/>
              <a:sym typeface="Lato"/>
            </a:endParaRPr>
          </a:p>
        </p:txBody>
      </p:sp>
      <p:sp>
        <p:nvSpPr>
          <p:cNvPr id="254" name="Google Shape;254;p36"/>
          <p:cNvSpPr txBox="1"/>
          <p:nvPr/>
        </p:nvSpPr>
        <p:spPr>
          <a:xfrm>
            <a:off x="2428875" y="3343275"/>
            <a:ext cx="4668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latin typeface="Lato"/>
                <a:ea typeface="Lato"/>
                <a:cs typeface="Lato"/>
                <a:sym typeface="Lato"/>
              </a:rPr>
              <a:t>she</a:t>
            </a:r>
            <a:endParaRPr b="1" sz="8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312900" y="2609400"/>
            <a:ext cx="7922100" cy="6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GB" sz="2000"/>
              <a:t>Identify direction of the embedding that captures bias</a:t>
            </a:r>
            <a:endParaRPr sz="2000"/>
          </a:p>
        </p:txBody>
      </p:sp>
      <p:sp>
        <p:nvSpPr>
          <p:cNvPr id="260" name="Google Shape;26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Identifying Gender Subspace</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idx="1" type="body"/>
          </p:nvPr>
        </p:nvSpPr>
        <p:spPr>
          <a:xfrm>
            <a:off x="312900" y="2609400"/>
            <a:ext cx="7922100" cy="1925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GB" sz="2000"/>
              <a:t>Identify direction of the embedding that captures bias</a:t>
            </a:r>
            <a:endParaRPr sz="2000"/>
          </a:p>
          <a:p>
            <a:pPr indent="-342900" lvl="0" marL="914400" rtl="0" algn="l">
              <a:spcBef>
                <a:spcPts val="0"/>
              </a:spcBef>
              <a:spcAft>
                <a:spcPts val="0"/>
              </a:spcAft>
              <a:buSzPts val="1800"/>
              <a:buAutoNum type="arabicPeriod"/>
            </a:pPr>
            <a:r>
              <a:rPr lang="en-GB" sz="1800"/>
              <a:t>collect directional words</a:t>
            </a:r>
            <a:endParaRPr sz="1800"/>
          </a:p>
          <a:p>
            <a:pPr indent="-342900" lvl="1" marL="1828800" rtl="0" algn="l">
              <a:spcBef>
                <a:spcPts val="0"/>
              </a:spcBef>
              <a:spcAft>
                <a:spcPts val="0"/>
              </a:spcAft>
              <a:buSzPts val="1800"/>
              <a:buAutoNum type="alphaLcPeriod"/>
            </a:pPr>
            <a:r>
              <a:rPr lang="en-GB" sz="1800"/>
              <a:t>he-she, father-mother, boyfriend-girlfriend…</a:t>
            </a:r>
            <a:endParaRPr sz="1800"/>
          </a:p>
          <a:p>
            <a:pPr indent="-342900" lvl="0" marL="914400" rtl="0" algn="l">
              <a:spcBef>
                <a:spcPts val="0"/>
              </a:spcBef>
              <a:spcAft>
                <a:spcPts val="0"/>
              </a:spcAft>
              <a:buSzPts val="1800"/>
              <a:buAutoNum type="arabicPeriod"/>
            </a:pPr>
            <a:r>
              <a:rPr lang="en-GB" sz="1800"/>
              <a:t>a</a:t>
            </a:r>
            <a:r>
              <a:rPr lang="en-GB" sz="1800"/>
              <a:t>pply dimensionality reduction</a:t>
            </a:r>
            <a:endParaRPr sz="1800"/>
          </a:p>
        </p:txBody>
      </p:sp>
      <p:sp>
        <p:nvSpPr>
          <p:cNvPr id="266" name="Google Shape;26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Identifying Gender Subspace</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body"/>
          </p:nvPr>
        </p:nvSpPr>
        <p:spPr>
          <a:xfrm>
            <a:off x="312900" y="1923600"/>
            <a:ext cx="4012200" cy="1501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Inputs</a:t>
            </a:r>
            <a:endParaRPr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rPr>
              <a:t>word sets </a:t>
            </a:r>
            <a:r>
              <a:rPr i="1" lang="en-GB" sz="1700">
                <a:solidFill>
                  <a:srgbClr val="000000"/>
                </a:solidFill>
              </a:rPr>
              <a:t>W</a:t>
            </a:r>
            <a:endParaRPr i="1"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rPr>
              <a:t>d</a:t>
            </a:r>
            <a:r>
              <a:rPr lang="en-GB" sz="1700">
                <a:solidFill>
                  <a:srgbClr val="000000"/>
                </a:solidFill>
              </a:rPr>
              <a:t>efining sets </a:t>
            </a:r>
            <a:r>
              <a:rPr i="1" lang="en-GB" sz="1700">
                <a:solidFill>
                  <a:srgbClr val="000000"/>
                </a:solidFill>
              </a:rPr>
              <a:t>D</a:t>
            </a:r>
            <a:r>
              <a:rPr baseline="-25000" i="1" lang="en-GB" sz="1700">
                <a:solidFill>
                  <a:srgbClr val="000000"/>
                </a:solidFill>
              </a:rPr>
              <a:t>1</a:t>
            </a:r>
            <a:r>
              <a:rPr lang="en-GB" sz="1700">
                <a:solidFill>
                  <a:srgbClr val="000000"/>
                </a:solidFill>
              </a:rPr>
              <a:t>, </a:t>
            </a:r>
            <a:r>
              <a:rPr i="1" lang="en-GB" sz="1700">
                <a:solidFill>
                  <a:srgbClr val="000000"/>
                </a:solidFill>
              </a:rPr>
              <a:t>D</a:t>
            </a:r>
            <a:r>
              <a:rPr baseline="-25000" i="1" lang="en-GB" sz="1700">
                <a:solidFill>
                  <a:srgbClr val="000000"/>
                </a:solidFill>
              </a:rPr>
              <a:t>2</a:t>
            </a:r>
            <a:r>
              <a:rPr lang="en-GB" sz="1700">
                <a:solidFill>
                  <a:srgbClr val="000000"/>
                </a:solidFill>
              </a:rPr>
              <a:t>, </a:t>
            </a:r>
            <a:r>
              <a:rPr lang="en-GB" sz="1700">
                <a:solidFill>
                  <a:srgbClr val="000000"/>
                </a:solidFill>
              </a:rPr>
              <a:t>...</a:t>
            </a:r>
            <a:r>
              <a:rPr lang="en-GB" sz="1700">
                <a:solidFill>
                  <a:srgbClr val="000000"/>
                </a:solidFill>
              </a:rPr>
              <a:t> , </a:t>
            </a:r>
            <a:r>
              <a:rPr i="1" lang="en-GB" sz="1700">
                <a:solidFill>
                  <a:srgbClr val="000000"/>
                </a:solidFill>
              </a:rPr>
              <a:t>D</a:t>
            </a:r>
            <a:r>
              <a:rPr baseline="-25000" i="1" lang="en-GB" sz="1700">
                <a:solidFill>
                  <a:srgbClr val="000000"/>
                </a:solidFill>
              </a:rPr>
              <a:t>n</a:t>
            </a:r>
            <a:r>
              <a:rPr lang="en-GB" sz="1700">
                <a:solidFill>
                  <a:srgbClr val="000000"/>
                </a:solidFill>
              </a:rPr>
              <a:t> ⊂ </a:t>
            </a:r>
            <a:r>
              <a:rPr i="1" lang="en-GB" sz="1700">
                <a:solidFill>
                  <a:srgbClr val="000000"/>
                </a:solidFill>
              </a:rPr>
              <a:t>W</a:t>
            </a:r>
            <a:endParaRPr i="1"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rPr>
              <a:t>e</a:t>
            </a:r>
            <a:r>
              <a:rPr lang="en-GB" sz="1700">
                <a:solidFill>
                  <a:srgbClr val="000000"/>
                </a:solidFill>
              </a:rPr>
              <a:t>mbedding {</a:t>
            </a:r>
            <a:r>
              <a:rPr i="1" lang="en-GB" sz="1700">
                <a:solidFill>
                  <a:srgbClr val="000000"/>
                </a:solidFill>
              </a:rPr>
              <a:t>w</a:t>
            </a:r>
            <a:r>
              <a:rPr lang="en-GB" sz="1700">
                <a:solidFill>
                  <a:srgbClr val="000000"/>
                </a:solidFill>
              </a:rPr>
              <a:t> ∈ R</a:t>
            </a:r>
            <a:r>
              <a:rPr baseline="30000" lang="en-GB" sz="1700">
                <a:solidFill>
                  <a:srgbClr val="000000"/>
                </a:solidFill>
              </a:rPr>
              <a:t>d</a:t>
            </a:r>
            <a:r>
              <a:rPr lang="en-GB" sz="1700">
                <a:solidFill>
                  <a:srgbClr val="000000"/>
                </a:solidFill>
              </a:rPr>
              <a:t>}</a:t>
            </a:r>
            <a:r>
              <a:rPr baseline="-25000" i="1" lang="en-GB" sz="1700">
                <a:solidFill>
                  <a:srgbClr val="000000"/>
                </a:solidFill>
              </a:rPr>
              <a:t>w</a:t>
            </a:r>
            <a:r>
              <a:rPr baseline="-25000" lang="en-GB" sz="1700">
                <a:solidFill>
                  <a:srgbClr val="000000"/>
                </a:solidFill>
              </a:rPr>
              <a:t>∈</a:t>
            </a:r>
            <a:r>
              <a:rPr baseline="-25000" i="1" lang="en-GB" sz="1700">
                <a:solidFill>
                  <a:srgbClr val="000000"/>
                </a:solidFill>
              </a:rPr>
              <a:t>W</a:t>
            </a:r>
            <a:endParaRPr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rPr>
              <a:t>integer parameter k ≥ 1</a:t>
            </a:r>
            <a:endParaRPr baseline="-25000" i="1" sz="1700">
              <a:solidFill>
                <a:srgbClr val="000000"/>
              </a:solidFill>
            </a:endParaRPr>
          </a:p>
        </p:txBody>
      </p:sp>
      <p:sp>
        <p:nvSpPr>
          <p:cNvPr id="272" name="Google Shape;27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Identifying Gender Subspace</a:t>
            </a:r>
            <a:endParaRPr sz="2200"/>
          </a:p>
        </p:txBody>
      </p:sp>
      <p:cxnSp>
        <p:nvCxnSpPr>
          <p:cNvPr id="273" name="Google Shape;273;p39"/>
          <p:cNvCxnSpPr/>
          <p:nvPr/>
        </p:nvCxnSpPr>
        <p:spPr>
          <a:xfrm flipH="1" rot="10800000">
            <a:off x="2488275" y="2937125"/>
            <a:ext cx="172500" cy="87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39"/>
          <p:cNvSpPr txBox="1"/>
          <p:nvPr>
            <p:ph idx="1" type="body"/>
          </p:nvPr>
        </p:nvSpPr>
        <p:spPr>
          <a:xfrm>
            <a:off x="3665700" y="1923600"/>
            <a:ext cx="4899600" cy="2901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GB" sz="1400">
                <a:solidFill>
                  <a:srgbClr val="000000"/>
                </a:solidFill>
              </a:rPr>
              <a:t>Let</a:t>
            </a:r>
            <a:endParaRPr sz="1400">
              <a:solidFill>
                <a:srgbClr val="000000"/>
              </a:solidFill>
            </a:endParaRPr>
          </a:p>
          <a:p>
            <a:pPr indent="-342900" lvl="1" marL="914400" rtl="0" algn="l">
              <a:lnSpc>
                <a:spcPct val="150000"/>
              </a:lnSpc>
              <a:spcBef>
                <a:spcPts val="0"/>
              </a:spcBef>
              <a:spcAft>
                <a:spcPts val="0"/>
              </a:spcAft>
              <a:buClr>
                <a:srgbClr val="000000"/>
              </a:buClr>
              <a:buSzPts val="1800"/>
              <a:buChar char="○"/>
            </a:pPr>
            <a:r>
              <a:rPr lang="en-GB" sz="1800">
                <a:solidFill>
                  <a:srgbClr val="000000"/>
                </a:solidFill>
              </a:rPr>
              <a:t>𝜇</a:t>
            </a:r>
            <a:r>
              <a:rPr baseline="-25000" i="1" lang="en-GB" sz="1800">
                <a:solidFill>
                  <a:srgbClr val="000000"/>
                </a:solidFill>
              </a:rPr>
              <a:t>i</a:t>
            </a:r>
            <a:r>
              <a:rPr i="1" lang="en-GB" sz="1800">
                <a:solidFill>
                  <a:srgbClr val="000000"/>
                </a:solidFill>
              </a:rPr>
              <a:t> </a:t>
            </a:r>
            <a:r>
              <a:rPr lang="en-GB" sz="1800">
                <a:solidFill>
                  <a:srgbClr val="000000"/>
                </a:solidFill>
              </a:rPr>
              <a:t>:= Σ</a:t>
            </a:r>
            <a:r>
              <a:rPr baseline="-25000" lang="en-GB" sz="1800">
                <a:solidFill>
                  <a:srgbClr val="000000"/>
                </a:solidFill>
              </a:rPr>
              <a:t>w∈Di</a:t>
            </a:r>
            <a:r>
              <a:rPr lang="en-GB" sz="1800">
                <a:solidFill>
                  <a:srgbClr val="000000"/>
                </a:solidFill>
              </a:rPr>
              <a:t> </a:t>
            </a:r>
            <a:r>
              <a:rPr i="1" lang="en-GB" sz="1800">
                <a:solidFill>
                  <a:srgbClr val="000000"/>
                </a:solidFill>
              </a:rPr>
              <a:t>w </a:t>
            </a:r>
            <a:r>
              <a:rPr lang="en-GB" sz="1800">
                <a:solidFill>
                  <a:srgbClr val="000000"/>
                </a:solidFill>
              </a:rPr>
              <a:t>/ |</a:t>
            </a:r>
            <a:r>
              <a:rPr i="1" lang="en-GB" sz="1800">
                <a:solidFill>
                  <a:srgbClr val="000000"/>
                </a:solidFill>
              </a:rPr>
              <a:t>D</a:t>
            </a:r>
            <a:r>
              <a:rPr baseline="-25000" i="1" lang="en-GB" sz="1800">
                <a:solidFill>
                  <a:srgbClr val="000000"/>
                </a:solidFill>
              </a:rPr>
              <a:t>i</a:t>
            </a:r>
            <a:r>
              <a:rPr lang="en-GB" sz="1800">
                <a:solidFill>
                  <a:srgbClr val="000000"/>
                </a:solidFill>
              </a:rPr>
              <a:t>| </a:t>
            </a:r>
            <a:endParaRPr sz="1800">
              <a:solidFill>
                <a:srgbClr val="000000"/>
              </a:solidFill>
            </a:endParaRPr>
          </a:p>
          <a:p>
            <a:pPr indent="-342900" lvl="2" marL="1371600" rtl="0" algn="l">
              <a:lnSpc>
                <a:spcPct val="150000"/>
              </a:lnSpc>
              <a:spcBef>
                <a:spcPts val="0"/>
              </a:spcBef>
              <a:spcAft>
                <a:spcPts val="0"/>
              </a:spcAft>
              <a:buClr>
                <a:srgbClr val="000000"/>
              </a:buClr>
              <a:buSzPts val="1800"/>
              <a:buChar char="■"/>
            </a:pPr>
            <a:r>
              <a:rPr lang="en-GB" sz="1800">
                <a:solidFill>
                  <a:srgbClr val="000000"/>
                </a:solidFill>
              </a:rPr>
              <a:t>means of the defining sets</a:t>
            </a:r>
            <a:endParaRPr sz="1800">
              <a:solidFill>
                <a:srgbClr val="000000"/>
              </a:solidFill>
            </a:endParaRPr>
          </a:p>
          <a:p>
            <a:pPr indent="-342900" lvl="1" marL="914400" rtl="0" algn="l">
              <a:lnSpc>
                <a:spcPct val="150000"/>
              </a:lnSpc>
              <a:spcBef>
                <a:spcPts val="0"/>
              </a:spcBef>
              <a:spcAft>
                <a:spcPts val="0"/>
              </a:spcAft>
              <a:buClr>
                <a:srgbClr val="000000"/>
              </a:buClr>
              <a:buSzPts val="1800"/>
              <a:buChar char="○"/>
            </a:pPr>
            <a:r>
              <a:rPr lang="en-GB" sz="1800">
                <a:solidFill>
                  <a:srgbClr val="000000"/>
                </a:solidFill>
              </a:rPr>
              <a:t>C := Σ</a:t>
            </a:r>
            <a:r>
              <a:rPr baseline="-25000" lang="en-GB" sz="1800">
                <a:solidFill>
                  <a:srgbClr val="000000"/>
                </a:solidFill>
              </a:rPr>
              <a:t>i=1</a:t>
            </a:r>
            <a:r>
              <a:rPr lang="en-GB" sz="1800">
                <a:solidFill>
                  <a:srgbClr val="000000"/>
                </a:solidFill>
              </a:rPr>
              <a:t>Σ</a:t>
            </a:r>
            <a:r>
              <a:rPr baseline="-25000" lang="en-GB" sz="1800">
                <a:solidFill>
                  <a:srgbClr val="000000"/>
                </a:solidFill>
              </a:rPr>
              <a:t>w∈Di</a:t>
            </a:r>
            <a:r>
              <a:rPr lang="en-GB" sz="1800">
                <a:solidFill>
                  <a:srgbClr val="000000"/>
                </a:solidFill>
              </a:rPr>
              <a:t>(</a:t>
            </a:r>
            <a:r>
              <a:rPr i="1" lang="en-GB" sz="1800">
                <a:solidFill>
                  <a:srgbClr val="000000"/>
                </a:solidFill>
              </a:rPr>
              <a:t>w - </a:t>
            </a:r>
            <a:r>
              <a:rPr lang="en-GB" sz="1800">
                <a:solidFill>
                  <a:srgbClr val="000000"/>
                </a:solidFill>
              </a:rPr>
              <a:t>𝜇</a:t>
            </a:r>
            <a:r>
              <a:rPr baseline="-25000" i="1" lang="en-GB" sz="1800">
                <a:solidFill>
                  <a:srgbClr val="000000"/>
                </a:solidFill>
              </a:rPr>
              <a:t>i</a:t>
            </a:r>
            <a:r>
              <a:rPr lang="en-GB" sz="1800">
                <a:solidFill>
                  <a:srgbClr val="000000"/>
                </a:solidFill>
              </a:rPr>
              <a:t>)</a:t>
            </a:r>
            <a:r>
              <a:rPr baseline="30000" lang="en-GB" sz="1800">
                <a:solidFill>
                  <a:srgbClr val="000000"/>
                </a:solidFill>
              </a:rPr>
              <a:t>T</a:t>
            </a:r>
            <a:r>
              <a:rPr lang="en-GB" sz="1800">
                <a:solidFill>
                  <a:srgbClr val="000000"/>
                </a:solidFill>
              </a:rPr>
              <a:t>(</a:t>
            </a:r>
            <a:r>
              <a:rPr i="1" lang="en-GB" sz="1800">
                <a:solidFill>
                  <a:srgbClr val="000000"/>
                </a:solidFill>
              </a:rPr>
              <a:t>w - </a:t>
            </a:r>
            <a:r>
              <a:rPr lang="en-GB" sz="1800">
                <a:solidFill>
                  <a:srgbClr val="000000"/>
                </a:solidFill>
              </a:rPr>
              <a:t>𝜇</a:t>
            </a:r>
            <a:r>
              <a:rPr baseline="-25000" i="1" lang="en-GB" sz="1800">
                <a:solidFill>
                  <a:srgbClr val="000000"/>
                </a:solidFill>
              </a:rPr>
              <a:t>i</a:t>
            </a:r>
            <a:r>
              <a:rPr lang="en-GB" sz="1800">
                <a:solidFill>
                  <a:srgbClr val="000000"/>
                </a:solidFill>
              </a:rPr>
              <a:t>) / |</a:t>
            </a:r>
            <a:r>
              <a:rPr i="1" lang="en-GB" sz="1800">
                <a:solidFill>
                  <a:srgbClr val="000000"/>
                </a:solidFill>
              </a:rPr>
              <a:t>D</a:t>
            </a:r>
            <a:r>
              <a:rPr baseline="-25000" i="1" lang="en-GB" sz="1800">
                <a:solidFill>
                  <a:srgbClr val="000000"/>
                </a:solidFill>
              </a:rPr>
              <a:t>i</a:t>
            </a:r>
            <a:r>
              <a:rPr lang="en-GB" sz="1800">
                <a:solidFill>
                  <a:srgbClr val="000000"/>
                </a:solidFill>
              </a:rPr>
              <a:t>|</a:t>
            </a:r>
            <a:endParaRPr sz="1800">
              <a:solidFill>
                <a:srgbClr val="000000"/>
              </a:solidFill>
            </a:endParaRPr>
          </a:p>
          <a:p>
            <a:pPr indent="-342900" lvl="1" marL="914400" rtl="0" algn="l">
              <a:lnSpc>
                <a:spcPct val="150000"/>
              </a:lnSpc>
              <a:spcBef>
                <a:spcPts val="0"/>
              </a:spcBef>
              <a:spcAft>
                <a:spcPts val="0"/>
              </a:spcAft>
              <a:buClr>
                <a:srgbClr val="000000"/>
              </a:buClr>
              <a:buSzPts val="1800"/>
              <a:buChar char="○"/>
            </a:pPr>
            <a:r>
              <a:rPr lang="en-GB" sz="1800">
                <a:solidFill>
                  <a:srgbClr val="000000"/>
                </a:solidFill>
              </a:rPr>
              <a:t>bias subspace B is first k rows of SVD(C)</a:t>
            </a:r>
            <a:endParaRPr sz="1800">
              <a:solidFill>
                <a:srgbClr val="000000"/>
              </a:solidFill>
            </a:endParaRPr>
          </a:p>
        </p:txBody>
      </p:sp>
      <p:cxnSp>
        <p:nvCxnSpPr>
          <p:cNvPr id="275" name="Google Shape;275;p39"/>
          <p:cNvCxnSpPr/>
          <p:nvPr/>
        </p:nvCxnSpPr>
        <p:spPr>
          <a:xfrm flipH="1" rot="10800000">
            <a:off x="5612900" y="2372825"/>
            <a:ext cx="172500" cy="8700"/>
          </a:xfrm>
          <a:prstGeom prst="straightConnector1">
            <a:avLst/>
          </a:prstGeom>
          <a:noFill/>
          <a:ln cap="flat" cmpd="sng" w="9525">
            <a:solidFill>
              <a:schemeClr val="dk2"/>
            </a:solidFill>
            <a:prstDash val="solid"/>
            <a:round/>
            <a:headEnd len="med" w="med" type="none"/>
            <a:tailEnd len="med" w="med" type="triangle"/>
          </a:ln>
        </p:spPr>
      </p:cxnSp>
      <p:sp>
        <p:nvSpPr>
          <p:cNvPr id="276" name="Google Shape;276;p39"/>
          <p:cNvSpPr txBox="1"/>
          <p:nvPr/>
        </p:nvSpPr>
        <p:spPr>
          <a:xfrm>
            <a:off x="5187650" y="3062275"/>
            <a:ext cx="1725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n</a:t>
            </a:r>
            <a:endParaRPr sz="1000">
              <a:latin typeface="Lato"/>
              <a:ea typeface="Lato"/>
              <a:cs typeface="Lato"/>
              <a:sym typeface="Lato"/>
            </a:endParaRPr>
          </a:p>
        </p:txBody>
      </p:sp>
      <p:cxnSp>
        <p:nvCxnSpPr>
          <p:cNvPr id="277" name="Google Shape;277;p39"/>
          <p:cNvCxnSpPr/>
          <p:nvPr/>
        </p:nvCxnSpPr>
        <p:spPr>
          <a:xfrm flipH="1" rot="10800000">
            <a:off x="5974450" y="3221675"/>
            <a:ext cx="173100" cy="15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39"/>
          <p:cNvCxnSpPr/>
          <p:nvPr/>
        </p:nvCxnSpPr>
        <p:spPr>
          <a:xfrm flipH="1" rot="10800000">
            <a:off x="6681525" y="3221675"/>
            <a:ext cx="173100" cy="15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39"/>
          <p:cNvSpPr txBox="1"/>
          <p:nvPr/>
        </p:nvSpPr>
        <p:spPr>
          <a:xfrm>
            <a:off x="729450" y="3853600"/>
            <a:ext cx="15129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latin typeface="Lato"/>
                <a:ea typeface="Lato"/>
                <a:cs typeface="Lato"/>
                <a:sym typeface="Lato"/>
              </a:rPr>
              <a:t>g</a:t>
            </a:r>
            <a:r>
              <a:rPr lang="en-GB">
                <a:solidFill>
                  <a:srgbClr val="434343"/>
                </a:solidFill>
                <a:latin typeface="Lato"/>
                <a:ea typeface="Lato"/>
                <a:cs typeface="Lato"/>
                <a:sym typeface="Lato"/>
              </a:rPr>
              <a:t>ender specific word pairs  used to define bias direction</a:t>
            </a:r>
            <a:endParaRPr>
              <a:solidFill>
                <a:srgbClr val="434343"/>
              </a:solidFill>
              <a:latin typeface="Lato"/>
              <a:ea typeface="Lato"/>
              <a:cs typeface="Lato"/>
              <a:sym typeface="Lato"/>
            </a:endParaRPr>
          </a:p>
        </p:txBody>
      </p:sp>
      <p:cxnSp>
        <p:nvCxnSpPr>
          <p:cNvPr id="280" name="Google Shape;280;p39"/>
          <p:cNvCxnSpPr>
            <a:endCxn id="279" idx="1"/>
          </p:cNvCxnSpPr>
          <p:nvPr/>
        </p:nvCxnSpPr>
        <p:spPr>
          <a:xfrm rot="5400000">
            <a:off x="81900" y="3374500"/>
            <a:ext cx="1564800" cy="269700"/>
          </a:xfrm>
          <a:prstGeom prst="curvedConnector4">
            <a:avLst>
              <a:gd fmla="val 10848" name="adj1"/>
              <a:gd fmla="val 188293"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Identifying Gender Subspace</a:t>
            </a:r>
            <a:endParaRPr sz="2200"/>
          </a:p>
        </p:txBody>
      </p:sp>
      <p:cxnSp>
        <p:nvCxnSpPr>
          <p:cNvPr id="286" name="Google Shape;286;p40"/>
          <p:cNvCxnSpPr/>
          <p:nvPr/>
        </p:nvCxnSpPr>
        <p:spPr>
          <a:xfrm flipH="1" rot="10800000">
            <a:off x="3817800" y="2714625"/>
            <a:ext cx="306600" cy="87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40"/>
          <p:cNvSpPr txBox="1"/>
          <p:nvPr/>
        </p:nvSpPr>
        <p:spPr>
          <a:xfrm>
            <a:off x="2544450" y="2495550"/>
            <a:ext cx="4749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Lato"/>
                <a:ea typeface="Lato"/>
                <a:cs typeface="Lato"/>
                <a:sym typeface="Lato"/>
              </a:rPr>
              <a:t>n</a:t>
            </a:r>
            <a:endParaRPr sz="1800">
              <a:latin typeface="Lato"/>
              <a:ea typeface="Lato"/>
              <a:cs typeface="Lato"/>
              <a:sym typeface="Lato"/>
            </a:endParaRPr>
          </a:p>
        </p:txBody>
      </p:sp>
      <p:sp>
        <p:nvSpPr>
          <p:cNvPr id="288" name="Google Shape;288;p40"/>
          <p:cNvSpPr txBox="1"/>
          <p:nvPr/>
        </p:nvSpPr>
        <p:spPr>
          <a:xfrm>
            <a:off x="1552500" y="2513850"/>
            <a:ext cx="6039000" cy="11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3000">
                <a:latin typeface="Lato"/>
                <a:ea typeface="Lato"/>
                <a:cs typeface="Lato"/>
                <a:sym typeface="Lato"/>
              </a:rPr>
              <a:t>C := Σ</a:t>
            </a:r>
            <a:r>
              <a:rPr baseline="-25000" lang="en-GB" sz="3000">
                <a:latin typeface="Lato"/>
                <a:ea typeface="Lato"/>
                <a:cs typeface="Lato"/>
                <a:sym typeface="Lato"/>
              </a:rPr>
              <a:t>i=1</a:t>
            </a:r>
            <a:r>
              <a:rPr lang="en-GB" sz="3000">
                <a:latin typeface="Lato"/>
                <a:ea typeface="Lato"/>
                <a:cs typeface="Lato"/>
                <a:sym typeface="Lato"/>
              </a:rPr>
              <a:t>Σ</a:t>
            </a:r>
            <a:r>
              <a:rPr baseline="-25000" lang="en-GB" sz="3000">
                <a:latin typeface="Lato"/>
                <a:ea typeface="Lato"/>
                <a:cs typeface="Lato"/>
                <a:sym typeface="Lato"/>
              </a:rPr>
              <a:t>w∈Di</a:t>
            </a:r>
            <a:r>
              <a:rPr lang="en-GB" sz="3000">
                <a:latin typeface="Lato"/>
                <a:ea typeface="Lato"/>
                <a:cs typeface="Lato"/>
                <a:sym typeface="Lato"/>
              </a:rPr>
              <a:t>(</a:t>
            </a:r>
            <a:r>
              <a:rPr i="1" lang="en-GB" sz="3000">
                <a:latin typeface="Lato"/>
                <a:ea typeface="Lato"/>
                <a:cs typeface="Lato"/>
                <a:sym typeface="Lato"/>
              </a:rPr>
              <a:t>w - </a:t>
            </a:r>
            <a:r>
              <a:rPr lang="en-GB" sz="3000">
                <a:latin typeface="Lato"/>
                <a:ea typeface="Lato"/>
                <a:cs typeface="Lato"/>
                <a:sym typeface="Lato"/>
              </a:rPr>
              <a:t>𝜇</a:t>
            </a:r>
            <a:r>
              <a:rPr baseline="-25000" i="1" lang="en-GB" sz="3000">
                <a:latin typeface="Lato"/>
                <a:ea typeface="Lato"/>
                <a:cs typeface="Lato"/>
                <a:sym typeface="Lato"/>
              </a:rPr>
              <a:t>i</a:t>
            </a:r>
            <a:r>
              <a:rPr lang="en-GB" sz="3000">
                <a:latin typeface="Lato"/>
                <a:ea typeface="Lato"/>
                <a:cs typeface="Lato"/>
                <a:sym typeface="Lato"/>
              </a:rPr>
              <a:t>)</a:t>
            </a:r>
            <a:r>
              <a:rPr baseline="30000" lang="en-GB" sz="3000">
                <a:latin typeface="Lato"/>
                <a:ea typeface="Lato"/>
                <a:cs typeface="Lato"/>
                <a:sym typeface="Lato"/>
              </a:rPr>
              <a:t>T</a:t>
            </a:r>
            <a:r>
              <a:rPr lang="en-GB" sz="3000">
                <a:latin typeface="Lato"/>
                <a:ea typeface="Lato"/>
                <a:cs typeface="Lato"/>
                <a:sym typeface="Lato"/>
              </a:rPr>
              <a:t>(</a:t>
            </a:r>
            <a:r>
              <a:rPr i="1" lang="en-GB" sz="3000">
                <a:latin typeface="Lato"/>
                <a:ea typeface="Lato"/>
                <a:cs typeface="Lato"/>
                <a:sym typeface="Lato"/>
              </a:rPr>
              <a:t>w - </a:t>
            </a:r>
            <a:r>
              <a:rPr lang="en-GB" sz="3000">
                <a:latin typeface="Lato"/>
                <a:ea typeface="Lato"/>
                <a:cs typeface="Lato"/>
                <a:sym typeface="Lato"/>
              </a:rPr>
              <a:t>𝜇</a:t>
            </a:r>
            <a:r>
              <a:rPr baseline="-25000" i="1" lang="en-GB" sz="3000">
                <a:latin typeface="Lato"/>
                <a:ea typeface="Lato"/>
                <a:cs typeface="Lato"/>
                <a:sym typeface="Lato"/>
              </a:rPr>
              <a:t>i</a:t>
            </a:r>
            <a:r>
              <a:rPr lang="en-GB" sz="3000">
                <a:latin typeface="Lato"/>
                <a:ea typeface="Lato"/>
                <a:cs typeface="Lato"/>
                <a:sym typeface="Lato"/>
              </a:rPr>
              <a:t>) / |</a:t>
            </a:r>
            <a:r>
              <a:rPr i="1" lang="en-GB" sz="3000">
                <a:latin typeface="Lato"/>
                <a:ea typeface="Lato"/>
                <a:cs typeface="Lato"/>
                <a:sym typeface="Lato"/>
              </a:rPr>
              <a:t>D</a:t>
            </a:r>
            <a:r>
              <a:rPr baseline="-25000" i="1" lang="en-GB" sz="3000">
                <a:latin typeface="Lato"/>
                <a:ea typeface="Lato"/>
                <a:cs typeface="Lato"/>
                <a:sym typeface="Lato"/>
              </a:rPr>
              <a:t>i</a:t>
            </a:r>
            <a:r>
              <a:rPr lang="en-GB" sz="3000">
                <a:latin typeface="Lato"/>
                <a:ea typeface="Lato"/>
                <a:cs typeface="Lato"/>
                <a:sym typeface="Lato"/>
              </a:rPr>
              <a:t>|</a:t>
            </a:r>
            <a:endParaRPr sz="3000">
              <a:latin typeface="Lato"/>
              <a:ea typeface="Lato"/>
              <a:cs typeface="Lato"/>
              <a:sym typeface="Lato"/>
            </a:endParaRPr>
          </a:p>
        </p:txBody>
      </p:sp>
      <p:cxnSp>
        <p:nvCxnSpPr>
          <p:cNvPr id="289" name="Google Shape;289;p40"/>
          <p:cNvCxnSpPr/>
          <p:nvPr/>
        </p:nvCxnSpPr>
        <p:spPr>
          <a:xfrm flipH="1" rot="10800000">
            <a:off x="4998900" y="2714625"/>
            <a:ext cx="306600" cy="8700"/>
          </a:xfrm>
          <a:prstGeom prst="straightConnector1">
            <a:avLst/>
          </a:prstGeom>
          <a:noFill/>
          <a:ln cap="flat" cmpd="sng" w="9525">
            <a:solidFill>
              <a:schemeClr val="dk2"/>
            </a:solidFill>
            <a:prstDash val="solid"/>
            <a:round/>
            <a:headEnd len="med" w="med" type="none"/>
            <a:tailEnd len="med" w="med" type="triangle"/>
          </a:ln>
        </p:spPr>
      </p:cxnSp>
      <p:sp>
        <p:nvSpPr>
          <p:cNvPr id="290" name="Google Shape;290;p40"/>
          <p:cNvSpPr txBox="1"/>
          <p:nvPr/>
        </p:nvSpPr>
        <p:spPr>
          <a:xfrm>
            <a:off x="2009775" y="3857625"/>
            <a:ext cx="847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f</a:t>
            </a:r>
            <a:r>
              <a:rPr lang="en-GB" sz="1000">
                <a:latin typeface="Lato"/>
                <a:ea typeface="Lato"/>
                <a:cs typeface="Lato"/>
                <a:sym typeface="Lato"/>
              </a:rPr>
              <a:t>or all defining sets (</a:t>
            </a:r>
            <a:r>
              <a:rPr lang="en-GB" sz="1000">
                <a:latin typeface="Lato"/>
                <a:ea typeface="Lato"/>
                <a:cs typeface="Lato"/>
                <a:sym typeface="Lato"/>
              </a:rPr>
              <a:t>e.g.</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{she, he})</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and their means</a:t>
            </a:r>
            <a:endParaRPr sz="1000">
              <a:latin typeface="Lato"/>
              <a:ea typeface="Lato"/>
              <a:cs typeface="Lato"/>
              <a:sym typeface="Lato"/>
            </a:endParaRPr>
          </a:p>
        </p:txBody>
      </p:sp>
      <p:sp>
        <p:nvSpPr>
          <p:cNvPr id="291" name="Google Shape;291;p40"/>
          <p:cNvSpPr txBox="1"/>
          <p:nvPr/>
        </p:nvSpPr>
        <p:spPr>
          <a:xfrm>
            <a:off x="2847975" y="3857625"/>
            <a:ext cx="847800" cy="11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f</a:t>
            </a:r>
            <a:r>
              <a:rPr lang="en-GB" sz="1000">
                <a:latin typeface="Lato"/>
                <a:ea typeface="Lato"/>
                <a:cs typeface="Lato"/>
                <a:sym typeface="Lato"/>
              </a:rPr>
              <a:t>or all words in defining sets</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e</a:t>
            </a:r>
            <a:r>
              <a:rPr lang="en-GB" sz="1000">
                <a:latin typeface="Lato"/>
                <a:ea typeface="Lato"/>
                <a:cs typeface="Lato"/>
                <a:sym typeface="Lato"/>
              </a:rPr>
              <a:t>.g. ‘she’</a:t>
            </a:r>
            <a:endParaRPr sz="1000">
              <a:latin typeface="Lato"/>
              <a:ea typeface="Lato"/>
              <a:cs typeface="Lato"/>
              <a:sym typeface="Lato"/>
            </a:endParaRPr>
          </a:p>
        </p:txBody>
      </p:sp>
      <p:sp>
        <p:nvSpPr>
          <p:cNvPr id="292" name="Google Shape;292;p40"/>
          <p:cNvSpPr txBox="1"/>
          <p:nvPr/>
        </p:nvSpPr>
        <p:spPr>
          <a:xfrm>
            <a:off x="3838575" y="3857625"/>
            <a:ext cx="847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w</a:t>
            </a:r>
            <a:r>
              <a:rPr lang="en-GB" sz="1000">
                <a:latin typeface="Lato"/>
                <a:ea typeface="Lato"/>
                <a:cs typeface="Lato"/>
                <a:sym typeface="Lato"/>
              </a:rPr>
              <a:t>ord embedding minus mean of defining pair, transposed</a:t>
            </a:r>
            <a:endParaRPr sz="1000">
              <a:latin typeface="Lato"/>
              <a:ea typeface="Lato"/>
              <a:cs typeface="Lato"/>
              <a:sym typeface="Lato"/>
            </a:endParaRPr>
          </a:p>
        </p:txBody>
      </p:sp>
      <p:sp>
        <p:nvSpPr>
          <p:cNvPr id="293" name="Google Shape;293;p40"/>
          <p:cNvSpPr txBox="1"/>
          <p:nvPr/>
        </p:nvSpPr>
        <p:spPr>
          <a:xfrm>
            <a:off x="5057775" y="3857625"/>
            <a:ext cx="847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word embedding minus mean of defining pair</a:t>
            </a:r>
            <a:endParaRPr sz="1000">
              <a:latin typeface="Lato"/>
              <a:ea typeface="Lato"/>
              <a:cs typeface="Lato"/>
              <a:sym typeface="Lato"/>
            </a:endParaRPr>
          </a:p>
        </p:txBody>
      </p:sp>
      <p:sp>
        <p:nvSpPr>
          <p:cNvPr id="294" name="Google Shape;294;p40"/>
          <p:cNvSpPr txBox="1"/>
          <p:nvPr/>
        </p:nvSpPr>
        <p:spPr>
          <a:xfrm>
            <a:off x="6124575" y="3857625"/>
            <a:ext cx="847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c</a:t>
            </a:r>
            <a:r>
              <a:rPr lang="en-GB" sz="1000">
                <a:latin typeface="Lato"/>
                <a:ea typeface="Lato"/>
                <a:cs typeface="Lato"/>
                <a:sym typeface="Lato"/>
              </a:rPr>
              <a:t>ardinality of defining set </a:t>
            </a:r>
            <a:endParaRPr sz="1000">
              <a:latin typeface="Lato"/>
              <a:ea typeface="Lato"/>
              <a:cs typeface="Lato"/>
              <a:sym typeface="Lato"/>
            </a:endParaRPr>
          </a:p>
        </p:txBody>
      </p:sp>
      <p:sp>
        <p:nvSpPr>
          <p:cNvPr id="295" name="Google Shape;295;p40"/>
          <p:cNvSpPr/>
          <p:nvPr/>
        </p:nvSpPr>
        <p:spPr>
          <a:xfrm rot="5400000">
            <a:off x="2479575" y="3044000"/>
            <a:ext cx="141900" cy="5949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rot="5400000">
            <a:off x="3241575" y="3044000"/>
            <a:ext cx="141900" cy="5949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p:nvPr/>
        </p:nvSpPr>
        <p:spPr>
          <a:xfrm rot="5400000">
            <a:off x="4247800" y="2903750"/>
            <a:ext cx="141900" cy="875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rot="5400000">
            <a:off x="5380425" y="2896850"/>
            <a:ext cx="141900" cy="889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p:nvPr/>
        </p:nvSpPr>
        <p:spPr>
          <a:xfrm rot="5400000">
            <a:off x="6518175" y="3044000"/>
            <a:ext cx="141900" cy="5949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2239875" y="3406975"/>
            <a:ext cx="329400" cy="527025"/>
          </a:xfrm>
          <a:custGeom>
            <a:rect b="b" l="l" r="r" t="t"/>
            <a:pathLst>
              <a:path extrusionOk="0" h="21081" w="13176">
                <a:moveTo>
                  <a:pt x="0" y="21081"/>
                </a:moveTo>
                <a:cubicBezTo>
                  <a:pt x="1028" y="12858"/>
                  <a:pt x="13176" y="8287"/>
                  <a:pt x="13176" y="0"/>
                </a:cubicBezTo>
              </a:path>
            </a:pathLst>
          </a:custGeom>
          <a:noFill/>
          <a:ln cap="flat" cmpd="sng" w="9525">
            <a:solidFill>
              <a:schemeClr val="dk2"/>
            </a:solidFill>
            <a:prstDash val="solid"/>
            <a:round/>
            <a:headEnd len="med" w="med" type="none"/>
            <a:tailEnd len="med" w="med" type="none"/>
          </a:ln>
        </p:spPr>
      </p:sp>
      <p:sp>
        <p:nvSpPr>
          <p:cNvPr id="301" name="Google Shape;301;p40"/>
          <p:cNvSpPr/>
          <p:nvPr/>
        </p:nvSpPr>
        <p:spPr>
          <a:xfrm>
            <a:off x="3096300" y="3393800"/>
            <a:ext cx="237175" cy="579732"/>
          </a:xfrm>
          <a:custGeom>
            <a:rect b="b" l="l" r="r" t="t"/>
            <a:pathLst>
              <a:path extrusionOk="0" h="20027" w="9487">
                <a:moveTo>
                  <a:pt x="0" y="20027"/>
                </a:moveTo>
                <a:cubicBezTo>
                  <a:pt x="3058" y="13303"/>
                  <a:pt x="9487" y="7387"/>
                  <a:pt x="9487" y="0"/>
                </a:cubicBezTo>
              </a:path>
            </a:pathLst>
          </a:custGeom>
          <a:noFill/>
          <a:ln cap="flat" cmpd="sng" w="9525">
            <a:solidFill>
              <a:schemeClr val="dk2"/>
            </a:solidFill>
            <a:prstDash val="solid"/>
            <a:round/>
            <a:headEnd len="med" w="med" type="none"/>
            <a:tailEnd len="med" w="med" type="none"/>
          </a:ln>
        </p:spPr>
      </p:sp>
      <p:sp>
        <p:nvSpPr>
          <p:cNvPr id="302" name="Google Shape;302;p40"/>
          <p:cNvSpPr/>
          <p:nvPr/>
        </p:nvSpPr>
        <p:spPr>
          <a:xfrm>
            <a:off x="4110850" y="3406975"/>
            <a:ext cx="263525" cy="579743"/>
          </a:xfrm>
          <a:custGeom>
            <a:rect b="b" l="l" r="r" t="t"/>
            <a:pathLst>
              <a:path extrusionOk="0" h="21608" w="10541">
                <a:moveTo>
                  <a:pt x="0" y="21608"/>
                </a:moveTo>
                <a:cubicBezTo>
                  <a:pt x="2534" y="14005"/>
                  <a:pt x="10541" y="8014"/>
                  <a:pt x="10541" y="0"/>
                </a:cubicBezTo>
              </a:path>
            </a:pathLst>
          </a:custGeom>
          <a:noFill/>
          <a:ln cap="flat" cmpd="sng" w="9525">
            <a:solidFill>
              <a:schemeClr val="dk2"/>
            </a:solidFill>
            <a:prstDash val="solid"/>
            <a:round/>
            <a:headEnd len="med" w="med" type="none"/>
            <a:tailEnd len="med" w="med" type="none"/>
          </a:ln>
        </p:spPr>
      </p:sp>
      <p:sp>
        <p:nvSpPr>
          <p:cNvPr id="303" name="Google Shape;303;p40"/>
          <p:cNvSpPr/>
          <p:nvPr/>
        </p:nvSpPr>
        <p:spPr>
          <a:xfrm>
            <a:off x="5283500" y="3406975"/>
            <a:ext cx="171275" cy="527011"/>
          </a:xfrm>
          <a:custGeom>
            <a:rect b="b" l="l" r="r" t="t"/>
            <a:pathLst>
              <a:path extrusionOk="0" h="20027" w="6851">
                <a:moveTo>
                  <a:pt x="0" y="20027"/>
                </a:moveTo>
                <a:cubicBezTo>
                  <a:pt x="0" y="12972"/>
                  <a:pt x="6851" y="7055"/>
                  <a:pt x="6851" y="0"/>
                </a:cubicBezTo>
              </a:path>
            </a:pathLst>
          </a:custGeom>
          <a:noFill/>
          <a:ln cap="flat" cmpd="sng" w="9525">
            <a:solidFill>
              <a:schemeClr val="dk2"/>
            </a:solidFill>
            <a:prstDash val="solid"/>
            <a:round/>
            <a:headEnd len="med" w="med" type="none"/>
            <a:tailEnd len="med" w="med" type="none"/>
          </a:ln>
        </p:spPr>
      </p:sp>
      <p:sp>
        <p:nvSpPr>
          <p:cNvPr id="304" name="Google Shape;304;p40"/>
          <p:cNvSpPr/>
          <p:nvPr/>
        </p:nvSpPr>
        <p:spPr>
          <a:xfrm>
            <a:off x="6522025" y="3393800"/>
            <a:ext cx="79050" cy="540200"/>
          </a:xfrm>
          <a:custGeom>
            <a:rect b="b" l="l" r="r" t="t"/>
            <a:pathLst>
              <a:path extrusionOk="0" h="21608" w="3162">
                <a:moveTo>
                  <a:pt x="0" y="21608"/>
                </a:moveTo>
                <a:cubicBezTo>
                  <a:pt x="0" y="14329"/>
                  <a:pt x="3162" y="7279"/>
                  <a:pt x="3162"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Identifying Gender Subspace</a:t>
            </a:r>
            <a:endParaRPr sz="2400"/>
          </a:p>
        </p:txBody>
      </p:sp>
      <p:cxnSp>
        <p:nvCxnSpPr>
          <p:cNvPr id="310" name="Google Shape;310;p41"/>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41"/>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41"/>
          <p:cNvSpPr/>
          <p:nvPr/>
        </p:nvSpPr>
        <p:spPr>
          <a:xfrm>
            <a:off x="5426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3216650" y="3930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a:off x="291185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txBox="1"/>
          <p:nvPr/>
        </p:nvSpPr>
        <p:spPr>
          <a:xfrm>
            <a:off x="2149850" y="24846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316" name="Google Shape;316;p41"/>
          <p:cNvSpPr txBox="1"/>
          <p:nvPr/>
        </p:nvSpPr>
        <p:spPr>
          <a:xfrm>
            <a:off x="3295550" y="37781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317" name="Google Shape;317;p41"/>
          <p:cNvSpPr txBox="1"/>
          <p:nvPr/>
        </p:nvSpPr>
        <p:spPr>
          <a:xfrm>
            <a:off x="5505350" y="41602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318" name="Google Shape;318;p41"/>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319" name="Google Shape;319;p41"/>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320" name="Google Shape;320;p41"/>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321" name="Google Shape;321;p41"/>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
        <p:nvSpPr>
          <p:cNvPr id="322" name="Google Shape;322;p41"/>
          <p:cNvSpPr txBox="1"/>
          <p:nvPr/>
        </p:nvSpPr>
        <p:spPr>
          <a:xfrm>
            <a:off x="328325" y="2387675"/>
            <a:ext cx="962400" cy="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a:t>
            </a:r>
            <a:r>
              <a:rPr lang="en-GB">
                <a:latin typeface="Lato"/>
                <a:ea typeface="Lato"/>
                <a:cs typeface="Lato"/>
                <a:sym typeface="Lato"/>
              </a:rPr>
              <a:t>ender direction</a:t>
            </a:r>
            <a:endParaRPr>
              <a:latin typeface="Lato"/>
              <a:ea typeface="Lato"/>
              <a:cs typeface="Lato"/>
              <a:sym typeface="Lato"/>
            </a:endParaRPr>
          </a:p>
        </p:txBody>
      </p:sp>
      <p:cxnSp>
        <p:nvCxnSpPr>
          <p:cNvPr id="323" name="Google Shape;323;p41"/>
          <p:cNvCxnSpPr/>
          <p:nvPr/>
        </p:nvCxnSpPr>
        <p:spPr>
          <a:xfrm>
            <a:off x="1104900" y="2909900"/>
            <a:ext cx="1086000" cy="62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Useful information such as context and subword information is used to improve embeddings</a:t>
            </a:r>
            <a:endParaRPr sz="2400"/>
          </a:p>
          <a:p>
            <a:pPr indent="0" lvl="0" marL="0" rtl="0" algn="l">
              <a:spcBef>
                <a:spcPts val="1600"/>
              </a:spcBef>
              <a:spcAft>
                <a:spcPts val="0"/>
              </a:spcAft>
              <a:buNone/>
            </a:pPr>
            <a:r>
              <a:rPr lang="en-GB" sz="2400"/>
              <a:t>How can we improve them in other ways?</a:t>
            </a:r>
            <a:endParaRPr sz="2400"/>
          </a:p>
          <a:p>
            <a:pPr indent="0" lvl="0" marL="0" rtl="0" algn="l">
              <a:spcBef>
                <a:spcPts val="1600"/>
              </a:spcBef>
              <a:spcAft>
                <a:spcPts val="160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2"/>
          <p:cNvSpPr txBox="1"/>
          <p:nvPr>
            <p:ph idx="1" type="body"/>
          </p:nvPr>
        </p:nvSpPr>
        <p:spPr>
          <a:xfrm>
            <a:off x="312900" y="1923600"/>
            <a:ext cx="3649500" cy="150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GB" sz="1600">
                <a:solidFill>
                  <a:srgbClr val="000000"/>
                </a:solidFill>
              </a:rPr>
              <a:t>Additional i</a:t>
            </a:r>
            <a:r>
              <a:rPr lang="en-GB" sz="1600">
                <a:solidFill>
                  <a:srgbClr val="000000"/>
                </a:solidFill>
              </a:rPr>
              <a:t>nputs</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w</a:t>
            </a:r>
            <a:r>
              <a:rPr lang="en-GB" sz="1600">
                <a:solidFill>
                  <a:srgbClr val="000000"/>
                </a:solidFill>
              </a:rPr>
              <a:t>ords to neutralize </a:t>
            </a:r>
            <a:r>
              <a:rPr i="1" lang="en-GB" sz="1600">
                <a:solidFill>
                  <a:srgbClr val="000000"/>
                </a:solidFill>
              </a:rPr>
              <a:t>N</a:t>
            </a:r>
            <a:r>
              <a:rPr lang="en-GB" sz="1600">
                <a:solidFill>
                  <a:srgbClr val="000000"/>
                </a:solidFill>
              </a:rPr>
              <a:t> ⊆ </a:t>
            </a:r>
            <a:r>
              <a:rPr i="1" lang="en-GB" sz="1600">
                <a:solidFill>
                  <a:srgbClr val="000000"/>
                </a:solidFill>
              </a:rPr>
              <a:t>W</a:t>
            </a:r>
            <a:endParaRPr i="1"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equality sets </a:t>
            </a:r>
            <a:r>
              <a:rPr i="1" lang="en-GB" sz="1600">
                <a:solidFill>
                  <a:srgbClr val="000000"/>
                </a:solidFill>
              </a:rPr>
              <a:t>Ε</a:t>
            </a:r>
            <a:r>
              <a:rPr lang="en-GB" sz="1600">
                <a:solidFill>
                  <a:srgbClr val="000000"/>
                </a:solidFill>
              </a:rPr>
              <a:t> = {</a:t>
            </a:r>
            <a:r>
              <a:rPr i="1" lang="en-GB" sz="1600">
                <a:solidFill>
                  <a:srgbClr val="000000"/>
                </a:solidFill>
              </a:rPr>
              <a:t>E</a:t>
            </a:r>
            <a:r>
              <a:rPr baseline="-25000" i="1" lang="en-GB" sz="1600">
                <a:solidFill>
                  <a:srgbClr val="000000"/>
                </a:solidFill>
              </a:rPr>
              <a:t>1</a:t>
            </a:r>
            <a:r>
              <a:rPr lang="en-GB" sz="1600">
                <a:solidFill>
                  <a:srgbClr val="000000"/>
                </a:solidFill>
              </a:rPr>
              <a:t>, … ,</a:t>
            </a:r>
            <a:r>
              <a:rPr i="1" lang="en-GB" sz="1600">
                <a:solidFill>
                  <a:srgbClr val="000000"/>
                </a:solidFill>
              </a:rPr>
              <a:t>E</a:t>
            </a:r>
            <a:r>
              <a:rPr baseline="-25000" i="1" lang="en-GB" sz="1600">
                <a:solidFill>
                  <a:srgbClr val="000000"/>
                </a:solidFill>
              </a:rPr>
              <a:t>m</a:t>
            </a:r>
            <a:r>
              <a:rPr lang="en-GB" sz="1600">
                <a:solidFill>
                  <a:srgbClr val="000000"/>
                </a:solidFill>
              </a:rPr>
              <a:t>} where </a:t>
            </a:r>
            <a:r>
              <a:rPr i="1" lang="en-GB" sz="1600">
                <a:solidFill>
                  <a:srgbClr val="000000"/>
                </a:solidFill>
              </a:rPr>
              <a:t>E</a:t>
            </a:r>
            <a:r>
              <a:rPr baseline="-25000" i="1" lang="en-GB" sz="1600">
                <a:solidFill>
                  <a:srgbClr val="000000"/>
                </a:solidFill>
              </a:rPr>
              <a:t>i</a:t>
            </a:r>
            <a:r>
              <a:rPr lang="en-GB" sz="1600">
                <a:solidFill>
                  <a:srgbClr val="000000"/>
                </a:solidFill>
              </a:rPr>
              <a:t> ⊆ </a:t>
            </a:r>
            <a:r>
              <a:rPr i="1" lang="en-GB" sz="1600">
                <a:solidFill>
                  <a:srgbClr val="000000"/>
                </a:solidFill>
              </a:rPr>
              <a:t>W</a:t>
            </a:r>
            <a:endParaRPr baseline="-25000" i="1" sz="1600">
              <a:solidFill>
                <a:srgbClr val="000000"/>
              </a:solidFill>
            </a:endParaRPr>
          </a:p>
        </p:txBody>
      </p:sp>
      <p:sp>
        <p:nvSpPr>
          <p:cNvPr id="329" name="Google Shape;329;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Hard Debiasing: Neutralize and Equalize</a:t>
            </a:r>
            <a:endParaRPr sz="2200"/>
          </a:p>
        </p:txBody>
      </p:sp>
      <p:sp>
        <p:nvSpPr>
          <p:cNvPr id="330" name="Google Shape;330;p42"/>
          <p:cNvSpPr txBox="1"/>
          <p:nvPr>
            <p:ph idx="1" type="body"/>
          </p:nvPr>
        </p:nvSpPr>
        <p:spPr>
          <a:xfrm>
            <a:off x="3665700" y="1923600"/>
            <a:ext cx="3992400" cy="280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GB" sz="1600">
                <a:solidFill>
                  <a:srgbClr val="000000"/>
                </a:solidFill>
              </a:rPr>
              <a:t>Let</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each </a:t>
            </a:r>
            <a:r>
              <a:rPr i="1" lang="en-GB" sz="1600">
                <a:solidFill>
                  <a:srgbClr val="000000"/>
                </a:solidFill>
              </a:rPr>
              <a:t>w</a:t>
            </a:r>
            <a:r>
              <a:rPr lang="en-GB" sz="1600">
                <a:solidFill>
                  <a:srgbClr val="000000"/>
                </a:solidFill>
              </a:rPr>
              <a:t> in N be re-embedded to            </a:t>
            </a:r>
            <a:r>
              <a:rPr i="1" lang="en-GB" sz="1600">
                <a:solidFill>
                  <a:srgbClr val="000000"/>
                </a:solidFill>
              </a:rPr>
              <a:t>w</a:t>
            </a:r>
            <a:r>
              <a:rPr lang="en-GB" sz="1600">
                <a:solidFill>
                  <a:srgbClr val="000000"/>
                </a:solidFill>
              </a:rPr>
              <a:t> := (</a:t>
            </a:r>
            <a:r>
              <a:rPr i="1" lang="en-GB" sz="1600">
                <a:solidFill>
                  <a:srgbClr val="000000"/>
                </a:solidFill>
              </a:rPr>
              <a:t>w</a:t>
            </a:r>
            <a:r>
              <a:rPr lang="en-GB" sz="1600">
                <a:solidFill>
                  <a:srgbClr val="000000"/>
                </a:solidFill>
              </a:rPr>
              <a:t> - </a:t>
            </a:r>
            <a:r>
              <a:rPr i="1" lang="en-GB" sz="1600">
                <a:solidFill>
                  <a:srgbClr val="000000"/>
                </a:solidFill>
              </a:rPr>
              <a:t>w</a:t>
            </a:r>
            <a:r>
              <a:rPr baseline="-25000" i="1" lang="en-GB" sz="1600">
                <a:solidFill>
                  <a:srgbClr val="000000"/>
                </a:solidFill>
              </a:rPr>
              <a:t>B</a:t>
            </a:r>
            <a:r>
              <a:rPr i="1" lang="en-GB" sz="1600">
                <a:solidFill>
                  <a:srgbClr val="000000"/>
                </a:solidFill>
              </a:rPr>
              <a:t>)</a:t>
            </a:r>
            <a:r>
              <a:rPr lang="en-GB" sz="1600">
                <a:solidFill>
                  <a:srgbClr val="000000"/>
                </a:solidFill>
              </a:rPr>
              <a:t>/ ||</a:t>
            </a:r>
            <a:r>
              <a:rPr i="1" lang="en-GB" sz="1600">
                <a:solidFill>
                  <a:srgbClr val="000000"/>
                </a:solidFill>
              </a:rPr>
              <a:t>w</a:t>
            </a:r>
            <a:r>
              <a:rPr lang="en-GB" sz="1600">
                <a:solidFill>
                  <a:srgbClr val="000000"/>
                </a:solidFill>
              </a:rPr>
              <a:t> - </a:t>
            </a:r>
            <a:r>
              <a:rPr i="1" lang="en-GB" sz="1600">
                <a:solidFill>
                  <a:srgbClr val="000000"/>
                </a:solidFill>
              </a:rPr>
              <a:t>w</a:t>
            </a:r>
            <a:r>
              <a:rPr baseline="-25000" i="1" lang="en-GB" sz="1600">
                <a:solidFill>
                  <a:srgbClr val="000000"/>
                </a:solidFill>
              </a:rPr>
              <a:t>B</a:t>
            </a:r>
            <a:r>
              <a:rPr lang="en-GB"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𝜇</a:t>
            </a:r>
            <a:r>
              <a:rPr baseline="-25000" i="1" lang="en-GB" sz="1600">
                <a:solidFill>
                  <a:srgbClr val="000000"/>
                </a:solidFill>
              </a:rPr>
              <a:t>i</a:t>
            </a:r>
            <a:r>
              <a:rPr i="1" lang="en-GB" sz="1600">
                <a:solidFill>
                  <a:srgbClr val="000000"/>
                </a:solidFill>
              </a:rPr>
              <a:t> </a:t>
            </a:r>
            <a:r>
              <a:rPr lang="en-GB" sz="1600">
                <a:solidFill>
                  <a:srgbClr val="000000"/>
                </a:solidFill>
              </a:rPr>
              <a:t>:= Σ</a:t>
            </a:r>
            <a:r>
              <a:rPr baseline="-25000" lang="en-GB" sz="1600">
                <a:solidFill>
                  <a:srgbClr val="000000"/>
                </a:solidFill>
              </a:rPr>
              <a:t>w∈E</a:t>
            </a:r>
            <a:r>
              <a:rPr lang="en-GB" sz="1600">
                <a:solidFill>
                  <a:srgbClr val="000000"/>
                </a:solidFill>
              </a:rPr>
              <a:t> </a:t>
            </a:r>
            <a:r>
              <a:rPr i="1" lang="en-GB" sz="1600">
                <a:solidFill>
                  <a:srgbClr val="000000"/>
                </a:solidFill>
              </a:rPr>
              <a:t>w </a:t>
            </a:r>
            <a:r>
              <a:rPr lang="en-GB" sz="1600">
                <a:solidFill>
                  <a:srgbClr val="000000"/>
                </a:solidFill>
              </a:rPr>
              <a:t>/ |</a:t>
            </a:r>
            <a:r>
              <a:rPr i="1" lang="en-GB" sz="1600">
                <a:solidFill>
                  <a:srgbClr val="000000"/>
                </a:solidFill>
              </a:rPr>
              <a:t>E</a:t>
            </a:r>
            <a:r>
              <a:rPr lang="en-GB" sz="1600">
                <a:solidFill>
                  <a:srgbClr val="000000"/>
                </a:solidFill>
              </a:rPr>
              <a:t>| </a:t>
            </a:r>
            <a:endParaRPr sz="1600">
              <a:solidFill>
                <a:srgbClr val="000000"/>
              </a:solidFill>
            </a:endParaRPr>
          </a:p>
          <a:p>
            <a:pPr indent="-330200" lvl="2" marL="1371600" rtl="0" algn="l">
              <a:spcBef>
                <a:spcPts val="0"/>
              </a:spcBef>
              <a:spcAft>
                <a:spcPts val="0"/>
              </a:spcAft>
              <a:buClr>
                <a:srgbClr val="000000"/>
              </a:buClr>
              <a:buSzPts val="1600"/>
              <a:buChar char="■"/>
            </a:pPr>
            <a:r>
              <a:rPr lang="en-GB" sz="1600">
                <a:solidFill>
                  <a:srgbClr val="000000"/>
                </a:solidFill>
              </a:rPr>
              <a:t>means of the equality sets</a:t>
            </a:r>
            <a:endParaRPr sz="1600">
              <a:solidFill>
                <a:srgbClr val="000000"/>
              </a:solidFill>
            </a:endParaRPr>
          </a:p>
          <a:p>
            <a:pPr indent="-330200" lvl="1" marL="914400" rtl="0" algn="l">
              <a:spcBef>
                <a:spcPts val="0"/>
              </a:spcBef>
              <a:spcAft>
                <a:spcPts val="0"/>
              </a:spcAft>
              <a:buClr>
                <a:srgbClr val="000000"/>
              </a:buClr>
              <a:buSzPts val="1600"/>
              <a:buChar char="○"/>
            </a:pPr>
            <a:r>
              <a:rPr i="1" lang="en-GB" sz="1600">
                <a:solidFill>
                  <a:srgbClr val="000000"/>
                </a:solidFill>
              </a:rPr>
              <a:t>v</a:t>
            </a:r>
            <a:r>
              <a:rPr lang="en-GB" sz="1600">
                <a:solidFill>
                  <a:srgbClr val="000000"/>
                </a:solidFill>
              </a:rPr>
              <a:t> := 𝜇 - 𝜇</a:t>
            </a:r>
            <a:r>
              <a:rPr baseline="-25000" i="1" lang="en-GB" sz="1600">
                <a:solidFill>
                  <a:srgbClr val="000000"/>
                </a:solidFill>
              </a:rPr>
              <a:t>B</a:t>
            </a:r>
            <a:endParaRPr i="1"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For</a:t>
            </a:r>
            <a:r>
              <a:rPr i="1" lang="en-GB" sz="1600">
                <a:solidFill>
                  <a:srgbClr val="000000"/>
                </a:solidFill>
              </a:rPr>
              <a:t> </a:t>
            </a:r>
            <a:r>
              <a:rPr lang="en-GB" sz="1600">
                <a:solidFill>
                  <a:srgbClr val="000000"/>
                </a:solidFill>
              </a:rPr>
              <a:t>each </a:t>
            </a:r>
            <a:r>
              <a:rPr i="1" lang="en-GB" sz="1600">
                <a:solidFill>
                  <a:srgbClr val="000000"/>
                </a:solidFill>
              </a:rPr>
              <a:t>w</a:t>
            </a:r>
            <a:r>
              <a:rPr lang="en-GB" sz="1600">
                <a:solidFill>
                  <a:srgbClr val="000000"/>
                </a:solidFill>
              </a:rPr>
              <a:t> ∈ </a:t>
            </a:r>
            <a:r>
              <a:rPr i="1" lang="en-GB" sz="1600">
                <a:solidFill>
                  <a:srgbClr val="000000"/>
                </a:solidFill>
              </a:rPr>
              <a:t>E</a:t>
            </a:r>
            <a:r>
              <a:rPr lang="en-GB"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Char char="○"/>
            </a:pPr>
            <a:r>
              <a:rPr i="1" lang="en-GB" sz="1600">
                <a:solidFill>
                  <a:srgbClr val="000000"/>
                </a:solidFill>
              </a:rPr>
              <a:t>w</a:t>
            </a:r>
            <a:r>
              <a:rPr lang="en-GB" sz="1600">
                <a:solidFill>
                  <a:srgbClr val="000000"/>
                </a:solidFill>
              </a:rPr>
              <a:t> := v +  √1 - ||v||</a:t>
            </a:r>
            <a:r>
              <a:rPr baseline="30000" lang="en-GB" sz="1600">
                <a:solidFill>
                  <a:srgbClr val="000000"/>
                </a:solidFill>
              </a:rPr>
              <a:t>2</a:t>
            </a:r>
            <a:r>
              <a:rPr lang="en-GB" sz="1600">
                <a:solidFill>
                  <a:srgbClr val="000000"/>
                </a:solidFill>
              </a:rPr>
              <a:t>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Finally, output new embedding</a:t>
            </a:r>
            <a:endParaRPr sz="1600">
              <a:solidFill>
                <a:srgbClr val="000000"/>
              </a:solidFill>
            </a:endParaRPr>
          </a:p>
        </p:txBody>
      </p:sp>
      <p:cxnSp>
        <p:nvCxnSpPr>
          <p:cNvPr id="331" name="Google Shape;331;p42"/>
          <p:cNvCxnSpPr/>
          <p:nvPr/>
        </p:nvCxnSpPr>
        <p:spPr>
          <a:xfrm>
            <a:off x="5148275" y="2333625"/>
            <a:ext cx="164100" cy="21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2"/>
          <p:cNvCxnSpPr/>
          <p:nvPr/>
        </p:nvCxnSpPr>
        <p:spPr>
          <a:xfrm flipH="1" rot="10800000">
            <a:off x="5922825" y="2626625"/>
            <a:ext cx="173100" cy="15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42"/>
          <p:cNvCxnSpPr/>
          <p:nvPr/>
        </p:nvCxnSpPr>
        <p:spPr>
          <a:xfrm flipH="1" rot="10800000">
            <a:off x="6236600" y="2626613"/>
            <a:ext cx="173100" cy="15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42"/>
          <p:cNvSpPr txBox="1"/>
          <p:nvPr/>
        </p:nvSpPr>
        <p:spPr>
          <a:xfrm>
            <a:off x="729450" y="3853600"/>
            <a:ext cx="26403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latin typeface="Lato"/>
                <a:ea typeface="Lato"/>
                <a:cs typeface="Lato"/>
                <a:sym typeface="Lato"/>
              </a:rPr>
              <a:t>gender specific words to equalize </a:t>
            </a:r>
            <a:endParaRPr>
              <a:solidFill>
                <a:srgbClr val="434343"/>
              </a:solidFill>
              <a:latin typeface="Lato"/>
              <a:ea typeface="Lato"/>
              <a:cs typeface="Lato"/>
              <a:sym typeface="Lato"/>
            </a:endParaRPr>
          </a:p>
          <a:p>
            <a:pPr indent="0" lvl="0" marL="0" rtl="0" algn="l">
              <a:spcBef>
                <a:spcPts val="0"/>
              </a:spcBef>
              <a:spcAft>
                <a:spcPts val="0"/>
              </a:spcAft>
              <a:buNone/>
            </a:pPr>
            <a:r>
              <a:rPr lang="en-GB">
                <a:solidFill>
                  <a:srgbClr val="434343"/>
                </a:solidFill>
                <a:latin typeface="Lato"/>
                <a:ea typeface="Lato"/>
                <a:cs typeface="Lato"/>
                <a:sym typeface="Lato"/>
              </a:rPr>
              <a:t>e.g. {guy, gal}</a:t>
            </a:r>
            <a:endParaRPr>
              <a:solidFill>
                <a:srgbClr val="434343"/>
              </a:solidFill>
              <a:latin typeface="Lato"/>
              <a:ea typeface="Lato"/>
              <a:cs typeface="Lato"/>
              <a:sym typeface="Lato"/>
            </a:endParaRPr>
          </a:p>
          <a:p>
            <a:pPr indent="0" lvl="0" marL="0" rtl="0" algn="l">
              <a:spcBef>
                <a:spcPts val="0"/>
              </a:spcBef>
              <a:spcAft>
                <a:spcPts val="0"/>
              </a:spcAft>
              <a:buNone/>
            </a:pPr>
            <a:r>
              <a:rPr lang="en-GB">
                <a:solidFill>
                  <a:srgbClr val="434343"/>
                </a:solidFill>
                <a:latin typeface="Lato"/>
                <a:ea typeface="Lato"/>
                <a:cs typeface="Lato"/>
                <a:sym typeface="Lato"/>
              </a:rPr>
              <a:t>{grandmother, grandfather}</a:t>
            </a:r>
            <a:endParaRPr>
              <a:solidFill>
                <a:srgbClr val="434343"/>
              </a:solidFill>
              <a:latin typeface="Lato"/>
              <a:ea typeface="Lato"/>
              <a:cs typeface="Lato"/>
              <a:sym typeface="Lato"/>
            </a:endParaRPr>
          </a:p>
        </p:txBody>
      </p:sp>
      <p:cxnSp>
        <p:nvCxnSpPr>
          <p:cNvPr id="335" name="Google Shape;335;p42"/>
          <p:cNvCxnSpPr>
            <a:endCxn id="334" idx="1"/>
          </p:cNvCxnSpPr>
          <p:nvPr/>
        </p:nvCxnSpPr>
        <p:spPr>
          <a:xfrm rot="5400000">
            <a:off x="102450" y="3370150"/>
            <a:ext cx="1548600" cy="294600"/>
          </a:xfrm>
          <a:prstGeom prst="curvedConnector4">
            <a:avLst>
              <a:gd fmla="val 35853" name="adj1"/>
              <a:gd fmla="val 180830" name="adj2"/>
            </a:avLst>
          </a:prstGeom>
          <a:noFill/>
          <a:ln cap="flat" cmpd="sng" w="9525">
            <a:solidFill>
              <a:schemeClr val="dk2"/>
            </a:solidFill>
            <a:prstDash val="solid"/>
            <a:round/>
            <a:headEnd len="med" w="med" type="none"/>
            <a:tailEnd len="med" w="med" type="none"/>
          </a:ln>
        </p:spPr>
      </p:cxnSp>
      <p:cxnSp>
        <p:nvCxnSpPr>
          <p:cNvPr id="336" name="Google Shape;336;p42"/>
          <p:cNvCxnSpPr/>
          <p:nvPr/>
        </p:nvCxnSpPr>
        <p:spPr>
          <a:xfrm>
            <a:off x="4662500" y="2619375"/>
            <a:ext cx="168900" cy="36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42"/>
          <p:cNvCxnSpPr/>
          <p:nvPr/>
        </p:nvCxnSpPr>
        <p:spPr>
          <a:xfrm>
            <a:off x="5110175" y="2619375"/>
            <a:ext cx="173700" cy="36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42"/>
          <p:cNvCxnSpPr/>
          <p:nvPr/>
        </p:nvCxnSpPr>
        <p:spPr>
          <a:xfrm>
            <a:off x="5434025" y="2619375"/>
            <a:ext cx="158100" cy="36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2"/>
          <p:cNvCxnSpPr/>
          <p:nvPr/>
        </p:nvCxnSpPr>
        <p:spPr>
          <a:xfrm>
            <a:off x="5010600" y="3708950"/>
            <a:ext cx="168900" cy="480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42"/>
          <p:cNvCxnSpPr/>
          <p:nvPr/>
        </p:nvCxnSpPr>
        <p:spPr>
          <a:xfrm>
            <a:off x="5519750" y="3956700"/>
            <a:ext cx="676200" cy="270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42"/>
          <p:cNvSpPr txBox="1"/>
          <p:nvPr/>
        </p:nvSpPr>
        <p:spPr>
          <a:xfrm>
            <a:off x="6195950" y="3738050"/>
            <a:ext cx="676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Lato"/>
                <a:ea typeface="Lato"/>
                <a:cs typeface="Lato"/>
                <a:sym typeface="Lato"/>
              </a:rPr>
              <a:t>w</a:t>
            </a:r>
            <a:r>
              <a:rPr baseline="-25000" i="1" lang="en-GB" sz="1000">
                <a:latin typeface="Lato"/>
                <a:ea typeface="Lato"/>
                <a:cs typeface="Lato"/>
                <a:sym typeface="Lato"/>
              </a:rPr>
              <a:t>B</a:t>
            </a:r>
            <a:r>
              <a:rPr i="1" lang="en-GB" sz="1000">
                <a:latin typeface="Lato"/>
                <a:ea typeface="Lato"/>
                <a:cs typeface="Lato"/>
                <a:sym typeface="Lato"/>
              </a:rPr>
              <a:t> - </a:t>
            </a:r>
            <a:r>
              <a:rPr i="1" lang="en-GB" sz="1000">
                <a:latin typeface="Lato"/>
                <a:ea typeface="Lato"/>
                <a:cs typeface="Lato"/>
                <a:sym typeface="Lato"/>
              </a:rPr>
              <a:t>𝜇</a:t>
            </a:r>
            <a:r>
              <a:rPr baseline="-25000" i="1" lang="en-GB" sz="1000">
                <a:latin typeface="Lato"/>
                <a:ea typeface="Lato"/>
                <a:cs typeface="Lato"/>
                <a:sym typeface="Lato"/>
              </a:rPr>
              <a:t>B</a:t>
            </a:r>
            <a:endParaRPr i="1" sz="1000">
              <a:latin typeface="Lato"/>
              <a:ea typeface="Lato"/>
              <a:cs typeface="Lato"/>
              <a:sym typeface="Lato"/>
            </a:endParaRPr>
          </a:p>
        </p:txBody>
      </p:sp>
      <p:sp>
        <p:nvSpPr>
          <p:cNvPr id="342" name="Google Shape;342;p42"/>
          <p:cNvSpPr txBox="1"/>
          <p:nvPr/>
        </p:nvSpPr>
        <p:spPr>
          <a:xfrm>
            <a:off x="6136550" y="3948875"/>
            <a:ext cx="8763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a:t>
            </a:r>
            <a:r>
              <a:rPr i="1" lang="en-GB" sz="1000">
                <a:latin typeface="Lato"/>
                <a:ea typeface="Lato"/>
                <a:cs typeface="Lato"/>
                <a:sym typeface="Lato"/>
              </a:rPr>
              <a:t>w</a:t>
            </a:r>
            <a:r>
              <a:rPr baseline="-25000" i="1" lang="en-GB" sz="1000">
                <a:latin typeface="Lato"/>
                <a:ea typeface="Lato"/>
                <a:cs typeface="Lato"/>
                <a:sym typeface="Lato"/>
              </a:rPr>
              <a:t>B</a:t>
            </a:r>
            <a:r>
              <a:rPr i="1" lang="en-GB" sz="1000">
                <a:latin typeface="Lato"/>
                <a:ea typeface="Lato"/>
                <a:cs typeface="Lato"/>
                <a:sym typeface="Lato"/>
              </a:rPr>
              <a:t> - 𝜇</a:t>
            </a:r>
            <a:r>
              <a:rPr baseline="-25000" i="1" lang="en-GB" sz="1000">
                <a:latin typeface="Lato"/>
                <a:ea typeface="Lato"/>
                <a:cs typeface="Lato"/>
                <a:sym typeface="Lato"/>
              </a:rPr>
              <a:t>B</a:t>
            </a:r>
            <a:r>
              <a:rPr i="1" lang="en-GB" sz="1000">
                <a:latin typeface="Lato"/>
                <a:ea typeface="Lato"/>
                <a:cs typeface="Lato"/>
                <a:sym typeface="Lato"/>
              </a:rPr>
              <a:t>||</a:t>
            </a:r>
            <a:endParaRPr i="1" sz="1000">
              <a:latin typeface="Lato"/>
              <a:ea typeface="Lato"/>
              <a:cs typeface="Lato"/>
              <a:sym typeface="Lato"/>
            </a:endParaRPr>
          </a:p>
        </p:txBody>
      </p:sp>
      <p:cxnSp>
        <p:nvCxnSpPr>
          <p:cNvPr id="343" name="Google Shape;343;p42"/>
          <p:cNvCxnSpPr/>
          <p:nvPr/>
        </p:nvCxnSpPr>
        <p:spPr>
          <a:xfrm>
            <a:off x="6236600" y="4017600"/>
            <a:ext cx="547800" cy="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2"/>
          <p:cNvCxnSpPr/>
          <p:nvPr/>
        </p:nvCxnSpPr>
        <p:spPr>
          <a:xfrm>
            <a:off x="6295875" y="4056650"/>
            <a:ext cx="95400" cy="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2"/>
          <p:cNvCxnSpPr/>
          <p:nvPr/>
        </p:nvCxnSpPr>
        <p:spPr>
          <a:xfrm>
            <a:off x="6295875" y="3870850"/>
            <a:ext cx="95400" cy="0"/>
          </a:xfrm>
          <a:prstGeom prst="straightConnector1">
            <a:avLst/>
          </a:prstGeom>
          <a:noFill/>
          <a:ln cap="flat" cmpd="sng" w="9525">
            <a:solidFill>
              <a:schemeClr val="dk2"/>
            </a:solidFill>
            <a:prstDash val="solid"/>
            <a:round/>
            <a:headEnd len="med" w="med" type="none"/>
            <a:tailEnd len="med" w="med" type="none"/>
          </a:ln>
        </p:spPr>
      </p:cxnSp>
      <p:sp>
        <p:nvSpPr>
          <p:cNvPr id="346" name="Google Shape;346;p42"/>
          <p:cNvSpPr/>
          <p:nvPr/>
        </p:nvSpPr>
        <p:spPr>
          <a:xfrm>
            <a:off x="6358000" y="3851800"/>
            <a:ext cx="33325" cy="19050"/>
          </a:xfrm>
          <a:custGeom>
            <a:rect b="b" l="l" r="r" t="t"/>
            <a:pathLst>
              <a:path extrusionOk="0" h="762" w="1333">
                <a:moveTo>
                  <a:pt x="1333" y="762"/>
                </a:moveTo>
                <a:cubicBezTo>
                  <a:pt x="889" y="508"/>
                  <a:pt x="444" y="254"/>
                  <a:pt x="0" y="0"/>
                </a:cubicBezTo>
              </a:path>
            </a:pathLst>
          </a:custGeom>
          <a:noFill/>
          <a:ln cap="flat" cmpd="sng" w="9525">
            <a:solidFill>
              <a:schemeClr val="dk2"/>
            </a:solidFill>
            <a:prstDash val="solid"/>
            <a:round/>
            <a:headEnd len="med" w="med" type="none"/>
            <a:tailEnd len="med" w="med" type="none"/>
          </a:ln>
        </p:spPr>
      </p:sp>
      <p:sp>
        <p:nvSpPr>
          <p:cNvPr id="347" name="Google Shape;347;p42"/>
          <p:cNvSpPr/>
          <p:nvPr/>
        </p:nvSpPr>
        <p:spPr>
          <a:xfrm>
            <a:off x="6356800" y="4032000"/>
            <a:ext cx="35725" cy="19050"/>
          </a:xfrm>
          <a:custGeom>
            <a:rect b="b" l="l" r="r" t="t"/>
            <a:pathLst>
              <a:path extrusionOk="0" h="762" w="1429">
                <a:moveTo>
                  <a:pt x="1429" y="762"/>
                </a:moveTo>
                <a:cubicBezTo>
                  <a:pt x="946" y="521"/>
                  <a:pt x="469" y="268"/>
                  <a:pt x="0" y="0"/>
                </a:cubicBezTo>
              </a:path>
            </a:pathLst>
          </a:custGeom>
          <a:noFill/>
          <a:ln cap="flat" cmpd="sng" w="9525">
            <a:solidFill>
              <a:schemeClr val="dk2"/>
            </a:solidFill>
            <a:prstDash val="solid"/>
            <a:round/>
            <a:headEnd len="med" w="med" type="none"/>
            <a:tailEnd len="med" w="med" type="none"/>
          </a:ln>
        </p:spPr>
      </p:sp>
      <p:sp>
        <p:nvSpPr>
          <p:cNvPr id="348" name="Google Shape;348;p42"/>
          <p:cNvSpPr txBox="1"/>
          <p:nvPr/>
        </p:nvSpPr>
        <p:spPr>
          <a:xfrm rot="5400000">
            <a:off x="8004375" y="2492550"/>
            <a:ext cx="1065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neutralize</a:t>
            </a:r>
            <a:endParaRPr>
              <a:latin typeface="Lato"/>
              <a:ea typeface="Lato"/>
              <a:cs typeface="Lato"/>
              <a:sym typeface="Lato"/>
            </a:endParaRPr>
          </a:p>
        </p:txBody>
      </p:sp>
      <p:sp>
        <p:nvSpPr>
          <p:cNvPr id="349" name="Google Shape;349;p42"/>
          <p:cNvSpPr txBox="1"/>
          <p:nvPr/>
        </p:nvSpPr>
        <p:spPr>
          <a:xfrm rot="5400000">
            <a:off x="8005650" y="4070250"/>
            <a:ext cx="10659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equalize</a:t>
            </a:r>
            <a:endParaRPr>
              <a:latin typeface="Lato"/>
              <a:ea typeface="Lato"/>
              <a:cs typeface="Lato"/>
              <a:sym typeface="Lato"/>
            </a:endParaRPr>
          </a:p>
        </p:txBody>
      </p:sp>
      <p:sp>
        <p:nvSpPr>
          <p:cNvPr id="350" name="Google Shape;350;p42"/>
          <p:cNvSpPr/>
          <p:nvPr/>
        </p:nvSpPr>
        <p:spPr>
          <a:xfrm>
            <a:off x="7495925" y="2271000"/>
            <a:ext cx="237300" cy="535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p:nvPr/>
        </p:nvSpPr>
        <p:spPr>
          <a:xfrm>
            <a:off x="6900213" y="3848600"/>
            <a:ext cx="237300" cy="4161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7733100" y="2571327"/>
            <a:ext cx="711475" cy="90176"/>
          </a:xfrm>
          <a:custGeom>
            <a:rect b="b" l="l" r="r" t="t"/>
            <a:pathLst>
              <a:path extrusionOk="0" h="7905" w="28459">
                <a:moveTo>
                  <a:pt x="0" y="0"/>
                </a:moveTo>
                <a:cubicBezTo>
                  <a:pt x="4743" y="1318"/>
                  <a:pt x="23716" y="6588"/>
                  <a:pt x="28459" y="7905"/>
                </a:cubicBezTo>
              </a:path>
            </a:pathLst>
          </a:custGeom>
          <a:noFill/>
          <a:ln cap="flat" cmpd="sng" w="9525">
            <a:solidFill>
              <a:schemeClr val="dk2"/>
            </a:solidFill>
            <a:prstDash val="solid"/>
            <a:round/>
            <a:headEnd len="med" w="med" type="none"/>
            <a:tailEnd len="med" w="med" type="none"/>
          </a:ln>
        </p:spPr>
      </p:sp>
      <p:sp>
        <p:nvSpPr>
          <p:cNvPr id="353" name="Google Shape;353;p42"/>
          <p:cNvSpPr/>
          <p:nvPr/>
        </p:nvSpPr>
        <p:spPr>
          <a:xfrm>
            <a:off x="7137525" y="4017600"/>
            <a:ext cx="1280617" cy="197617"/>
          </a:xfrm>
          <a:custGeom>
            <a:rect b="b" l="l" r="r" t="t"/>
            <a:pathLst>
              <a:path extrusionOk="0" h="13702" w="41108">
                <a:moveTo>
                  <a:pt x="0" y="1735"/>
                </a:moveTo>
                <a:cubicBezTo>
                  <a:pt x="3338" y="1559"/>
                  <a:pt x="14669" y="-1251"/>
                  <a:pt x="20027" y="681"/>
                </a:cubicBezTo>
                <a:cubicBezTo>
                  <a:pt x="25385" y="2613"/>
                  <a:pt x="28636" y="11836"/>
                  <a:pt x="32149" y="13329"/>
                </a:cubicBezTo>
                <a:cubicBezTo>
                  <a:pt x="35663" y="14822"/>
                  <a:pt x="39615" y="10255"/>
                  <a:pt x="41108" y="9640"/>
                </a:cubicBezTo>
              </a:path>
            </a:pathLst>
          </a:custGeom>
          <a:noFill/>
          <a:ln cap="flat" cmpd="sng" w="9525">
            <a:solidFill>
              <a:schemeClr val="dk2"/>
            </a:solidFill>
            <a:prstDash val="solid"/>
            <a:round/>
            <a:headEnd len="med" w="med" type="none"/>
            <a:tailEnd len="med" w="med" type="none"/>
          </a:ln>
        </p:spPr>
      </p:sp>
      <p:sp>
        <p:nvSpPr>
          <p:cNvPr id="354" name="Google Shape;354;p42"/>
          <p:cNvSpPr txBox="1"/>
          <p:nvPr/>
        </p:nvSpPr>
        <p:spPr>
          <a:xfrm>
            <a:off x="76200" y="2463875"/>
            <a:ext cx="1220400"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434343"/>
                </a:solidFill>
                <a:latin typeface="Lato"/>
                <a:ea typeface="Lato"/>
                <a:cs typeface="Lato"/>
                <a:sym typeface="Lato"/>
              </a:rPr>
              <a:t>e</a:t>
            </a:r>
            <a:r>
              <a:rPr lang="en-GB" sz="1200">
                <a:solidFill>
                  <a:srgbClr val="434343"/>
                </a:solidFill>
                <a:latin typeface="Lato"/>
                <a:ea typeface="Lato"/>
                <a:cs typeface="Lato"/>
                <a:sym typeface="Lato"/>
              </a:rPr>
              <a:t>.g. </a:t>
            </a:r>
            <a:endParaRPr sz="1200">
              <a:solidFill>
                <a:srgbClr val="434343"/>
              </a:solidFill>
              <a:latin typeface="Lato"/>
              <a:ea typeface="Lato"/>
              <a:cs typeface="Lato"/>
              <a:sym typeface="Lato"/>
            </a:endParaRPr>
          </a:p>
          <a:p>
            <a:pPr indent="0" lvl="0" marL="0" rtl="0" algn="l">
              <a:spcBef>
                <a:spcPts val="0"/>
              </a:spcBef>
              <a:spcAft>
                <a:spcPts val="0"/>
              </a:spcAft>
              <a:buNone/>
            </a:pPr>
            <a:r>
              <a:rPr lang="en-GB" sz="1200">
                <a:solidFill>
                  <a:srgbClr val="434343"/>
                </a:solidFill>
                <a:latin typeface="Lato"/>
                <a:ea typeface="Lato"/>
                <a:cs typeface="Lato"/>
                <a:sym typeface="Lato"/>
              </a:rPr>
              <a:t>‘babysitter’, </a:t>
            </a:r>
            <a:endParaRPr sz="1200">
              <a:solidFill>
                <a:srgbClr val="434343"/>
              </a:solidFill>
              <a:latin typeface="Lato"/>
              <a:ea typeface="Lato"/>
              <a:cs typeface="Lato"/>
              <a:sym typeface="Lato"/>
            </a:endParaRPr>
          </a:p>
          <a:p>
            <a:pPr indent="0" lvl="0" marL="0" rtl="0" algn="l">
              <a:spcBef>
                <a:spcPts val="0"/>
              </a:spcBef>
              <a:spcAft>
                <a:spcPts val="0"/>
              </a:spcAft>
              <a:buNone/>
            </a:pPr>
            <a:r>
              <a:rPr lang="en-GB" sz="1200">
                <a:solidFill>
                  <a:srgbClr val="434343"/>
                </a:solidFill>
                <a:latin typeface="Lato"/>
                <a:ea typeface="Lato"/>
                <a:cs typeface="Lato"/>
                <a:sym typeface="Lato"/>
              </a:rPr>
              <a:t>‘nurse’</a:t>
            </a:r>
            <a:endParaRPr sz="1200">
              <a:solidFill>
                <a:srgbClr val="434343"/>
              </a:solidFill>
              <a:latin typeface="Lato"/>
              <a:ea typeface="Lato"/>
              <a:cs typeface="Lato"/>
              <a:sym typeface="Lato"/>
            </a:endParaRPr>
          </a:p>
        </p:txBody>
      </p:sp>
      <p:sp>
        <p:nvSpPr>
          <p:cNvPr id="355" name="Google Shape;355;p42"/>
          <p:cNvSpPr/>
          <p:nvPr/>
        </p:nvSpPr>
        <p:spPr>
          <a:xfrm>
            <a:off x="462575" y="2452700"/>
            <a:ext cx="532811" cy="208805"/>
          </a:xfrm>
          <a:custGeom>
            <a:rect b="b" l="l" r="r" t="t"/>
            <a:pathLst>
              <a:path extrusionOk="0" h="6286" w="16955">
                <a:moveTo>
                  <a:pt x="16955" y="0"/>
                </a:moveTo>
                <a:cubicBezTo>
                  <a:pt x="11721" y="2990"/>
                  <a:pt x="5391" y="3590"/>
                  <a:pt x="0" y="628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Neutralize</a:t>
            </a:r>
            <a:endParaRPr sz="2400"/>
          </a:p>
        </p:txBody>
      </p:sp>
      <p:cxnSp>
        <p:nvCxnSpPr>
          <p:cNvPr id="361" name="Google Shape;361;p43"/>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43"/>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43"/>
          <p:cNvSpPr/>
          <p:nvPr/>
        </p:nvSpPr>
        <p:spPr>
          <a:xfrm>
            <a:off x="5426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a:off x="3216650" y="3930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a:off x="291185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txBox="1"/>
          <p:nvPr/>
        </p:nvSpPr>
        <p:spPr>
          <a:xfrm>
            <a:off x="2149850" y="24846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367" name="Google Shape;367;p43"/>
          <p:cNvSpPr txBox="1"/>
          <p:nvPr/>
        </p:nvSpPr>
        <p:spPr>
          <a:xfrm>
            <a:off x="3295550" y="37781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368" name="Google Shape;368;p43"/>
          <p:cNvSpPr txBox="1"/>
          <p:nvPr/>
        </p:nvSpPr>
        <p:spPr>
          <a:xfrm>
            <a:off x="5505350" y="41602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369" name="Google Shape;369;p43"/>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370" name="Google Shape;370;p43"/>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371" name="Google Shape;371;p43"/>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372" name="Google Shape;372;p43"/>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
        <p:nvSpPr>
          <p:cNvPr id="373" name="Google Shape;373;p43"/>
          <p:cNvSpPr txBox="1"/>
          <p:nvPr/>
        </p:nvSpPr>
        <p:spPr>
          <a:xfrm>
            <a:off x="2331300" y="1624750"/>
            <a:ext cx="44850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Ensure that gender neutral words are 0 in the subspace</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Neutralize</a:t>
            </a:r>
            <a:endParaRPr sz="2400"/>
          </a:p>
        </p:txBody>
      </p:sp>
      <p:cxnSp>
        <p:nvCxnSpPr>
          <p:cNvPr id="379" name="Google Shape;379;p44"/>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44"/>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381" name="Google Shape;381;p44"/>
          <p:cNvSpPr/>
          <p:nvPr/>
        </p:nvSpPr>
        <p:spPr>
          <a:xfrm>
            <a:off x="5426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p:nvPr/>
        </p:nvSpPr>
        <p:spPr>
          <a:xfrm>
            <a:off x="3216650" y="3930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4"/>
          <p:cNvSpPr/>
          <p:nvPr/>
        </p:nvSpPr>
        <p:spPr>
          <a:xfrm>
            <a:off x="291185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
          <p:cNvSpPr txBox="1"/>
          <p:nvPr/>
        </p:nvSpPr>
        <p:spPr>
          <a:xfrm>
            <a:off x="2149850" y="24846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385" name="Google Shape;385;p44"/>
          <p:cNvSpPr txBox="1"/>
          <p:nvPr/>
        </p:nvSpPr>
        <p:spPr>
          <a:xfrm>
            <a:off x="3295550" y="37781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386" name="Google Shape;386;p44"/>
          <p:cNvSpPr txBox="1"/>
          <p:nvPr/>
        </p:nvSpPr>
        <p:spPr>
          <a:xfrm>
            <a:off x="5505350" y="41602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387" name="Google Shape;387;p44"/>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388" name="Google Shape;388;p44"/>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cxnSp>
        <p:nvCxnSpPr>
          <p:cNvPr id="389" name="Google Shape;389;p44"/>
          <p:cNvCxnSpPr/>
          <p:nvPr/>
        </p:nvCxnSpPr>
        <p:spPr>
          <a:xfrm>
            <a:off x="3067050" y="2686050"/>
            <a:ext cx="1181100" cy="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44"/>
          <p:cNvSpPr txBox="1"/>
          <p:nvPr/>
        </p:nvSpPr>
        <p:spPr>
          <a:xfrm>
            <a:off x="4561550" y="25114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E06666"/>
                </a:solidFill>
                <a:latin typeface="Lato"/>
                <a:ea typeface="Lato"/>
                <a:cs typeface="Lato"/>
                <a:sym typeface="Lato"/>
              </a:rPr>
              <a:t>babysitter</a:t>
            </a:r>
            <a:endParaRPr sz="1100">
              <a:solidFill>
                <a:srgbClr val="E06666"/>
              </a:solidFill>
              <a:latin typeface="Lato"/>
              <a:ea typeface="Lato"/>
              <a:cs typeface="Lato"/>
              <a:sym typeface="Lato"/>
            </a:endParaRPr>
          </a:p>
        </p:txBody>
      </p:sp>
      <p:sp>
        <p:nvSpPr>
          <p:cNvPr id="391" name="Google Shape;391;p44"/>
          <p:cNvSpPr/>
          <p:nvPr/>
        </p:nvSpPr>
        <p:spPr>
          <a:xfrm>
            <a:off x="4536000" y="2635150"/>
            <a:ext cx="78900" cy="79200"/>
          </a:xfrm>
          <a:prstGeom prst="flowChartConnector">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txBox="1"/>
          <p:nvPr/>
        </p:nvSpPr>
        <p:spPr>
          <a:xfrm>
            <a:off x="2331300" y="1624750"/>
            <a:ext cx="44850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Ensure that gender neutral words are 0 in the subspace</a:t>
            </a:r>
            <a:endParaRPr>
              <a:latin typeface="Lato"/>
              <a:ea typeface="Lato"/>
              <a:cs typeface="Lato"/>
              <a:sym typeface="Lato"/>
            </a:endParaRPr>
          </a:p>
        </p:txBody>
      </p:sp>
      <p:sp>
        <p:nvSpPr>
          <p:cNvPr id="393" name="Google Shape;393;p44"/>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394" name="Google Shape;394;p44"/>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Neutralize</a:t>
            </a:r>
            <a:endParaRPr sz="2400"/>
          </a:p>
        </p:txBody>
      </p:sp>
      <p:cxnSp>
        <p:nvCxnSpPr>
          <p:cNvPr id="400" name="Google Shape;400;p45"/>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45"/>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402" name="Google Shape;402;p45"/>
          <p:cNvSpPr/>
          <p:nvPr/>
        </p:nvSpPr>
        <p:spPr>
          <a:xfrm>
            <a:off x="5426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p:nvPr/>
        </p:nvSpPr>
        <p:spPr>
          <a:xfrm>
            <a:off x="3216650" y="3930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txBox="1"/>
          <p:nvPr/>
        </p:nvSpPr>
        <p:spPr>
          <a:xfrm>
            <a:off x="3295550" y="37781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405" name="Google Shape;405;p45"/>
          <p:cNvSpPr txBox="1"/>
          <p:nvPr/>
        </p:nvSpPr>
        <p:spPr>
          <a:xfrm>
            <a:off x="5505350" y="41602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406" name="Google Shape;406;p45"/>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407" name="Google Shape;407;p45"/>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408" name="Google Shape;408;p45"/>
          <p:cNvSpPr txBox="1"/>
          <p:nvPr/>
        </p:nvSpPr>
        <p:spPr>
          <a:xfrm>
            <a:off x="4561550" y="25114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409" name="Google Shape;409;p45"/>
          <p:cNvSpPr/>
          <p:nvPr/>
        </p:nvSpPr>
        <p:spPr>
          <a:xfrm>
            <a:off x="453600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
          <p:cNvSpPr txBox="1"/>
          <p:nvPr/>
        </p:nvSpPr>
        <p:spPr>
          <a:xfrm>
            <a:off x="2331300" y="1624750"/>
            <a:ext cx="44850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Ensure that gender neutral words are 0 in the subspace</a:t>
            </a:r>
            <a:endParaRPr>
              <a:latin typeface="Lato"/>
              <a:ea typeface="Lato"/>
              <a:cs typeface="Lato"/>
              <a:sym typeface="Lato"/>
            </a:endParaRPr>
          </a:p>
        </p:txBody>
      </p:sp>
      <p:sp>
        <p:nvSpPr>
          <p:cNvPr id="411" name="Google Shape;411;p45"/>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412" name="Google Shape;412;p45"/>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Equalize</a:t>
            </a:r>
            <a:endParaRPr sz="2400"/>
          </a:p>
        </p:txBody>
      </p:sp>
      <p:cxnSp>
        <p:nvCxnSpPr>
          <p:cNvPr id="418" name="Google Shape;418;p46"/>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46"/>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420" name="Google Shape;420;p46"/>
          <p:cNvSpPr/>
          <p:nvPr/>
        </p:nvSpPr>
        <p:spPr>
          <a:xfrm>
            <a:off x="5426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6"/>
          <p:cNvSpPr/>
          <p:nvPr/>
        </p:nvSpPr>
        <p:spPr>
          <a:xfrm>
            <a:off x="3216650" y="3930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6"/>
          <p:cNvSpPr txBox="1"/>
          <p:nvPr/>
        </p:nvSpPr>
        <p:spPr>
          <a:xfrm>
            <a:off x="3295550" y="37781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423" name="Google Shape;423;p46"/>
          <p:cNvSpPr txBox="1"/>
          <p:nvPr/>
        </p:nvSpPr>
        <p:spPr>
          <a:xfrm>
            <a:off x="5505350" y="41602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424" name="Google Shape;424;p46"/>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425" name="Google Shape;425;p46"/>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426" name="Google Shape;426;p46"/>
          <p:cNvSpPr txBox="1"/>
          <p:nvPr/>
        </p:nvSpPr>
        <p:spPr>
          <a:xfrm>
            <a:off x="4561550" y="25114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427" name="Google Shape;427;p46"/>
          <p:cNvSpPr/>
          <p:nvPr/>
        </p:nvSpPr>
        <p:spPr>
          <a:xfrm>
            <a:off x="453600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
          <p:cNvSpPr txBox="1"/>
          <p:nvPr/>
        </p:nvSpPr>
        <p:spPr>
          <a:xfrm>
            <a:off x="266700" y="3248025"/>
            <a:ext cx="13812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429" name="Google Shape;429;p46"/>
          <p:cNvSpPr txBox="1"/>
          <p:nvPr/>
        </p:nvSpPr>
        <p:spPr>
          <a:xfrm>
            <a:off x="759975" y="1681900"/>
            <a:ext cx="7688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equalize sets of words outside the subspace; enforces the property that any neutral word is equidistant to all words in each equality set </a:t>
            </a:r>
            <a:endParaRPr>
              <a:latin typeface="Lato"/>
              <a:ea typeface="Lato"/>
              <a:cs typeface="Lato"/>
              <a:sym typeface="Lato"/>
            </a:endParaRPr>
          </a:p>
        </p:txBody>
      </p:sp>
      <p:sp>
        <p:nvSpPr>
          <p:cNvPr id="430" name="Google Shape;430;p46"/>
          <p:cNvSpPr/>
          <p:nvPr/>
        </p:nvSpPr>
        <p:spPr>
          <a:xfrm>
            <a:off x="2378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6"/>
          <p:cNvSpPr txBox="1"/>
          <p:nvPr/>
        </p:nvSpPr>
        <p:spPr>
          <a:xfrm>
            <a:off x="2457350" y="4159150"/>
            <a:ext cx="3813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gal</a:t>
            </a:r>
            <a:endParaRPr sz="1100">
              <a:latin typeface="Lato"/>
              <a:ea typeface="Lato"/>
              <a:cs typeface="Lato"/>
              <a:sym typeface="Lato"/>
            </a:endParaRPr>
          </a:p>
        </p:txBody>
      </p:sp>
      <p:sp>
        <p:nvSpPr>
          <p:cNvPr id="432" name="Google Shape;432;p46"/>
          <p:cNvSpPr txBox="1"/>
          <p:nvPr/>
        </p:nvSpPr>
        <p:spPr>
          <a:xfrm>
            <a:off x="6267350" y="43888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guy</a:t>
            </a:r>
            <a:endParaRPr sz="1100">
              <a:latin typeface="Lato"/>
              <a:ea typeface="Lato"/>
              <a:cs typeface="Lato"/>
              <a:sym typeface="Lato"/>
            </a:endParaRPr>
          </a:p>
        </p:txBody>
      </p:sp>
      <p:sp>
        <p:nvSpPr>
          <p:cNvPr id="433" name="Google Shape;433;p46"/>
          <p:cNvSpPr/>
          <p:nvPr/>
        </p:nvSpPr>
        <p:spPr>
          <a:xfrm>
            <a:off x="6228000" y="45401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435" name="Google Shape;435;p46"/>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Equalize</a:t>
            </a:r>
            <a:endParaRPr sz="2400"/>
          </a:p>
        </p:txBody>
      </p:sp>
      <p:cxnSp>
        <p:nvCxnSpPr>
          <p:cNvPr id="441" name="Google Shape;441;p47"/>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47"/>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443" name="Google Shape;443;p47"/>
          <p:cNvSpPr/>
          <p:nvPr/>
        </p:nvSpPr>
        <p:spPr>
          <a:xfrm>
            <a:off x="5426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3216650" y="3930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txBox="1"/>
          <p:nvPr/>
        </p:nvSpPr>
        <p:spPr>
          <a:xfrm>
            <a:off x="3295550" y="37781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446" name="Google Shape;446;p47"/>
          <p:cNvSpPr txBox="1"/>
          <p:nvPr/>
        </p:nvSpPr>
        <p:spPr>
          <a:xfrm>
            <a:off x="5505350" y="41602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447" name="Google Shape;447;p47"/>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448" name="Google Shape;448;p47"/>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449" name="Google Shape;449;p47"/>
          <p:cNvSpPr txBox="1"/>
          <p:nvPr/>
        </p:nvSpPr>
        <p:spPr>
          <a:xfrm>
            <a:off x="4561550" y="25114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450" name="Google Shape;450;p47"/>
          <p:cNvSpPr/>
          <p:nvPr/>
        </p:nvSpPr>
        <p:spPr>
          <a:xfrm>
            <a:off x="453600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txBox="1"/>
          <p:nvPr/>
        </p:nvSpPr>
        <p:spPr>
          <a:xfrm>
            <a:off x="266700" y="3248025"/>
            <a:ext cx="13812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452" name="Google Shape;452;p47"/>
          <p:cNvSpPr txBox="1"/>
          <p:nvPr/>
        </p:nvSpPr>
        <p:spPr>
          <a:xfrm>
            <a:off x="759975" y="1681900"/>
            <a:ext cx="7688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equalize sets of words outside the subspace; enforces the property that any neutral word is equidistant to all words in each equality set </a:t>
            </a:r>
            <a:endParaRPr>
              <a:latin typeface="Lato"/>
              <a:ea typeface="Lato"/>
              <a:cs typeface="Lato"/>
              <a:sym typeface="Lato"/>
            </a:endParaRPr>
          </a:p>
        </p:txBody>
      </p:sp>
      <p:sp>
        <p:nvSpPr>
          <p:cNvPr id="453" name="Google Shape;453;p47"/>
          <p:cNvSpPr/>
          <p:nvPr/>
        </p:nvSpPr>
        <p:spPr>
          <a:xfrm>
            <a:off x="2378450" y="43115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txBox="1"/>
          <p:nvPr/>
        </p:nvSpPr>
        <p:spPr>
          <a:xfrm>
            <a:off x="2457350" y="4159150"/>
            <a:ext cx="3813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gal</a:t>
            </a:r>
            <a:endParaRPr sz="1100">
              <a:latin typeface="Lato"/>
              <a:ea typeface="Lato"/>
              <a:cs typeface="Lato"/>
              <a:sym typeface="Lato"/>
            </a:endParaRPr>
          </a:p>
        </p:txBody>
      </p:sp>
      <p:sp>
        <p:nvSpPr>
          <p:cNvPr id="455" name="Google Shape;455;p47"/>
          <p:cNvSpPr txBox="1"/>
          <p:nvPr/>
        </p:nvSpPr>
        <p:spPr>
          <a:xfrm>
            <a:off x="6267350" y="43888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guy</a:t>
            </a:r>
            <a:endParaRPr sz="1100">
              <a:latin typeface="Lato"/>
              <a:ea typeface="Lato"/>
              <a:cs typeface="Lato"/>
              <a:sym typeface="Lato"/>
            </a:endParaRPr>
          </a:p>
        </p:txBody>
      </p:sp>
      <p:sp>
        <p:nvSpPr>
          <p:cNvPr id="456" name="Google Shape;456;p47"/>
          <p:cNvSpPr/>
          <p:nvPr/>
        </p:nvSpPr>
        <p:spPr>
          <a:xfrm>
            <a:off x="6228000" y="45401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txBox="1"/>
          <p:nvPr/>
        </p:nvSpPr>
        <p:spPr>
          <a:xfrm>
            <a:off x="3295550" y="40067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latin typeface="Lato"/>
                <a:ea typeface="Lato"/>
                <a:cs typeface="Lato"/>
                <a:sym typeface="Lato"/>
              </a:rPr>
              <a:t>grandmother</a:t>
            </a:r>
            <a:endParaRPr sz="1100">
              <a:solidFill>
                <a:srgbClr val="666666"/>
              </a:solidFill>
              <a:latin typeface="Lato"/>
              <a:ea typeface="Lato"/>
              <a:cs typeface="Lato"/>
              <a:sym typeface="Lato"/>
            </a:endParaRPr>
          </a:p>
        </p:txBody>
      </p:sp>
      <p:sp>
        <p:nvSpPr>
          <p:cNvPr id="458" name="Google Shape;458;p47"/>
          <p:cNvSpPr txBox="1"/>
          <p:nvPr/>
        </p:nvSpPr>
        <p:spPr>
          <a:xfrm>
            <a:off x="5505350" y="40078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latin typeface="Lato"/>
                <a:ea typeface="Lato"/>
                <a:cs typeface="Lato"/>
                <a:sym typeface="Lato"/>
              </a:rPr>
              <a:t>grandfather</a:t>
            </a:r>
            <a:endParaRPr sz="1100">
              <a:solidFill>
                <a:srgbClr val="666666"/>
              </a:solidFill>
              <a:latin typeface="Lato"/>
              <a:ea typeface="Lato"/>
              <a:cs typeface="Lato"/>
              <a:sym typeface="Lato"/>
            </a:endParaRPr>
          </a:p>
        </p:txBody>
      </p:sp>
      <p:sp>
        <p:nvSpPr>
          <p:cNvPr id="459" name="Google Shape;459;p47"/>
          <p:cNvSpPr/>
          <p:nvPr/>
        </p:nvSpPr>
        <p:spPr>
          <a:xfrm>
            <a:off x="3216650" y="4159150"/>
            <a:ext cx="78900" cy="79200"/>
          </a:xfrm>
          <a:prstGeom prst="flowChartConnector">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5426450" y="4159150"/>
            <a:ext cx="78900" cy="79200"/>
          </a:xfrm>
          <a:prstGeom prst="flowChartConnector">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1" name="Google Shape;461;p47"/>
          <p:cNvCxnSpPr/>
          <p:nvPr/>
        </p:nvCxnSpPr>
        <p:spPr>
          <a:xfrm>
            <a:off x="3686175" y="3996000"/>
            <a:ext cx="0" cy="1809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47"/>
          <p:cNvCxnSpPr/>
          <p:nvPr/>
        </p:nvCxnSpPr>
        <p:spPr>
          <a:xfrm rot="10800000">
            <a:off x="6358000" y="4150000"/>
            <a:ext cx="85800" cy="9540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47"/>
          <p:cNvSpPr/>
          <p:nvPr/>
        </p:nvSpPr>
        <p:spPr>
          <a:xfrm>
            <a:off x="6338900" y="4245400"/>
            <a:ext cx="104895" cy="114678"/>
          </a:xfrm>
          <a:custGeom>
            <a:rect b="b" l="l" r="r" t="t"/>
            <a:pathLst>
              <a:path extrusionOk="0" h="4477" w="4357">
                <a:moveTo>
                  <a:pt x="4286" y="0"/>
                </a:moveTo>
                <a:cubicBezTo>
                  <a:pt x="4786" y="2005"/>
                  <a:pt x="1848" y="3553"/>
                  <a:pt x="0" y="4477"/>
                </a:cubicBezTo>
              </a:path>
            </a:pathLst>
          </a:custGeom>
          <a:noFill/>
          <a:ln cap="flat" cmpd="sng" w="9525">
            <a:solidFill>
              <a:schemeClr val="dk2"/>
            </a:solidFill>
            <a:prstDash val="solid"/>
            <a:round/>
            <a:headEnd len="med" w="med" type="none"/>
            <a:tailEnd len="med" w="med" type="none"/>
          </a:ln>
        </p:spPr>
      </p:sp>
      <p:sp>
        <p:nvSpPr>
          <p:cNvPr id="464" name="Google Shape;464;p47"/>
          <p:cNvSpPr/>
          <p:nvPr/>
        </p:nvSpPr>
        <p:spPr>
          <a:xfrm>
            <a:off x="6228000" y="4387750"/>
            <a:ext cx="78900" cy="79200"/>
          </a:xfrm>
          <a:prstGeom prst="flowChartConnector">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7"/>
          <p:cNvSpPr txBox="1"/>
          <p:nvPr/>
        </p:nvSpPr>
        <p:spPr>
          <a:xfrm>
            <a:off x="6267350" y="42364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latin typeface="Lato"/>
                <a:ea typeface="Lato"/>
                <a:cs typeface="Lato"/>
                <a:sym typeface="Lato"/>
              </a:rPr>
              <a:t>guy</a:t>
            </a:r>
            <a:endParaRPr sz="1100">
              <a:solidFill>
                <a:srgbClr val="666666"/>
              </a:solidFill>
              <a:latin typeface="Lato"/>
              <a:ea typeface="Lato"/>
              <a:cs typeface="Lato"/>
              <a:sym typeface="Lato"/>
            </a:endParaRPr>
          </a:p>
        </p:txBody>
      </p:sp>
      <p:sp>
        <p:nvSpPr>
          <p:cNvPr id="466" name="Google Shape;466;p47"/>
          <p:cNvSpPr txBox="1"/>
          <p:nvPr/>
        </p:nvSpPr>
        <p:spPr>
          <a:xfrm>
            <a:off x="2685950" y="4234800"/>
            <a:ext cx="3813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latin typeface="Lato"/>
                <a:ea typeface="Lato"/>
                <a:cs typeface="Lato"/>
                <a:sym typeface="Lato"/>
              </a:rPr>
              <a:t>gal</a:t>
            </a:r>
            <a:endParaRPr sz="1100">
              <a:solidFill>
                <a:srgbClr val="666666"/>
              </a:solidFill>
              <a:latin typeface="Lato"/>
              <a:ea typeface="Lato"/>
              <a:cs typeface="Lato"/>
              <a:sym typeface="Lato"/>
            </a:endParaRPr>
          </a:p>
        </p:txBody>
      </p:sp>
      <p:sp>
        <p:nvSpPr>
          <p:cNvPr id="467" name="Google Shape;467;p47"/>
          <p:cNvSpPr/>
          <p:nvPr/>
        </p:nvSpPr>
        <p:spPr>
          <a:xfrm>
            <a:off x="2671350" y="4387750"/>
            <a:ext cx="78900" cy="79200"/>
          </a:xfrm>
          <a:prstGeom prst="flowChartConnector">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47"/>
          <p:cNvCxnSpPr/>
          <p:nvPr/>
        </p:nvCxnSpPr>
        <p:spPr>
          <a:xfrm rot="-4009577">
            <a:off x="2564913" y="4406329"/>
            <a:ext cx="90720" cy="9072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47"/>
          <p:cNvSpPr/>
          <p:nvPr/>
        </p:nvSpPr>
        <p:spPr>
          <a:xfrm>
            <a:off x="2390775" y="4400550"/>
            <a:ext cx="159949" cy="79202"/>
          </a:xfrm>
          <a:custGeom>
            <a:rect b="b" l="l" r="r" t="t"/>
            <a:pathLst>
              <a:path extrusionOk="0" h="3048" w="6668">
                <a:moveTo>
                  <a:pt x="6668" y="3048"/>
                </a:moveTo>
                <a:cubicBezTo>
                  <a:pt x="4224" y="3048"/>
                  <a:pt x="594" y="2371"/>
                  <a:pt x="0" y="0"/>
                </a:cubicBezTo>
              </a:path>
            </a:pathLst>
          </a:custGeom>
          <a:noFill/>
          <a:ln cap="flat" cmpd="sng" w="9525">
            <a:solidFill>
              <a:schemeClr val="dk2"/>
            </a:solidFill>
            <a:prstDash val="solid"/>
            <a:round/>
            <a:headEnd len="med" w="med" type="none"/>
            <a:tailEnd len="med" w="med" type="none"/>
          </a:ln>
        </p:spPr>
      </p:sp>
      <p:cxnSp>
        <p:nvCxnSpPr>
          <p:cNvPr id="470" name="Google Shape;470;p47"/>
          <p:cNvCxnSpPr/>
          <p:nvPr/>
        </p:nvCxnSpPr>
        <p:spPr>
          <a:xfrm rot="-5467663">
            <a:off x="6138335" y="4452443"/>
            <a:ext cx="76215" cy="76215"/>
          </a:xfrm>
          <a:prstGeom prst="straightConnector1">
            <a:avLst/>
          </a:prstGeom>
          <a:noFill/>
          <a:ln cap="flat" cmpd="sng" w="9525">
            <a:solidFill>
              <a:schemeClr val="dk2"/>
            </a:solidFill>
            <a:prstDash val="solid"/>
            <a:round/>
            <a:headEnd len="med" w="med" type="none"/>
            <a:tailEnd len="med" w="med" type="triangle"/>
          </a:ln>
        </p:spPr>
      </p:cxnSp>
      <p:sp>
        <p:nvSpPr>
          <p:cNvPr id="471" name="Google Shape;471;p47"/>
          <p:cNvSpPr/>
          <p:nvPr/>
        </p:nvSpPr>
        <p:spPr>
          <a:xfrm>
            <a:off x="6138214" y="4529150"/>
            <a:ext cx="98275" cy="80950"/>
          </a:xfrm>
          <a:custGeom>
            <a:rect b="b" l="l" r="r" t="t"/>
            <a:pathLst>
              <a:path extrusionOk="0" h="3238" w="3931">
                <a:moveTo>
                  <a:pt x="3931" y="3238"/>
                </a:moveTo>
                <a:cubicBezTo>
                  <a:pt x="2240" y="3238"/>
                  <a:pt x="-185" y="1678"/>
                  <a:pt x="26" y="0"/>
                </a:cubicBezTo>
              </a:path>
            </a:pathLst>
          </a:custGeom>
          <a:noFill/>
          <a:ln cap="flat" cmpd="sng" w="9525">
            <a:solidFill>
              <a:schemeClr val="dk2"/>
            </a:solidFill>
            <a:prstDash val="solid"/>
            <a:round/>
            <a:headEnd len="med" w="med" type="none"/>
            <a:tailEnd len="med" w="med" type="none"/>
          </a:ln>
        </p:spPr>
      </p:sp>
      <p:sp>
        <p:nvSpPr>
          <p:cNvPr id="472" name="Google Shape;472;p47"/>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473" name="Google Shape;473;p47"/>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Equalize</a:t>
            </a:r>
            <a:endParaRPr sz="2400"/>
          </a:p>
        </p:txBody>
      </p:sp>
      <p:cxnSp>
        <p:nvCxnSpPr>
          <p:cNvPr id="479" name="Google Shape;479;p48"/>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48"/>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481" name="Google Shape;481;p48"/>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482" name="Google Shape;482;p48"/>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483" name="Google Shape;483;p48"/>
          <p:cNvSpPr txBox="1"/>
          <p:nvPr/>
        </p:nvSpPr>
        <p:spPr>
          <a:xfrm>
            <a:off x="4561550" y="25114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484" name="Google Shape;484;p48"/>
          <p:cNvSpPr/>
          <p:nvPr/>
        </p:nvSpPr>
        <p:spPr>
          <a:xfrm>
            <a:off x="453600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txBox="1"/>
          <p:nvPr/>
        </p:nvSpPr>
        <p:spPr>
          <a:xfrm>
            <a:off x="266700" y="3248025"/>
            <a:ext cx="13812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486" name="Google Shape;486;p48"/>
          <p:cNvSpPr txBox="1"/>
          <p:nvPr/>
        </p:nvSpPr>
        <p:spPr>
          <a:xfrm>
            <a:off x="3295550" y="40067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487" name="Google Shape;487;p48"/>
          <p:cNvSpPr txBox="1"/>
          <p:nvPr/>
        </p:nvSpPr>
        <p:spPr>
          <a:xfrm>
            <a:off x="5505350" y="40078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488" name="Google Shape;488;p48"/>
          <p:cNvSpPr/>
          <p:nvPr/>
        </p:nvSpPr>
        <p:spPr>
          <a:xfrm>
            <a:off x="3216650" y="41591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8"/>
          <p:cNvSpPr/>
          <p:nvPr/>
        </p:nvSpPr>
        <p:spPr>
          <a:xfrm>
            <a:off x="5426450" y="41591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8"/>
          <p:cNvSpPr txBox="1"/>
          <p:nvPr/>
        </p:nvSpPr>
        <p:spPr>
          <a:xfrm>
            <a:off x="2685950" y="4234800"/>
            <a:ext cx="3813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gal</a:t>
            </a:r>
            <a:endParaRPr sz="1100">
              <a:latin typeface="Lato"/>
              <a:ea typeface="Lato"/>
              <a:cs typeface="Lato"/>
              <a:sym typeface="Lato"/>
            </a:endParaRPr>
          </a:p>
        </p:txBody>
      </p:sp>
      <p:sp>
        <p:nvSpPr>
          <p:cNvPr id="491" name="Google Shape;491;p48"/>
          <p:cNvSpPr/>
          <p:nvPr/>
        </p:nvSpPr>
        <p:spPr>
          <a:xfrm>
            <a:off x="2671350" y="43877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
          <p:cNvSpPr txBox="1"/>
          <p:nvPr/>
        </p:nvSpPr>
        <p:spPr>
          <a:xfrm>
            <a:off x="6267350" y="42364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guy</a:t>
            </a:r>
            <a:endParaRPr sz="1100">
              <a:latin typeface="Lato"/>
              <a:ea typeface="Lato"/>
              <a:cs typeface="Lato"/>
              <a:sym typeface="Lato"/>
            </a:endParaRPr>
          </a:p>
        </p:txBody>
      </p:sp>
      <p:sp>
        <p:nvSpPr>
          <p:cNvPr id="493" name="Google Shape;493;p48"/>
          <p:cNvSpPr/>
          <p:nvPr/>
        </p:nvSpPr>
        <p:spPr>
          <a:xfrm>
            <a:off x="6228000" y="43877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8"/>
          <p:cNvSpPr txBox="1"/>
          <p:nvPr/>
        </p:nvSpPr>
        <p:spPr>
          <a:xfrm>
            <a:off x="759975" y="1681900"/>
            <a:ext cx="7688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equalize sets of words outside the subspace; enforces the property that any neutral word is equidistant to all words in each equality set </a:t>
            </a:r>
            <a:endParaRPr>
              <a:latin typeface="Lato"/>
              <a:ea typeface="Lato"/>
              <a:cs typeface="Lato"/>
              <a:sym typeface="Lato"/>
            </a:endParaRPr>
          </a:p>
        </p:txBody>
      </p:sp>
      <p:sp>
        <p:nvSpPr>
          <p:cNvPr id="495" name="Google Shape;495;p48"/>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496" name="Google Shape;496;p48"/>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Equalize</a:t>
            </a:r>
            <a:endParaRPr sz="2400"/>
          </a:p>
        </p:txBody>
      </p:sp>
      <p:cxnSp>
        <p:nvCxnSpPr>
          <p:cNvPr id="502" name="Google Shape;502;p49"/>
          <p:cNvCxnSpPr/>
          <p:nvPr/>
        </p:nvCxnSpPr>
        <p:spPr>
          <a:xfrm>
            <a:off x="4573800" y="2121300"/>
            <a:ext cx="0" cy="28593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49"/>
          <p:cNvCxnSpPr/>
          <p:nvPr/>
        </p:nvCxnSpPr>
        <p:spPr>
          <a:xfrm>
            <a:off x="2081775" y="3550950"/>
            <a:ext cx="5402100" cy="0"/>
          </a:xfrm>
          <a:prstGeom prst="straightConnector1">
            <a:avLst/>
          </a:prstGeom>
          <a:noFill/>
          <a:ln cap="flat" cmpd="sng" w="9525">
            <a:solidFill>
              <a:schemeClr val="dk2"/>
            </a:solidFill>
            <a:prstDash val="solid"/>
            <a:round/>
            <a:headEnd len="med" w="med" type="none"/>
            <a:tailEnd len="med" w="med" type="none"/>
          </a:ln>
        </p:spPr>
      </p:cxnSp>
      <p:sp>
        <p:nvSpPr>
          <p:cNvPr id="504" name="Google Shape;504;p49"/>
          <p:cNvSpPr txBox="1"/>
          <p:nvPr/>
        </p:nvSpPr>
        <p:spPr>
          <a:xfrm rot="-5400000">
            <a:off x="1172625" y="253070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Gender neutral</a:t>
            </a:r>
            <a:endParaRPr>
              <a:solidFill>
                <a:srgbClr val="FF0000"/>
              </a:solidFill>
              <a:latin typeface="Lato"/>
              <a:ea typeface="Lato"/>
              <a:cs typeface="Lato"/>
              <a:sym typeface="Lato"/>
            </a:endParaRPr>
          </a:p>
        </p:txBody>
      </p:sp>
      <p:sp>
        <p:nvSpPr>
          <p:cNvPr id="505" name="Google Shape;505;p49"/>
          <p:cNvSpPr txBox="1"/>
          <p:nvPr/>
        </p:nvSpPr>
        <p:spPr>
          <a:xfrm rot="-5400000">
            <a:off x="1172625" y="4130050"/>
            <a:ext cx="1422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Gender specific</a:t>
            </a:r>
            <a:endParaRPr>
              <a:latin typeface="Lato"/>
              <a:ea typeface="Lato"/>
              <a:cs typeface="Lato"/>
              <a:sym typeface="Lato"/>
            </a:endParaRPr>
          </a:p>
        </p:txBody>
      </p:sp>
      <p:sp>
        <p:nvSpPr>
          <p:cNvPr id="506" name="Google Shape;506;p49"/>
          <p:cNvSpPr txBox="1"/>
          <p:nvPr/>
        </p:nvSpPr>
        <p:spPr>
          <a:xfrm>
            <a:off x="4561550" y="2511450"/>
            <a:ext cx="1114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0000"/>
                </a:solidFill>
                <a:latin typeface="Lato"/>
                <a:ea typeface="Lato"/>
                <a:cs typeface="Lato"/>
                <a:sym typeface="Lato"/>
              </a:rPr>
              <a:t>babysitter</a:t>
            </a:r>
            <a:endParaRPr sz="1100">
              <a:solidFill>
                <a:srgbClr val="FF0000"/>
              </a:solidFill>
              <a:latin typeface="Lato"/>
              <a:ea typeface="Lato"/>
              <a:cs typeface="Lato"/>
              <a:sym typeface="Lato"/>
            </a:endParaRPr>
          </a:p>
        </p:txBody>
      </p:sp>
      <p:sp>
        <p:nvSpPr>
          <p:cNvPr id="507" name="Google Shape;507;p49"/>
          <p:cNvSpPr/>
          <p:nvPr/>
        </p:nvSpPr>
        <p:spPr>
          <a:xfrm>
            <a:off x="4536000" y="2635150"/>
            <a:ext cx="78900" cy="79200"/>
          </a:xfrm>
          <a:prstGeom prst="flowChartConnector">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txBox="1"/>
          <p:nvPr/>
        </p:nvSpPr>
        <p:spPr>
          <a:xfrm>
            <a:off x="266700" y="3248025"/>
            <a:ext cx="13812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509" name="Google Shape;509;p49"/>
          <p:cNvSpPr txBox="1"/>
          <p:nvPr/>
        </p:nvSpPr>
        <p:spPr>
          <a:xfrm>
            <a:off x="3295550" y="400675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grandmother</a:t>
            </a:r>
            <a:endParaRPr sz="1100">
              <a:latin typeface="Lato"/>
              <a:ea typeface="Lato"/>
              <a:cs typeface="Lato"/>
              <a:sym typeface="Lato"/>
            </a:endParaRPr>
          </a:p>
        </p:txBody>
      </p:sp>
      <p:sp>
        <p:nvSpPr>
          <p:cNvPr id="510" name="Google Shape;510;p49"/>
          <p:cNvSpPr txBox="1"/>
          <p:nvPr/>
        </p:nvSpPr>
        <p:spPr>
          <a:xfrm>
            <a:off x="5505350" y="40078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grandfather</a:t>
            </a:r>
            <a:endParaRPr sz="1100">
              <a:latin typeface="Lato"/>
              <a:ea typeface="Lato"/>
              <a:cs typeface="Lato"/>
              <a:sym typeface="Lato"/>
            </a:endParaRPr>
          </a:p>
        </p:txBody>
      </p:sp>
      <p:sp>
        <p:nvSpPr>
          <p:cNvPr id="511" name="Google Shape;511;p49"/>
          <p:cNvSpPr/>
          <p:nvPr/>
        </p:nvSpPr>
        <p:spPr>
          <a:xfrm>
            <a:off x="3216650" y="41591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5426450" y="41591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txBox="1"/>
          <p:nvPr/>
        </p:nvSpPr>
        <p:spPr>
          <a:xfrm>
            <a:off x="2685950" y="4234800"/>
            <a:ext cx="3813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gal</a:t>
            </a:r>
            <a:endParaRPr sz="1100">
              <a:latin typeface="Lato"/>
              <a:ea typeface="Lato"/>
              <a:cs typeface="Lato"/>
              <a:sym typeface="Lato"/>
            </a:endParaRPr>
          </a:p>
        </p:txBody>
      </p:sp>
      <p:sp>
        <p:nvSpPr>
          <p:cNvPr id="514" name="Google Shape;514;p49"/>
          <p:cNvSpPr/>
          <p:nvPr/>
        </p:nvSpPr>
        <p:spPr>
          <a:xfrm>
            <a:off x="2671350" y="43877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txBox="1"/>
          <p:nvPr/>
        </p:nvSpPr>
        <p:spPr>
          <a:xfrm>
            <a:off x="6267350" y="4236400"/>
            <a:ext cx="1342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Lato"/>
                <a:ea typeface="Lato"/>
                <a:cs typeface="Lato"/>
                <a:sym typeface="Lato"/>
              </a:rPr>
              <a:t>guy</a:t>
            </a:r>
            <a:endParaRPr sz="1100">
              <a:latin typeface="Lato"/>
              <a:ea typeface="Lato"/>
              <a:cs typeface="Lato"/>
              <a:sym typeface="Lato"/>
            </a:endParaRPr>
          </a:p>
        </p:txBody>
      </p:sp>
      <p:sp>
        <p:nvSpPr>
          <p:cNvPr id="516" name="Google Shape;516;p49"/>
          <p:cNvSpPr/>
          <p:nvPr/>
        </p:nvSpPr>
        <p:spPr>
          <a:xfrm>
            <a:off x="6228000" y="4387750"/>
            <a:ext cx="78900" cy="792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txBox="1"/>
          <p:nvPr/>
        </p:nvSpPr>
        <p:spPr>
          <a:xfrm>
            <a:off x="759975" y="1681900"/>
            <a:ext cx="7688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equalize sets of words outside the subspace; enforces the property that any neutral word is equidistant to all words in each equality set </a:t>
            </a:r>
            <a:endParaRPr>
              <a:latin typeface="Lato"/>
              <a:ea typeface="Lato"/>
              <a:cs typeface="Lato"/>
              <a:sym typeface="Lato"/>
            </a:endParaRPr>
          </a:p>
        </p:txBody>
      </p:sp>
      <p:sp>
        <p:nvSpPr>
          <p:cNvPr id="518" name="Google Shape;518;p49"/>
          <p:cNvSpPr txBox="1"/>
          <p:nvPr/>
        </p:nvSpPr>
        <p:spPr>
          <a:xfrm>
            <a:off x="266700" y="3248025"/>
            <a:ext cx="1381200" cy="16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Do this for every equalizing pair</a:t>
            </a:r>
            <a:endParaRPr b="1">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{woman, man}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{girl, boy}</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sp>
        <p:nvSpPr>
          <p:cNvPr id="519" name="Google Shape;519;p49"/>
          <p:cNvSpPr txBox="1"/>
          <p:nvPr/>
        </p:nvSpPr>
        <p:spPr>
          <a:xfrm>
            <a:off x="20055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feminine</a:t>
            </a:r>
            <a:endParaRPr b="1" sz="1200">
              <a:latin typeface="Lato"/>
              <a:ea typeface="Lato"/>
              <a:cs typeface="Lato"/>
              <a:sym typeface="Lato"/>
            </a:endParaRPr>
          </a:p>
        </p:txBody>
      </p:sp>
      <p:sp>
        <p:nvSpPr>
          <p:cNvPr id="520" name="Google Shape;520;p49"/>
          <p:cNvSpPr txBox="1"/>
          <p:nvPr/>
        </p:nvSpPr>
        <p:spPr>
          <a:xfrm>
            <a:off x="6733175" y="3474750"/>
            <a:ext cx="90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Lato"/>
                <a:ea typeface="Lato"/>
                <a:cs typeface="Lato"/>
                <a:sym typeface="Lato"/>
              </a:rPr>
              <a:t>masculine</a:t>
            </a:r>
            <a:endParaRPr b="1" sz="1200">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Equalize</a:t>
            </a:r>
            <a:endParaRPr sz="2400"/>
          </a:p>
        </p:txBody>
      </p:sp>
      <p:sp>
        <p:nvSpPr>
          <p:cNvPr id="526" name="Google Shape;526;p50"/>
          <p:cNvSpPr txBox="1"/>
          <p:nvPr/>
        </p:nvSpPr>
        <p:spPr>
          <a:xfrm>
            <a:off x="981075" y="2019300"/>
            <a:ext cx="6876900" cy="1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Lato"/>
                <a:ea typeface="Lato"/>
                <a:cs typeface="Lato"/>
                <a:sym typeface="Lato"/>
              </a:rPr>
              <a:t>Disadvantage of the equalizing:					</a:t>
            </a:r>
            <a:endParaRPr sz="1800">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removes certain distinctions that are valuable in certain applications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t>
            </a:r>
            <a:r>
              <a:rPr i="1" lang="en-GB">
                <a:latin typeface="Lato"/>
                <a:ea typeface="Lato"/>
                <a:cs typeface="Lato"/>
                <a:sym typeface="Lato"/>
              </a:rPr>
              <a:t>grandfather a regulation</a:t>
            </a:r>
            <a:r>
              <a:rPr lang="en-GB">
                <a:latin typeface="Lato"/>
                <a:ea typeface="Lato"/>
                <a:cs typeface="Lato"/>
                <a:sym typeface="Lato"/>
              </a:rPr>
              <a:t>’ more </a:t>
            </a:r>
            <a:r>
              <a:rPr lang="en-GB">
                <a:latin typeface="Lato"/>
                <a:ea typeface="Lato"/>
                <a:cs typeface="Lato"/>
                <a:sym typeface="Lato"/>
              </a:rPr>
              <a:t>probabl</a:t>
            </a:r>
            <a:r>
              <a:rPr lang="en-GB">
                <a:latin typeface="Lato"/>
                <a:ea typeface="Lato"/>
                <a:cs typeface="Lato"/>
                <a:sym typeface="Lato"/>
              </a:rPr>
              <a:t>e</a:t>
            </a:r>
            <a:r>
              <a:rPr lang="en-GB">
                <a:latin typeface="Lato"/>
                <a:ea typeface="Lato"/>
                <a:cs typeface="Lato"/>
                <a:sym typeface="Lato"/>
              </a:rPr>
              <a:t> than than  ‘</a:t>
            </a:r>
            <a:r>
              <a:rPr i="1" lang="en-GB">
                <a:latin typeface="Lato"/>
                <a:ea typeface="Lato"/>
                <a:cs typeface="Lato"/>
                <a:sym typeface="Lato"/>
              </a:rPr>
              <a:t>grandmother a regulation</a:t>
            </a:r>
            <a:r>
              <a:rPr lang="en-GB">
                <a:latin typeface="Lato"/>
                <a:ea typeface="Lato"/>
                <a:cs typeface="Lato"/>
                <a:sym typeface="Lato"/>
              </a:rPr>
              <a:t>’</a:t>
            </a:r>
            <a:endParaRPr i="1">
              <a:latin typeface="Lato"/>
              <a:ea typeface="Lato"/>
              <a:cs typeface="Lato"/>
              <a:sym typeface="Lato"/>
            </a:endParaRPr>
          </a:p>
          <a:p>
            <a:pPr indent="-317500" lvl="1" marL="914400" rtl="0" algn="l">
              <a:spcBef>
                <a:spcPts val="0"/>
              </a:spcBef>
              <a:spcAft>
                <a:spcPts val="0"/>
              </a:spcAft>
              <a:buSzPts val="1400"/>
              <a:buFont typeface="Lato"/>
              <a:buChar char="○"/>
            </a:pPr>
            <a:r>
              <a:rPr i="1" lang="en-GB">
                <a:latin typeface="Lato"/>
                <a:ea typeface="Lato"/>
                <a:cs typeface="Lato"/>
                <a:sym typeface="Lato"/>
              </a:rPr>
              <a:t>grandfather </a:t>
            </a:r>
            <a:r>
              <a:rPr lang="en-GB">
                <a:latin typeface="Lato"/>
                <a:ea typeface="Lato"/>
                <a:cs typeface="Lato"/>
                <a:sym typeface="Lato"/>
              </a:rPr>
              <a:t>here has a meaning that </a:t>
            </a:r>
            <a:r>
              <a:rPr i="1" lang="en-GB">
                <a:latin typeface="Lato"/>
                <a:ea typeface="Lato"/>
                <a:cs typeface="Lato"/>
                <a:sym typeface="Lato"/>
              </a:rPr>
              <a:t>grandmother </a:t>
            </a:r>
            <a:r>
              <a:rPr lang="en-GB">
                <a:latin typeface="Lato"/>
                <a:ea typeface="Lato"/>
                <a:cs typeface="Lato"/>
                <a:sym typeface="Lato"/>
              </a:rPr>
              <a:t>does not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equalizing the two removes this distinction</a:t>
            </a:r>
            <a:endParaRPr>
              <a:latin typeface="Lato"/>
              <a:ea typeface="Lato"/>
              <a:cs typeface="Lato"/>
              <a:sym typeface="Lato"/>
            </a:endParaRPr>
          </a:p>
        </p:txBody>
      </p:sp>
      <p:sp>
        <p:nvSpPr>
          <p:cNvPr id="527" name="Google Shape;527;p50"/>
          <p:cNvSpPr txBox="1"/>
          <p:nvPr/>
        </p:nvSpPr>
        <p:spPr>
          <a:xfrm>
            <a:off x="1143000" y="3739300"/>
            <a:ext cx="61626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Solution: </a:t>
            </a:r>
            <a:r>
              <a:rPr lang="en-GB">
                <a:latin typeface="Lato"/>
                <a:ea typeface="Lato"/>
                <a:cs typeface="Lato"/>
                <a:sym typeface="Lato"/>
              </a:rPr>
              <a:t>Soften algorithm as an alternative </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Soften Algorithm</a:t>
            </a:r>
            <a:endParaRPr sz="2400"/>
          </a:p>
        </p:txBody>
      </p:sp>
      <p:sp>
        <p:nvSpPr>
          <p:cNvPr id="533" name="Google Shape;533;p51"/>
          <p:cNvSpPr txBox="1"/>
          <p:nvPr/>
        </p:nvSpPr>
        <p:spPr>
          <a:xfrm>
            <a:off x="759975" y="1681900"/>
            <a:ext cx="76887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reduces differences between these sets while maintaining as much similarity to the original embedding as possible</a:t>
            </a:r>
            <a:endParaRPr sz="1000">
              <a:latin typeface="Lato"/>
              <a:ea typeface="Lato"/>
              <a:cs typeface="Lato"/>
              <a:sym typeface="Lato"/>
            </a:endParaRPr>
          </a:p>
        </p:txBody>
      </p:sp>
      <p:sp>
        <p:nvSpPr>
          <p:cNvPr id="534" name="Google Shape;534;p51"/>
          <p:cNvSpPr txBox="1"/>
          <p:nvPr>
            <p:ph idx="1" type="body"/>
          </p:nvPr>
        </p:nvSpPr>
        <p:spPr>
          <a:xfrm>
            <a:off x="312900" y="1923600"/>
            <a:ext cx="4035000" cy="150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I</a:t>
            </a:r>
            <a:r>
              <a:rPr lang="en-GB" sz="1400">
                <a:solidFill>
                  <a:srgbClr val="000000"/>
                </a:solidFill>
              </a:rPr>
              <a:t>nputs</a:t>
            </a:r>
            <a:endParaRPr sz="1400">
              <a:solidFill>
                <a:srgbClr val="000000"/>
              </a:solidFill>
            </a:endParaRPr>
          </a:p>
          <a:p>
            <a:pPr indent="-317500" lvl="1" marL="914400" rtl="0" algn="l">
              <a:spcBef>
                <a:spcPts val="0"/>
              </a:spcBef>
              <a:spcAft>
                <a:spcPts val="0"/>
              </a:spcAft>
              <a:buClr>
                <a:srgbClr val="000000"/>
              </a:buClr>
              <a:buSzPts val="1400"/>
              <a:buChar char="○"/>
            </a:pPr>
            <a:r>
              <a:rPr i="1" lang="en-GB" sz="1400">
                <a:solidFill>
                  <a:srgbClr val="000000"/>
                </a:solidFill>
              </a:rPr>
              <a:t>W</a:t>
            </a:r>
            <a:r>
              <a:rPr lang="en-GB" sz="1400">
                <a:solidFill>
                  <a:srgbClr val="000000"/>
                </a:solidFill>
              </a:rPr>
              <a:t> ∈ R</a:t>
            </a:r>
            <a:r>
              <a:rPr baseline="30000" i="1" lang="en-GB" sz="1800">
                <a:solidFill>
                  <a:srgbClr val="000000"/>
                </a:solidFill>
              </a:rPr>
              <a:t>d </a:t>
            </a:r>
            <a:r>
              <a:rPr baseline="30000" lang="en-GB" sz="1800">
                <a:solidFill>
                  <a:srgbClr val="000000"/>
                </a:solidFill>
              </a:rPr>
              <a:t>x |</a:t>
            </a:r>
            <a:r>
              <a:rPr baseline="30000" i="1" lang="en-GB" sz="1800">
                <a:solidFill>
                  <a:srgbClr val="000000"/>
                </a:solidFill>
              </a:rPr>
              <a:t>vocab</a:t>
            </a:r>
            <a:r>
              <a:rPr baseline="30000" lang="en-GB" sz="1800">
                <a:solidFill>
                  <a:srgbClr val="000000"/>
                </a:solidFill>
              </a:rPr>
              <a:t>|</a:t>
            </a:r>
            <a:endParaRPr sz="1800">
              <a:solidFill>
                <a:srgbClr val="000000"/>
              </a:solidFill>
            </a:endParaRPr>
          </a:p>
          <a:p>
            <a:pPr indent="-317500" lvl="2" marL="1371600" rtl="0" algn="l">
              <a:spcBef>
                <a:spcPts val="0"/>
              </a:spcBef>
              <a:spcAft>
                <a:spcPts val="0"/>
              </a:spcAft>
              <a:buClr>
                <a:srgbClr val="000000"/>
              </a:buClr>
              <a:buSzPts val="1400"/>
              <a:buChar char="■"/>
            </a:pPr>
            <a:r>
              <a:rPr lang="en-GB" sz="1400">
                <a:solidFill>
                  <a:srgbClr val="000000"/>
                </a:solidFill>
              </a:rPr>
              <a:t>matrix of all embedding vectors</a:t>
            </a:r>
            <a:endParaRPr sz="1400">
              <a:solidFill>
                <a:srgbClr val="000000"/>
              </a:solidFill>
            </a:endParaRPr>
          </a:p>
          <a:p>
            <a:pPr indent="-317500" lvl="1" marL="914400" rtl="0" algn="l">
              <a:spcBef>
                <a:spcPts val="0"/>
              </a:spcBef>
              <a:spcAft>
                <a:spcPts val="0"/>
              </a:spcAft>
              <a:buClr>
                <a:srgbClr val="000000"/>
              </a:buClr>
              <a:buSzPts val="1400"/>
              <a:buChar char="○"/>
            </a:pPr>
            <a:r>
              <a:rPr i="1" lang="en-GB" sz="1400">
                <a:solidFill>
                  <a:srgbClr val="000000"/>
                </a:solidFill>
              </a:rPr>
              <a:t>N </a:t>
            </a:r>
            <a:r>
              <a:rPr lang="en-GB" sz="1400">
                <a:solidFill>
                  <a:srgbClr val="000000"/>
                </a:solidFill>
              </a:rPr>
              <a:t>- matrix of embedding vectors of gender neutral words</a:t>
            </a:r>
            <a:endParaRPr baseline="-25000" sz="1400">
              <a:solidFill>
                <a:srgbClr val="000000"/>
              </a:solidFill>
            </a:endParaRPr>
          </a:p>
        </p:txBody>
      </p:sp>
      <p:sp>
        <p:nvSpPr>
          <p:cNvPr id="535" name="Google Shape;535;p51"/>
          <p:cNvSpPr txBox="1"/>
          <p:nvPr>
            <p:ph idx="1" type="body"/>
          </p:nvPr>
        </p:nvSpPr>
        <p:spPr>
          <a:xfrm>
            <a:off x="4199100" y="1923600"/>
            <a:ext cx="4035000" cy="281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Desired</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debiasing transformation </a:t>
            </a:r>
            <a:r>
              <a:rPr i="1" lang="en-GB" sz="1400">
                <a:solidFill>
                  <a:srgbClr val="000000"/>
                </a:solidFill>
              </a:rPr>
              <a:t>T</a:t>
            </a:r>
            <a:r>
              <a:rPr lang="en-GB" sz="1400">
                <a:solidFill>
                  <a:srgbClr val="000000"/>
                </a:solidFill>
              </a:rPr>
              <a:t> ∈ R</a:t>
            </a:r>
            <a:r>
              <a:rPr baseline="30000" i="1" lang="en-GB" sz="1800">
                <a:solidFill>
                  <a:srgbClr val="000000"/>
                </a:solidFill>
              </a:rPr>
              <a:t>d </a:t>
            </a:r>
            <a:r>
              <a:rPr baseline="30000" lang="en-GB" sz="1800">
                <a:solidFill>
                  <a:srgbClr val="000000"/>
                </a:solidFill>
              </a:rPr>
              <a:t>x </a:t>
            </a:r>
            <a:r>
              <a:rPr baseline="30000" i="1" lang="en-GB" sz="1800">
                <a:solidFill>
                  <a:srgbClr val="000000"/>
                </a:solidFill>
              </a:rPr>
              <a:t>d</a:t>
            </a:r>
            <a:r>
              <a:rPr lang="en-GB">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Char char="■"/>
            </a:pPr>
            <a:r>
              <a:rPr lang="en-GB" sz="1000">
                <a:solidFill>
                  <a:srgbClr val="000000"/>
                </a:solidFill>
              </a:rPr>
              <a:t>a linear transformation to preserve pairwise </a:t>
            </a:r>
            <a:r>
              <a:rPr lang="en-GB" sz="1000">
                <a:solidFill>
                  <a:srgbClr val="000000"/>
                </a:solidFill>
                <a:latin typeface="Arial"/>
                <a:ea typeface="Arial"/>
                <a:cs typeface="Arial"/>
                <a:sym typeface="Arial"/>
              </a:rPr>
              <a:t>inner products between all word vectors while minimizing projection of gender neutral words onto the gender subspace </a:t>
            </a:r>
            <a:endParaRPr sz="1000">
              <a:solidFill>
                <a:srgbClr val="000000"/>
              </a:solidFill>
              <a:latin typeface="Arial"/>
              <a:ea typeface="Arial"/>
              <a:cs typeface="Arial"/>
              <a:sym typeface="Arial"/>
            </a:endParaRPr>
          </a:p>
          <a:p>
            <a:pPr indent="-292100" lvl="2" marL="13716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T is debiasing transformation of word embedding</a:t>
            </a:r>
            <a:endParaRPr sz="10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GB" sz="1400">
                <a:solidFill>
                  <a:srgbClr val="000000"/>
                </a:solidFill>
              </a:rPr>
              <a:t>Formalized as optimization problem:</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min</a:t>
            </a:r>
            <a:r>
              <a:rPr baseline="-25000" lang="en-GB" sz="1400">
                <a:solidFill>
                  <a:srgbClr val="000000"/>
                </a:solidFill>
              </a:rPr>
              <a:t>T</a:t>
            </a:r>
            <a:r>
              <a:rPr lang="en-GB" sz="1400">
                <a:solidFill>
                  <a:srgbClr val="000000"/>
                </a:solidFill>
              </a:rPr>
              <a:t>‖(</a:t>
            </a:r>
            <a:r>
              <a:rPr i="1" lang="en-GB" sz="1400">
                <a:solidFill>
                  <a:srgbClr val="000000"/>
                </a:solidFill>
              </a:rPr>
              <a:t>TW</a:t>
            </a:r>
            <a:r>
              <a:rPr lang="en-GB" sz="1400">
                <a:solidFill>
                  <a:srgbClr val="000000"/>
                </a:solidFill>
              </a:rPr>
              <a:t>)</a:t>
            </a:r>
            <a:r>
              <a:rPr baseline="30000" i="1" lang="en-GB" sz="1400">
                <a:solidFill>
                  <a:srgbClr val="000000"/>
                </a:solidFill>
              </a:rPr>
              <a:t>T</a:t>
            </a:r>
            <a:r>
              <a:rPr lang="en-GB" sz="1400">
                <a:solidFill>
                  <a:srgbClr val="000000"/>
                </a:solidFill>
              </a:rPr>
              <a:t>(</a:t>
            </a:r>
            <a:r>
              <a:rPr i="1" lang="en-GB" sz="1400">
                <a:solidFill>
                  <a:srgbClr val="000000"/>
                </a:solidFill>
              </a:rPr>
              <a:t>TW</a:t>
            </a:r>
            <a:r>
              <a:rPr lang="en-GB" sz="1400">
                <a:solidFill>
                  <a:srgbClr val="000000"/>
                </a:solidFill>
              </a:rPr>
              <a:t>) - </a:t>
            </a:r>
            <a:r>
              <a:rPr i="1" lang="en-GB" sz="1400">
                <a:solidFill>
                  <a:srgbClr val="000000"/>
                </a:solidFill>
              </a:rPr>
              <a:t>W</a:t>
            </a:r>
            <a:r>
              <a:rPr baseline="30000" i="1" lang="en-GB" sz="1400">
                <a:solidFill>
                  <a:srgbClr val="000000"/>
                </a:solidFill>
              </a:rPr>
              <a:t>T</a:t>
            </a:r>
            <a:r>
              <a:rPr i="1" lang="en-GB" sz="1400">
                <a:solidFill>
                  <a:srgbClr val="000000"/>
                </a:solidFill>
              </a:rPr>
              <a:t>W</a:t>
            </a:r>
            <a:r>
              <a:rPr lang="en-GB" sz="1400">
                <a:solidFill>
                  <a:srgbClr val="000000"/>
                </a:solidFill>
              </a:rPr>
              <a:t>‖</a:t>
            </a:r>
            <a:r>
              <a:rPr baseline="-25000" i="1" lang="en-GB" sz="1400">
                <a:solidFill>
                  <a:srgbClr val="000000"/>
                </a:solidFill>
              </a:rPr>
              <a:t>F</a:t>
            </a:r>
            <a:r>
              <a:rPr lang="en-GB" sz="1400">
                <a:solidFill>
                  <a:srgbClr val="000000"/>
                </a:solidFill>
              </a:rPr>
              <a:t> +                                    λ‖(</a:t>
            </a:r>
            <a:r>
              <a:rPr i="1" lang="en-GB" sz="1400">
                <a:solidFill>
                  <a:srgbClr val="000000"/>
                </a:solidFill>
              </a:rPr>
              <a:t>TN</a:t>
            </a:r>
            <a:r>
              <a:rPr lang="en-GB" sz="1400">
                <a:solidFill>
                  <a:srgbClr val="000000"/>
                </a:solidFill>
              </a:rPr>
              <a:t>)</a:t>
            </a:r>
            <a:r>
              <a:rPr baseline="30000" i="1" lang="en-GB" sz="1400">
                <a:solidFill>
                  <a:srgbClr val="000000"/>
                </a:solidFill>
              </a:rPr>
              <a:t>T</a:t>
            </a:r>
            <a:r>
              <a:rPr lang="en-GB" sz="1400">
                <a:solidFill>
                  <a:srgbClr val="000000"/>
                </a:solidFill>
              </a:rPr>
              <a:t>(</a:t>
            </a:r>
            <a:r>
              <a:rPr i="1" lang="en-GB" sz="1400">
                <a:solidFill>
                  <a:srgbClr val="000000"/>
                </a:solidFill>
              </a:rPr>
              <a:t>TB</a:t>
            </a:r>
            <a:r>
              <a:rPr lang="en-GB" sz="1400">
                <a:solidFill>
                  <a:srgbClr val="000000"/>
                </a:solidFill>
              </a:rPr>
              <a:t>)‖</a:t>
            </a:r>
            <a:r>
              <a:rPr baseline="-25000" i="1" lang="en-GB" sz="1400">
                <a:solidFill>
                  <a:srgbClr val="000000"/>
                </a:solidFill>
              </a:rPr>
              <a:t>F</a:t>
            </a:r>
            <a:endParaRPr i="1" sz="1400">
              <a:solidFill>
                <a:srgbClr val="000000"/>
              </a:solidFill>
            </a:endParaRPr>
          </a:p>
          <a:p>
            <a:pPr indent="-317500" lvl="1" marL="914400" rtl="0" algn="l">
              <a:spcBef>
                <a:spcPts val="0"/>
              </a:spcBef>
              <a:spcAft>
                <a:spcPts val="0"/>
              </a:spcAft>
              <a:buClr>
                <a:srgbClr val="000000"/>
              </a:buClr>
              <a:buSzPts val="1400"/>
              <a:buChar char="○"/>
            </a:pPr>
            <a:r>
              <a:rPr i="1" lang="en-GB" sz="1400">
                <a:solidFill>
                  <a:srgbClr val="000000"/>
                </a:solidFill>
              </a:rPr>
              <a:t>B</a:t>
            </a:r>
            <a:r>
              <a:rPr lang="en-GB" sz="1400">
                <a:solidFill>
                  <a:srgbClr val="000000"/>
                </a:solidFill>
              </a:rPr>
              <a:t> is subspace learned in step 1</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λ is tuning parameter</a:t>
            </a:r>
            <a:endParaRPr sz="1400">
              <a:solidFill>
                <a:srgbClr val="000000"/>
              </a:solidFill>
            </a:endParaRPr>
          </a:p>
        </p:txBody>
      </p:sp>
      <p:sp>
        <p:nvSpPr>
          <p:cNvPr id="536" name="Google Shape;536;p51"/>
          <p:cNvSpPr txBox="1"/>
          <p:nvPr/>
        </p:nvSpPr>
        <p:spPr>
          <a:xfrm>
            <a:off x="6638700" y="3502050"/>
            <a:ext cx="3162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Lato"/>
                <a:ea typeface="Lato"/>
                <a:cs typeface="Lato"/>
                <a:sym typeface="Lato"/>
              </a:rPr>
              <a:t>2</a:t>
            </a:r>
            <a:endParaRPr sz="800">
              <a:latin typeface="Lato"/>
              <a:ea typeface="Lato"/>
              <a:cs typeface="Lato"/>
              <a:sym typeface="Lato"/>
            </a:endParaRPr>
          </a:p>
        </p:txBody>
      </p:sp>
      <p:sp>
        <p:nvSpPr>
          <p:cNvPr id="537" name="Google Shape;537;p51"/>
          <p:cNvSpPr txBox="1"/>
          <p:nvPr/>
        </p:nvSpPr>
        <p:spPr>
          <a:xfrm>
            <a:off x="6109500" y="3754050"/>
            <a:ext cx="3162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Lato"/>
                <a:ea typeface="Lato"/>
                <a:cs typeface="Lato"/>
                <a:sym typeface="Lato"/>
              </a:rPr>
              <a:t>2</a:t>
            </a:r>
            <a:endParaRPr sz="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05" name="Google Shape;105;p16"/>
          <p:cNvSpPr txBox="1"/>
          <p:nvPr>
            <p:ph idx="1" type="body"/>
          </p:nvPr>
        </p:nvSpPr>
        <p:spPr>
          <a:xfrm>
            <a:off x="729450" y="1933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Word embeddings inherit the gender biases of their training corpora</a:t>
            </a:r>
            <a:endParaRPr sz="2400"/>
          </a:p>
          <a:p>
            <a:pPr indent="0" lvl="0" marL="0" rtl="0" algn="l">
              <a:spcBef>
                <a:spcPts val="1600"/>
              </a:spcBef>
              <a:spcAft>
                <a:spcPts val="1600"/>
              </a:spcAft>
              <a:buNone/>
            </a:pPr>
            <a:r>
              <a:rPr lang="en-GB" sz="2400"/>
              <a:t>This can lead to amplification of gender biases in real-life applications</a:t>
            </a:r>
            <a:endParaRPr sz="2400"/>
          </a:p>
        </p:txBody>
      </p:sp>
      <p:pic>
        <p:nvPicPr>
          <p:cNvPr id="106" name="Google Shape;106;p16"/>
          <p:cNvPicPr preferRelativeResize="0"/>
          <p:nvPr/>
        </p:nvPicPr>
        <p:blipFill>
          <a:blip r:embed="rId3">
            <a:alphaModFix/>
          </a:blip>
          <a:stretch>
            <a:fillRect/>
          </a:stretch>
        </p:blipFill>
        <p:spPr>
          <a:xfrm>
            <a:off x="962900" y="4014300"/>
            <a:ext cx="6543675" cy="67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Soften Algorithm</a:t>
            </a:r>
            <a:endParaRPr sz="2400"/>
          </a:p>
        </p:txBody>
      </p:sp>
      <p:sp>
        <p:nvSpPr>
          <p:cNvPr id="543" name="Google Shape;543;p52"/>
          <p:cNvSpPr txBox="1"/>
          <p:nvPr/>
        </p:nvSpPr>
        <p:spPr>
          <a:xfrm>
            <a:off x="627000" y="4082375"/>
            <a:ext cx="41871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Lato"/>
                <a:ea typeface="Lato"/>
                <a:cs typeface="Lato"/>
                <a:sym typeface="Lato"/>
              </a:rPr>
              <a:t>e</a:t>
            </a:r>
            <a:r>
              <a:rPr lang="en-GB" sz="1300">
                <a:latin typeface="Lato"/>
                <a:ea typeface="Lato"/>
                <a:cs typeface="Lato"/>
                <a:sym typeface="Lato"/>
              </a:rPr>
              <a:t>nsures that pairwise inner products are preserved </a:t>
            </a:r>
            <a:endParaRPr sz="1300">
              <a:latin typeface="Lato"/>
              <a:ea typeface="Lato"/>
              <a:cs typeface="Lato"/>
              <a:sym typeface="Lato"/>
            </a:endParaRPr>
          </a:p>
        </p:txBody>
      </p:sp>
      <p:sp>
        <p:nvSpPr>
          <p:cNvPr id="544" name="Google Shape;544;p52"/>
          <p:cNvSpPr/>
          <p:nvPr/>
        </p:nvSpPr>
        <p:spPr>
          <a:xfrm rot="5400000">
            <a:off x="3080100" y="1648475"/>
            <a:ext cx="265800" cy="3747900"/>
          </a:xfrm>
          <a:prstGeom prst="rightBrace">
            <a:avLst>
              <a:gd fmla="val 107270" name="adj1"/>
              <a:gd fmla="val 4960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2"/>
          <p:cNvSpPr txBox="1"/>
          <p:nvPr/>
        </p:nvSpPr>
        <p:spPr>
          <a:xfrm>
            <a:off x="5436200" y="4082363"/>
            <a:ext cx="31473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Lato"/>
                <a:ea typeface="Lato"/>
                <a:cs typeface="Lato"/>
                <a:sym typeface="Lato"/>
              </a:rPr>
              <a:t>induces the biases of gender neutral words into gender subspace to be small</a:t>
            </a:r>
            <a:endParaRPr sz="1300">
              <a:latin typeface="Lato"/>
              <a:ea typeface="Lato"/>
              <a:cs typeface="Lato"/>
              <a:sym typeface="Lato"/>
            </a:endParaRPr>
          </a:p>
        </p:txBody>
      </p:sp>
      <p:sp>
        <p:nvSpPr>
          <p:cNvPr id="546" name="Google Shape;546;p52"/>
          <p:cNvSpPr/>
          <p:nvPr/>
        </p:nvSpPr>
        <p:spPr>
          <a:xfrm rot="5400000">
            <a:off x="6745525" y="2296075"/>
            <a:ext cx="297600" cy="2470800"/>
          </a:xfrm>
          <a:prstGeom prst="rightBrace">
            <a:avLst>
              <a:gd fmla="val 69041"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7" name="Google Shape;547;p52"/>
          <p:cNvPicPr preferRelativeResize="0"/>
          <p:nvPr/>
        </p:nvPicPr>
        <p:blipFill>
          <a:blip r:embed="rId3">
            <a:alphaModFix/>
          </a:blip>
          <a:stretch>
            <a:fillRect/>
          </a:stretch>
        </p:blipFill>
        <p:spPr>
          <a:xfrm>
            <a:off x="611613" y="2642300"/>
            <a:ext cx="7615976" cy="774925"/>
          </a:xfrm>
          <a:prstGeom prst="rect">
            <a:avLst/>
          </a:prstGeom>
          <a:noFill/>
          <a:ln>
            <a:noFill/>
          </a:ln>
        </p:spPr>
      </p:pic>
      <p:sp>
        <p:nvSpPr>
          <p:cNvPr id="548" name="Google Shape;548;p52"/>
          <p:cNvSpPr/>
          <p:nvPr/>
        </p:nvSpPr>
        <p:spPr>
          <a:xfrm>
            <a:off x="2009775" y="3636750"/>
            <a:ext cx="1219141" cy="535178"/>
          </a:xfrm>
          <a:custGeom>
            <a:rect b="b" l="l" r="r" t="t"/>
            <a:pathLst>
              <a:path extrusionOk="0" h="19431" w="49149">
                <a:moveTo>
                  <a:pt x="0" y="19431"/>
                </a:moveTo>
                <a:cubicBezTo>
                  <a:pt x="10576" y="5342"/>
                  <a:pt x="44887" y="17094"/>
                  <a:pt x="49149" y="0"/>
                </a:cubicBezTo>
              </a:path>
            </a:pathLst>
          </a:custGeom>
          <a:noFill/>
          <a:ln cap="flat" cmpd="sng" w="9525">
            <a:solidFill>
              <a:schemeClr val="dk2"/>
            </a:solidFill>
            <a:prstDash val="solid"/>
            <a:round/>
            <a:headEnd len="med" w="med" type="none"/>
            <a:tailEnd len="med" w="med" type="none"/>
          </a:ln>
        </p:spPr>
      </p:sp>
      <p:sp>
        <p:nvSpPr>
          <p:cNvPr id="549" name="Google Shape;549;p52"/>
          <p:cNvSpPr/>
          <p:nvPr/>
        </p:nvSpPr>
        <p:spPr>
          <a:xfrm>
            <a:off x="6796800" y="3680275"/>
            <a:ext cx="115851" cy="510731"/>
          </a:xfrm>
          <a:custGeom>
            <a:rect b="b" l="l" r="r" t="t"/>
            <a:pathLst>
              <a:path extrusionOk="0" h="20193" w="4260">
                <a:moveTo>
                  <a:pt x="769" y="20193"/>
                </a:moveTo>
                <a:cubicBezTo>
                  <a:pt x="415" y="17351"/>
                  <a:pt x="-364" y="14429"/>
                  <a:pt x="198" y="11621"/>
                </a:cubicBezTo>
                <a:cubicBezTo>
                  <a:pt x="994" y="7643"/>
                  <a:pt x="5631" y="3629"/>
                  <a:pt x="3817"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Soften Algorithm</a:t>
            </a:r>
            <a:endParaRPr sz="2400"/>
          </a:p>
        </p:txBody>
      </p:sp>
      <p:sp>
        <p:nvSpPr>
          <p:cNvPr id="555" name="Google Shape;555;p53"/>
          <p:cNvSpPr txBox="1"/>
          <p:nvPr/>
        </p:nvSpPr>
        <p:spPr>
          <a:xfrm>
            <a:off x="759975" y="1681900"/>
            <a:ext cx="76887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reduces differences between these sets while maintaining as much similarity to the original embedding as possible</a:t>
            </a:r>
            <a:endParaRPr sz="1000">
              <a:latin typeface="Lato"/>
              <a:ea typeface="Lato"/>
              <a:cs typeface="Lato"/>
              <a:sym typeface="Lato"/>
            </a:endParaRPr>
          </a:p>
        </p:txBody>
      </p:sp>
      <p:sp>
        <p:nvSpPr>
          <p:cNvPr id="556" name="Google Shape;556;p53"/>
          <p:cNvSpPr txBox="1"/>
          <p:nvPr>
            <p:ph idx="1" type="body"/>
          </p:nvPr>
        </p:nvSpPr>
        <p:spPr>
          <a:xfrm>
            <a:off x="312900" y="1923600"/>
            <a:ext cx="6275100" cy="15015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Lato"/>
              <a:buChar char="➢"/>
            </a:pPr>
            <a:r>
              <a:rPr lang="en-GB" sz="1400">
                <a:solidFill>
                  <a:srgbClr val="000000"/>
                </a:solidFill>
              </a:rPr>
              <a:t>When λ is large, </a:t>
            </a:r>
            <a:r>
              <a:rPr i="1" lang="en-GB" sz="1400">
                <a:solidFill>
                  <a:srgbClr val="000000"/>
                </a:solidFill>
              </a:rPr>
              <a:t>T</a:t>
            </a:r>
            <a:r>
              <a:rPr lang="en-GB" sz="1400">
                <a:solidFill>
                  <a:srgbClr val="000000"/>
                </a:solidFill>
              </a:rPr>
              <a:t> would completely remove projection onto </a:t>
            </a:r>
            <a:r>
              <a:rPr i="1" lang="en-GB" sz="1400">
                <a:solidFill>
                  <a:srgbClr val="000000"/>
                </a:solidFill>
              </a:rPr>
              <a:t>B</a:t>
            </a:r>
            <a:r>
              <a:rPr lang="en-GB" sz="1400">
                <a:solidFill>
                  <a:srgbClr val="000000"/>
                </a:solidFill>
              </a:rPr>
              <a:t> from all vectors in </a:t>
            </a:r>
            <a:r>
              <a:rPr i="1" lang="en-GB" sz="1400">
                <a:solidFill>
                  <a:srgbClr val="000000"/>
                </a:solidFill>
              </a:rPr>
              <a:t>N</a:t>
            </a:r>
            <a:endParaRPr i="1" sz="1400">
              <a:solidFill>
                <a:srgbClr val="000000"/>
              </a:solidFill>
            </a:endParaRPr>
          </a:p>
          <a:p>
            <a:pPr indent="-317500" lvl="1" marL="914400" marR="0" rtl="0" algn="l">
              <a:lnSpc>
                <a:spcPct val="150000"/>
              </a:lnSpc>
              <a:spcBef>
                <a:spcPts val="0"/>
              </a:spcBef>
              <a:spcAft>
                <a:spcPts val="0"/>
              </a:spcAft>
              <a:buClr>
                <a:srgbClr val="000000"/>
              </a:buClr>
              <a:buSzPts val="1400"/>
              <a:buChar char="○"/>
            </a:pPr>
            <a:r>
              <a:rPr lang="en-GB" sz="1400">
                <a:solidFill>
                  <a:srgbClr val="000000"/>
                </a:solidFill>
              </a:rPr>
              <a:t>t</a:t>
            </a:r>
            <a:r>
              <a:rPr lang="en-GB" sz="1400">
                <a:solidFill>
                  <a:srgbClr val="000000"/>
                </a:solidFill>
              </a:rPr>
              <a:t>his is exactly what Neutralize/Equalize does</a:t>
            </a:r>
            <a:endParaRPr sz="1400">
              <a:solidFill>
                <a:srgbClr val="000000"/>
              </a:solidFill>
            </a:endParaRPr>
          </a:p>
          <a:p>
            <a:pPr indent="-317500" lvl="0" marL="457200" marR="0" rtl="0" algn="l">
              <a:lnSpc>
                <a:spcPct val="150000"/>
              </a:lnSpc>
              <a:spcBef>
                <a:spcPts val="0"/>
              </a:spcBef>
              <a:spcAft>
                <a:spcPts val="0"/>
              </a:spcAft>
              <a:buClr>
                <a:srgbClr val="000000"/>
              </a:buClr>
              <a:buSzPts val="1400"/>
              <a:buChar char="➢"/>
            </a:pPr>
            <a:r>
              <a:rPr lang="en-GB" sz="1400">
                <a:solidFill>
                  <a:srgbClr val="000000"/>
                </a:solidFill>
              </a:rPr>
              <a:t>For the experiment, λ = 0.02 is used</a:t>
            </a:r>
            <a:endParaRPr sz="14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pic>
        <p:nvPicPr>
          <p:cNvPr id="562" name="Google Shape;562;p54"/>
          <p:cNvPicPr preferRelativeResize="0"/>
          <p:nvPr/>
        </p:nvPicPr>
        <p:blipFill>
          <a:blip r:embed="rId3">
            <a:alphaModFix/>
          </a:blip>
          <a:stretch>
            <a:fillRect/>
          </a:stretch>
        </p:blipFill>
        <p:spPr>
          <a:xfrm>
            <a:off x="960075" y="1818850"/>
            <a:ext cx="7223839" cy="2984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pic>
        <p:nvPicPr>
          <p:cNvPr id="568" name="Google Shape;568;p55"/>
          <p:cNvPicPr preferRelativeResize="0"/>
          <p:nvPr/>
        </p:nvPicPr>
        <p:blipFill>
          <a:blip r:embed="rId3">
            <a:alphaModFix/>
          </a:blip>
          <a:stretch>
            <a:fillRect/>
          </a:stretch>
        </p:blipFill>
        <p:spPr>
          <a:xfrm>
            <a:off x="960075" y="1818850"/>
            <a:ext cx="7223839" cy="2984850"/>
          </a:xfrm>
          <a:prstGeom prst="rect">
            <a:avLst/>
          </a:prstGeom>
          <a:noFill/>
          <a:ln>
            <a:noFill/>
          </a:ln>
        </p:spPr>
      </p:pic>
      <p:sp>
        <p:nvSpPr>
          <p:cNvPr id="569" name="Google Shape;569;p55"/>
          <p:cNvSpPr txBox="1"/>
          <p:nvPr/>
        </p:nvSpPr>
        <p:spPr>
          <a:xfrm>
            <a:off x="4424175" y="1318650"/>
            <a:ext cx="10968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19% stereotype analogies reduces to </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6% stereotype analogies</a:t>
            </a:r>
            <a:endParaRPr sz="1000">
              <a:latin typeface="Lato"/>
              <a:ea typeface="Lato"/>
              <a:cs typeface="Lato"/>
              <a:sym typeface="Lato"/>
            </a:endParaRPr>
          </a:p>
        </p:txBody>
      </p:sp>
      <p:sp>
        <p:nvSpPr>
          <p:cNvPr id="570" name="Google Shape;570;p55"/>
          <p:cNvSpPr/>
          <p:nvPr/>
        </p:nvSpPr>
        <p:spPr>
          <a:xfrm>
            <a:off x="4127050" y="2212400"/>
            <a:ext cx="132300" cy="13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5"/>
          <p:cNvSpPr/>
          <p:nvPr/>
        </p:nvSpPr>
        <p:spPr>
          <a:xfrm>
            <a:off x="4127050" y="3331600"/>
            <a:ext cx="132300" cy="13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5"/>
          <p:cNvSpPr/>
          <p:nvPr/>
        </p:nvSpPr>
        <p:spPr>
          <a:xfrm>
            <a:off x="4177135" y="1480439"/>
            <a:ext cx="328200" cy="667450"/>
          </a:xfrm>
          <a:custGeom>
            <a:rect b="b" l="l" r="r" t="t"/>
            <a:pathLst>
              <a:path extrusionOk="0" h="26698" w="13128">
                <a:moveTo>
                  <a:pt x="13128" y="599"/>
                </a:moveTo>
                <a:cubicBezTo>
                  <a:pt x="9355" y="599"/>
                  <a:pt x="3760" y="-1343"/>
                  <a:pt x="1889" y="1933"/>
                </a:cubicBezTo>
                <a:cubicBezTo>
                  <a:pt x="-2206" y="9101"/>
                  <a:pt x="1698" y="18443"/>
                  <a:pt x="1698" y="26698"/>
                </a:cubicBezTo>
              </a:path>
            </a:pathLst>
          </a:custGeom>
          <a:noFill/>
          <a:ln cap="flat" cmpd="sng" w="9525">
            <a:solidFill>
              <a:schemeClr val="dk2"/>
            </a:solidFill>
            <a:prstDash val="solid"/>
            <a:round/>
            <a:headEnd len="med" w="med" type="none"/>
            <a:tailEnd len="med" w="med" type="none"/>
          </a:ln>
        </p:spPr>
      </p:sp>
      <p:sp>
        <p:nvSpPr>
          <p:cNvPr id="573" name="Google Shape;573;p55"/>
          <p:cNvSpPr/>
          <p:nvPr/>
        </p:nvSpPr>
        <p:spPr>
          <a:xfrm>
            <a:off x="4333875" y="1976450"/>
            <a:ext cx="213175" cy="1400175"/>
          </a:xfrm>
          <a:custGeom>
            <a:rect b="b" l="l" r="r" t="t"/>
            <a:pathLst>
              <a:path extrusionOk="0" h="56007" w="8527">
                <a:moveTo>
                  <a:pt x="7430" y="0"/>
                </a:moveTo>
                <a:cubicBezTo>
                  <a:pt x="2976" y="1781"/>
                  <a:pt x="5282" y="9510"/>
                  <a:pt x="5715" y="14287"/>
                </a:cubicBezTo>
                <a:cubicBezTo>
                  <a:pt x="6983" y="28266"/>
                  <a:pt x="13763" y="53249"/>
                  <a:pt x="0" y="5600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pic>
        <p:nvPicPr>
          <p:cNvPr id="579" name="Google Shape;579;p56"/>
          <p:cNvPicPr preferRelativeResize="0"/>
          <p:nvPr/>
        </p:nvPicPr>
        <p:blipFill>
          <a:blip r:embed="rId3">
            <a:alphaModFix/>
          </a:blip>
          <a:stretch>
            <a:fillRect/>
          </a:stretch>
        </p:blipFill>
        <p:spPr>
          <a:xfrm>
            <a:off x="960075" y="1818850"/>
            <a:ext cx="7223839" cy="2984850"/>
          </a:xfrm>
          <a:prstGeom prst="rect">
            <a:avLst/>
          </a:prstGeom>
          <a:noFill/>
          <a:ln>
            <a:noFill/>
          </a:ln>
        </p:spPr>
      </p:pic>
      <p:sp>
        <p:nvSpPr>
          <p:cNvPr id="580" name="Google Shape;580;p56"/>
          <p:cNvSpPr/>
          <p:nvPr/>
        </p:nvSpPr>
        <p:spPr>
          <a:xfrm>
            <a:off x="7303900" y="2354225"/>
            <a:ext cx="132300" cy="13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6"/>
          <p:cNvSpPr txBox="1"/>
          <p:nvPr/>
        </p:nvSpPr>
        <p:spPr>
          <a:xfrm>
            <a:off x="7629400" y="1516625"/>
            <a:ext cx="10968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little difference in # appropriate analogies from before/after hard debiasing</a:t>
            </a:r>
            <a:endParaRPr sz="1000">
              <a:latin typeface="Lato"/>
              <a:ea typeface="Lato"/>
              <a:cs typeface="Lato"/>
              <a:sym typeface="Lato"/>
            </a:endParaRPr>
          </a:p>
        </p:txBody>
      </p:sp>
      <p:sp>
        <p:nvSpPr>
          <p:cNvPr id="582" name="Google Shape;582;p56"/>
          <p:cNvSpPr/>
          <p:nvPr/>
        </p:nvSpPr>
        <p:spPr>
          <a:xfrm>
            <a:off x="7478875" y="2425925"/>
            <a:ext cx="567300" cy="260400"/>
          </a:xfrm>
          <a:custGeom>
            <a:rect b="b" l="l" r="r" t="t"/>
            <a:pathLst>
              <a:path extrusionOk="0" h="10416" w="22692">
                <a:moveTo>
                  <a:pt x="22692" y="0"/>
                </a:moveTo>
                <a:cubicBezTo>
                  <a:pt x="21560" y="5662"/>
                  <a:pt x="14415" y="11028"/>
                  <a:pt x="8699" y="10212"/>
                </a:cubicBezTo>
                <a:cubicBezTo>
                  <a:pt x="5054" y="9691"/>
                  <a:pt x="3293" y="5051"/>
                  <a:pt x="0" y="340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pic>
        <p:nvPicPr>
          <p:cNvPr id="588" name="Google Shape;588;p57"/>
          <p:cNvPicPr preferRelativeResize="0"/>
          <p:nvPr/>
        </p:nvPicPr>
        <p:blipFill>
          <a:blip r:embed="rId3">
            <a:alphaModFix/>
          </a:blip>
          <a:stretch>
            <a:fillRect/>
          </a:stretch>
        </p:blipFill>
        <p:spPr>
          <a:xfrm>
            <a:off x="960075" y="1818850"/>
            <a:ext cx="7223839" cy="2984850"/>
          </a:xfrm>
          <a:prstGeom prst="rect">
            <a:avLst/>
          </a:prstGeom>
          <a:noFill/>
          <a:ln>
            <a:noFill/>
          </a:ln>
        </p:spPr>
      </p:pic>
      <p:sp>
        <p:nvSpPr>
          <p:cNvPr id="589" name="Google Shape;589;p57"/>
          <p:cNvSpPr txBox="1"/>
          <p:nvPr/>
        </p:nvSpPr>
        <p:spPr>
          <a:xfrm>
            <a:off x="4025400" y="1418250"/>
            <a:ext cx="10968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soft debiasing not as effective at removing gender bias</a:t>
            </a:r>
            <a:endParaRPr sz="1000">
              <a:latin typeface="Lato"/>
              <a:ea typeface="Lato"/>
              <a:cs typeface="Lato"/>
              <a:sym typeface="Lato"/>
            </a:endParaRPr>
          </a:p>
        </p:txBody>
      </p:sp>
      <p:sp>
        <p:nvSpPr>
          <p:cNvPr id="590" name="Google Shape;590;p57"/>
          <p:cNvSpPr/>
          <p:nvPr/>
        </p:nvSpPr>
        <p:spPr>
          <a:xfrm>
            <a:off x="4245275" y="2117900"/>
            <a:ext cx="358250" cy="598800"/>
          </a:xfrm>
          <a:custGeom>
            <a:rect b="b" l="l" r="r" t="t"/>
            <a:pathLst>
              <a:path extrusionOk="0" h="23952" w="14330">
                <a:moveTo>
                  <a:pt x="9077" y="0"/>
                </a:moveTo>
                <a:cubicBezTo>
                  <a:pt x="11203" y="6383"/>
                  <a:pt x="16113" y="13420"/>
                  <a:pt x="13615" y="19667"/>
                </a:cubicBezTo>
                <a:cubicBezTo>
                  <a:pt x="12224" y="23147"/>
                  <a:pt x="6506" y="24842"/>
                  <a:pt x="3026" y="23449"/>
                </a:cubicBezTo>
                <a:cubicBezTo>
                  <a:pt x="1036" y="22652"/>
                  <a:pt x="0" y="19919"/>
                  <a:pt x="0" y="17776"/>
                </a:cubicBezTo>
              </a:path>
            </a:pathLst>
          </a:custGeom>
          <a:noFill/>
          <a:ln cap="flat" cmpd="sng" w="9525">
            <a:solidFill>
              <a:schemeClr val="dk2"/>
            </a:solidFill>
            <a:prstDash val="solid"/>
            <a:round/>
            <a:headEnd len="med" w="med" type="none"/>
            <a:tailEnd len="med" w="med" type="none"/>
          </a:ln>
        </p:spPr>
      </p:sp>
      <p:sp>
        <p:nvSpPr>
          <p:cNvPr id="591" name="Google Shape;591;p57"/>
          <p:cNvSpPr/>
          <p:nvPr/>
        </p:nvSpPr>
        <p:spPr>
          <a:xfrm>
            <a:off x="4136775" y="2439450"/>
            <a:ext cx="132300" cy="13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
          <p:cNvSpPr txBox="1"/>
          <p:nvPr/>
        </p:nvSpPr>
        <p:spPr>
          <a:xfrm>
            <a:off x="7657225" y="1818850"/>
            <a:ext cx="10968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soft debiasing not as effective at preserving # appropriate analogies</a:t>
            </a:r>
            <a:endParaRPr sz="1000">
              <a:latin typeface="Lato"/>
              <a:ea typeface="Lato"/>
              <a:cs typeface="Lato"/>
              <a:sym typeface="Lato"/>
            </a:endParaRPr>
          </a:p>
        </p:txBody>
      </p:sp>
      <p:sp>
        <p:nvSpPr>
          <p:cNvPr id="593" name="Google Shape;593;p57"/>
          <p:cNvSpPr/>
          <p:nvPr/>
        </p:nvSpPr>
        <p:spPr>
          <a:xfrm>
            <a:off x="7305100" y="2685025"/>
            <a:ext cx="132300" cy="13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7"/>
          <p:cNvSpPr/>
          <p:nvPr/>
        </p:nvSpPr>
        <p:spPr>
          <a:xfrm>
            <a:off x="7477125" y="2684050"/>
            <a:ext cx="566225" cy="253600"/>
          </a:xfrm>
          <a:custGeom>
            <a:rect b="b" l="l" r="r" t="t"/>
            <a:pathLst>
              <a:path extrusionOk="0" h="10144" w="22649">
                <a:moveTo>
                  <a:pt x="22289" y="0"/>
                </a:moveTo>
                <a:cubicBezTo>
                  <a:pt x="22289" y="2353"/>
                  <a:pt x="23276" y="5134"/>
                  <a:pt x="21908" y="7048"/>
                </a:cubicBezTo>
                <a:cubicBezTo>
                  <a:pt x="20283" y="9322"/>
                  <a:pt x="16884" y="9882"/>
                  <a:pt x="14097" y="10096"/>
                </a:cubicBezTo>
                <a:cubicBezTo>
                  <a:pt x="9065" y="10482"/>
                  <a:pt x="4897" y="5793"/>
                  <a:pt x="0" y="4572"/>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 Examples</a:t>
            </a:r>
            <a:endParaRPr/>
          </a:p>
        </p:txBody>
      </p:sp>
      <p:sp>
        <p:nvSpPr>
          <p:cNvPr id="600" name="Google Shape;600;p58"/>
          <p:cNvSpPr txBox="1"/>
          <p:nvPr/>
        </p:nvSpPr>
        <p:spPr>
          <a:xfrm>
            <a:off x="807550" y="1975400"/>
            <a:ext cx="3677100" cy="2571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Char char="●"/>
            </a:pPr>
            <a:r>
              <a:rPr lang="en-GB">
                <a:latin typeface="Lato"/>
                <a:ea typeface="Lato"/>
                <a:cs typeface="Lato"/>
                <a:sym typeface="Lato"/>
              </a:rPr>
              <a:t>Removing bias: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GB">
                <a:latin typeface="Lato"/>
                <a:ea typeface="Lato"/>
                <a:cs typeface="Lato"/>
                <a:sym typeface="Lato"/>
              </a:rPr>
              <a:t>b</a:t>
            </a:r>
            <a:r>
              <a:rPr lang="en-GB">
                <a:latin typeface="Lato"/>
                <a:ea typeface="Lato"/>
                <a:cs typeface="Lato"/>
                <a:sym typeface="Lato"/>
              </a:rPr>
              <a:t>efore: </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GB">
                <a:latin typeface="Lato"/>
                <a:ea typeface="Lato"/>
                <a:cs typeface="Lato"/>
                <a:sym typeface="Lato"/>
              </a:rPr>
              <a:t>he : doctor :: she : x</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GB">
                <a:latin typeface="Lato"/>
                <a:ea typeface="Lato"/>
                <a:cs typeface="Lato"/>
                <a:sym typeface="Lato"/>
              </a:rPr>
              <a:t>x</a:t>
            </a:r>
            <a:r>
              <a:rPr lang="en-GB">
                <a:latin typeface="Lato"/>
                <a:ea typeface="Lato"/>
                <a:cs typeface="Lato"/>
                <a:sym typeface="Lato"/>
              </a:rPr>
              <a:t> is returned as ‘nurse’</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GB">
                <a:latin typeface="Lato"/>
                <a:ea typeface="Lato"/>
                <a:cs typeface="Lato"/>
                <a:sym typeface="Lato"/>
              </a:rPr>
              <a:t>after hard debiasing:</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GB">
                <a:latin typeface="Lato"/>
                <a:ea typeface="Lato"/>
                <a:cs typeface="Lato"/>
                <a:sym typeface="Lato"/>
              </a:rPr>
              <a:t>x</a:t>
            </a:r>
            <a:r>
              <a:rPr lang="en-GB">
                <a:latin typeface="Lato"/>
                <a:ea typeface="Lato"/>
                <a:cs typeface="Lato"/>
                <a:sym typeface="Lato"/>
              </a:rPr>
              <a:t> is returned as ‘physician’</a:t>
            </a:r>
            <a:endParaRPr>
              <a:latin typeface="Lato"/>
              <a:ea typeface="Lato"/>
              <a:cs typeface="Lato"/>
              <a:sym typeface="Lato"/>
            </a:endParaRPr>
          </a:p>
          <a:p>
            <a:pPr indent="0" lvl="0" marL="0" marR="0" rtl="0" algn="l">
              <a:lnSpc>
                <a:spcPct val="150000"/>
              </a:lnSpc>
              <a:spcBef>
                <a:spcPts val="0"/>
              </a:spcBef>
              <a:spcAft>
                <a:spcPts val="0"/>
              </a:spcAft>
              <a:buNone/>
            </a:pPr>
            <a:r>
              <a:t/>
            </a:r>
            <a:endParaRPr>
              <a:latin typeface="Lato"/>
              <a:ea typeface="Lato"/>
              <a:cs typeface="Lato"/>
              <a:sym typeface="Lato"/>
            </a:endParaRPr>
          </a:p>
        </p:txBody>
      </p:sp>
      <p:sp>
        <p:nvSpPr>
          <p:cNvPr id="601" name="Google Shape;601;p58"/>
          <p:cNvSpPr txBox="1"/>
          <p:nvPr/>
        </p:nvSpPr>
        <p:spPr>
          <a:xfrm>
            <a:off x="4792800" y="1975400"/>
            <a:ext cx="4059600" cy="1838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Char char="●"/>
            </a:pPr>
            <a:r>
              <a:rPr lang="en-GB">
                <a:latin typeface="Lato"/>
                <a:ea typeface="Lato"/>
                <a:cs typeface="Lato"/>
                <a:sym typeface="Lato"/>
              </a:rPr>
              <a:t>Preserving appropriate analogies: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GB">
                <a:latin typeface="Lato"/>
                <a:ea typeface="Lato"/>
                <a:cs typeface="Lato"/>
                <a:sym typeface="Lato"/>
              </a:rPr>
              <a:t>after hard debiasing:</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GB">
                <a:latin typeface="Lato"/>
                <a:ea typeface="Lato"/>
                <a:cs typeface="Lato"/>
                <a:sym typeface="Lato"/>
              </a:rPr>
              <a:t>she : ovarian cancer :: he : prostate cancer</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607" name="Google Shape;607;p59"/>
          <p:cNvSpPr txBox="1"/>
          <p:nvPr/>
        </p:nvSpPr>
        <p:spPr>
          <a:xfrm>
            <a:off x="807550" y="1975400"/>
            <a:ext cx="7610700" cy="1782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Clr>
                <a:srgbClr val="000000"/>
              </a:buClr>
              <a:buSzPts val="1400"/>
              <a:buFont typeface="Lato"/>
              <a:buChar char="➢"/>
            </a:pPr>
            <a:r>
              <a:rPr lang="en-GB">
                <a:latin typeface="Lato"/>
                <a:ea typeface="Lato"/>
                <a:cs typeface="Lato"/>
                <a:sym typeface="Lato"/>
              </a:rPr>
              <a:t>Pipeline approach that requires gender neutral words to be identified in advance by a classifier</a:t>
            </a:r>
            <a:endParaRPr>
              <a:latin typeface="Lato"/>
              <a:ea typeface="Lato"/>
              <a:cs typeface="Lato"/>
              <a:sym typeface="Lato"/>
            </a:endParaRPr>
          </a:p>
          <a:p>
            <a:pPr indent="-317500" lvl="1" marL="914400" marR="0" rtl="0" algn="l">
              <a:lnSpc>
                <a:spcPct val="200000"/>
              </a:lnSpc>
              <a:spcBef>
                <a:spcPts val="0"/>
              </a:spcBef>
              <a:spcAft>
                <a:spcPts val="0"/>
              </a:spcAft>
              <a:buSzPts val="1400"/>
              <a:buFont typeface="Lato"/>
              <a:buChar char="○"/>
            </a:pPr>
            <a:r>
              <a:rPr lang="en-GB">
                <a:latin typeface="Lato"/>
                <a:ea typeface="Lato"/>
                <a:cs typeface="Lato"/>
                <a:sym typeface="Lato"/>
              </a:rPr>
              <a:t>if classifier makes mistake, error will be propagated</a:t>
            </a:r>
            <a:endParaRPr>
              <a:latin typeface="Lato"/>
              <a:ea typeface="Lato"/>
              <a:cs typeface="Lato"/>
              <a:sym typeface="Lato"/>
            </a:endParaRPr>
          </a:p>
          <a:p>
            <a:pPr indent="-317500" lvl="0" marL="457200" marR="0" rtl="0" algn="l">
              <a:lnSpc>
                <a:spcPct val="200000"/>
              </a:lnSpc>
              <a:spcBef>
                <a:spcPts val="0"/>
              </a:spcBef>
              <a:spcAft>
                <a:spcPts val="0"/>
              </a:spcAft>
              <a:buSzPts val="1400"/>
              <a:buFont typeface="Lato"/>
              <a:buChar char="➢"/>
            </a:pPr>
            <a:r>
              <a:rPr lang="en-GB">
                <a:latin typeface="Lato"/>
                <a:ea typeface="Lato"/>
                <a:cs typeface="Lato"/>
                <a:sym typeface="Lato"/>
              </a:rPr>
              <a:t>Better performing model completely removes gendered information from embeddings </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613" name="Google Shape;613;p60"/>
          <p:cNvSpPr txBox="1"/>
          <p:nvPr/>
        </p:nvSpPr>
        <p:spPr>
          <a:xfrm>
            <a:off x="807550" y="1975400"/>
            <a:ext cx="7610700" cy="1782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Clr>
                <a:srgbClr val="000000"/>
              </a:buClr>
              <a:buSzPts val="1400"/>
              <a:buFont typeface="Lato"/>
              <a:buChar char="➢"/>
            </a:pPr>
            <a:r>
              <a:rPr lang="en-GB">
                <a:latin typeface="Lato"/>
                <a:ea typeface="Lato"/>
                <a:cs typeface="Lato"/>
                <a:sym typeface="Lato"/>
              </a:rPr>
              <a:t>Pipeline approach that requires gender neutral words to be identified in advance by a classifier</a:t>
            </a:r>
            <a:endParaRPr>
              <a:latin typeface="Lato"/>
              <a:ea typeface="Lato"/>
              <a:cs typeface="Lato"/>
              <a:sym typeface="Lato"/>
            </a:endParaRPr>
          </a:p>
          <a:p>
            <a:pPr indent="-317500" lvl="1" marL="914400" marR="0" rtl="0" algn="l">
              <a:lnSpc>
                <a:spcPct val="200000"/>
              </a:lnSpc>
              <a:spcBef>
                <a:spcPts val="0"/>
              </a:spcBef>
              <a:spcAft>
                <a:spcPts val="0"/>
              </a:spcAft>
              <a:buSzPts val="1400"/>
              <a:buFont typeface="Lato"/>
              <a:buChar char="○"/>
            </a:pPr>
            <a:r>
              <a:rPr lang="en-GB">
                <a:latin typeface="Lato"/>
                <a:ea typeface="Lato"/>
                <a:cs typeface="Lato"/>
                <a:sym typeface="Lato"/>
              </a:rPr>
              <a:t>if classifier makes mistake, error will be propagated</a:t>
            </a:r>
            <a:endParaRPr>
              <a:latin typeface="Lato"/>
              <a:ea typeface="Lato"/>
              <a:cs typeface="Lato"/>
              <a:sym typeface="Lato"/>
            </a:endParaRPr>
          </a:p>
          <a:p>
            <a:pPr indent="-317500" lvl="0" marL="457200" marR="0" rtl="0" algn="l">
              <a:lnSpc>
                <a:spcPct val="200000"/>
              </a:lnSpc>
              <a:spcBef>
                <a:spcPts val="0"/>
              </a:spcBef>
              <a:spcAft>
                <a:spcPts val="0"/>
              </a:spcAft>
              <a:buSzPts val="1400"/>
              <a:buFont typeface="Lato"/>
              <a:buChar char="➢"/>
            </a:pPr>
            <a:r>
              <a:rPr lang="en-GB">
                <a:latin typeface="Lato"/>
                <a:ea typeface="Lato"/>
                <a:cs typeface="Lato"/>
                <a:sym typeface="Lato"/>
              </a:rPr>
              <a:t>Better performing model completely removes gendered information from embeddings </a:t>
            </a:r>
            <a:endParaRPr>
              <a:latin typeface="Lato"/>
              <a:ea typeface="Lato"/>
              <a:cs typeface="Lato"/>
              <a:sym typeface="Lato"/>
            </a:endParaRPr>
          </a:p>
        </p:txBody>
      </p:sp>
      <p:sp>
        <p:nvSpPr>
          <p:cNvPr id="614" name="Google Shape;614;p60"/>
          <p:cNvSpPr txBox="1"/>
          <p:nvPr/>
        </p:nvSpPr>
        <p:spPr>
          <a:xfrm>
            <a:off x="3829250" y="3677975"/>
            <a:ext cx="4141200" cy="7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400">
                <a:latin typeface="Lato"/>
                <a:ea typeface="Lato"/>
                <a:cs typeface="Lato"/>
                <a:sym typeface="Lato"/>
              </a:rPr>
              <a:t>Solution?</a:t>
            </a:r>
            <a:endParaRPr i="1" sz="2400">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6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Gender-Neutral Word Embeddings</a:t>
            </a:r>
            <a:endParaRPr/>
          </a:p>
        </p:txBody>
      </p:sp>
      <p:sp>
        <p:nvSpPr>
          <p:cNvPr id="620" name="Google Shape;620;p61"/>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Jieyu Zhao, Yichao Zhou, Zeyu Li, Wei Wang, Kai-Wei Chang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12" name="Google Shape;112;p17"/>
          <p:cNvSpPr txBox="1"/>
          <p:nvPr>
            <p:ph idx="4294967295" type="subTitle"/>
          </p:nvPr>
        </p:nvSpPr>
        <p:spPr>
          <a:xfrm>
            <a:off x="730000" y="2029725"/>
            <a:ext cx="7688700" cy="60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Word Embeddings rely on the data they are trained on</a:t>
            </a:r>
            <a:endParaRPr sz="2400"/>
          </a:p>
        </p:txBody>
      </p:sp>
      <p:sp>
        <p:nvSpPr>
          <p:cNvPr id="113" name="Google Shape;113;p17"/>
          <p:cNvSpPr txBox="1"/>
          <p:nvPr/>
        </p:nvSpPr>
        <p:spPr>
          <a:xfrm>
            <a:off x="800100" y="2721125"/>
            <a:ext cx="7138500" cy="10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400">
                <a:solidFill>
                  <a:schemeClr val="accent1"/>
                </a:solidFill>
                <a:latin typeface="Lato"/>
                <a:ea typeface="Lato"/>
                <a:cs typeface="Lato"/>
                <a:sym typeface="Lato"/>
              </a:rPr>
              <a:t>But there can be a downside to it!</a:t>
            </a:r>
            <a:endParaRPr sz="24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2400">
              <a:solidFill>
                <a:schemeClr val="accent1"/>
              </a:solidFill>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800103" y="2008125"/>
            <a:ext cx="7533401" cy="2959975"/>
          </a:xfrm>
          <a:prstGeom prst="rect">
            <a:avLst/>
          </a:prstGeom>
          <a:noFill/>
          <a:ln>
            <a:noFill/>
          </a:ln>
        </p:spPr>
      </p:pic>
      <p:pic>
        <p:nvPicPr>
          <p:cNvPr id="115" name="Google Shape;115;p17"/>
          <p:cNvPicPr preferRelativeResize="0"/>
          <p:nvPr/>
        </p:nvPicPr>
        <p:blipFill>
          <a:blip r:embed="rId4">
            <a:alphaModFix/>
          </a:blip>
          <a:stretch>
            <a:fillRect/>
          </a:stretch>
        </p:blipFill>
        <p:spPr>
          <a:xfrm>
            <a:off x="257725" y="1853850"/>
            <a:ext cx="8740601" cy="3065525"/>
          </a:xfrm>
          <a:prstGeom prst="rect">
            <a:avLst/>
          </a:prstGeom>
          <a:noFill/>
          <a:ln>
            <a:noFill/>
          </a:ln>
        </p:spPr>
      </p:pic>
      <p:pic>
        <p:nvPicPr>
          <p:cNvPr id="116" name="Google Shape;116;p17"/>
          <p:cNvPicPr preferRelativeResize="0"/>
          <p:nvPr/>
        </p:nvPicPr>
        <p:blipFill>
          <a:blip r:embed="rId5">
            <a:alphaModFix/>
          </a:blip>
          <a:stretch>
            <a:fillRect/>
          </a:stretch>
        </p:blipFill>
        <p:spPr>
          <a:xfrm>
            <a:off x="257725" y="1853850"/>
            <a:ext cx="8662149" cy="3065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626" name="Google Shape;626;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sz="1800"/>
              <a:t>Goals:</a:t>
            </a:r>
            <a:endParaRPr sz="1800"/>
          </a:p>
          <a:p>
            <a:pPr indent="-317500" lvl="1" marL="914400" rtl="0" algn="l">
              <a:lnSpc>
                <a:spcPct val="150000"/>
              </a:lnSpc>
              <a:spcBef>
                <a:spcPts val="0"/>
              </a:spcBef>
              <a:spcAft>
                <a:spcPts val="0"/>
              </a:spcAft>
              <a:buSzPts val="1400"/>
              <a:buChar char="○"/>
            </a:pPr>
            <a:r>
              <a:rPr lang="en-GB" sz="1400"/>
              <a:t>Learn gender neutral word embeddings during training</a:t>
            </a:r>
            <a:endParaRPr sz="1400"/>
          </a:p>
          <a:p>
            <a:pPr indent="-317500" lvl="1" marL="914400" rtl="0" algn="l">
              <a:lnSpc>
                <a:spcPct val="150000"/>
              </a:lnSpc>
              <a:spcBef>
                <a:spcPts val="0"/>
              </a:spcBef>
              <a:spcAft>
                <a:spcPts val="0"/>
              </a:spcAft>
              <a:buSzPts val="1400"/>
              <a:buChar char="○"/>
            </a:pPr>
            <a:r>
              <a:rPr lang="en-GB" sz="1400"/>
              <a:t>Preserve gender information in certain dimensions of word vectors</a:t>
            </a:r>
            <a:endParaRPr sz="1400"/>
          </a:p>
          <a:p>
            <a:pPr indent="-317500" lvl="2" marL="1371600" rtl="0" algn="l">
              <a:lnSpc>
                <a:spcPct val="150000"/>
              </a:lnSpc>
              <a:spcBef>
                <a:spcPts val="0"/>
              </a:spcBef>
              <a:spcAft>
                <a:spcPts val="0"/>
              </a:spcAft>
              <a:buSzPts val="1400"/>
              <a:buChar char="■"/>
            </a:pPr>
            <a:r>
              <a:rPr lang="en-GB" sz="1400"/>
              <a:t>but also, compel other dimensions to be free of gender information</a:t>
            </a:r>
            <a:endParaRPr sz="1400"/>
          </a:p>
          <a:p>
            <a:pPr indent="-342900" lvl="0" marL="457200" rtl="0" algn="l">
              <a:lnSpc>
                <a:spcPct val="150000"/>
              </a:lnSpc>
              <a:spcBef>
                <a:spcPts val="0"/>
              </a:spcBef>
              <a:spcAft>
                <a:spcPts val="0"/>
              </a:spcAft>
              <a:buSzPts val="1800"/>
              <a:buChar char="➢"/>
            </a:pPr>
            <a:r>
              <a:rPr lang="en-GB" sz="1800"/>
              <a:t>Method:</a:t>
            </a:r>
            <a:endParaRPr sz="1800"/>
          </a:p>
          <a:p>
            <a:pPr indent="-317500" lvl="1" marL="914400" rtl="0" algn="l">
              <a:lnSpc>
                <a:spcPct val="150000"/>
              </a:lnSpc>
              <a:spcBef>
                <a:spcPts val="0"/>
              </a:spcBef>
              <a:spcAft>
                <a:spcPts val="0"/>
              </a:spcAft>
              <a:buSzPts val="1400"/>
              <a:buChar char="○"/>
            </a:pPr>
            <a:r>
              <a:rPr lang="en-GB" sz="1400"/>
              <a:t>Gender Neutral Global Vectors (GN GloVe)</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Gender Neutral GloVe</a:t>
            </a:r>
            <a:endParaRPr/>
          </a:p>
        </p:txBody>
      </p:sp>
      <p:sp>
        <p:nvSpPr>
          <p:cNvPr id="632" name="Google Shape;632;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GB" sz="1400"/>
              <a:t>Represents protected attributes in certain dimensions ; neutralizing others during training</a:t>
            </a:r>
            <a:endParaRPr sz="1400"/>
          </a:p>
          <a:p>
            <a:pPr indent="-311150" lvl="1" marL="914400" rtl="0" algn="l">
              <a:lnSpc>
                <a:spcPct val="200000"/>
              </a:lnSpc>
              <a:spcBef>
                <a:spcPts val="0"/>
              </a:spcBef>
              <a:spcAft>
                <a:spcPts val="0"/>
              </a:spcAft>
              <a:buSzPts val="1300"/>
              <a:buChar char="○"/>
            </a:pPr>
            <a:r>
              <a:rPr lang="en-GB" sz="1300"/>
              <a:t>b</a:t>
            </a:r>
            <a:r>
              <a:rPr lang="en-GB" sz="1300"/>
              <a:t>ecause of restriction, information can easily be removed</a:t>
            </a:r>
            <a:endParaRPr sz="1300"/>
          </a:p>
          <a:p>
            <a:pPr indent="-317500" lvl="0" marL="457200" rtl="0" algn="l">
              <a:lnSpc>
                <a:spcPct val="200000"/>
              </a:lnSpc>
              <a:spcBef>
                <a:spcPts val="0"/>
              </a:spcBef>
              <a:spcAft>
                <a:spcPts val="0"/>
              </a:spcAft>
              <a:buSzPts val="1400"/>
              <a:buChar char="➢"/>
            </a:pPr>
            <a:r>
              <a:rPr lang="en-GB" sz="1400"/>
              <a:t>Does not require separate classifier to identify gender neutral words</a:t>
            </a:r>
            <a:endParaRPr sz="1400"/>
          </a:p>
          <a:p>
            <a:pPr indent="-311150" lvl="1" marL="914400" rtl="0" algn="l">
              <a:lnSpc>
                <a:spcPct val="200000"/>
              </a:lnSpc>
              <a:spcBef>
                <a:spcPts val="0"/>
              </a:spcBef>
              <a:spcAft>
                <a:spcPts val="0"/>
              </a:spcAft>
              <a:buSzPts val="1300"/>
              <a:buChar char="○"/>
            </a:pPr>
            <a:r>
              <a:rPr lang="en-GB" sz="1300"/>
              <a:t>e</a:t>
            </a:r>
            <a:r>
              <a:rPr lang="en-GB" sz="1300"/>
              <a:t>liminates error propagation issue present in other method</a:t>
            </a:r>
            <a:endParaRPr sz="13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Decomposition of word vectors</a:t>
            </a:r>
            <a:endParaRPr/>
          </a:p>
        </p:txBody>
      </p:sp>
      <p:pic>
        <p:nvPicPr>
          <p:cNvPr id="638" name="Google Shape;638;p64"/>
          <p:cNvPicPr preferRelativeResize="0"/>
          <p:nvPr/>
        </p:nvPicPr>
        <p:blipFill>
          <a:blip r:embed="rId3">
            <a:alphaModFix/>
          </a:blip>
          <a:stretch>
            <a:fillRect/>
          </a:stretch>
        </p:blipFill>
        <p:spPr>
          <a:xfrm>
            <a:off x="3100900" y="2236875"/>
            <a:ext cx="2591325" cy="491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Decomposition of word vectors</a:t>
            </a:r>
            <a:endParaRPr/>
          </a:p>
        </p:txBody>
      </p:sp>
      <p:sp>
        <p:nvSpPr>
          <p:cNvPr id="644" name="Google Shape;644;p65"/>
          <p:cNvSpPr txBox="1"/>
          <p:nvPr>
            <p:ph idx="1" type="body"/>
          </p:nvPr>
        </p:nvSpPr>
        <p:spPr>
          <a:xfrm>
            <a:off x="2448850" y="3395125"/>
            <a:ext cx="1686300" cy="43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word vector</a:t>
            </a:r>
            <a:endParaRPr/>
          </a:p>
        </p:txBody>
      </p:sp>
      <p:pic>
        <p:nvPicPr>
          <p:cNvPr id="645" name="Google Shape;645;p65"/>
          <p:cNvPicPr preferRelativeResize="0"/>
          <p:nvPr/>
        </p:nvPicPr>
        <p:blipFill>
          <a:blip r:embed="rId3">
            <a:alphaModFix/>
          </a:blip>
          <a:stretch>
            <a:fillRect/>
          </a:stretch>
        </p:blipFill>
        <p:spPr>
          <a:xfrm>
            <a:off x="3100900" y="2236875"/>
            <a:ext cx="2591325" cy="491100"/>
          </a:xfrm>
          <a:prstGeom prst="rect">
            <a:avLst/>
          </a:prstGeom>
          <a:noFill/>
          <a:ln>
            <a:noFill/>
          </a:ln>
        </p:spPr>
      </p:pic>
      <p:sp>
        <p:nvSpPr>
          <p:cNvPr id="646" name="Google Shape;646;p65"/>
          <p:cNvSpPr/>
          <p:nvPr/>
        </p:nvSpPr>
        <p:spPr>
          <a:xfrm>
            <a:off x="3048550" y="2148028"/>
            <a:ext cx="486900" cy="65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7" name="Google Shape;647;p65"/>
          <p:cNvCxnSpPr>
            <a:stCxn id="646" idx="2"/>
          </p:cNvCxnSpPr>
          <p:nvPr/>
        </p:nvCxnSpPr>
        <p:spPr>
          <a:xfrm>
            <a:off x="3292000" y="2802028"/>
            <a:ext cx="0" cy="5931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Decomposition of word vectors</a:t>
            </a:r>
            <a:endParaRPr/>
          </a:p>
        </p:txBody>
      </p:sp>
      <p:pic>
        <p:nvPicPr>
          <p:cNvPr id="653" name="Google Shape;653;p66"/>
          <p:cNvPicPr preferRelativeResize="0"/>
          <p:nvPr/>
        </p:nvPicPr>
        <p:blipFill>
          <a:blip r:embed="rId3">
            <a:alphaModFix/>
          </a:blip>
          <a:stretch>
            <a:fillRect/>
          </a:stretch>
        </p:blipFill>
        <p:spPr>
          <a:xfrm>
            <a:off x="3100900" y="2236875"/>
            <a:ext cx="2591325" cy="491100"/>
          </a:xfrm>
          <a:prstGeom prst="rect">
            <a:avLst/>
          </a:prstGeom>
          <a:noFill/>
          <a:ln>
            <a:noFill/>
          </a:ln>
        </p:spPr>
      </p:pic>
      <p:sp>
        <p:nvSpPr>
          <p:cNvPr id="654" name="Google Shape;654;p66"/>
          <p:cNvSpPr txBox="1"/>
          <p:nvPr>
            <p:ph idx="1" type="body"/>
          </p:nvPr>
        </p:nvSpPr>
        <p:spPr>
          <a:xfrm>
            <a:off x="4478075" y="3395125"/>
            <a:ext cx="1686300" cy="43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gendered components</a:t>
            </a:r>
            <a:br>
              <a:rPr lang="en-GB"/>
            </a:br>
            <a:r>
              <a:rPr lang="en-GB"/>
              <a:t>(dimension </a:t>
            </a:r>
            <a:r>
              <a:rPr i="1" lang="en-GB"/>
              <a:t>k</a:t>
            </a:r>
            <a:r>
              <a:rPr lang="en-GB"/>
              <a:t>)</a:t>
            </a:r>
            <a:endParaRPr/>
          </a:p>
        </p:txBody>
      </p:sp>
      <p:sp>
        <p:nvSpPr>
          <p:cNvPr id="655" name="Google Shape;655;p66"/>
          <p:cNvSpPr/>
          <p:nvPr/>
        </p:nvSpPr>
        <p:spPr>
          <a:xfrm>
            <a:off x="4953550" y="2147900"/>
            <a:ext cx="635100" cy="65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66"/>
          <p:cNvCxnSpPr/>
          <p:nvPr/>
        </p:nvCxnSpPr>
        <p:spPr>
          <a:xfrm>
            <a:off x="5273200" y="2802028"/>
            <a:ext cx="0" cy="5931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Decomposition of word vectors</a:t>
            </a:r>
            <a:endParaRPr/>
          </a:p>
        </p:txBody>
      </p:sp>
      <p:pic>
        <p:nvPicPr>
          <p:cNvPr id="662" name="Google Shape;662;p67"/>
          <p:cNvPicPr preferRelativeResize="0"/>
          <p:nvPr/>
        </p:nvPicPr>
        <p:blipFill>
          <a:blip r:embed="rId3">
            <a:alphaModFix/>
          </a:blip>
          <a:stretch>
            <a:fillRect/>
          </a:stretch>
        </p:blipFill>
        <p:spPr>
          <a:xfrm>
            <a:off x="3100900" y="2236875"/>
            <a:ext cx="2591325" cy="491100"/>
          </a:xfrm>
          <a:prstGeom prst="rect">
            <a:avLst/>
          </a:prstGeom>
          <a:noFill/>
          <a:ln>
            <a:noFill/>
          </a:ln>
        </p:spPr>
      </p:pic>
      <p:sp>
        <p:nvSpPr>
          <p:cNvPr id="663" name="Google Shape;663;p67"/>
          <p:cNvSpPr txBox="1"/>
          <p:nvPr>
            <p:ph idx="1" type="body"/>
          </p:nvPr>
        </p:nvSpPr>
        <p:spPr>
          <a:xfrm>
            <a:off x="4478075" y="3395125"/>
            <a:ext cx="1686300" cy="43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gendered components</a:t>
            </a:r>
            <a:br>
              <a:rPr lang="en-GB"/>
            </a:br>
            <a:r>
              <a:rPr lang="en-GB"/>
              <a:t>(dimension </a:t>
            </a:r>
            <a:r>
              <a:rPr i="1" lang="en-GB"/>
              <a:t>k</a:t>
            </a:r>
            <a:r>
              <a:rPr lang="en-GB"/>
              <a:t>)</a:t>
            </a:r>
            <a:endParaRPr/>
          </a:p>
        </p:txBody>
      </p:sp>
      <p:sp>
        <p:nvSpPr>
          <p:cNvPr id="664" name="Google Shape;664;p67"/>
          <p:cNvSpPr/>
          <p:nvPr/>
        </p:nvSpPr>
        <p:spPr>
          <a:xfrm>
            <a:off x="4953550" y="2147900"/>
            <a:ext cx="635100" cy="65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5" name="Google Shape;665;p67"/>
          <p:cNvCxnSpPr/>
          <p:nvPr/>
        </p:nvCxnSpPr>
        <p:spPr>
          <a:xfrm>
            <a:off x="5273200" y="2802028"/>
            <a:ext cx="0" cy="593100"/>
          </a:xfrm>
          <a:prstGeom prst="straightConnector1">
            <a:avLst/>
          </a:prstGeom>
          <a:noFill/>
          <a:ln cap="flat" cmpd="sng" w="19050">
            <a:solidFill>
              <a:srgbClr val="FF0000"/>
            </a:solidFill>
            <a:prstDash val="solid"/>
            <a:round/>
            <a:headEnd len="med" w="med" type="none"/>
            <a:tailEnd len="med" w="med" type="triangle"/>
          </a:ln>
        </p:spPr>
      </p:cxnSp>
      <p:cxnSp>
        <p:nvCxnSpPr>
          <p:cNvPr id="666" name="Google Shape;666;p67"/>
          <p:cNvCxnSpPr/>
          <p:nvPr/>
        </p:nvCxnSpPr>
        <p:spPr>
          <a:xfrm flipH="1" rot="10800000">
            <a:off x="6047900" y="3259153"/>
            <a:ext cx="514200" cy="522900"/>
          </a:xfrm>
          <a:prstGeom prst="straightConnector1">
            <a:avLst/>
          </a:prstGeom>
          <a:noFill/>
          <a:ln cap="flat" cmpd="sng" w="19050">
            <a:solidFill>
              <a:srgbClr val="FF0000"/>
            </a:solidFill>
            <a:prstDash val="solid"/>
            <a:round/>
            <a:headEnd len="med" w="med" type="none"/>
            <a:tailEnd len="med" w="med" type="triangle"/>
          </a:ln>
        </p:spPr>
      </p:cxnSp>
      <p:sp>
        <p:nvSpPr>
          <p:cNvPr id="667" name="Google Shape;667;p67"/>
          <p:cNvSpPr txBox="1"/>
          <p:nvPr>
            <p:ph idx="1" type="body"/>
          </p:nvPr>
        </p:nvSpPr>
        <p:spPr>
          <a:xfrm>
            <a:off x="6459275" y="2861725"/>
            <a:ext cx="2128500" cy="65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definitional</a:t>
            </a:r>
            <a:br>
              <a:rPr lang="en-GB"/>
            </a:br>
            <a:r>
              <a:rPr lang="en-GB"/>
              <a:t>(e.g., </a:t>
            </a:r>
            <a:r>
              <a:rPr i="1" lang="en-GB"/>
              <a:t>waiter - waitress</a:t>
            </a:r>
            <a:r>
              <a:rPr lang="en-GB"/>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Decomposition of word vectors</a:t>
            </a:r>
            <a:endParaRPr/>
          </a:p>
        </p:txBody>
      </p:sp>
      <p:pic>
        <p:nvPicPr>
          <p:cNvPr id="673" name="Google Shape;673;p68"/>
          <p:cNvPicPr preferRelativeResize="0"/>
          <p:nvPr/>
        </p:nvPicPr>
        <p:blipFill>
          <a:blip r:embed="rId3">
            <a:alphaModFix/>
          </a:blip>
          <a:stretch>
            <a:fillRect/>
          </a:stretch>
        </p:blipFill>
        <p:spPr>
          <a:xfrm>
            <a:off x="3100900" y="2236875"/>
            <a:ext cx="2591325" cy="491100"/>
          </a:xfrm>
          <a:prstGeom prst="rect">
            <a:avLst/>
          </a:prstGeom>
          <a:noFill/>
          <a:ln>
            <a:noFill/>
          </a:ln>
        </p:spPr>
      </p:pic>
      <p:sp>
        <p:nvSpPr>
          <p:cNvPr id="674" name="Google Shape;674;p68"/>
          <p:cNvSpPr txBox="1"/>
          <p:nvPr>
            <p:ph idx="1" type="body"/>
          </p:nvPr>
        </p:nvSpPr>
        <p:spPr>
          <a:xfrm>
            <a:off x="4478075" y="3395125"/>
            <a:ext cx="1686300" cy="43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gendered components</a:t>
            </a:r>
            <a:br>
              <a:rPr lang="en-GB"/>
            </a:br>
            <a:r>
              <a:rPr lang="en-GB"/>
              <a:t>(dimension </a:t>
            </a:r>
            <a:r>
              <a:rPr i="1" lang="en-GB"/>
              <a:t>k</a:t>
            </a:r>
            <a:r>
              <a:rPr lang="en-GB"/>
              <a:t>)</a:t>
            </a:r>
            <a:endParaRPr/>
          </a:p>
        </p:txBody>
      </p:sp>
      <p:sp>
        <p:nvSpPr>
          <p:cNvPr id="675" name="Google Shape;675;p68"/>
          <p:cNvSpPr/>
          <p:nvPr/>
        </p:nvSpPr>
        <p:spPr>
          <a:xfrm>
            <a:off x="4953550" y="2147900"/>
            <a:ext cx="635100" cy="65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6" name="Google Shape;676;p68"/>
          <p:cNvCxnSpPr/>
          <p:nvPr/>
        </p:nvCxnSpPr>
        <p:spPr>
          <a:xfrm>
            <a:off x="5273200" y="2802028"/>
            <a:ext cx="0" cy="593100"/>
          </a:xfrm>
          <a:prstGeom prst="straightConnector1">
            <a:avLst/>
          </a:prstGeom>
          <a:noFill/>
          <a:ln cap="flat" cmpd="sng" w="19050">
            <a:solidFill>
              <a:srgbClr val="FF0000"/>
            </a:solidFill>
            <a:prstDash val="solid"/>
            <a:round/>
            <a:headEnd len="med" w="med" type="none"/>
            <a:tailEnd len="med" w="med" type="triangle"/>
          </a:ln>
        </p:spPr>
      </p:cxnSp>
      <p:cxnSp>
        <p:nvCxnSpPr>
          <p:cNvPr id="677" name="Google Shape;677;p68"/>
          <p:cNvCxnSpPr/>
          <p:nvPr/>
        </p:nvCxnSpPr>
        <p:spPr>
          <a:xfrm flipH="1" rot="10800000">
            <a:off x="6047900" y="3259153"/>
            <a:ext cx="514200" cy="522900"/>
          </a:xfrm>
          <a:prstGeom prst="straightConnector1">
            <a:avLst/>
          </a:prstGeom>
          <a:noFill/>
          <a:ln cap="flat" cmpd="sng" w="19050">
            <a:solidFill>
              <a:srgbClr val="FF0000"/>
            </a:solidFill>
            <a:prstDash val="solid"/>
            <a:round/>
            <a:headEnd len="med" w="med" type="none"/>
            <a:tailEnd len="med" w="med" type="triangle"/>
          </a:ln>
        </p:spPr>
      </p:cxnSp>
      <p:cxnSp>
        <p:nvCxnSpPr>
          <p:cNvPr id="678" name="Google Shape;678;p68"/>
          <p:cNvCxnSpPr/>
          <p:nvPr/>
        </p:nvCxnSpPr>
        <p:spPr>
          <a:xfrm>
            <a:off x="6047900" y="3782053"/>
            <a:ext cx="514200" cy="522900"/>
          </a:xfrm>
          <a:prstGeom prst="straightConnector1">
            <a:avLst/>
          </a:prstGeom>
          <a:noFill/>
          <a:ln cap="flat" cmpd="sng" w="19050">
            <a:solidFill>
              <a:srgbClr val="FF0000"/>
            </a:solidFill>
            <a:prstDash val="solid"/>
            <a:round/>
            <a:headEnd len="med" w="med" type="none"/>
            <a:tailEnd len="med" w="med" type="triangle"/>
          </a:ln>
        </p:spPr>
      </p:cxnSp>
      <p:sp>
        <p:nvSpPr>
          <p:cNvPr id="679" name="Google Shape;679;p68"/>
          <p:cNvSpPr txBox="1"/>
          <p:nvPr>
            <p:ph idx="1" type="body"/>
          </p:nvPr>
        </p:nvSpPr>
        <p:spPr>
          <a:xfrm>
            <a:off x="6459275" y="2861725"/>
            <a:ext cx="2128500" cy="65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definitional</a:t>
            </a:r>
            <a:br>
              <a:rPr lang="en-GB"/>
            </a:br>
            <a:r>
              <a:rPr lang="en-GB"/>
              <a:t>(e.g., </a:t>
            </a:r>
            <a:r>
              <a:rPr i="1" lang="en-GB"/>
              <a:t>waiter - waitress</a:t>
            </a:r>
            <a:r>
              <a:rPr lang="en-GB"/>
              <a:t>)</a:t>
            </a:r>
            <a:endParaRPr/>
          </a:p>
        </p:txBody>
      </p:sp>
      <p:sp>
        <p:nvSpPr>
          <p:cNvPr id="680" name="Google Shape;680;p68"/>
          <p:cNvSpPr txBox="1"/>
          <p:nvPr>
            <p:ph idx="1" type="body"/>
          </p:nvPr>
        </p:nvSpPr>
        <p:spPr>
          <a:xfrm>
            <a:off x="6459275" y="4004725"/>
            <a:ext cx="2128500" cy="65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stereotypical</a:t>
            </a:r>
            <a:br>
              <a:rPr lang="en-GB"/>
            </a:br>
            <a:r>
              <a:rPr lang="en-GB"/>
              <a:t>(e.g., </a:t>
            </a:r>
            <a:r>
              <a:rPr i="1" lang="en-GB"/>
              <a:t>doctor - nurse</a:t>
            </a:r>
            <a:r>
              <a:rPr lang="en-GB"/>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Decomposition of word vectors</a:t>
            </a:r>
            <a:endParaRPr/>
          </a:p>
        </p:txBody>
      </p:sp>
      <p:pic>
        <p:nvPicPr>
          <p:cNvPr id="686" name="Google Shape;686;p69"/>
          <p:cNvPicPr preferRelativeResize="0"/>
          <p:nvPr/>
        </p:nvPicPr>
        <p:blipFill>
          <a:blip r:embed="rId3">
            <a:alphaModFix/>
          </a:blip>
          <a:stretch>
            <a:fillRect/>
          </a:stretch>
        </p:blipFill>
        <p:spPr>
          <a:xfrm>
            <a:off x="3100900" y="2236875"/>
            <a:ext cx="2591325" cy="491100"/>
          </a:xfrm>
          <a:prstGeom prst="rect">
            <a:avLst/>
          </a:prstGeom>
          <a:noFill/>
          <a:ln>
            <a:noFill/>
          </a:ln>
        </p:spPr>
      </p:pic>
      <p:sp>
        <p:nvSpPr>
          <p:cNvPr id="687" name="Google Shape;687;p69"/>
          <p:cNvSpPr txBox="1"/>
          <p:nvPr>
            <p:ph idx="1" type="body"/>
          </p:nvPr>
        </p:nvSpPr>
        <p:spPr>
          <a:xfrm>
            <a:off x="3591838" y="3395250"/>
            <a:ext cx="1686300" cy="43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neutralized componentes</a:t>
            </a:r>
            <a:br>
              <a:rPr lang="en-GB"/>
            </a:br>
            <a:r>
              <a:rPr lang="en-GB"/>
              <a:t>(dimension </a:t>
            </a:r>
            <a:r>
              <a:rPr i="1" lang="en-GB"/>
              <a:t>d-k</a:t>
            </a:r>
            <a:r>
              <a:rPr lang="en-GB"/>
              <a:t>)</a:t>
            </a:r>
            <a:endParaRPr/>
          </a:p>
        </p:txBody>
      </p:sp>
      <p:sp>
        <p:nvSpPr>
          <p:cNvPr id="688" name="Google Shape;688;p69"/>
          <p:cNvSpPr/>
          <p:nvPr/>
        </p:nvSpPr>
        <p:spPr>
          <a:xfrm>
            <a:off x="4115350" y="2147900"/>
            <a:ext cx="635100" cy="65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69"/>
          <p:cNvCxnSpPr/>
          <p:nvPr/>
        </p:nvCxnSpPr>
        <p:spPr>
          <a:xfrm>
            <a:off x="4435000" y="2802028"/>
            <a:ext cx="0" cy="5931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pic>
        <p:nvPicPr>
          <p:cNvPr id="694" name="Google Shape;694;p70"/>
          <p:cNvPicPr preferRelativeResize="0"/>
          <p:nvPr/>
        </p:nvPicPr>
        <p:blipFill>
          <a:blip r:embed="rId3">
            <a:alphaModFix/>
          </a:blip>
          <a:stretch>
            <a:fillRect/>
          </a:stretch>
        </p:blipFill>
        <p:spPr>
          <a:xfrm>
            <a:off x="2627425" y="2653900"/>
            <a:ext cx="3335725" cy="731025"/>
          </a:xfrm>
          <a:prstGeom prst="rect">
            <a:avLst/>
          </a:prstGeom>
          <a:noFill/>
          <a:ln>
            <a:noFill/>
          </a:ln>
        </p:spPr>
      </p:pic>
      <p:sp>
        <p:nvSpPr>
          <p:cNvPr id="695" name="Google Shape;69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function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71"/>
          <p:cNvSpPr txBox="1"/>
          <p:nvPr>
            <p:ph idx="1" type="body"/>
          </p:nvPr>
        </p:nvSpPr>
        <p:spPr>
          <a:xfrm>
            <a:off x="2439124" y="3880150"/>
            <a:ext cx="2323800" cy="49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GloVe cost function</a:t>
            </a:r>
            <a:br>
              <a:rPr lang="en-GB"/>
            </a:br>
            <a:r>
              <a:rPr lang="en-GB"/>
              <a:t>captures word proximity</a:t>
            </a:r>
            <a:endParaRPr/>
          </a:p>
        </p:txBody>
      </p:sp>
      <p:pic>
        <p:nvPicPr>
          <p:cNvPr id="701" name="Google Shape;701;p71"/>
          <p:cNvPicPr preferRelativeResize="0"/>
          <p:nvPr/>
        </p:nvPicPr>
        <p:blipFill>
          <a:blip r:embed="rId3">
            <a:alphaModFix/>
          </a:blip>
          <a:stretch>
            <a:fillRect/>
          </a:stretch>
        </p:blipFill>
        <p:spPr>
          <a:xfrm>
            <a:off x="2627425" y="2653900"/>
            <a:ext cx="3335725" cy="731025"/>
          </a:xfrm>
          <a:prstGeom prst="rect">
            <a:avLst/>
          </a:prstGeom>
          <a:noFill/>
          <a:ln>
            <a:noFill/>
          </a:ln>
        </p:spPr>
      </p:pic>
      <p:sp>
        <p:nvSpPr>
          <p:cNvPr id="702" name="Google Shape;70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function</a:t>
            </a:r>
            <a:endParaRPr/>
          </a:p>
        </p:txBody>
      </p:sp>
      <p:sp>
        <p:nvSpPr>
          <p:cNvPr id="703" name="Google Shape;703;p71"/>
          <p:cNvSpPr/>
          <p:nvPr/>
        </p:nvSpPr>
        <p:spPr>
          <a:xfrm>
            <a:off x="3357575" y="2751813"/>
            <a:ext cx="4869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4" name="Google Shape;704;p71"/>
          <p:cNvCxnSpPr>
            <a:stCxn id="703" idx="2"/>
            <a:endCxn id="700" idx="0"/>
          </p:cNvCxnSpPr>
          <p:nvPr/>
        </p:nvCxnSpPr>
        <p:spPr>
          <a:xfrm>
            <a:off x="3601025" y="3287013"/>
            <a:ext cx="0" cy="5931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22" name="Google Shape;122;p18"/>
          <p:cNvSpPr txBox="1"/>
          <p:nvPr>
            <p:ph idx="1" type="body"/>
          </p:nvPr>
        </p:nvSpPr>
        <p:spPr>
          <a:xfrm>
            <a:off x="729450" y="1923025"/>
            <a:ext cx="7998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How can we debias word embeddings?</a:t>
            </a:r>
            <a:br>
              <a:rPr lang="en-GB" sz="2400"/>
            </a:br>
            <a:r>
              <a:rPr lang="en-GB" sz="2400"/>
              <a:t>Can we give them a moral compass? </a:t>
            </a:r>
            <a:br>
              <a:rPr lang="en-GB" sz="2400"/>
            </a:br>
            <a:r>
              <a:rPr lang="en-GB" sz="2400"/>
              <a:t>Can we make them learn world knowledge about what is appropriate and what is not?</a:t>
            </a:r>
            <a:endParaRPr sz="2400"/>
          </a:p>
          <a:p>
            <a:pPr indent="0" lvl="0" marL="0" rtl="0" algn="l">
              <a:spcBef>
                <a:spcPts val="1600"/>
              </a:spcBef>
              <a:spcAft>
                <a:spcPts val="1600"/>
              </a:spcAft>
              <a:buNone/>
            </a:pPr>
            <a:r>
              <a:t/>
            </a:r>
            <a:endParaRPr sz="2400"/>
          </a:p>
        </p:txBody>
      </p:sp>
      <p:sp>
        <p:nvSpPr>
          <p:cNvPr id="123" name="Google Shape;123;p18"/>
          <p:cNvSpPr txBox="1"/>
          <p:nvPr/>
        </p:nvSpPr>
        <p:spPr>
          <a:xfrm>
            <a:off x="893625" y="3771900"/>
            <a:ext cx="6411300" cy="8730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Lato"/>
                <a:ea typeface="Lato"/>
                <a:cs typeface="Lato"/>
                <a:sym typeface="Lato"/>
              </a:rPr>
              <a:t>We can use linear algebra to find the directions in vectors that cause the bias!</a:t>
            </a:r>
            <a:endParaRPr b="1" sz="2400">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pic>
        <p:nvPicPr>
          <p:cNvPr id="709" name="Google Shape;709;p72"/>
          <p:cNvPicPr preferRelativeResize="0"/>
          <p:nvPr/>
        </p:nvPicPr>
        <p:blipFill>
          <a:blip r:embed="rId3">
            <a:alphaModFix/>
          </a:blip>
          <a:stretch>
            <a:fillRect/>
          </a:stretch>
        </p:blipFill>
        <p:spPr>
          <a:xfrm>
            <a:off x="2627425" y="2653900"/>
            <a:ext cx="3335725" cy="731025"/>
          </a:xfrm>
          <a:prstGeom prst="rect">
            <a:avLst/>
          </a:prstGeom>
          <a:noFill/>
          <a:ln>
            <a:noFill/>
          </a:ln>
        </p:spPr>
      </p:pic>
      <p:sp>
        <p:nvSpPr>
          <p:cNvPr id="710" name="Google Shape;71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function</a:t>
            </a:r>
            <a:endParaRPr/>
          </a:p>
        </p:txBody>
      </p:sp>
      <p:sp>
        <p:nvSpPr>
          <p:cNvPr id="711" name="Google Shape;711;p72"/>
          <p:cNvSpPr txBox="1"/>
          <p:nvPr>
            <p:ph idx="1" type="body"/>
          </p:nvPr>
        </p:nvSpPr>
        <p:spPr>
          <a:xfrm>
            <a:off x="3719975" y="1853850"/>
            <a:ext cx="2323800" cy="34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hyperparameters</a:t>
            </a:r>
            <a:endParaRPr/>
          </a:p>
        </p:txBody>
      </p:sp>
      <p:sp>
        <p:nvSpPr>
          <p:cNvPr id="712" name="Google Shape;712;p72"/>
          <p:cNvSpPr/>
          <p:nvPr/>
        </p:nvSpPr>
        <p:spPr>
          <a:xfrm>
            <a:off x="4119575" y="2751825"/>
            <a:ext cx="3705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2"/>
          <p:cNvSpPr/>
          <p:nvPr/>
        </p:nvSpPr>
        <p:spPr>
          <a:xfrm>
            <a:off x="5231875" y="2751800"/>
            <a:ext cx="3705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4" name="Google Shape;714;p72"/>
          <p:cNvCxnSpPr>
            <a:stCxn id="712" idx="0"/>
          </p:cNvCxnSpPr>
          <p:nvPr/>
        </p:nvCxnSpPr>
        <p:spPr>
          <a:xfrm flipH="1" rot="10800000">
            <a:off x="4304825" y="2272725"/>
            <a:ext cx="216900" cy="479100"/>
          </a:xfrm>
          <a:prstGeom prst="straightConnector1">
            <a:avLst/>
          </a:prstGeom>
          <a:noFill/>
          <a:ln cap="flat" cmpd="sng" w="19050">
            <a:solidFill>
              <a:srgbClr val="FF0000"/>
            </a:solidFill>
            <a:prstDash val="solid"/>
            <a:round/>
            <a:headEnd len="med" w="med" type="none"/>
            <a:tailEnd len="med" w="med" type="triangle"/>
          </a:ln>
        </p:spPr>
      </p:cxnSp>
      <p:cxnSp>
        <p:nvCxnSpPr>
          <p:cNvPr id="715" name="Google Shape;715;p72"/>
          <p:cNvCxnSpPr/>
          <p:nvPr/>
        </p:nvCxnSpPr>
        <p:spPr>
          <a:xfrm rot="10800000">
            <a:off x="5219225" y="2272725"/>
            <a:ext cx="216900" cy="4791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pic>
        <p:nvPicPr>
          <p:cNvPr id="720" name="Google Shape;720;p73"/>
          <p:cNvPicPr preferRelativeResize="0"/>
          <p:nvPr/>
        </p:nvPicPr>
        <p:blipFill>
          <a:blip r:embed="rId3">
            <a:alphaModFix/>
          </a:blip>
          <a:stretch>
            <a:fillRect/>
          </a:stretch>
        </p:blipFill>
        <p:spPr>
          <a:xfrm>
            <a:off x="2627425" y="2653900"/>
            <a:ext cx="3335725" cy="731025"/>
          </a:xfrm>
          <a:prstGeom prst="rect">
            <a:avLst/>
          </a:prstGeom>
          <a:noFill/>
          <a:ln>
            <a:noFill/>
          </a:ln>
        </p:spPr>
      </p:pic>
      <p:sp>
        <p:nvSpPr>
          <p:cNvPr id="721" name="Google Shape;721;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function</a:t>
            </a:r>
            <a:endParaRPr/>
          </a:p>
        </p:txBody>
      </p:sp>
      <p:sp>
        <p:nvSpPr>
          <p:cNvPr id="722" name="Google Shape;722;p73"/>
          <p:cNvSpPr txBox="1"/>
          <p:nvPr>
            <p:ph idx="1" type="body"/>
          </p:nvPr>
        </p:nvSpPr>
        <p:spPr>
          <a:xfrm>
            <a:off x="3556775" y="3879475"/>
            <a:ext cx="35640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restrict gender information in w</a:t>
            </a:r>
            <a:r>
              <a:rPr baseline="30000" lang="en-GB"/>
              <a:t>(g)</a:t>
            </a:r>
            <a:r>
              <a:rPr lang="en-GB"/>
              <a:t> </a:t>
            </a:r>
            <a:br>
              <a:rPr lang="en-GB"/>
            </a:br>
            <a:r>
              <a:rPr lang="en-GB"/>
              <a:t>so that w</a:t>
            </a:r>
            <a:r>
              <a:rPr baseline="30000" lang="en-GB"/>
              <a:t>(a)</a:t>
            </a:r>
            <a:r>
              <a:rPr lang="en-GB"/>
              <a:t> becomes neutral</a:t>
            </a:r>
            <a:endParaRPr/>
          </a:p>
        </p:txBody>
      </p:sp>
      <p:sp>
        <p:nvSpPr>
          <p:cNvPr id="723" name="Google Shape;723;p73"/>
          <p:cNvSpPr/>
          <p:nvPr/>
        </p:nvSpPr>
        <p:spPr>
          <a:xfrm>
            <a:off x="4500575" y="2751825"/>
            <a:ext cx="4299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3"/>
          <p:cNvSpPr/>
          <p:nvPr/>
        </p:nvSpPr>
        <p:spPr>
          <a:xfrm>
            <a:off x="5586575" y="2751800"/>
            <a:ext cx="4299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p73"/>
          <p:cNvCxnSpPr>
            <a:stCxn id="723" idx="2"/>
          </p:cNvCxnSpPr>
          <p:nvPr/>
        </p:nvCxnSpPr>
        <p:spPr>
          <a:xfrm>
            <a:off x="4715525" y="3287025"/>
            <a:ext cx="257700" cy="502800"/>
          </a:xfrm>
          <a:prstGeom prst="straightConnector1">
            <a:avLst/>
          </a:prstGeom>
          <a:noFill/>
          <a:ln cap="flat" cmpd="sng" w="19050">
            <a:solidFill>
              <a:srgbClr val="FF0000"/>
            </a:solidFill>
            <a:prstDash val="solid"/>
            <a:round/>
            <a:headEnd len="med" w="med" type="none"/>
            <a:tailEnd len="med" w="med" type="triangle"/>
          </a:ln>
        </p:spPr>
      </p:cxnSp>
      <p:cxnSp>
        <p:nvCxnSpPr>
          <p:cNvPr id="726" name="Google Shape;726;p73"/>
          <p:cNvCxnSpPr/>
          <p:nvPr/>
        </p:nvCxnSpPr>
        <p:spPr>
          <a:xfrm flipH="1">
            <a:off x="5553725" y="3287025"/>
            <a:ext cx="257700" cy="5028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pic>
        <p:nvPicPr>
          <p:cNvPr id="731" name="Google Shape;731;p74"/>
          <p:cNvPicPr preferRelativeResize="0"/>
          <p:nvPr/>
        </p:nvPicPr>
        <p:blipFill>
          <a:blip r:embed="rId3">
            <a:alphaModFix/>
          </a:blip>
          <a:stretch>
            <a:fillRect/>
          </a:stretch>
        </p:blipFill>
        <p:spPr>
          <a:xfrm>
            <a:off x="2627425" y="2653900"/>
            <a:ext cx="3335725" cy="731025"/>
          </a:xfrm>
          <a:prstGeom prst="rect">
            <a:avLst/>
          </a:prstGeom>
          <a:noFill/>
          <a:ln>
            <a:noFill/>
          </a:ln>
        </p:spPr>
      </p:pic>
      <p:sp>
        <p:nvSpPr>
          <p:cNvPr id="732" name="Google Shape;73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function</a:t>
            </a:r>
            <a:endParaRPr/>
          </a:p>
        </p:txBody>
      </p:sp>
      <p:sp>
        <p:nvSpPr>
          <p:cNvPr id="733" name="Google Shape;733;p74"/>
          <p:cNvSpPr txBox="1"/>
          <p:nvPr>
            <p:ph idx="1" type="body"/>
          </p:nvPr>
        </p:nvSpPr>
        <p:spPr>
          <a:xfrm>
            <a:off x="3556775" y="3879475"/>
            <a:ext cx="35640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restrict gender information in w</a:t>
            </a:r>
            <a:r>
              <a:rPr baseline="30000" lang="en-GB"/>
              <a:t>(g)</a:t>
            </a:r>
            <a:r>
              <a:rPr lang="en-GB"/>
              <a:t> </a:t>
            </a:r>
            <a:br>
              <a:rPr lang="en-GB"/>
            </a:br>
            <a:r>
              <a:rPr lang="en-GB"/>
              <a:t>so that w</a:t>
            </a:r>
            <a:r>
              <a:rPr baseline="30000" lang="en-GB"/>
              <a:t>(a)</a:t>
            </a:r>
            <a:r>
              <a:rPr lang="en-GB"/>
              <a:t> becomes neutral</a:t>
            </a:r>
            <a:endParaRPr/>
          </a:p>
        </p:txBody>
      </p:sp>
      <p:sp>
        <p:nvSpPr>
          <p:cNvPr id="734" name="Google Shape;734;p74"/>
          <p:cNvSpPr/>
          <p:nvPr/>
        </p:nvSpPr>
        <p:spPr>
          <a:xfrm>
            <a:off x="4500575" y="2751825"/>
            <a:ext cx="4299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4"/>
          <p:cNvSpPr/>
          <p:nvPr/>
        </p:nvSpPr>
        <p:spPr>
          <a:xfrm>
            <a:off x="5586575" y="2751800"/>
            <a:ext cx="429900" cy="53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6" name="Google Shape;736;p74"/>
          <p:cNvCxnSpPr>
            <a:stCxn id="734" idx="2"/>
          </p:cNvCxnSpPr>
          <p:nvPr/>
        </p:nvCxnSpPr>
        <p:spPr>
          <a:xfrm>
            <a:off x="4715525" y="3287025"/>
            <a:ext cx="257700" cy="502800"/>
          </a:xfrm>
          <a:prstGeom prst="straightConnector1">
            <a:avLst/>
          </a:prstGeom>
          <a:noFill/>
          <a:ln cap="flat" cmpd="sng" w="19050">
            <a:solidFill>
              <a:srgbClr val="FF0000"/>
            </a:solidFill>
            <a:prstDash val="solid"/>
            <a:round/>
            <a:headEnd len="med" w="med" type="none"/>
            <a:tailEnd len="med" w="med" type="triangle"/>
          </a:ln>
        </p:spPr>
      </p:cxnSp>
      <p:cxnSp>
        <p:nvCxnSpPr>
          <p:cNvPr id="737" name="Google Shape;737;p74"/>
          <p:cNvCxnSpPr/>
          <p:nvPr/>
        </p:nvCxnSpPr>
        <p:spPr>
          <a:xfrm flipH="1">
            <a:off x="5553725" y="3287025"/>
            <a:ext cx="257700" cy="502800"/>
          </a:xfrm>
          <a:prstGeom prst="straightConnector1">
            <a:avLst/>
          </a:prstGeom>
          <a:noFill/>
          <a:ln cap="flat" cmpd="sng" w="19050">
            <a:solidFill>
              <a:srgbClr val="FF0000"/>
            </a:solidFill>
            <a:prstDash val="solid"/>
            <a:round/>
            <a:headEnd len="med" w="med" type="none"/>
            <a:tailEnd len="med" w="med" type="triangle"/>
          </a:ln>
        </p:spPr>
      </p:cxnSp>
      <p:cxnSp>
        <p:nvCxnSpPr>
          <p:cNvPr id="738" name="Google Shape;738;p74"/>
          <p:cNvCxnSpPr/>
          <p:nvPr/>
        </p:nvCxnSpPr>
        <p:spPr>
          <a:xfrm flipH="1" rot="10800000">
            <a:off x="4715525" y="2248975"/>
            <a:ext cx="257700" cy="502800"/>
          </a:xfrm>
          <a:prstGeom prst="straightConnector1">
            <a:avLst/>
          </a:prstGeom>
          <a:noFill/>
          <a:ln cap="flat" cmpd="sng" w="19050">
            <a:solidFill>
              <a:srgbClr val="FF0000"/>
            </a:solidFill>
            <a:prstDash val="solid"/>
            <a:round/>
            <a:headEnd len="med" w="med" type="none"/>
            <a:tailEnd len="med" w="med" type="triangle"/>
          </a:ln>
        </p:spPr>
      </p:cxnSp>
      <p:cxnSp>
        <p:nvCxnSpPr>
          <p:cNvPr id="739" name="Google Shape;739;p74"/>
          <p:cNvCxnSpPr/>
          <p:nvPr/>
        </p:nvCxnSpPr>
        <p:spPr>
          <a:xfrm rot="10800000">
            <a:off x="5553725" y="2248975"/>
            <a:ext cx="257700" cy="502800"/>
          </a:xfrm>
          <a:prstGeom prst="straightConnector1">
            <a:avLst/>
          </a:prstGeom>
          <a:noFill/>
          <a:ln cap="flat" cmpd="sng" w="19050">
            <a:solidFill>
              <a:srgbClr val="FF0000"/>
            </a:solidFill>
            <a:prstDash val="solid"/>
            <a:round/>
            <a:headEnd len="med" w="med" type="none"/>
            <a:tailEnd len="med" w="med" type="triangle"/>
          </a:ln>
        </p:spPr>
      </p:cxnSp>
      <p:sp>
        <p:nvSpPr>
          <p:cNvPr id="740" name="Google Shape;740;p74"/>
          <p:cNvSpPr txBox="1"/>
          <p:nvPr>
            <p:ph idx="1" type="body"/>
          </p:nvPr>
        </p:nvSpPr>
        <p:spPr>
          <a:xfrm>
            <a:off x="3493275" y="1318650"/>
            <a:ext cx="35640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learned by using vocabulary words</a:t>
            </a:r>
            <a:br>
              <a:rPr lang="en-GB"/>
            </a:br>
            <a:r>
              <a:rPr lang="en-GB"/>
              <a:t>categorized as  male, female and neutral</a:t>
            </a:r>
            <a:br>
              <a:rPr lang="en-GB"/>
            </a:br>
            <a:r>
              <a:rPr lang="en-GB"/>
              <a:t>in WordNet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sp>
        <p:nvSpPr>
          <p:cNvPr id="746" name="Google Shape;74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a:t>GN-GloVe preserves the gender association in w</a:t>
            </a:r>
            <a:r>
              <a:rPr baseline="30000" lang="en-GB"/>
              <a:t>(g)</a:t>
            </a:r>
            <a:endParaRPr baseline="30000"/>
          </a:p>
          <a:p>
            <a:pPr indent="0" lvl="0" marL="0" rtl="0" algn="l">
              <a:spcBef>
                <a:spcPts val="1600"/>
              </a:spcBef>
              <a:spcAft>
                <a:spcPts val="16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pic>
        <p:nvPicPr>
          <p:cNvPr id="752" name="Google Shape;752;p76"/>
          <p:cNvPicPr preferRelativeResize="0"/>
          <p:nvPr/>
        </p:nvPicPr>
        <p:blipFill>
          <a:blip r:embed="rId3">
            <a:alphaModFix/>
          </a:blip>
          <a:stretch>
            <a:fillRect/>
          </a:stretch>
        </p:blipFill>
        <p:spPr>
          <a:xfrm>
            <a:off x="2667000" y="2006250"/>
            <a:ext cx="2915925" cy="2637200"/>
          </a:xfrm>
          <a:prstGeom prst="rect">
            <a:avLst/>
          </a:prstGeom>
          <a:noFill/>
          <a:ln>
            <a:noFill/>
          </a:ln>
        </p:spPr>
      </p:pic>
      <p:sp>
        <p:nvSpPr>
          <p:cNvPr id="753" name="Google Shape;753;p76"/>
          <p:cNvSpPr txBox="1"/>
          <p:nvPr>
            <p:ph idx="1" type="body"/>
          </p:nvPr>
        </p:nvSpPr>
        <p:spPr>
          <a:xfrm>
            <a:off x="6869125" y="4595825"/>
            <a:ext cx="21885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900"/>
              <a:t>negative values  =  bias towards female</a:t>
            </a:r>
            <a:br>
              <a:rPr lang="en-GB" sz="900"/>
            </a:br>
            <a:r>
              <a:rPr lang="en-GB" sz="900"/>
              <a:t>positive values    =  bias towards male</a:t>
            </a:r>
            <a:endParaRPr sz="900"/>
          </a:p>
        </p:txBody>
      </p:sp>
      <p:sp>
        <p:nvSpPr>
          <p:cNvPr id="754" name="Google Shape;754;p76"/>
          <p:cNvSpPr txBox="1"/>
          <p:nvPr>
            <p:ph idx="1" type="body"/>
          </p:nvPr>
        </p:nvSpPr>
        <p:spPr>
          <a:xfrm>
            <a:off x="8543400" y="4062425"/>
            <a:ext cx="5139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w</a:t>
            </a:r>
            <a:r>
              <a:rPr baseline="30000" lang="en-GB" sz="1400"/>
              <a:t>(g)</a:t>
            </a:r>
            <a:endParaRPr baseline="30000"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pic>
        <p:nvPicPr>
          <p:cNvPr id="760" name="Google Shape;760;p77"/>
          <p:cNvPicPr preferRelativeResize="0"/>
          <p:nvPr/>
        </p:nvPicPr>
        <p:blipFill>
          <a:blip r:embed="rId3">
            <a:alphaModFix/>
          </a:blip>
          <a:stretch>
            <a:fillRect/>
          </a:stretch>
        </p:blipFill>
        <p:spPr>
          <a:xfrm>
            <a:off x="2667000" y="2006250"/>
            <a:ext cx="2915925" cy="2637200"/>
          </a:xfrm>
          <a:prstGeom prst="rect">
            <a:avLst/>
          </a:prstGeom>
          <a:noFill/>
          <a:ln>
            <a:noFill/>
          </a:ln>
        </p:spPr>
      </p:pic>
      <p:cxnSp>
        <p:nvCxnSpPr>
          <p:cNvPr id="761" name="Google Shape;761;p77"/>
          <p:cNvCxnSpPr/>
          <p:nvPr/>
        </p:nvCxnSpPr>
        <p:spPr>
          <a:xfrm rot="10800000">
            <a:off x="2027625" y="2394350"/>
            <a:ext cx="1143000" cy="0"/>
          </a:xfrm>
          <a:prstGeom prst="straightConnector1">
            <a:avLst/>
          </a:prstGeom>
          <a:noFill/>
          <a:ln cap="flat" cmpd="sng" w="9525">
            <a:solidFill>
              <a:srgbClr val="666666"/>
            </a:solidFill>
            <a:prstDash val="dash"/>
            <a:round/>
            <a:headEnd len="med" w="med" type="none"/>
            <a:tailEnd len="med" w="med" type="triangle"/>
          </a:ln>
        </p:spPr>
      </p:cxnSp>
      <p:cxnSp>
        <p:nvCxnSpPr>
          <p:cNvPr id="762" name="Google Shape;762;p77"/>
          <p:cNvCxnSpPr/>
          <p:nvPr/>
        </p:nvCxnSpPr>
        <p:spPr>
          <a:xfrm>
            <a:off x="5366150" y="2232425"/>
            <a:ext cx="1190700" cy="0"/>
          </a:xfrm>
          <a:prstGeom prst="straightConnector1">
            <a:avLst/>
          </a:prstGeom>
          <a:noFill/>
          <a:ln cap="flat" cmpd="sng" w="9525">
            <a:solidFill>
              <a:srgbClr val="666666"/>
            </a:solidFill>
            <a:prstDash val="dash"/>
            <a:round/>
            <a:headEnd len="med" w="med" type="none"/>
            <a:tailEnd len="med" w="med" type="triangle"/>
          </a:ln>
        </p:spPr>
      </p:cxnSp>
      <p:sp>
        <p:nvSpPr>
          <p:cNvPr id="763" name="Google Shape;763;p77"/>
          <p:cNvSpPr txBox="1"/>
          <p:nvPr>
            <p:ph idx="1" type="body"/>
          </p:nvPr>
        </p:nvSpPr>
        <p:spPr>
          <a:xfrm>
            <a:off x="1022325" y="2069000"/>
            <a:ext cx="1005300" cy="6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female by definition</a:t>
            </a:r>
            <a:endParaRPr baseline="30000"/>
          </a:p>
        </p:txBody>
      </p:sp>
      <p:sp>
        <p:nvSpPr>
          <p:cNvPr id="764" name="Google Shape;764;p77"/>
          <p:cNvSpPr txBox="1"/>
          <p:nvPr>
            <p:ph idx="1" type="body"/>
          </p:nvPr>
        </p:nvSpPr>
        <p:spPr>
          <a:xfrm>
            <a:off x="6674375" y="1939175"/>
            <a:ext cx="1005300" cy="6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male by definition</a:t>
            </a:r>
            <a:endParaRPr baseline="30000"/>
          </a:p>
        </p:txBody>
      </p:sp>
      <p:sp>
        <p:nvSpPr>
          <p:cNvPr id="765" name="Google Shape;765;p77"/>
          <p:cNvSpPr txBox="1"/>
          <p:nvPr>
            <p:ph idx="1" type="body"/>
          </p:nvPr>
        </p:nvSpPr>
        <p:spPr>
          <a:xfrm>
            <a:off x="6869125" y="4595825"/>
            <a:ext cx="21885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900"/>
              <a:t>negative values  =  bias towards female</a:t>
            </a:r>
            <a:br>
              <a:rPr lang="en-GB" sz="900"/>
            </a:br>
            <a:r>
              <a:rPr lang="en-GB" sz="900"/>
              <a:t>positive values    =  bias towards male</a:t>
            </a:r>
            <a:endParaRPr sz="900"/>
          </a:p>
        </p:txBody>
      </p:sp>
      <p:sp>
        <p:nvSpPr>
          <p:cNvPr id="766" name="Google Shape;766;p77"/>
          <p:cNvSpPr txBox="1"/>
          <p:nvPr>
            <p:ph idx="1" type="body"/>
          </p:nvPr>
        </p:nvSpPr>
        <p:spPr>
          <a:xfrm>
            <a:off x="8543400" y="4062425"/>
            <a:ext cx="5139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w</a:t>
            </a:r>
            <a:r>
              <a:rPr baseline="30000" lang="en-GB" sz="1400"/>
              <a:t>(g)</a:t>
            </a:r>
            <a:endParaRPr baseline="30000" sz="1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pic>
        <p:nvPicPr>
          <p:cNvPr id="772" name="Google Shape;772;p78"/>
          <p:cNvPicPr preferRelativeResize="0"/>
          <p:nvPr/>
        </p:nvPicPr>
        <p:blipFill>
          <a:blip r:embed="rId3">
            <a:alphaModFix/>
          </a:blip>
          <a:stretch>
            <a:fillRect/>
          </a:stretch>
        </p:blipFill>
        <p:spPr>
          <a:xfrm>
            <a:off x="2667000" y="2006250"/>
            <a:ext cx="2915925" cy="2637200"/>
          </a:xfrm>
          <a:prstGeom prst="rect">
            <a:avLst/>
          </a:prstGeom>
          <a:noFill/>
          <a:ln>
            <a:noFill/>
          </a:ln>
        </p:spPr>
      </p:pic>
      <p:cxnSp>
        <p:nvCxnSpPr>
          <p:cNvPr id="773" name="Google Shape;773;p78"/>
          <p:cNvCxnSpPr/>
          <p:nvPr/>
        </p:nvCxnSpPr>
        <p:spPr>
          <a:xfrm rot="10800000">
            <a:off x="2027625" y="2975350"/>
            <a:ext cx="1457400" cy="0"/>
          </a:xfrm>
          <a:prstGeom prst="straightConnector1">
            <a:avLst/>
          </a:prstGeom>
          <a:noFill/>
          <a:ln cap="flat" cmpd="sng" w="9525">
            <a:solidFill>
              <a:srgbClr val="666666"/>
            </a:solidFill>
            <a:prstDash val="dash"/>
            <a:round/>
            <a:headEnd len="med" w="med" type="none"/>
            <a:tailEnd len="med" w="med" type="triangle"/>
          </a:ln>
        </p:spPr>
      </p:cxnSp>
      <p:sp>
        <p:nvSpPr>
          <p:cNvPr id="774" name="Google Shape;774;p78"/>
          <p:cNvSpPr txBox="1"/>
          <p:nvPr>
            <p:ph idx="1" type="body"/>
          </p:nvPr>
        </p:nvSpPr>
        <p:spPr>
          <a:xfrm>
            <a:off x="979975" y="2717850"/>
            <a:ext cx="1005300" cy="6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female by stereotype</a:t>
            </a:r>
            <a:endParaRPr baseline="30000"/>
          </a:p>
        </p:txBody>
      </p:sp>
      <p:sp>
        <p:nvSpPr>
          <p:cNvPr id="775" name="Google Shape;775;p78"/>
          <p:cNvSpPr txBox="1"/>
          <p:nvPr>
            <p:ph idx="1" type="body"/>
          </p:nvPr>
        </p:nvSpPr>
        <p:spPr>
          <a:xfrm>
            <a:off x="6869125" y="4595825"/>
            <a:ext cx="21885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900"/>
              <a:t>negative values  =  bias towards female</a:t>
            </a:r>
            <a:br>
              <a:rPr lang="en-GB" sz="900"/>
            </a:br>
            <a:r>
              <a:rPr lang="en-GB" sz="900"/>
              <a:t>positive values    =  bias towards male</a:t>
            </a:r>
            <a:endParaRPr sz="900"/>
          </a:p>
        </p:txBody>
      </p:sp>
      <p:sp>
        <p:nvSpPr>
          <p:cNvPr id="776" name="Google Shape;776;p78"/>
          <p:cNvSpPr txBox="1"/>
          <p:nvPr>
            <p:ph idx="1" type="body"/>
          </p:nvPr>
        </p:nvSpPr>
        <p:spPr>
          <a:xfrm>
            <a:off x="8543400" y="4062425"/>
            <a:ext cx="5139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w</a:t>
            </a:r>
            <a:r>
              <a:rPr baseline="30000" lang="en-GB" sz="1400"/>
              <a:t>(g)</a:t>
            </a:r>
            <a:endParaRPr baseline="30000" sz="1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sp>
        <p:nvSpPr>
          <p:cNvPr id="782" name="Google Shape;782;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G</a:t>
            </a:r>
            <a:r>
              <a:rPr lang="en-GB"/>
              <a:t>ender information is substantially diminished from w</a:t>
            </a:r>
            <a:r>
              <a:rPr baseline="30000" lang="en-GB"/>
              <a:t>(a)</a:t>
            </a:r>
            <a:r>
              <a:rPr lang="en-GB"/>
              <a:t> in the GN-GloVe embedding</a:t>
            </a:r>
            <a:endParaRPr baseline="30000"/>
          </a:p>
          <a:p>
            <a:pPr indent="0" lvl="0" marL="0" rtl="0" algn="l">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pic>
        <p:nvPicPr>
          <p:cNvPr id="788" name="Google Shape;788;p80"/>
          <p:cNvPicPr preferRelativeResize="0"/>
          <p:nvPr/>
        </p:nvPicPr>
        <p:blipFill>
          <a:blip r:embed="rId3">
            <a:alphaModFix/>
          </a:blip>
          <a:stretch>
            <a:fillRect/>
          </a:stretch>
        </p:blipFill>
        <p:spPr>
          <a:xfrm>
            <a:off x="914400" y="1930050"/>
            <a:ext cx="5702827" cy="2665775"/>
          </a:xfrm>
          <a:prstGeom prst="rect">
            <a:avLst/>
          </a:prstGeom>
          <a:noFill/>
          <a:ln>
            <a:noFill/>
          </a:ln>
        </p:spPr>
      </p:pic>
      <p:sp>
        <p:nvSpPr>
          <p:cNvPr id="789" name="Google Shape;789;p80"/>
          <p:cNvSpPr txBox="1"/>
          <p:nvPr>
            <p:ph idx="1" type="body"/>
          </p:nvPr>
        </p:nvSpPr>
        <p:spPr>
          <a:xfrm>
            <a:off x="6869125" y="4595825"/>
            <a:ext cx="21885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900"/>
              <a:t>negative values  =  bias towards female</a:t>
            </a:r>
            <a:br>
              <a:rPr lang="en-GB" sz="900"/>
            </a:br>
            <a:r>
              <a:rPr lang="en-GB" sz="900"/>
              <a:t>positive values    =  bias towards male</a:t>
            </a:r>
            <a:endParaRPr sz="900"/>
          </a:p>
        </p:txBody>
      </p:sp>
      <p:sp>
        <p:nvSpPr>
          <p:cNvPr id="790" name="Google Shape;790;p80"/>
          <p:cNvSpPr txBox="1"/>
          <p:nvPr>
            <p:ph idx="1" type="body"/>
          </p:nvPr>
        </p:nvSpPr>
        <p:spPr>
          <a:xfrm>
            <a:off x="8543400" y="4062425"/>
            <a:ext cx="513900" cy="4641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w</a:t>
            </a:r>
            <a:r>
              <a:rPr baseline="30000" lang="en-GB" sz="1400"/>
              <a:t>(a)</a:t>
            </a:r>
            <a:endParaRPr baseline="30000"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sp>
        <p:nvSpPr>
          <p:cNvPr id="796" name="Google Shape;796;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a:t>
            </a:r>
            <a:r>
              <a:rPr lang="en-GB"/>
              <a:t>roject word vectors of occupational words into the gender sub-space defined by “he-she” and compute their average size. </a:t>
            </a:r>
            <a:endParaRPr/>
          </a:p>
          <a:p>
            <a:pPr indent="0" lvl="0" marL="0" rtl="0" algn="l">
              <a:spcBef>
                <a:spcPts val="1600"/>
              </a:spcBef>
              <a:spcAft>
                <a:spcPts val="0"/>
              </a:spcAft>
              <a:buNone/>
            </a:pPr>
            <a:r>
              <a:rPr lang="en-GB"/>
              <a:t>Larger projection = more biased.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 is to Computer Programmer as Woman is to Homemaker? Debiasing Word Embeddings</a:t>
            </a:r>
            <a:endParaRPr/>
          </a:p>
        </p:txBody>
      </p:sp>
      <p:sp>
        <p:nvSpPr>
          <p:cNvPr id="129" name="Google Shape;129;p19"/>
          <p:cNvSpPr txBox="1"/>
          <p:nvPr>
            <p:ph idx="1" type="subTitle"/>
          </p:nvPr>
        </p:nvSpPr>
        <p:spPr>
          <a:xfrm>
            <a:off x="729452" y="40133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Tolga Bolukbasi, Kai-Wei Chang, James Zou, Venkatesh Saligrama, Adam Kalai</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graphicFrame>
        <p:nvGraphicFramePr>
          <p:cNvPr id="802" name="Google Shape;802;p82"/>
          <p:cNvGraphicFramePr/>
          <p:nvPr/>
        </p:nvGraphicFramePr>
        <p:xfrm>
          <a:off x="982125" y="2264825"/>
          <a:ext cx="3000000" cy="3000000"/>
        </p:xfrm>
        <a:graphic>
          <a:graphicData uri="http://schemas.openxmlformats.org/drawingml/2006/table">
            <a:tbl>
              <a:tblPr>
                <a:noFill/>
                <a:tableStyleId>{8B6B874E-5BFD-4D65-A48C-0377EBA575B9}</a:tableStyleId>
              </a:tblPr>
              <a:tblGrid>
                <a:gridCol w="1120350"/>
                <a:gridCol w="2840450"/>
              </a:tblGrid>
              <a:tr h="349975">
                <a:tc>
                  <a:txBody>
                    <a:bodyPr/>
                    <a:lstStyle/>
                    <a:p>
                      <a:pPr indent="0" lvl="0" marL="0" rtl="0" algn="ctr">
                        <a:spcBef>
                          <a:spcPts val="0"/>
                        </a:spcBef>
                        <a:spcAft>
                          <a:spcPts val="0"/>
                        </a:spcAft>
                        <a:buNone/>
                      </a:pPr>
                      <a:r>
                        <a:rPr lang="en-GB">
                          <a:solidFill>
                            <a:srgbClr val="666666"/>
                          </a:solidFill>
                        </a:rPr>
                        <a:t>model</a:t>
                      </a:r>
                      <a:endParaRPr>
                        <a:solidFill>
                          <a:srgbClr val="666666"/>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a:solidFill>
                            <a:srgbClr val="666666"/>
                          </a:solidFill>
                        </a:rPr>
                        <a:t>average projection</a:t>
                      </a:r>
                      <a:endParaRPr>
                        <a:solidFill>
                          <a:srgbClr val="666666"/>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545375">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GloVe</a:t>
                      </a:r>
                      <a:endParaRPr/>
                    </a:p>
                  </a:txBody>
                  <a:tcPr marT="91425" marB="91425" marR="91425" marL="91425" anchor="ctr">
                    <a:lnT cap="flat" cmpd="sng" w="9525">
                      <a:solidFill>
                        <a:srgbClr val="999999"/>
                      </a:solidFill>
                      <a:prstDash val="solid"/>
                      <a:round/>
                      <a:headEnd len="sm" w="sm" type="none"/>
                      <a:tailEnd len="sm" w="sm" type="none"/>
                    </a:lnT>
                  </a:tcP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0.080</a:t>
                      </a:r>
                      <a:endParaRPr/>
                    </a:p>
                  </a:txBody>
                  <a:tcPr marT="91425" marB="91425" marR="91425" marL="91425" anchor="ctr">
                    <a:lnT cap="flat" cmpd="sng" w="9525">
                      <a:solidFill>
                        <a:srgbClr val="999999"/>
                      </a:solidFill>
                      <a:prstDash val="solid"/>
                      <a:round/>
                      <a:headEnd len="sm" w="sm" type="none"/>
                      <a:tailEnd len="sm" w="sm" type="none"/>
                    </a:lnT>
                  </a:tcPr>
                </a:tc>
              </a:tr>
              <a:tr h="545375">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GN-Glove</a:t>
                      </a:r>
                      <a:endParaRPr/>
                    </a:p>
                  </a:txBody>
                  <a:tcPr marT="91425" marB="91425" marR="91425" marL="91425" anchor="ct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0.052</a:t>
                      </a:r>
                      <a:endParaRPr/>
                    </a:p>
                  </a:txBody>
                  <a:tcPr marT="91425" marB="91425" marR="91425" marL="91425" anchor="ctr"/>
                </a:tc>
              </a:tr>
              <a:tr h="100000">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Hard-GloVe</a:t>
                      </a:r>
                      <a:endParaRPr/>
                    </a:p>
                  </a:txBody>
                  <a:tcPr marT="91425" marB="91425" marR="91425" marL="91425" anchor="ct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 0.019</a:t>
                      </a:r>
                      <a:endParaRPr/>
                    </a:p>
                  </a:txBody>
                  <a:tcPr marT="91425" marB="91425" marR="91425" marL="91425" anchor="ct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graphicFrame>
        <p:nvGraphicFramePr>
          <p:cNvPr id="808" name="Google Shape;808;p83"/>
          <p:cNvGraphicFramePr/>
          <p:nvPr/>
        </p:nvGraphicFramePr>
        <p:xfrm>
          <a:off x="982125" y="2264825"/>
          <a:ext cx="3000000" cy="3000000"/>
        </p:xfrm>
        <a:graphic>
          <a:graphicData uri="http://schemas.openxmlformats.org/drawingml/2006/table">
            <a:tbl>
              <a:tblPr>
                <a:noFill/>
                <a:tableStyleId>{8B6B874E-5BFD-4D65-A48C-0377EBA575B9}</a:tableStyleId>
              </a:tblPr>
              <a:tblGrid>
                <a:gridCol w="1120350"/>
                <a:gridCol w="2840450"/>
              </a:tblGrid>
              <a:tr h="349975">
                <a:tc>
                  <a:txBody>
                    <a:bodyPr/>
                    <a:lstStyle/>
                    <a:p>
                      <a:pPr indent="0" lvl="0" marL="0" rtl="0" algn="ctr">
                        <a:spcBef>
                          <a:spcPts val="0"/>
                        </a:spcBef>
                        <a:spcAft>
                          <a:spcPts val="0"/>
                        </a:spcAft>
                        <a:buNone/>
                      </a:pPr>
                      <a:r>
                        <a:rPr lang="en-GB">
                          <a:solidFill>
                            <a:srgbClr val="666666"/>
                          </a:solidFill>
                        </a:rPr>
                        <a:t>model</a:t>
                      </a:r>
                      <a:endParaRPr>
                        <a:solidFill>
                          <a:srgbClr val="666666"/>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a:solidFill>
                            <a:srgbClr val="666666"/>
                          </a:solidFill>
                        </a:rPr>
                        <a:t>average projection</a:t>
                      </a:r>
                      <a:endParaRPr>
                        <a:solidFill>
                          <a:srgbClr val="666666"/>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545375">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GloVe</a:t>
                      </a:r>
                      <a:endParaRPr/>
                    </a:p>
                  </a:txBody>
                  <a:tcPr marT="91425" marB="91425" marR="91425" marL="91425" anchor="ctr">
                    <a:lnT cap="flat" cmpd="sng" w="9525">
                      <a:solidFill>
                        <a:srgbClr val="999999"/>
                      </a:solidFill>
                      <a:prstDash val="solid"/>
                      <a:round/>
                      <a:headEnd len="sm" w="sm" type="none"/>
                      <a:tailEnd len="sm" w="sm" type="none"/>
                    </a:lnT>
                  </a:tcP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0.080</a:t>
                      </a:r>
                      <a:endParaRPr/>
                    </a:p>
                  </a:txBody>
                  <a:tcPr marT="91425" marB="91425" marR="91425" marL="91425" anchor="ctr">
                    <a:lnT cap="flat" cmpd="sng" w="9525">
                      <a:solidFill>
                        <a:srgbClr val="999999"/>
                      </a:solidFill>
                      <a:prstDash val="solid"/>
                      <a:round/>
                      <a:headEnd len="sm" w="sm" type="none"/>
                      <a:tailEnd len="sm" w="sm" type="none"/>
                    </a:lnT>
                  </a:tcPr>
                </a:tc>
              </a:tr>
              <a:tr h="545375">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GN-Glove</a:t>
                      </a:r>
                      <a:endParaRPr/>
                    </a:p>
                  </a:txBody>
                  <a:tcPr marT="91425" marB="91425" marR="91425" marL="91425" anchor="ct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 0.052</a:t>
                      </a:r>
                      <a:endParaRPr/>
                    </a:p>
                  </a:txBody>
                  <a:tcPr marT="91425" marB="91425" marR="91425" marL="91425" anchor="ctr"/>
                </a:tc>
              </a:tr>
              <a:tr h="100000">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Hard-GloVe</a:t>
                      </a:r>
                      <a:endParaRPr/>
                    </a:p>
                  </a:txBody>
                  <a:tcPr marT="91425" marB="91425" marR="91425" marL="91425" anchor="ct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0.019</a:t>
                      </a:r>
                      <a:endParaRPr/>
                    </a:p>
                  </a:txBody>
                  <a:tcPr marT="91425" marB="91425" marR="91425" marL="91425" anchor="ctr"/>
                </a:tc>
              </a:tr>
            </a:tbl>
          </a:graphicData>
        </a:graphic>
      </p:graphicFrame>
      <p:cxnSp>
        <p:nvCxnSpPr>
          <p:cNvPr id="809" name="Google Shape;809;p83"/>
          <p:cNvCxnSpPr/>
          <p:nvPr/>
        </p:nvCxnSpPr>
        <p:spPr>
          <a:xfrm>
            <a:off x="4942925" y="3512975"/>
            <a:ext cx="819300" cy="6600"/>
          </a:xfrm>
          <a:prstGeom prst="straightConnector1">
            <a:avLst/>
          </a:prstGeom>
          <a:noFill/>
          <a:ln cap="flat" cmpd="sng" w="9525">
            <a:solidFill>
              <a:srgbClr val="666666"/>
            </a:solidFill>
            <a:prstDash val="dash"/>
            <a:round/>
            <a:headEnd len="med" w="med" type="none"/>
            <a:tailEnd len="med" w="med" type="triangle"/>
          </a:ln>
        </p:spPr>
      </p:cxnSp>
      <p:sp>
        <p:nvSpPr>
          <p:cNvPr id="810" name="Google Shape;810;p83"/>
          <p:cNvSpPr txBox="1"/>
          <p:nvPr>
            <p:ph idx="1" type="body"/>
          </p:nvPr>
        </p:nvSpPr>
        <p:spPr>
          <a:xfrm>
            <a:off x="5932975" y="3175050"/>
            <a:ext cx="2673900" cy="6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reduces bias by 35%</a:t>
            </a:r>
            <a:br>
              <a:rPr lang="en-GB"/>
            </a:br>
            <a:r>
              <a:rPr lang="en-GB"/>
              <a:t>with respect to GloVe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Separate protected attribute</a:t>
            </a:r>
            <a:endParaRPr/>
          </a:p>
        </p:txBody>
      </p:sp>
      <p:graphicFrame>
        <p:nvGraphicFramePr>
          <p:cNvPr id="816" name="Google Shape;816;p84"/>
          <p:cNvGraphicFramePr/>
          <p:nvPr/>
        </p:nvGraphicFramePr>
        <p:xfrm>
          <a:off x="982125" y="2264825"/>
          <a:ext cx="3000000" cy="3000000"/>
        </p:xfrm>
        <a:graphic>
          <a:graphicData uri="http://schemas.openxmlformats.org/drawingml/2006/table">
            <a:tbl>
              <a:tblPr>
                <a:noFill/>
                <a:tableStyleId>{8B6B874E-5BFD-4D65-A48C-0377EBA575B9}</a:tableStyleId>
              </a:tblPr>
              <a:tblGrid>
                <a:gridCol w="1120350"/>
                <a:gridCol w="2840450"/>
              </a:tblGrid>
              <a:tr h="349975">
                <a:tc>
                  <a:txBody>
                    <a:bodyPr/>
                    <a:lstStyle/>
                    <a:p>
                      <a:pPr indent="0" lvl="0" marL="0" rtl="0" algn="ctr">
                        <a:spcBef>
                          <a:spcPts val="0"/>
                        </a:spcBef>
                        <a:spcAft>
                          <a:spcPts val="0"/>
                        </a:spcAft>
                        <a:buNone/>
                      </a:pPr>
                      <a:r>
                        <a:rPr lang="en-GB">
                          <a:solidFill>
                            <a:srgbClr val="666666"/>
                          </a:solidFill>
                        </a:rPr>
                        <a:t>model</a:t>
                      </a:r>
                      <a:endParaRPr>
                        <a:solidFill>
                          <a:srgbClr val="666666"/>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a:solidFill>
                            <a:srgbClr val="666666"/>
                          </a:solidFill>
                        </a:rPr>
                        <a:t>average projection</a:t>
                      </a:r>
                      <a:endParaRPr>
                        <a:solidFill>
                          <a:srgbClr val="666666"/>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r>
              <a:tr h="545375">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GloVe</a:t>
                      </a:r>
                      <a:endParaRPr/>
                    </a:p>
                  </a:txBody>
                  <a:tcPr marT="91425" marB="91425" marR="91425" marL="91425" anchor="ctr">
                    <a:lnT cap="flat" cmpd="sng" w="9525">
                      <a:solidFill>
                        <a:srgbClr val="999999"/>
                      </a:solidFill>
                      <a:prstDash val="solid"/>
                      <a:round/>
                      <a:headEnd len="sm" w="sm" type="none"/>
                      <a:tailEnd len="sm" w="sm" type="none"/>
                    </a:lnT>
                  </a:tcP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0.080</a:t>
                      </a:r>
                      <a:endParaRPr/>
                    </a:p>
                  </a:txBody>
                  <a:tcPr marT="91425" marB="91425" marR="91425" marL="91425" anchor="ctr">
                    <a:lnT cap="flat" cmpd="sng" w="9525">
                      <a:solidFill>
                        <a:srgbClr val="999999"/>
                      </a:solidFill>
                      <a:prstDash val="solid"/>
                      <a:round/>
                      <a:headEnd len="sm" w="sm" type="none"/>
                      <a:tailEnd len="sm" w="sm" type="none"/>
                    </a:lnT>
                  </a:tcPr>
                </a:tc>
              </a:tr>
              <a:tr h="545375">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GN-Glove</a:t>
                      </a:r>
                      <a:endParaRPr/>
                    </a:p>
                  </a:txBody>
                  <a:tcPr marT="91425" marB="91425" marR="91425" marL="91425" anchor="ct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 0.052</a:t>
                      </a:r>
                      <a:endParaRPr/>
                    </a:p>
                  </a:txBody>
                  <a:tcPr marT="91425" marB="91425" marR="91425" marL="91425" anchor="ctr"/>
                </a:tc>
              </a:tr>
              <a:tr h="100000">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Hard-GloVe</a:t>
                      </a:r>
                      <a:endParaRPr/>
                    </a:p>
                  </a:txBody>
                  <a:tcPr marT="91425" marB="91425" marR="91425" marL="91425" anchor="ctr"/>
                </a:tc>
                <a:tc>
                  <a:txBody>
                    <a:bodyPr/>
                    <a:lstStyle/>
                    <a:p>
                      <a:pPr indent="0" lvl="0" marL="0" rtl="0" algn="ctr">
                        <a:lnSpc>
                          <a:spcPct val="115000"/>
                        </a:lnSpc>
                        <a:spcBef>
                          <a:spcPts val="0"/>
                        </a:spcBef>
                        <a:spcAft>
                          <a:spcPts val="1600"/>
                        </a:spcAft>
                        <a:buNone/>
                      </a:pPr>
                      <a:r>
                        <a:rPr lang="en-GB" sz="1300">
                          <a:solidFill>
                            <a:schemeClr val="accent1"/>
                          </a:solidFill>
                          <a:latin typeface="Lato"/>
                          <a:ea typeface="Lato"/>
                          <a:cs typeface="Lato"/>
                          <a:sym typeface="Lato"/>
                        </a:rPr>
                        <a:t>0.019</a:t>
                      </a:r>
                      <a:endParaRPr/>
                    </a:p>
                  </a:txBody>
                  <a:tcPr marT="91425" marB="91425" marR="91425" marL="91425" anchor="ctr"/>
                </a:tc>
              </a:tr>
            </a:tbl>
          </a:graphicData>
        </a:graphic>
      </p:graphicFrame>
      <p:cxnSp>
        <p:nvCxnSpPr>
          <p:cNvPr id="817" name="Google Shape;817;p84"/>
          <p:cNvCxnSpPr/>
          <p:nvPr/>
        </p:nvCxnSpPr>
        <p:spPr>
          <a:xfrm>
            <a:off x="4942925" y="3512975"/>
            <a:ext cx="819300" cy="6600"/>
          </a:xfrm>
          <a:prstGeom prst="straightConnector1">
            <a:avLst/>
          </a:prstGeom>
          <a:noFill/>
          <a:ln cap="flat" cmpd="sng" w="9525">
            <a:solidFill>
              <a:srgbClr val="666666"/>
            </a:solidFill>
            <a:prstDash val="dash"/>
            <a:round/>
            <a:headEnd len="med" w="med" type="none"/>
            <a:tailEnd len="med" w="med" type="triangle"/>
          </a:ln>
        </p:spPr>
      </p:cxnSp>
      <p:cxnSp>
        <p:nvCxnSpPr>
          <p:cNvPr id="818" name="Google Shape;818;p84"/>
          <p:cNvCxnSpPr/>
          <p:nvPr/>
        </p:nvCxnSpPr>
        <p:spPr>
          <a:xfrm>
            <a:off x="4942925" y="4274975"/>
            <a:ext cx="819300" cy="6600"/>
          </a:xfrm>
          <a:prstGeom prst="straightConnector1">
            <a:avLst/>
          </a:prstGeom>
          <a:noFill/>
          <a:ln cap="flat" cmpd="sng" w="9525">
            <a:solidFill>
              <a:srgbClr val="666666"/>
            </a:solidFill>
            <a:prstDash val="dash"/>
            <a:round/>
            <a:headEnd len="med" w="med" type="none"/>
            <a:tailEnd len="med" w="med" type="triangle"/>
          </a:ln>
        </p:spPr>
      </p:cxnSp>
      <p:sp>
        <p:nvSpPr>
          <p:cNvPr id="819" name="Google Shape;819;p84"/>
          <p:cNvSpPr txBox="1"/>
          <p:nvPr>
            <p:ph idx="1" type="body"/>
          </p:nvPr>
        </p:nvSpPr>
        <p:spPr>
          <a:xfrm>
            <a:off x="5932975" y="3175050"/>
            <a:ext cx="2673900" cy="6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reduces bias by 35%</a:t>
            </a:r>
            <a:br>
              <a:rPr lang="en-GB"/>
            </a:br>
            <a:r>
              <a:rPr lang="en-GB"/>
              <a:t>with respect to GloVe</a:t>
            </a:r>
            <a:endParaRPr/>
          </a:p>
        </p:txBody>
      </p:sp>
      <p:sp>
        <p:nvSpPr>
          <p:cNvPr id="820" name="Google Shape;820;p84"/>
          <p:cNvSpPr txBox="1"/>
          <p:nvPr>
            <p:ph idx="1" type="body"/>
          </p:nvPr>
        </p:nvSpPr>
        <p:spPr>
          <a:xfrm>
            <a:off x="5932975" y="4013250"/>
            <a:ext cx="2673900" cy="6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less gender bias,</a:t>
            </a:r>
            <a:br>
              <a:rPr lang="en-GB"/>
            </a:br>
            <a:r>
              <a:rPr lang="en-GB"/>
              <a:t>but worse at differentiating</a:t>
            </a:r>
            <a:br>
              <a:rPr lang="en-GB"/>
            </a:br>
            <a:r>
              <a:rPr lang="en-GB"/>
              <a:t>definitional / stereotypical bias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Gender Relational Analogy</a:t>
            </a:r>
            <a:endParaRPr/>
          </a:p>
        </p:txBody>
      </p:sp>
      <p:sp>
        <p:nvSpPr>
          <p:cNvPr id="826" name="Google Shape;826;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Identify if word pairs are</a:t>
            </a:r>
            <a:r>
              <a:rPr i="1" lang="en-GB"/>
              <a:t> “</a:t>
            </a:r>
            <a:r>
              <a:rPr lang="en-GB"/>
              <a:t>he - she” analogies:</a:t>
            </a:r>
            <a:endParaRPr/>
          </a:p>
          <a:p>
            <a:pPr indent="-311150" lvl="0" marL="457200" rtl="0" algn="l">
              <a:lnSpc>
                <a:spcPct val="150000"/>
              </a:lnSpc>
              <a:spcBef>
                <a:spcPts val="1600"/>
              </a:spcBef>
              <a:spcAft>
                <a:spcPts val="0"/>
              </a:spcAft>
              <a:buSzPts val="1300"/>
              <a:buChar char="-"/>
            </a:pPr>
            <a:r>
              <a:rPr lang="en-GB"/>
              <a:t>Gender definition		→ 	“waiter - waitress”</a:t>
            </a:r>
            <a:endParaRPr/>
          </a:p>
          <a:p>
            <a:pPr indent="-311150" lvl="0" marL="457200" rtl="0" algn="l">
              <a:lnSpc>
                <a:spcPct val="150000"/>
              </a:lnSpc>
              <a:spcBef>
                <a:spcPts val="0"/>
              </a:spcBef>
              <a:spcAft>
                <a:spcPts val="0"/>
              </a:spcAft>
              <a:buSzPts val="1300"/>
              <a:buChar char="-"/>
            </a:pPr>
            <a:r>
              <a:rPr lang="en-GB"/>
              <a:t>Gender stereotype		→ 	“doctor - nurse”</a:t>
            </a:r>
            <a:endParaRPr/>
          </a:p>
          <a:p>
            <a:pPr indent="-311150" lvl="0" marL="457200" rtl="0" algn="l">
              <a:lnSpc>
                <a:spcPct val="150000"/>
              </a:lnSpc>
              <a:spcBef>
                <a:spcPts val="0"/>
              </a:spcBef>
              <a:spcAft>
                <a:spcPts val="0"/>
              </a:spcAft>
              <a:buSzPts val="1300"/>
              <a:buChar char="-"/>
            </a:pPr>
            <a:r>
              <a:rPr lang="en-GB"/>
              <a:t>No gender			→	“cat - dog”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Gender Relational Analogy</a:t>
            </a:r>
            <a:endParaRPr/>
          </a:p>
        </p:txBody>
      </p:sp>
      <p:pic>
        <p:nvPicPr>
          <p:cNvPr id="832" name="Google Shape;832;p86"/>
          <p:cNvPicPr preferRelativeResize="0"/>
          <p:nvPr/>
        </p:nvPicPr>
        <p:blipFill rotWithShape="1">
          <a:blip r:embed="rId3">
            <a:alphaModFix/>
          </a:blip>
          <a:srcRect b="59366" l="0" r="0" t="0"/>
          <a:stretch/>
        </p:blipFill>
        <p:spPr>
          <a:xfrm>
            <a:off x="2140350" y="2463450"/>
            <a:ext cx="4426074" cy="956925"/>
          </a:xfrm>
          <a:prstGeom prst="rect">
            <a:avLst/>
          </a:prstGeom>
          <a:noFill/>
          <a:ln>
            <a:noFill/>
          </a:ln>
        </p:spPr>
      </p:pic>
      <p:pic>
        <p:nvPicPr>
          <p:cNvPr id="833" name="Google Shape;833;p86"/>
          <p:cNvPicPr preferRelativeResize="0"/>
          <p:nvPr/>
        </p:nvPicPr>
        <p:blipFill rotWithShape="1">
          <a:blip r:embed="rId3">
            <a:alphaModFix/>
          </a:blip>
          <a:srcRect b="0" l="0" r="0" t="70998"/>
          <a:stretch/>
        </p:blipFill>
        <p:spPr>
          <a:xfrm>
            <a:off x="2140350" y="3525850"/>
            <a:ext cx="4426074" cy="6829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Gender Relational Analogy</a:t>
            </a:r>
            <a:endParaRPr/>
          </a:p>
        </p:txBody>
      </p:sp>
      <p:pic>
        <p:nvPicPr>
          <p:cNvPr id="839" name="Google Shape;839;p87"/>
          <p:cNvPicPr preferRelativeResize="0"/>
          <p:nvPr/>
        </p:nvPicPr>
        <p:blipFill rotWithShape="1">
          <a:blip r:embed="rId3">
            <a:alphaModFix/>
          </a:blip>
          <a:srcRect b="59366" l="0" r="0" t="0"/>
          <a:stretch/>
        </p:blipFill>
        <p:spPr>
          <a:xfrm>
            <a:off x="2140350" y="2463450"/>
            <a:ext cx="4426074" cy="956925"/>
          </a:xfrm>
          <a:prstGeom prst="rect">
            <a:avLst/>
          </a:prstGeom>
          <a:noFill/>
          <a:ln>
            <a:noFill/>
          </a:ln>
        </p:spPr>
      </p:pic>
      <p:sp>
        <p:nvSpPr>
          <p:cNvPr id="840" name="Google Shape;840;p87"/>
          <p:cNvSpPr txBox="1"/>
          <p:nvPr>
            <p:ph idx="1" type="body"/>
          </p:nvPr>
        </p:nvSpPr>
        <p:spPr>
          <a:xfrm>
            <a:off x="40271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high</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41" name="Google Shape;841;p87"/>
          <p:cNvSpPr/>
          <p:nvPr/>
        </p:nvSpPr>
        <p:spPr>
          <a:xfrm>
            <a:off x="42993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2" name="Google Shape;842;p87"/>
          <p:cNvPicPr preferRelativeResize="0"/>
          <p:nvPr/>
        </p:nvPicPr>
        <p:blipFill rotWithShape="1">
          <a:blip r:embed="rId3">
            <a:alphaModFix/>
          </a:blip>
          <a:srcRect b="0" l="0" r="0" t="70998"/>
          <a:stretch/>
        </p:blipFill>
        <p:spPr>
          <a:xfrm>
            <a:off x="2140350" y="3525850"/>
            <a:ext cx="4426074" cy="6829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Gender Relational Analogy</a:t>
            </a:r>
            <a:endParaRPr/>
          </a:p>
        </p:txBody>
      </p:sp>
      <p:pic>
        <p:nvPicPr>
          <p:cNvPr id="848" name="Google Shape;848;p88"/>
          <p:cNvPicPr preferRelativeResize="0"/>
          <p:nvPr/>
        </p:nvPicPr>
        <p:blipFill rotWithShape="1">
          <a:blip r:embed="rId3">
            <a:alphaModFix/>
          </a:blip>
          <a:srcRect b="59366" l="0" r="0" t="0"/>
          <a:stretch/>
        </p:blipFill>
        <p:spPr>
          <a:xfrm>
            <a:off x="2140350" y="2463450"/>
            <a:ext cx="4426074" cy="956925"/>
          </a:xfrm>
          <a:prstGeom prst="rect">
            <a:avLst/>
          </a:prstGeom>
          <a:noFill/>
          <a:ln>
            <a:noFill/>
          </a:ln>
        </p:spPr>
      </p:pic>
      <p:sp>
        <p:nvSpPr>
          <p:cNvPr id="849" name="Google Shape;849;p88"/>
          <p:cNvSpPr txBox="1"/>
          <p:nvPr>
            <p:ph idx="1" type="body"/>
          </p:nvPr>
        </p:nvSpPr>
        <p:spPr>
          <a:xfrm>
            <a:off x="48653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low</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50" name="Google Shape;850;p88"/>
          <p:cNvSpPr txBox="1"/>
          <p:nvPr>
            <p:ph idx="1" type="body"/>
          </p:nvPr>
        </p:nvSpPr>
        <p:spPr>
          <a:xfrm>
            <a:off x="40271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high</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51" name="Google Shape;851;p88"/>
          <p:cNvSpPr/>
          <p:nvPr/>
        </p:nvSpPr>
        <p:spPr>
          <a:xfrm>
            <a:off x="42993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8"/>
          <p:cNvSpPr/>
          <p:nvPr/>
        </p:nvSpPr>
        <p:spPr>
          <a:xfrm>
            <a:off x="51375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3" name="Google Shape;853;p88"/>
          <p:cNvPicPr preferRelativeResize="0"/>
          <p:nvPr/>
        </p:nvPicPr>
        <p:blipFill rotWithShape="1">
          <a:blip r:embed="rId3">
            <a:alphaModFix/>
          </a:blip>
          <a:srcRect b="0" l="0" r="0" t="70998"/>
          <a:stretch/>
        </p:blipFill>
        <p:spPr>
          <a:xfrm>
            <a:off x="2140350" y="3525850"/>
            <a:ext cx="4426074" cy="6829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Gender Relational Analogy</a:t>
            </a:r>
            <a:endParaRPr/>
          </a:p>
        </p:txBody>
      </p:sp>
      <p:pic>
        <p:nvPicPr>
          <p:cNvPr id="859" name="Google Shape;859;p89"/>
          <p:cNvPicPr preferRelativeResize="0"/>
          <p:nvPr/>
        </p:nvPicPr>
        <p:blipFill rotWithShape="1">
          <a:blip r:embed="rId3">
            <a:alphaModFix/>
          </a:blip>
          <a:srcRect b="59366" l="0" r="0" t="0"/>
          <a:stretch/>
        </p:blipFill>
        <p:spPr>
          <a:xfrm>
            <a:off x="2140350" y="2463450"/>
            <a:ext cx="4426074" cy="956925"/>
          </a:xfrm>
          <a:prstGeom prst="rect">
            <a:avLst/>
          </a:prstGeom>
          <a:noFill/>
          <a:ln>
            <a:noFill/>
          </a:ln>
        </p:spPr>
      </p:pic>
      <p:sp>
        <p:nvSpPr>
          <p:cNvPr id="860" name="Google Shape;860;p89"/>
          <p:cNvSpPr txBox="1"/>
          <p:nvPr>
            <p:ph idx="1" type="body"/>
          </p:nvPr>
        </p:nvSpPr>
        <p:spPr>
          <a:xfrm>
            <a:off x="48653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low</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61" name="Google Shape;861;p89"/>
          <p:cNvSpPr txBox="1"/>
          <p:nvPr>
            <p:ph idx="1" type="body"/>
          </p:nvPr>
        </p:nvSpPr>
        <p:spPr>
          <a:xfrm>
            <a:off x="55511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low</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62" name="Google Shape;862;p89"/>
          <p:cNvSpPr txBox="1"/>
          <p:nvPr>
            <p:ph idx="1" type="body"/>
          </p:nvPr>
        </p:nvSpPr>
        <p:spPr>
          <a:xfrm>
            <a:off x="40271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high</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63" name="Google Shape;863;p89"/>
          <p:cNvSpPr/>
          <p:nvPr/>
        </p:nvSpPr>
        <p:spPr>
          <a:xfrm>
            <a:off x="42993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9"/>
          <p:cNvSpPr/>
          <p:nvPr/>
        </p:nvSpPr>
        <p:spPr>
          <a:xfrm>
            <a:off x="51375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9"/>
          <p:cNvSpPr/>
          <p:nvPr/>
        </p:nvSpPr>
        <p:spPr>
          <a:xfrm>
            <a:off x="58233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6" name="Google Shape;866;p89"/>
          <p:cNvPicPr preferRelativeResize="0"/>
          <p:nvPr/>
        </p:nvPicPr>
        <p:blipFill rotWithShape="1">
          <a:blip r:embed="rId3">
            <a:alphaModFix/>
          </a:blip>
          <a:srcRect b="0" l="0" r="0" t="70998"/>
          <a:stretch/>
        </p:blipFill>
        <p:spPr>
          <a:xfrm>
            <a:off x="2140350" y="3525850"/>
            <a:ext cx="4426074" cy="6829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Gender Relational Analogy</a:t>
            </a:r>
            <a:endParaRPr/>
          </a:p>
        </p:txBody>
      </p:sp>
      <p:pic>
        <p:nvPicPr>
          <p:cNvPr id="872" name="Google Shape;872;p90"/>
          <p:cNvPicPr preferRelativeResize="0"/>
          <p:nvPr/>
        </p:nvPicPr>
        <p:blipFill rotWithShape="1">
          <a:blip r:embed="rId3">
            <a:alphaModFix/>
          </a:blip>
          <a:srcRect b="59366" l="0" r="0" t="0"/>
          <a:stretch/>
        </p:blipFill>
        <p:spPr>
          <a:xfrm>
            <a:off x="2140350" y="2463450"/>
            <a:ext cx="4426074" cy="956925"/>
          </a:xfrm>
          <a:prstGeom prst="rect">
            <a:avLst/>
          </a:prstGeom>
          <a:noFill/>
          <a:ln>
            <a:noFill/>
          </a:ln>
        </p:spPr>
      </p:pic>
      <p:sp>
        <p:nvSpPr>
          <p:cNvPr id="873" name="Google Shape;873;p90"/>
          <p:cNvSpPr txBox="1"/>
          <p:nvPr>
            <p:ph idx="1" type="body"/>
          </p:nvPr>
        </p:nvSpPr>
        <p:spPr>
          <a:xfrm>
            <a:off x="48653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low</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74" name="Google Shape;874;p90"/>
          <p:cNvSpPr txBox="1"/>
          <p:nvPr>
            <p:ph idx="1" type="body"/>
          </p:nvPr>
        </p:nvSpPr>
        <p:spPr>
          <a:xfrm>
            <a:off x="55511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low</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75" name="Google Shape;875;p90"/>
          <p:cNvSpPr txBox="1"/>
          <p:nvPr>
            <p:ph idx="1" type="body"/>
          </p:nvPr>
        </p:nvSpPr>
        <p:spPr>
          <a:xfrm>
            <a:off x="4027175" y="2121300"/>
            <a:ext cx="1029900" cy="59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should </a:t>
            </a:r>
            <a:br>
              <a:rPr lang="en-GB" sz="1000"/>
            </a:br>
            <a:r>
              <a:rPr lang="en-GB" sz="1000"/>
              <a:t>be high</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876" name="Google Shape;876;p90"/>
          <p:cNvSpPr/>
          <p:nvPr/>
        </p:nvSpPr>
        <p:spPr>
          <a:xfrm>
            <a:off x="42993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0"/>
          <p:cNvSpPr/>
          <p:nvPr/>
        </p:nvSpPr>
        <p:spPr>
          <a:xfrm>
            <a:off x="51375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0"/>
          <p:cNvSpPr/>
          <p:nvPr/>
        </p:nvSpPr>
        <p:spPr>
          <a:xfrm>
            <a:off x="5823350" y="3196825"/>
            <a:ext cx="480900" cy="19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9" name="Google Shape;879;p90"/>
          <p:cNvPicPr preferRelativeResize="0"/>
          <p:nvPr/>
        </p:nvPicPr>
        <p:blipFill rotWithShape="1">
          <a:blip r:embed="rId3">
            <a:alphaModFix/>
          </a:blip>
          <a:srcRect b="0" l="0" r="0" t="70998"/>
          <a:stretch/>
        </p:blipFill>
        <p:spPr>
          <a:xfrm>
            <a:off x="2140350" y="3525850"/>
            <a:ext cx="4426074" cy="682975"/>
          </a:xfrm>
          <a:prstGeom prst="rect">
            <a:avLst/>
          </a:prstGeom>
          <a:noFill/>
          <a:ln>
            <a:noFill/>
          </a:ln>
        </p:spPr>
      </p:pic>
      <p:sp>
        <p:nvSpPr>
          <p:cNvPr id="880" name="Google Shape;880;p90"/>
          <p:cNvSpPr txBox="1"/>
          <p:nvPr>
            <p:ph idx="1" type="body"/>
          </p:nvPr>
        </p:nvSpPr>
        <p:spPr>
          <a:xfrm>
            <a:off x="6746350" y="2601975"/>
            <a:ext cx="2315400" cy="81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000"/>
              <a:t>Why? Do they use  w(g) for </a:t>
            </a:r>
            <a:r>
              <a:rPr i="1" lang="en-GB" sz="1000"/>
              <a:t>Definition</a:t>
            </a:r>
            <a:r>
              <a:rPr lang="en-GB" sz="1000"/>
              <a:t> and w(a) for </a:t>
            </a:r>
            <a:r>
              <a:rPr i="1" lang="en-GB" sz="1000"/>
              <a:t>Stereotype/None</a:t>
            </a:r>
            <a:r>
              <a:rPr lang="en-GB" sz="1000"/>
              <a:t>? How do we know when to use one and when to use the other? With a classifier?</a:t>
            </a:r>
            <a:endParaRPr sz="10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Word Similarity and Analogy</a:t>
            </a:r>
            <a:endParaRPr/>
          </a:p>
        </p:txBody>
      </p:sp>
      <p:sp>
        <p:nvSpPr>
          <p:cNvPr id="886" name="Google Shape;886;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E</a:t>
            </a:r>
            <a:r>
              <a:rPr lang="en-GB"/>
              <a:t>valuate the word embeddings on the benchmark tasks to ensure their quality</a:t>
            </a:r>
            <a:endParaRPr/>
          </a:p>
          <a:p>
            <a:pPr indent="-311150" lvl="0" marL="457200" rtl="0" algn="l">
              <a:lnSpc>
                <a:spcPct val="150000"/>
              </a:lnSpc>
              <a:spcBef>
                <a:spcPts val="1600"/>
              </a:spcBef>
              <a:spcAft>
                <a:spcPts val="0"/>
              </a:spcAft>
              <a:buSzPts val="1300"/>
              <a:buChar char="-"/>
            </a:pPr>
            <a:r>
              <a:rPr lang="en-GB"/>
              <a:t>Similarity task (comparing to different human-annotated datasets)</a:t>
            </a:r>
            <a:endParaRPr/>
          </a:p>
          <a:p>
            <a:pPr indent="-311150" lvl="0" marL="457200" rtl="0" algn="l">
              <a:lnSpc>
                <a:spcPct val="150000"/>
              </a:lnSpc>
              <a:spcBef>
                <a:spcPts val="0"/>
              </a:spcBef>
              <a:spcAft>
                <a:spcPts val="0"/>
              </a:spcAft>
              <a:buSzPts val="1300"/>
              <a:buChar char="-"/>
            </a:pPr>
            <a:r>
              <a:rPr lang="en-GB"/>
              <a:t>Analogy task: “A is to B as C is to  ___?” (comparing to Google and MSR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Gender-Neutral vs. Gender-Specific Words</a:t>
            </a:r>
            <a:endParaRPr/>
          </a:p>
        </p:txBody>
      </p:sp>
      <p:sp>
        <p:nvSpPr>
          <p:cNvPr id="135" name="Google Shape;135;p2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Nurse</a:t>
            </a:r>
            <a:endParaRPr sz="2200"/>
          </a:p>
          <a:p>
            <a:pPr indent="-368300" lvl="0" marL="457200" rtl="0" algn="l">
              <a:spcBef>
                <a:spcPts val="0"/>
              </a:spcBef>
              <a:spcAft>
                <a:spcPts val="0"/>
              </a:spcAft>
              <a:buSzPts val="2200"/>
              <a:buChar char="●"/>
            </a:pPr>
            <a:r>
              <a:rPr lang="en-GB" sz="2200"/>
              <a:t>Doctor</a:t>
            </a:r>
            <a:endParaRPr sz="2200"/>
          </a:p>
          <a:p>
            <a:pPr indent="-368300" lvl="0" marL="457200" rtl="0" algn="l">
              <a:spcBef>
                <a:spcPts val="0"/>
              </a:spcBef>
              <a:spcAft>
                <a:spcPts val="0"/>
              </a:spcAft>
              <a:buSzPts val="2200"/>
              <a:buChar char="●"/>
            </a:pPr>
            <a:r>
              <a:rPr lang="en-GB" sz="2200"/>
              <a:t>Football</a:t>
            </a:r>
            <a:endParaRPr sz="2200"/>
          </a:p>
          <a:p>
            <a:pPr indent="-368300" lvl="0" marL="457200" rtl="0" algn="l">
              <a:spcBef>
                <a:spcPts val="0"/>
              </a:spcBef>
              <a:spcAft>
                <a:spcPts val="0"/>
              </a:spcAft>
              <a:buSzPts val="2200"/>
              <a:buChar char="●"/>
            </a:pPr>
            <a:r>
              <a:rPr lang="en-GB" sz="2200"/>
              <a:t>Shoes</a:t>
            </a:r>
            <a:endParaRPr sz="2200"/>
          </a:p>
          <a:p>
            <a:pPr indent="457200" lvl="0" marL="0" rtl="0" algn="l">
              <a:spcBef>
                <a:spcPts val="1600"/>
              </a:spcBef>
              <a:spcAft>
                <a:spcPts val="1600"/>
              </a:spcAft>
              <a:buNone/>
            </a:pPr>
            <a:r>
              <a:rPr b="1" lang="en-GB" sz="2200"/>
              <a:t>N ⊂ W</a:t>
            </a:r>
            <a:endParaRPr b="1" sz="2200"/>
          </a:p>
        </p:txBody>
      </p:sp>
      <p:sp>
        <p:nvSpPr>
          <p:cNvPr id="136" name="Google Shape;136;p20"/>
          <p:cNvSpPr txBox="1"/>
          <p:nvPr>
            <p:ph idx="2" type="body"/>
          </p:nvPr>
        </p:nvSpPr>
        <p:spPr>
          <a:xfrm>
            <a:off x="4685129" y="2078875"/>
            <a:ext cx="3774300" cy="2261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Her/Him</a:t>
            </a:r>
            <a:endParaRPr sz="2200"/>
          </a:p>
          <a:p>
            <a:pPr indent="-368300" lvl="0" marL="457200" rtl="0" algn="l">
              <a:spcBef>
                <a:spcPts val="0"/>
              </a:spcBef>
              <a:spcAft>
                <a:spcPts val="0"/>
              </a:spcAft>
              <a:buSzPts val="2200"/>
              <a:buChar char="●"/>
            </a:pPr>
            <a:r>
              <a:rPr lang="en-GB" sz="2200"/>
              <a:t>She/He</a:t>
            </a:r>
            <a:endParaRPr sz="2200"/>
          </a:p>
          <a:p>
            <a:pPr indent="-368300" lvl="0" marL="457200" rtl="0" algn="l">
              <a:spcBef>
                <a:spcPts val="0"/>
              </a:spcBef>
              <a:spcAft>
                <a:spcPts val="0"/>
              </a:spcAft>
              <a:buSzPts val="2200"/>
              <a:buChar char="●"/>
            </a:pPr>
            <a:r>
              <a:rPr lang="en-GB" sz="2200"/>
              <a:t>Father/Mother</a:t>
            </a:r>
            <a:endParaRPr sz="2200"/>
          </a:p>
          <a:p>
            <a:pPr indent="-368300" lvl="0" marL="457200" rtl="0" algn="l">
              <a:spcBef>
                <a:spcPts val="0"/>
              </a:spcBef>
              <a:spcAft>
                <a:spcPts val="0"/>
              </a:spcAft>
              <a:buSzPts val="2200"/>
              <a:buChar char="●"/>
            </a:pPr>
            <a:r>
              <a:rPr lang="en-GB" sz="2200"/>
              <a:t>Brother/Sister</a:t>
            </a:r>
            <a:endParaRPr sz="2200"/>
          </a:p>
          <a:p>
            <a:pPr indent="457200" lvl="0" marL="0" rtl="0" algn="l">
              <a:spcBef>
                <a:spcPts val="1600"/>
              </a:spcBef>
              <a:spcAft>
                <a:spcPts val="1600"/>
              </a:spcAft>
              <a:buNone/>
            </a:pPr>
            <a:r>
              <a:rPr b="1" lang="en-GB" sz="2200"/>
              <a:t>P</a:t>
            </a:r>
            <a:r>
              <a:rPr b="1" lang="en-GB" sz="2200"/>
              <a:t> ⊂ W x W</a:t>
            </a:r>
            <a:endParaRPr b="1" sz="2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Word Similarity and Analogy</a:t>
            </a:r>
            <a:endParaRPr/>
          </a:p>
        </p:txBody>
      </p:sp>
      <p:pic>
        <p:nvPicPr>
          <p:cNvPr id="892" name="Google Shape;892;p92"/>
          <p:cNvPicPr preferRelativeResize="0"/>
          <p:nvPr/>
        </p:nvPicPr>
        <p:blipFill>
          <a:blip r:embed="rId3">
            <a:alphaModFix/>
          </a:blip>
          <a:stretch>
            <a:fillRect/>
          </a:stretch>
        </p:blipFill>
        <p:spPr>
          <a:xfrm>
            <a:off x="1447800" y="2463450"/>
            <a:ext cx="6994002" cy="18728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Word Similarity and Analogy</a:t>
            </a:r>
            <a:endParaRPr/>
          </a:p>
        </p:txBody>
      </p:sp>
      <p:pic>
        <p:nvPicPr>
          <p:cNvPr id="898" name="Google Shape;898;p93"/>
          <p:cNvPicPr preferRelativeResize="0"/>
          <p:nvPr/>
        </p:nvPicPr>
        <p:blipFill>
          <a:blip r:embed="rId3">
            <a:alphaModFix/>
          </a:blip>
          <a:stretch>
            <a:fillRect/>
          </a:stretch>
        </p:blipFill>
        <p:spPr>
          <a:xfrm>
            <a:off x="1447800" y="2463450"/>
            <a:ext cx="6994002" cy="1872875"/>
          </a:xfrm>
          <a:prstGeom prst="rect">
            <a:avLst/>
          </a:prstGeom>
          <a:noFill/>
          <a:ln>
            <a:noFill/>
          </a:ln>
        </p:spPr>
      </p:pic>
      <p:cxnSp>
        <p:nvCxnSpPr>
          <p:cNvPr id="899" name="Google Shape;899;p93"/>
          <p:cNvCxnSpPr/>
          <p:nvPr/>
        </p:nvCxnSpPr>
        <p:spPr>
          <a:xfrm flipH="1">
            <a:off x="1346575" y="3447525"/>
            <a:ext cx="315000" cy="50700"/>
          </a:xfrm>
          <a:prstGeom prst="straightConnector1">
            <a:avLst/>
          </a:prstGeom>
          <a:noFill/>
          <a:ln cap="flat" cmpd="sng" w="9525">
            <a:solidFill>
              <a:srgbClr val="666666"/>
            </a:solidFill>
            <a:prstDash val="dash"/>
            <a:round/>
            <a:headEnd len="med" w="med" type="none"/>
            <a:tailEnd len="med" w="med" type="triangle"/>
          </a:ln>
        </p:spPr>
      </p:cxnSp>
      <p:cxnSp>
        <p:nvCxnSpPr>
          <p:cNvPr id="900" name="Google Shape;900;p93"/>
          <p:cNvCxnSpPr/>
          <p:nvPr/>
        </p:nvCxnSpPr>
        <p:spPr>
          <a:xfrm rot="10800000">
            <a:off x="1346575" y="3590350"/>
            <a:ext cx="315000" cy="50700"/>
          </a:xfrm>
          <a:prstGeom prst="straightConnector1">
            <a:avLst/>
          </a:prstGeom>
          <a:noFill/>
          <a:ln cap="flat" cmpd="sng" w="9525">
            <a:solidFill>
              <a:srgbClr val="666666"/>
            </a:solidFill>
            <a:prstDash val="dash"/>
            <a:round/>
            <a:headEnd len="med" w="med" type="none"/>
            <a:tailEnd len="med" w="med" type="triangle"/>
          </a:ln>
        </p:spPr>
      </p:cxnSp>
      <p:sp>
        <p:nvSpPr>
          <p:cNvPr id="901" name="Google Shape;901;p93"/>
          <p:cNvSpPr txBox="1"/>
          <p:nvPr>
            <p:ph idx="1" type="body"/>
          </p:nvPr>
        </p:nvSpPr>
        <p:spPr>
          <a:xfrm>
            <a:off x="153900" y="3251950"/>
            <a:ext cx="1293900" cy="724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different ways of estimating J</a:t>
            </a:r>
            <a:r>
              <a:rPr baseline="-25000" lang="en-GB" sz="1000"/>
              <a:t>D</a:t>
            </a:r>
            <a:endParaRPr baseline="-25000"/>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Word Similarity and Analogy</a:t>
            </a:r>
            <a:endParaRPr/>
          </a:p>
        </p:txBody>
      </p:sp>
      <p:pic>
        <p:nvPicPr>
          <p:cNvPr id="907" name="Google Shape;907;p94"/>
          <p:cNvPicPr preferRelativeResize="0"/>
          <p:nvPr/>
        </p:nvPicPr>
        <p:blipFill>
          <a:blip r:embed="rId3">
            <a:alphaModFix/>
          </a:blip>
          <a:stretch>
            <a:fillRect/>
          </a:stretch>
        </p:blipFill>
        <p:spPr>
          <a:xfrm>
            <a:off x="1447800" y="2463450"/>
            <a:ext cx="6994002" cy="1872875"/>
          </a:xfrm>
          <a:prstGeom prst="rect">
            <a:avLst/>
          </a:prstGeom>
          <a:noFill/>
          <a:ln>
            <a:noFill/>
          </a:ln>
        </p:spPr>
      </p:pic>
      <p:sp>
        <p:nvSpPr>
          <p:cNvPr id="908" name="Google Shape;908;p94"/>
          <p:cNvSpPr/>
          <p:nvPr/>
        </p:nvSpPr>
        <p:spPr>
          <a:xfrm>
            <a:off x="2722575" y="3341925"/>
            <a:ext cx="994800" cy="37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94"/>
          <p:cNvSpPr txBox="1"/>
          <p:nvPr>
            <p:ph idx="1" type="body"/>
          </p:nvPr>
        </p:nvSpPr>
        <p:spPr>
          <a:xfrm>
            <a:off x="2279925" y="2258550"/>
            <a:ext cx="1831200" cy="3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slightly lower </a:t>
            </a:r>
            <a:r>
              <a:rPr lang="en-GB" sz="1000"/>
              <a:t> scores</a:t>
            </a:r>
            <a:endParaRPr baseline="-25000"/>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Google Shape;914;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Word Similarity and Analogy</a:t>
            </a:r>
            <a:endParaRPr/>
          </a:p>
        </p:txBody>
      </p:sp>
      <p:pic>
        <p:nvPicPr>
          <p:cNvPr id="915" name="Google Shape;915;p95"/>
          <p:cNvPicPr preferRelativeResize="0"/>
          <p:nvPr/>
        </p:nvPicPr>
        <p:blipFill>
          <a:blip r:embed="rId3">
            <a:alphaModFix/>
          </a:blip>
          <a:stretch>
            <a:fillRect/>
          </a:stretch>
        </p:blipFill>
        <p:spPr>
          <a:xfrm>
            <a:off x="1447800" y="2463450"/>
            <a:ext cx="6994002" cy="1872875"/>
          </a:xfrm>
          <a:prstGeom prst="rect">
            <a:avLst/>
          </a:prstGeom>
          <a:noFill/>
          <a:ln>
            <a:noFill/>
          </a:ln>
        </p:spPr>
      </p:pic>
      <p:sp>
        <p:nvSpPr>
          <p:cNvPr id="916" name="Google Shape;916;p95"/>
          <p:cNvSpPr/>
          <p:nvPr/>
        </p:nvSpPr>
        <p:spPr>
          <a:xfrm>
            <a:off x="3865575" y="3342075"/>
            <a:ext cx="4371000" cy="37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95"/>
          <p:cNvSpPr txBox="1"/>
          <p:nvPr>
            <p:ph idx="1" type="body"/>
          </p:nvPr>
        </p:nvSpPr>
        <p:spPr>
          <a:xfrm>
            <a:off x="5404125" y="2258550"/>
            <a:ext cx="1293900" cy="3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000"/>
              <a:t>highest scores</a:t>
            </a:r>
            <a:endParaRPr baseline="-25000"/>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Coreference Resolution</a:t>
            </a:r>
            <a:endParaRPr/>
          </a:p>
        </p:txBody>
      </p:sp>
      <p:sp>
        <p:nvSpPr>
          <p:cNvPr id="923" name="Google Shape;923;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GB"/>
              <a:t>OntoNote</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Coreference Resolution</a:t>
            </a:r>
            <a:endParaRPr/>
          </a:p>
        </p:txBody>
      </p:sp>
      <p:sp>
        <p:nvSpPr>
          <p:cNvPr id="929" name="Google Shape;929;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GB"/>
              <a:t>OntoNote</a:t>
            </a:r>
            <a:endParaRPr/>
          </a:p>
          <a:p>
            <a:pPr indent="-311150" lvl="0" marL="457200" rtl="0" algn="l">
              <a:lnSpc>
                <a:spcPct val="150000"/>
              </a:lnSpc>
              <a:spcBef>
                <a:spcPts val="0"/>
              </a:spcBef>
              <a:spcAft>
                <a:spcPts val="0"/>
              </a:spcAft>
              <a:buSzPts val="1300"/>
              <a:buChar char="-"/>
            </a:pPr>
            <a:r>
              <a:rPr lang="en-GB"/>
              <a:t>WinoBias dataset:</a:t>
            </a:r>
            <a:endParaRPr/>
          </a:p>
          <a:p>
            <a:pPr indent="-311150" lvl="0" marL="914400" rtl="0" algn="l">
              <a:lnSpc>
                <a:spcPct val="150000"/>
              </a:lnSpc>
              <a:spcBef>
                <a:spcPts val="0"/>
              </a:spcBef>
              <a:spcAft>
                <a:spcPts val="0"/>
              </a:spcAft>
              <a:buSzPts val="1300"/>
              <a:buChar char="-"/>
            </a:pPr>
            <a:r>
              <a:rPr lang="en-GB"/>
              <a:t>PRO stereotype: </a:t>
            </a:r>
            <a:br>
              <a:rPr lang="en-GB"/>
            </a:br>
            <a:r>
              <a:rPr lang="en-GB"/>
              <a:t>“The CEO raised the salary of the receptionist because </a:t>
            </a:r>
            <a:r>
              <a:rPr b="1" lang="en-GB"/>
              <a:t>he</a:t>
            </a:r>
            <a:r>
              <a:rPr lang="en-GB"/>
              <a:t> is generous.”</a:t>
            </a:r>
            <a:endParaRPr/>
          </a:p>
          <a:p>
            <a:pPr indent="-311150" lvl="0" marL="914400" rtl="0" algn="l">
              <a:lnSpc>
                <a:spcPct val="150000"/>
              </a:lnSpc>
              <a:spcBef>
                <a:spcPts val="0"/>
              </a:spcBef>
              <a:spcAft>
                <a:spcPts val="0"/>
              </a:spcAft>
              <a:buSzPts val="1300"/>
              <a:buChar char="-"/>
            </a:pPr>
            <a:r>
              <a:rPr lang="en-GB"/>
              <a:t>ANTI stereotype: </a:t>
            </a:r>
            <a:br>
              <a:rPr lang="en-GB"/>
            </a:br>
            <a:r>
              <a:rPr lang="en-GB"/>
              <a:t>“The CEO raised the salary of the receptionist because </a:t>
            </a:r>
            <a:r>
              <a:rPr b="1" lang="en-GB"/>
              <a:t>she</a:t>
            </a:r>
            <a:r>
              <a:rPr lang="en-GB"/>
              <a:t> is generous.”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Coreference Resolution</a:t>
            </a:r>
            <a:endParaRPr/>
          </a:p>
        </p:txBody>
      </p:sp>
      <p:pic>
        <p:nvPicPr>
          <p:cNvPr id="935" name="Google Shape;935;p98"/>
          <p:cNvPicPr preferRelativeResize="0"/>
          <p:nvPr/>
        </p:nvPicPr>
        <p:blipFill>
          <a:blip r:embed="rId3">
            <a:alphaModFix/>
          </a:blip>
          <a:stretch>
            <a:fillRect/>
          </a:stretch>
        </p:blipFill>
        <p:spPr>
          <a:xfrm>
            <a:off x="1919825" y="2730450"/>
            <a:ext cx="4824426" cy="17664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Google Shape;940;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Coreference Resolution</a:t>
            </a:r>
            <a:endParaRPr/>
          </a:p>
        </p:txBody>
      </p:sp>
      <p:pic>
        <p:nvPicPr>
          <p:cNvPr id="941" name="Google Shape;941;p99"/>
          <p:cNvPicPr preferRelativeResize="0"/>
          <p:nvPr/>
        </p:nvPicPr>
        <p:blipFill>
          <a:blip r:embed="rId3">
            <a:alphaModFix/>
          </a:blip>
          <a:stretch>
            <a:fillRect/>
          </a:stretch>
        </p:blipFill>
        <p:spPr>
          <a:xfrm>
            <a:off x="1919825" y="2730450"/>
            <a:ext cx="4824426" cy="1766425"/>
          </a:xfrm>
          <a:prstGeom prst="rect">
            <a:avLst/>
          </a:prstGeom>
          <a:noFill/>
          <a:ln>
            <a:noFill/>
          </a:ln>
        </p:spPr>
      </p:pic>
      <p:sp>
        <p:nvSpPr>
          <p:cNvPr id="942" name="Google Shape;942;p99"/>
          <p:cNvSpPr txBox="1"/>
          <p:nvPr>
            <p:ph idx="1" type="body"/>
          </p:nvPr>
        </p:nvSpPr>
        <p:spPr>
          <a:xfrm>
            <a:off x="5396700" y="2068300"/>
            <a:ext cx="2014200" cy="37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GB"/>
              <a:t>smaller diff = less biased </a:t>
            </a:r>
            <a:endParaRPr/>
          </a:p>
        </p:txBody>
      </p:sp>
      <p:cxnSp>
        <p:nvCxnSpPr>
          <p:cNvPr id="943" name="Google Shape;943;p99"/>
          <p:cNvCxnSpPr/>
          <p:nvPr/>
        </p:nvCxnSpPr>
        <p:spPr>
          <a:xfrm rot="10800000">
            <a:off x="6360525" y="2413100"/>
            <a:ext cx="2700" cy="346500"/>
          </a:xfrm>
          <a:prstGeom prst="straightConnector1">
            <a:avLst/>
          </a:prstGeom>
          <a:noFill/>
          <a:ln cap="flat" cmpd="sng" w="9525">
            <a:solidFill>
              <a:srgbClr val="666666"/>
            </a:solidFill>
            <a:prstDash val="dash"/>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Coreference Resolution</a:t>
            </a:r>
            <a:endParaRPr/>
          </a:p>
        </p:txBody>
      </p:sp>
      <p:pic>
        <p:nvPicPr>
          <p:cNvPr id="949" name="Google Shape;949;p100"/>
          <p:cNvPicPr preferRelativeResize="0"/>
          <p:nvPr/>
        </p:nvPicPr>
        <p:blipFill>
          <a:blip r:embed="rId3">
            <a:alphaModFix/>
          </a:blip>
          <a:stretch>
            <a:fillRect/>
          </a:stretch>
        </p:blipFill>
        <p:spPr>
          <a:xfrm>
            <a:off x="1919825" y="2730450"/>
            <a:ext cx="4824426" cy="1766425"/>
          </a:xfrm>
          <a:prstGeom prst="rect">
            <a:avLst/>
          </a:prstGeom>
          <a:noFill/>
          <a:ln>
            <a:noFill/>
          </a:ln>
        </p:spPr>
      </p:pic>
      <p:sp>
        <p:nvSpPr>
          <p:cNvPr id="950" name="Google Shape;950;p100"/>
          <p:cNvSpPr txBox="1"/>
          <p:nvPr>
            <p:ph idx="1" type="body"/>
          </p:nvPr>
        </p:nvSpPr>
        <p:spPr>
          <a:xfrm>
            <a:off x="5396700" y="2068300"/>
            <a:ext cx="2014200" cy="37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GB"/>
              <a:t>smaller diff = less biased </a:t>
            </a:r>
            <a:endParaRPr/>
          </a:p>
        </p:txBody>
      </p:sp>
      <p:cxnSp>
        <p:nvCxnSpPr>
          <p:cNvPr id="951" name="Google Shape;951;p100"/>
          <p:cNvCxnSpPr/>
          <p:nvPr/>
        </p:nvCxnSpPr>
        <p:spPr>
          <a:xfrm rot="10800000">
            <a:off x="6360525" y="2413100"/>
            <a:ext cx="2700" cy="346500"/>
          </a:xfrm>
          <a:prstGeom prst="straightConnector1">
            <a:avLst/>
          </a:prstGeom>
          <a:noFill/>
          <a:ln cap="flat" cmpd="sng" w="9525">
            <a:solidFill>
              <a:srgbClr val="666666"/>
            </a:solidFill>
            <a:prstDash val="dash"/>
            <a:round/>
            <a:headEnd len="med" w="med" type="none"/>
            <a:tailEnd len="med" w="med" type="triangle"/>
          </a:ln>
        </p:spPr>
      </p:cxnSp>
      <p:sp>
        <p:nvSpPr>
          <p:cNvPr id="952" name="Google Shape;952;p100"/>
          <p:cNvSpPr/>
          <p:nvPr/>
        </p:nvSpPr>
        <p:spPr>
          <a:xfrm>
            <a:off x="6130375" y="3739850"/>
            <a:ext cx="4446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00"/>
          <p:cNvSpPr txBox="1"/>
          <p:nvPr>
            <p:ph idx="1" type="body"/>
          </p:nvPr>
        </p:nvSpPr>
        <p:spPr>
          <a:xfrm>
            <a:off x="6692100" y="3516100"/>
            <a:ext cx="2316900" cy="37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GB"/>
              <a:t>A lot better than GloVe, </a:t>
            </a:r>
            <a:br>
              <a:rPr lang="en-GB"/>
            </a:br>
            <a:r>
              <a:rPr lang="en-GB"/>
              <a:t>a bit worse than Hard-GloVe</a:t>
            </a:r>
            <a:r>
              <a:rPr lang="en-GB"/>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959" name="Google Shape;959;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GB"/>
              <a:t>Other languages</a:t>
            </a:r>
            <a:endParaRPr/>
          </a:p>
          <a:p>
            <a:pPr indent="-311150" lvl="0" marL="457200" rtl="0" algn="l">
              <a:lnSpc>
                <a:spcPct val="150000"/>
              </a:lnSpc>
              <a:spcBef>
                <a:spcPts val="0"/>
              </a:spcBef>
              <a:spcAft>
                <a:spcPts val="0"/>
              </a:spcAft>
              <a:buSzPts val="1300"/>
              <a:buChar char="-"/>
            </a:pPr>
            <a:r>
              <a:rPr lang="en-GB"/>
              <a:t>Other embedding models</a:t>
            </a:r>
            <a:endParaRPr/>
          </a:p>
          <a:p>
            <a:pPr indent="-311150" lvl="0" marL="457200" rtl="0" algn="l">
              <a:lnSpc>
                <a:spcPct val="150000"/>
              </a:lnSpc>
              <a:spcBef>
                <a:spcPts val="0"/>
              </a:spcBef>
              <a:spcAft>
                <a:spcPts val="0"/>
              </a:spcAft>
              <a:buSzPts val="1300"/>
              <a:buChar char="-"/>
            </a:pPr>
            <a:r>
              <a:rPr lang="en-GB"/>
              <a:t>Non-binary gender</a:t>
            </a:r>
            <a:endParaRPr/>
          </a:p>
          <a:p>
            <a:pPr indent="-311150" lvl="0" marL="457200" rtl="0" algn="l">
              <a:lnSpc>
                <a:spcPct val="150000"/>
              </a:lnSpc>
              <a:spcBef>
                <a:spcPts val="0"/>
              </a:spcBef>
              <a:spcAft>
                <a:spcPts val="0"/>
              </a:spcAft>
              <a:buSzPts val="1300"/>
              <a:buChar char="-"/>
            </a:pPr>
            <a:r>
              <a:rPr lang="en-GB"/>
              <a:t>Other attributes (sentiment, religion, race, etc.)</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Direct vs. Indirect Bias</a:t>
            </a:r>
            <a:endParaRPr/>
          </a:p>
        </p:txBody>
      </p:sp>
      <p:sp>
        <p:nvSpPr>
          <p:cNvPr id="142" name="Google Shape;142;p2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Association between gender-neutral word and a clear gender pair</a:t>
            </a:r>
            <a:endParaRPr sz="2200"/>
          </a:p>
          <a:p>
            <a:pPr indent="0" lvl="0" marL="0" rtl="0" algn="l">
              <a:spcBef>
                <a:spcPts val="1600"/>
              </a:spcBef>
              <a:spcAft>
                <a:spcPts val="1600"/>
              </a:spcAft>
              <a:buNone/>
            </a:pPr>
            <a:r>
              <a:rPr lang="en-GB" sz="2200"/>
              <a:t>e.g.  nurse is closer to woman than to man</a:t>
            </a:r>
            <a:endParaRPr sz="2200"/>
          </a:p>
        </p:txBody>
      </p:sp>
      <p:sp>
        <p:nvSpPr>
          <p:cNvPr id="143" name="Google Shape;143;p21"/>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Association between gender-neutral words due to gender bias</a:t>
            </a:r>
            <a:endParaRPr sz="2200"/>
          </a:p>
          <a:p>
            <a:pPr indent="0" lvl="0" marL="0" rtl="0" algn="l">
              <a:spcBef>
                <a:spcPts val="1600"/>
              </a:spcBef>
              <a:spcAft>
                <a:spcPts val="1600"/>
              </a:spcAft>
              <a:buNone/>
            </a:pPr>
            <a:r>
              <a:rPr lang="en-GB" sz="2200"/>
              <a:t>e.g. receptionist is closer to softball than to football</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