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1881838696" r:id="rId3"/>
    <p:sldId id="1881838702" r:id="rId4"/>
    <p:sldId id="1881838700" r:id="rId5"/>
    <p:sldId id="1881838703" r:id="rId6"/>
    <p:sldId id="1881838701" r:id="rId7"/>
    <p:sldId id="1881838704" r:id="rId8"/>
    <p:sldId id="1881838680" r:id="rId9"/>
    <p:sldId id="1881838705" r:id="rId10"/>
    <p:sldId id="1881838706" r:id="rId11"/>
    <p:sldId id="188183868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que Ayuso Alberquilla" initials="EAA" lastIdx="34" clrIdx="0">
    <p:extLst>
      <p:ext uri="{19B8F6BF-5375-455C-9EA6-DF929625EA0E}">
        <p15:presenceInfo xmlns:p15="http://schemas.microsoft.com/office/powerpoint/2012/main" userId="S::Enrique.AyusoAlberquilla@es.ey.com::fd764c34-4632-487b-ad89-81d2d02c4788" providerId="AD"/>
      </p:ext>
    </p:extLst>
  </p:cmAuthor>
  <p:cmAuthor id="2" name="Jose Ignacio Elizaga Puig" initials="JIEP" lastIdx="15" clrIdx="1">
    <p:extLst>
      <p:ext uri="{19B8F6BF-5375-455C-9EA6-DF929625EA0E}">
        <p15:presenceInfo xmlns:p15="http://schemas.microsoft.com/office/powerpoint/2012/main" userId="S::Jose.Ignacio.Elizaga.Puig@es.ey.com::15d57545-61a2-48ce-a629-aa403d859375" providerId="AD"/>
      </p:ext>
    </p:extLst>
  </p:cmAuthor>
  <p:cmAuthor id="3" name="Jose Pablo Diaz Ortiz" initials="JPDO" lastIdx="33" clrIdx="2">
    <p:extLst>
      <p:ext uri="{19B8F6BF-5375-455C-9EA6-DF929625EA0E}">
        <p15:presenceInfo xmlns:p15="http://schemas.microsoft.com/office/powerpoint/2012/main" userId="S::Josepablo.DiazOrtiz@es.ey.com::7f0c22bf-a1b2-4ec0-a194-d5311de89c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00"/>
    <a:srgbClr val="FCF604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4B598-F938-472D-8B3A-7E846A340180}" v="4" dt="2022-10-10T09:44:5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05" autoAdjust="0"/>
  </p:normalViewPr>
  <p:slideViewPr>
    <p:cSldViewPr snapToGrid="0">
      <p:cViewPr varScale="1">
        <p:scale>
          <a:sx n="66" d="100"/>
          <a:sy n="66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7A156-109C-4CD9-8993-1EA64227AA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DAFB4-D1B7-444E-A7FA-C16BEC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822160">
              <a:defRPr/>
            </a:pPr>
            <a:endParaRPr lang="en-GB" sz="1050" b="0" kern="1200" spc="-5" dirty="0">
              <a:solidFill>
                <a:schemeClr val="tx1">
                  <a:lumMod val="75000"/>
                  <a:lumOff val="25000"/>
                </a:schemeClr>
              </a:solidFill>
              <a:latin typeface="EYInterstate Light" panose="02000506000000020004" pitchFamily="2" charset="0"/>
              <a:cs typeface="EYInterstat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FAC9-6A73-4C27-8DE0-2B0597C0A0F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83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defTabSz="822160">
              <a:defRPr/>
            </a:pPr>
            <a:endParaRPr lang="en-GB" sz="1050" b="0" kern="1200" spc="-5" dirty="0">
              <a:solidFill>
                <a:schemeClr val="tx1">
                  <a:lumMod val="75000"/>
                  <a:lumOff val="25000"/>
                </a:schemeClr>
              </a:solidFill>
              <a:latin typeface="EYInterstate Light" panose="02000506000000020004" pitchFamily="2" charset="0"/>
              <a:cs typeface="EYInterstat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FAC9-6A73-4C27-8DE0-2B0597C0A0F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FFE3-C941-4E46-8EBD-6097D7C1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3C28F-98FB-47E3-960E-7D94F556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5149-7ED9-463F-8167-1D51498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6BB2-C083-4EC1-B69C-764F6F18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9F70-0992-4299-BCED-0DD84F4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5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8274-179C-4F2D-A1DC-C87A2A10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B286-C439-4DFA-AD76-12157A1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2D65-1A4A-4572-A474-CD5C20B1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0CFC-7A7E-4DFC-9191-43F0F065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A16D-AAC5-4EF5-A83D-0A320A80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0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20382-B6E9-402F-B238-FF0ECD462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B38A-C163-45EC-8C89-CF8E21A9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0BB2-740E-4B80-9B3B-0E9E9B3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55D8-5FBD-4B4B-A3D6-5B60CA9E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45DC-2C9B-4961-80F9-9ADDEE8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0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7">
            <a:extLst>
              <a:ext uri="{FF2B5EF4-FFF2-40B4-BE49-F238E27FC236}">
                <a16:creationId xmlns:a16="http://schemas.microsoft.com/office/drawing/2014/main" id="{153889BA-4BCA-48FA-B276-B811A75728E5}"/>
              </a:ext>
            </a:extLst>
          </p:cNvPr>
          <p:cNvSpPr/>
          <p:nvPr userDrawn="1"/>
        </p:nvSpPr>
        <p:spPr>
          <a:xfrm>
            <a:off x="0" y="0"/>
            <a:ext cx="12198350" cy="922019"/>
          </a:xfrm>
          <a:custGeom>
            <a:avLst/>
            <a:gdLst/>
            <a:ahLst/>
            <a:cxnLst/>
            <a:rect l="l" t="t" r="r" b="b"/>
            <a:pathLst>
              <a:path w="12198350" h="922019">
                <a:moveTo>
                  <a:pt x="0" y="922020"/>
                </a:moveTo>
                <a:lnTo>
                  <a:pt x="12198096" y="922020"/>
                </a:lnTo>
                <a:lnTo>
                  <a:pt x="12198096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1488" y="6436128"/>
            <a:ext cx="1251585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07 September</a:t>
            </a:r>
            <a:r>
              <a:rPr spc="-110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47669" y="6436128"/>
            <a:ext cx="340232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/>
              <a:t>Global Compliance Management — Solution Overview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7204" y="6436128"/>
            <a:ext cx="559435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rgbClr val="63636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6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6B2C972-09E4-4484-8A36-3C3C99410FC8}"/>
              </a:ext>
            </a:extLst>
          </p:cNvPr>
          <p:cNvSpPr/>
          <p:nvPr userDrawn="1"/>
        </p:nvSpPr>
        <p:spPr>
          <a:xfrm>
            <a:off x="294458" y="216958"/>
            <a:ext cx="10323195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613F615-0797-44A1-A7B2-9CCE58263D7A}"/>
              </a:ext>
            </a:extLst>
          </p:cNvPr>
          <p:cNvSpPr/>
          <p:nvPr userDrawn="1"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3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F9C-B6E3-412A-A8A9-216071F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EE64-0105-449E-9D7D-562CD074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F726F-DABF-4F6A-A4EF-2EA41520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95EF-17B3-4775-A1CD-63EB563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4E9-109F-4F17-B013-884DD43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6F2B-E106-4BAB-85D8-70AA1487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DC3B-0212-44F2-9123-6288EA9A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334E-548A-4773-A4CA-293550A0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9C4C-0F54-4FA5-B103-35800493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654C-9BD0-4D23-A4A2-9378D7E5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5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C5FF-B013-4AB5-AE4F-758905D8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17E3-CAF1-40EA-BFF1-F16BC2B0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80042-EB6E-4658-A214-70F6A9FF6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59A4-9618-4380-90B0-634116B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FC4B-3A97-494A-973D-F8B111C9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14A4-D1F8-482D-B3AD-F70587F2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35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CE86-9087-4F90-A256-AB7ED62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D865-95FE-4F01-813C-7FD38B3A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18BA-81B8-412B-8FA0-B1A6EE8F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4DA2A-E785-4843-85F9-DF143508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BE4C9-2B27-482C-8CFD-C295E41F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854E-05E5-4E7A-9B21-CBF23C4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55D63-DD64-44F9-AE3F-31603A25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4182-D80E-4B74-9BDE-4432745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4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6890-74FC-4028-A163-9670BF5F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15AF0-5B07-4FD1-8A02-AE725EE2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BFA77-E7BD-4D1E-9A06-07E6F9E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4E078-2337-42A2-8D29-F3F8B88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9B8C3-6A9A-4ABA-9B44-1B4C0C5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FA38C-369E-4933-8542-ED93F821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38BEB-4649-44BF-B434-E4D75CE1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5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7FF0-EA98-4F98-8540-C3C06590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46FA-38D0-49A4-AD1A-50E163BD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9F9C-3F99-44AD-8EBA-A2BC4599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1F29-2A3A-4740-BCC5-C3766E3F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FE64-EDF3-46F3-89DA-DBB5AC79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7AD4-A6F7-4A49-BA11-727CE8C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04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90C3-39C1-4329-AEA4-033FBE58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83CC8-F61B-4FDC-B978-1C58CAF30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D611A-29DC-4E40-9D42-2FB6D0F0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D0595-21E9-4719-BD73-AFB7A118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Global Compliance Management — Solution Overview</a:t>
            </a: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699DC-2DF6-41F5-BE6A-E7C949CF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07 September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EA4A-A70A-45E5-A6EB-423E5B3D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E812BD-EB4E-404C-BD1E-8200BCE197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3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1D065-66C1-47A0-83F5-BCD38EC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C5B2-D561-44BE-8342-AF5A8539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7F66A72-A0D3-4F6F-843A-2800C76E39AA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AE670510-0885-4479-B5AC-69175E22DD70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349FC039-DDED-40AC-A81E-11CE7C4EB632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hteck 1">
            <a:extLst>
              <a:ext uri="{FF2B5EF4-FFF2-40B4-BE49-F238E27FC236}">
                <a16:creationId xmlns:a16="http://schemas.microsoft.com/office/drawing/2014/main" id="{BEF415E1-EFA3-41D3-9061-EE26A5B10EFF}"/>
              </a:ext>
            </a:extLst>
          </p:cNvPr>
          <p:cNvSpPr/>
          <p:nvPr/>
        </p:nvSpPr>
        <p:spPr>
          <a:xfrm>
            <a:off x="0" y="0"/>
            <a:ext cx="517817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6000"/>
            </a:schemeClr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9F43CA2-6EF0-4E0C-A8EA-32C5D9A3184B}"/>
              </a:ext>
            </a:extLst>
          </p:cNvPr>
          <p:cNvSpPr txBox="1">
            <a:spLocks noChangeArrowheads="1"/>
          </p:cNvSpPr>
          <p:nvPr/>
        </p:nvSpPr>
        <p:spPr>
          <a:xfrm>
            <a:off x="601501" y="1199078"/>
            <a:ext cx="4237626" cy="151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2000" b="1" i="1"/>
          </a:p>
        </p:txBody>
      </p:sp>
      <p:sp>
        <p:nvSpPr>
          <p:cNvPr id="21" name="Titel 8">
            <a:extLst>
              <a:ext uri="{FF2B5EF4-FFF2-40B4-BE49-F238E27FC236}">
                <a16:creationId xmlns:a16="http://schemas.microsoft.com/office/drawing/2014/main" id="{95284786-CF47-4DE3-9106-27068F26A125}"/>
              </a:ext>
            </a:extLst>
          </p:cNvPr>
          <p:cNvSpPr txBox="1">
            <a:spLocks/>
          </p:cNvSpPr>
          <p:nvPr/>
        </p:nvSpPr>
        <p:spPr>
          <a:xfrm>
            <a:off x="555267" y="1561891"/>
            <a:ext cx="4026258" cy="1472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</a:rPr>
              <a:t>UNNEFAR</a:t>
            </a: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89F4B420-D443-48ED-8811-937E21AA9568}"/>
              </a:ext>
            </a:extLst>
          </p:cNvPr>
          <p:cNvSpPr/>
          <p:nvPr/>
        </p:nvSpPr>
        <p:spPr>
          <a:xfrm flipV="1">
            <a:off x="733136" y="831642"/>
            <a:ext cx="2403755" cy="45719"/>
          </a:xfrm>
          <a:custGeom>
            <a:avLst/>
            <a:gdLst/>
            <a:ahLst/>
            <a:cxnLst/>
            <a:rect l="l" t="t" r="r" b="b"/>
            <a:pathLst>
              <a:path w="1941195">
                <a:moveTo>
                  <a:pt x="0" y="0"/>
                </a:moveTo>
                <a:lnTo>
                  <a:pt x="1941195" y="0"/>
                </a:lnTo>
              </a:path>
            </a:pathLst>
          </a:custGeom>
          <a:ln w="38049">
            <a:solidFill>
              <a:srgbClr val="FFD4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el 8">
            <a:extLst>
              <a:ext uri="{FF2B5EF4-FFF2-40B4-BE49-F238E27FC236}">
                <a16:creationId xmlns:a16="http://schemas.microsoft.com/office/drawing/2014/main" id="{108163B4-F1C6-4544-B6C4-2E46C1D2E4F3}"/>
              </a:ext>
            </a:extLst>
          </p:cNvPr>
          <p:cNvSpPr txBox="1">
            <a:spLocks/>
          </p:cNvSpPr>
          <p:nvPr/>
        </p:nvSpPr>
        <p:spPr>
          <a:xfrm>
            <a:off x="555268" y="5251707"/>
            <a:ext cx="4283860" cy="1472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>
                    <a:lumMod val="95000"/>
                  </a:schemeClr>
                </a:solidFill>
              </a:rPr>
              <a:t>EY Servicios – Revisión de Mayoristas y Recepción y Análisis de Datos – </a:t>
            </a:r>
          </a:p>
          <a:p>
            <a:r>
              <a:rPr lang="es-ES" sz="1800" b="1" dirty="0">
                <a:solidFill>
                  <a:schemeClr val="bg1">
                    <a:lumMod val="95000"/>
                  </a:schemeClr>
                </a:solidFill>
              </a:rPr>
              <a:t>Sistema de Precio Libre</a:t>
            </a:r>
          </a:p>
        </p:txBody>
      </p:sp>
    </p:spTree>
    <p:extLst>
      <p:ext uri="{BB962C8B-B14F-4D97-AF65-F5344CB8AC3E}">
        <p14:creationId xmlns:p14="http://schemas.microsoft.com/office/powerpoint/2010/main" val="399448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3">
            <a:extLst>
              <a:ext uri="{FF2B5EF4-FFF2-40B4-BE49-F238E27FC236}">
                <a16:creationId xmlns:a16="http://schemas.microsoft.com/office/drawing/2014/main" id="{F4BE8444-40D4-4971-A40D-96510661D972}"/>
              </a:ext>
            </a:extLst>
          </p:cNvPr>
          <p:cNvSpPr/>
          <p:nvPr/>
        </p:nvSpPr>
        <p:spPr>
          <a:xfrm>
            <a:off x="294459" y="216958"/>
            <a:ext cx="10964091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68" name="object 6">
            <a:extLst>
              <a:ext uri="{FF2B5EF4-FFF2-40B4-BE49-F238E27FC236}">
                <a16:creationId xmlns:a16="http://schemas.microsoft.com/office/drawing/2014/main" id="{389349B7-B727-4FF4-9270-5889093878A2}"/>
              </a:ext>
            </a:extLst>
          </p:cNvPr>
          <p:cNvSpPr/>
          <p:nvPr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BD883CF5-2A18-4FCD-8D75-9E6B5CE89AF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300" b="1" dirty="0">
                <a:solidFill>
                  <a:srgbClr val="FFD400"/>
                </a:solidFill>
                <a:latin typeface="EYInterstate"/>
                <a:cs typeface="EYInterstate"/>
              </a:rPr>
              <a:t>4</a:t>
            </a:r>
            <a:endParaRPr lang="en-GB" sz="6300" dirty="0">
              <a:latin typeface="EYInterstate"/>
              <a:cs typeface="EYInterstate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1A1250CB-0764-4F31-956B-C44DE0965497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Recomendaciones de mejora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CDD82E-F700-4EA3-A4D4-E2A6927DFFE2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53" name="object 16">
              <a:extLst>
                <a:ext uri="{FF2B5EF4-FFF2-40B4-BE49-F238E27FC236}">
                  <a16:creationId xmlns:a16="http://schemas.microsoft.com/office/drawing/2014/main" id="{66C8149E-1A6A-4E74-8FD3-C461A3B0700A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A964DF4A-EA9F-4AC9-876D-BC4B41685D80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1B4A5-64FF-43BF-9E6A-653B9E145BD1}"/>
              </a:ext>
            </a:extLst>
          </p:cNvPr>
          <p:cNvGrpSpPr/>
          <p:nvPr/>
        </p:nvGrpSpPr>
        <p:grpSpPr>
          <a:xfrm>
            <a:off x="2979943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id="{D85BD2BF-757C-42CE-B88C-8E80339B7B8E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1C64E8DD-27D9-4957-A077-3D3B0C52D5C5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46166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Estandarización intercambio stock</a:t>
              </a:r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F2F34DCB-A9E5-4EDE-AD79-E1F0266F3D67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421F43-53DB-4891-B14E-D0D7108A2526}"/>
              </a:ext>
            </a:extLst>
          </p:cNvPr>
          <p:cNvGrpSpPr/>
          <p:nvPr/>
        </p:nvGrpSpPr>
        <p:grpSpPr>
          <a:xfrm>
            <a:off x="5110616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893A1639-AD19-4329-A040-74B2A3EB8755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0" name="TextBox 11">
              <a:extLst>
                <a:ext uri="{FF2B5EF4-FFF2-40B4-BE49-F238E27FC236}">
                  <a16:creationId xmlns:a16="http://schemas.microsoft.com/office/drawing/2014/main" id="{4D4A7BF7-FB5D-411C-8F3E-7E920562C9DA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46166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Estandarización movimientos de almacén</a:t>
              </a:r>
            </a:p>
          </p:txBody>
        </p:sp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77A71220-FB14-4062-9C8A-95E4A3BA6B5B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5C0C805-7206-4B4F-BB5E-4D108F0ED56C}"/>
              </a:ext>
            </a:extLst>
          </p:cNvPr>
          <p:cNvGrpSpPr/>
          <p:nvPr/>
        </p:nvGrpSpPr>
        <p:grpSpPr>
          <a:xfrm>
            <a:off x="849249" y="1561918"/>
            <a:ext cx="1886588" cy="3065447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A77C523A-3044-47F4-B66D-26091AC52DF3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4" name="TextBox 11">
              <a:extLst>
                <a:ext uri="{FF2B5EF4-FFF2-40B4-BE49-F238E27FC236}">
                  <a16:creationId xmlns:a16="http://schemas.microsoft.com/office/drawing/2014/main" id="{6E0F5053-2090-47A1-90D8-407F13500FFB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37815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Mejora sistemas informáticos</a:t>
              </a:r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49038FE5-3177-4743-80EB-46F46324482F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EFBBD74-43A5-4D09-A342-C782FABD59AA}"/>
              </a:ext>
            </a:extLst>
          </p:cNvPr>
          <p:cNvGrpSpPr/>
          <p:nvPr/>
        </p:nvGrpSpPr>
        <p:grpSpPr>
          <a:xfrm>
            <a:off x="849249" y="5185126"/>
            <a:ext cx="10409300" cy="1226024"/>
            <a:chOff x="471601" y="1522133"/>
            <a:chExt cx="1982822" cy="1906867"/>
          </a:xfrm>
          <a:solidFill>
            <a:schemeClr val="bg2">
              <a:lumMod val="90000"/>
            </a:schemeClr>
          </a:solidFill>
        </p:grpSpPr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19263BEF-49D3-4C70-A6D1-33C51702674D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BB2539BF-FD27-44A0-B213-6900E13B1077}"/>
                </a:ext>
              </a:extLst>
            </p:cNvPr>
            <p:cNvSpPr txBox="1"/>
            <p:nvPr/>
          </p:nvSpPr>
          <p:spPr>
            <a:xfrm>
              <a:off x="483867" y="1630736"/>
              <a:ext cx="1906248" cy="536630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" sz="2000" b="1" dirty="0">
                  <a:latin typeface="Calibri"/>
                  <a:ea typeface="Segoe UI"/>
                  <a:cs typeface="Segoe UI"/>
                </a:rPr>
                <a:t>Nuestra Propuesta</a:t>
              </a:r>
            </a:p>
          </p:txBody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670BB7B3-2F3C-45FF-8583-FC757B1C4153}"/>
                </a:ext>
              </a:extLst>
            </p:cNvPr>
            <p:cNvSpPr txBox="1"/>
            <p:nvPr/>
          </p:nvSpPr>
          <p:spPr>
            <a:xfrm>
              <a:off x="480363" y="2275969"/>
              <a:ext cx="1871151" cy="371513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Segoe UI"/>
                  <a:cs typeface="Segoe UI"/>
                </a:rPr>
                <a:t>Obtener las ventas mensuales de los distribuidores de todo el año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14AE4-009C-45A9-8273-AF502DDE958D}"/>
              </a:ext>
            </a:extLst>
          </p:cNvPr>
          <p:cNvGrpSpPr/>
          <p:nvPr/>
        </p:nvGrpSpPr>
        <p:grpSpPr>
          <a:xfrm>
            <a:off x="7241289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id="{86D60E30-9D76-4F14-8AD2-3F90D6A6D938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FEB92CE0-0B42-4BFA-AF8F-FE5461FFF6FF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172308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4</a:t>
              </a:r>
            </a:p>
          </p:txBody>
        </p:sp>
        <p:sp>
          <p:nvSpPr>
            <p:cNvPr id="83" name="TextBox 11">
              <a:extLst>
                <a:ext uri="{FF2B5EF4-FFF2-40B4-BE49-F238E27FC236}">
                  <a16:creationId xmlns:a16="http://schemas.microsoft.com/office/drawing/2014/main" id="{EB87C31F-F793-4514-AFE3-1D0E4513553B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97EC67-B800-4FB0-9E93-644FB7A0B3D0}"/>
              </a:ext>
            </a:extLst>
          </p:cNvPr>
          <p:cNvGrpSpPr/>
          <p:nvPr/>
        </p:nvGrpSpPr>
        <p:grpSpPr>
          <a:xfrm>
            <a:off x="9371962" y="1559594"/>
            <a:ext cx="1886588" cy="3065446"/>
            <a:chOff x="471601" y="1522133"/>
            <a:chExt cx="1982822" cy="19068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7A37A315-CFE7-4DE8-946D-4780E6F7A79E}"/>
                </a:ext>
              </a:extLst>
            </p:cNvPr>
            <p:cNvSpPr/>
            <p:nvPr/>
          </p:nvSpPr>
          <p:spPr>
            <a:xfrm>
              <a:off x="471601" y="1522133"/>
              <a:ext cx="1982822" cy="1906867"/>
            </a:xfrm>
            <a:prstGeom prst="rect">
              <a:avLst/>
            </a:prstGeom>
            <a:grpFill/>
            <a:ln w="15875" cap="rnd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endParaRPr>
            </a:p>
          </p:txBody>
        </p: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DDE9A12A-5CB2-4688-A2C4-67009EC6592C}"/>
                </a:ext>
              </a:extLst>
            </p:cNvPr>
            <p:cNvSpPr txBox="1"/>
            <p:nvPr/>
          </p:nvSpPr>
          <p:spPr>
            <a:xfrm>
              <a:off x="535909" y="1630736"/>
              <a:ext cx="1854206" cy="172308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200" b="1" dirty="0">
                  <a:solidFill>
                    <a:srgbClr val="FFD400"/>
                  </a:solidFill>
                  <a:latin typeface="Calibri"/>
                  <a:ea typeface="Segoe UI"/>
                  <a:cs typeface="Segoe UI"/>
                </a:rPr>
                <a:t>5</a:t>
              </a:r>
            </a:p>
          </p:txBody>
        </p:sp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12C867E4-D574-4345-9F87-E0F30CDAC381}"/>
                </a:ext>
              </a:extLst>
            </p:cNvPr>
            <p:cNvSpPr txBox="1"/>
            <p:nvPr/>
          </p:nvSpPr>
          <p:spPr>
            <a:xfrm>
              <a:off x="507928" y="2151446"/>
              <a:ext cx="1854206" cy="276999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>
                <a:spcAft>
                  <a:spcPts val="1200"/>
                </a:spcAft>
              </a:pPr>
              <a:r>
                <a:rPr lang="es-ES" sz="1200" i="1" dirty="0">
                  <a:solidFill>
                    <a:schemeClr val="bg1"/>
                  </a:solidFill>
                  <a:latin typeface="Calibri"/>
                  <a:ea typeface="Segoe UI"/>
                  <a:cs typeface="Segoe UI"/>
                </a:rPr>
                <a:t>Explicación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F63686F-4364-4512-985E-4B22714FDE8A}"/>
              </a:ext>
            </a:extLst>
          </p:cNvPr>
          <p:cNvSpPr/>
          <p:nvPr/>
        </p:nvSpPr>
        <p:spPr>
          <a:xfrm>
            <a:off x="1501225" y="4273290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5D9E00CC-47A0-459B-A1D1-34A353627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505" y="4315291"/>
            <a:ext cx="428828" cy="428828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1BD33C1E-957D-4405-9A91-7C3E5EE25814}"/>
              </a:ext>
            </a:extLst>
          </p:cNvPr>
          <p:cNvSpPr/>
          <p:nvPr/>
        </p:nvSpPr>
        <p:spPr>
          <a:xfrm>
            <a:off x="3657885" y="4270302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D55527A-75DF-4032-9B92-5A5351CC1761}"/>
              </a:ext>
            </a:extLst>
          </p:cNvPr>
          <p:cNvSpPr/>
          <p:nvPr/>
        </p:nvSpPr>
        <p:spPr>
          <a:xfrm>
            <a:off x="5831305" y="4278554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2793CA-0EE8-4BE0-B1D1-9B9E7DE1ACDA}"/>
              </a:ext>
            </a:extLst>
          </p:cNvPr>
          <p:cNvSpPr/>
          <p:nvPr/>
        </p:nvSpPr>
        <p:spPr>
          <a:xfrm>
            <a:off x="7893265" y="4278553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22BF1D3-6BE3-4EEC-B878-DFE15927344E}"/>
              </a:ext>
            </a:extLst>
          </p:cNvPr>
          <p:cNvSpPr/>
          <p:nvPr/>
        </p:nvSpPr>
        <p:spPr>
          <a:xfrm>
            <a:off x="10023938" y="4270301"/>
            <a:ext cx="529389" cy="528663"/>
          </a:xfrm>
          <a:prstGeom prst="ellipse">
            <a:avLst/>
          </a:prstGeom>
          <a:solidFill>
            <a:srgbClr val="FF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Graphic 12" descr="Warehouse outline">
            <a:extLst>
              <a:ext uri="{FF2B5EF4-FFF2-40B4-BE49-F238E27FC236}">
                <a16:creationId xmlns:a16="http://schemas.microsoft.com/office/drawing/2014/main" id="{05608A0C-D640-4547-952E-81E2598AA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1585" y="4317216"/>
            <a:ext cx="428828" cy="428828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98F1637-0F06-4AE5-B88C-0BECA94F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52" y="4345675"/>
            <a:ext cx="391160" cy="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0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7F66A72-A0D3-4F6F-843A-2800C76E39AA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AE670510-0885-4479-B5AC-69175E22DD70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349FC039-DDED-40AC-A81E-11CE7C4EB632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Rechteck 1">
            <a:extLst>
              <a:ext uri="{FF2B5EF4-FFF2-40B4-BE49-F238E27FC236}">
                <a16:creationId xmlns:a16="http://schemas.microsoft.com/office/drawing/2014/main" id="{BEF415E1-EFA3-41D3-9061-EE26A5B10EFF}"/>
              </a:ext>
            </a:extLst>
          </p:cNvPr>
          <p:cNvSpPr/>
          <p:nvPr/>
        </p:nvSpPr>
        <p:spPr>
          <a:xfrm>
            <a:off x="0" y="0"/>
            <a:ext cx="517817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6000"/>
            </a:schemeClr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9F43CA2-6EF0-4E0C-A8EA-32C5D9A3184B}"/>
              </a:ext>
            </a:extLst>
          </p:cNvPr>
          <p:cNvSpPr txBox="1">
            <a:spLocks noChangeArrowheads="1"/>
          </p:cNvSpPr>
          <p:nvPr/>
        </p:nvSpPr>
        <p:spPr>
          <a:xfrm>
            <a:off x="601501" y="829625"/>
            <a:ext cx="4237626" cy="151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2000" b="1" i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E21FF-FAF1-4A3E-BE57-045B9763FF61}"/>
              </a:ext>
            </a:extLst>
          </p:cNvPr>
          <p:cNvSpPr txBox="1">
            <a:spLocks/>
          </p:cNvSpPr>
          <p:nvPr/>
        </p:nvSpPr>
        <p:spPr>
          <a:xfrm>
            <a:off x="619125" y="765253"/>
            <a:ext cx="3205138" cy="221599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/>
              </a:rPr>
              <a:t>| </a:t>
            </a: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/>
              </a:rPr>
              <a:t>Building a better working world</a:t>
            </a:r>
            <a:endParaRPr kumimoji="0" lang="en-IN" sz="11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9600B-CA4E-4336-8A60-6CECFF014448}"/>
              </a:ext>
            </a:extLst>
          </p:cNvPr>
          <p:cNvSpPr txBox="1">
            <a:spLocks/>
          </p:cNvSpPr>
          <p:nvPr/>
        </p:nvSpPr>
        <p:spPr>
          <a:xfrm>
            <a:off x="619125" y="1159853"/>
            <a:ext cx="3205138" cy="2237536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exists to build a better working world, helping create long-term value for clients, people and society and build trust in the capital markets.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Enabled by data and technology, diverse EY teams in over 150 countries provide trust through assurance and help clients grow, transform and operate.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Working across assurance, consulting, law, strategy, tax and transactions, EY teams ask better questions to find new answers for the complex issues facing our world today.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D5BEC-CA27-4A8A-B662-4DBC63C97DE7}"/>
              </a:ext>
            </a:extLst>
          </p:cNvPr>
          <p:cNvSpPr txBox="1"/>
          <p:nvPr/>
        </p:nvSpPr>
        <p:spPr>
          <a:xfrm>
            <a:off x="629491" y="3739561"/>
            <a:ext cx="3919193" cy="240681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EY refers to the global organization,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organization, please visit ey.com.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© 2022 EYGM.</a:t>
            </a:r>
            <a:b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2110-3894377</a:t>
            </a:r>
            <a:b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</a:b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ED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material has been prepared for </a:t>
            </a:r>
            <a:r>
              <a: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general informational purposes only and is not intended to be relied upon as accounting, tax, legal or other professional advice. Please refer to your advisors for specific advice.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IN" sz="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ey.com</a:t>
            </a:r>
          </a:p>
        </p:txBody>
      </p:sp>
    </p:spTree>
    <p:extLst>
      <p:ext uri="{BB962C8B-B14F-4D97-AF65-F5344CB8AC3E}">
        <p14:creationId xmlns:p14="http://schemas.microsoft.com/office/powerpoint/2010/main" val="177919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0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56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">
            <a:extLst>
              <a:ext uri="{FF2B5EF4-FFF2-40B4-BE49-F238E27FC236}">
                <a16:creationId xmlns:a16="http://schemas.microsoft.com/office/drawing/2014/main" id="{E78CB478-E066-4257-9DA7-A471E73D4AD7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300" b="1" dirty="0">
                <a:solidFill>
                  <a:srgbClr val="FFD400"/>
                </a:solidFill>
                <a:latin typeface="EYInterstate"/>
                <a:cs typeface="EYInterstate"/>
              </a:rPr>
              <a:t>1</a:t>
            </a:r>
            <a:endParaRPr lang="en-GB" sz="6300" dirty="0">
              <a:latin typeface="EYInterstate"/>
              <a:cs typeface="EYInterstate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FC11ED40-7F6F-4D06-AF74-FD925B624717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Pruebas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16E912-6897-46C7-9053-2419C39F2636}"/>
              </a:ext>
            </a:extLst>
          </p:cNvPr>
          <p:cNvGrpSpPr/>
          <p:nvPr/>
        </p:nvGrpSpPr>
        <p:grpSpPr>
          <a:xfrm>
            <a:off x="463536" y="1536921"/>
            <a:ext cx="5163436" cy="396000"/>
            <a:chOff x="463536" y="1536921"/>
            <a:chExt cx="5163436" cy="396000"/>
          </a:xfrm>
        </p:grpSpPr>
        <p:grpSp>
          <p:nvGrpSpPr>
            <p:cNvPr id="8" name="Group 109">
              <a:extLst>
                <a:ext uri="{FF2B5EF4-FFF2-40B4-BE49-F238E27FC236}">
                  <a16:creationId xmlns:a16="http://schemas.microsoft.com/office/drawing/2014/main" id="{DA4B104E-3DBC-487D-8076-4D7506E08783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9" name="Pentagon 39">
                <a:extLst>
                  <a:ext uri="{FF2B5EF4-FFF2-40B4-BE49-F238E27FC236}">
                    <a16:creationId xmlns:a16="http://schemas.microsoft.com/office/drawing/2014/main" id="{D3F63B48-F913-448A-81E9-FD46DE402932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" name="Pentagon 4">
                <a:extLst>
                  <a:ext uri="{FF2B5EF4-FFF2-40B4-BE49-F238E27FC236}">
                    <a16:creationId xmlns:a16="http://schemas.microsoft.com/office/drawing/2014/main" id="{B46C2C5D-33FE-4B1C-8DDA-D46E7AAF100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Existencia de Procedimientos (PNT Clientes) 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54984E-6AC8-4853-9DCC-FE9352421B99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81" name="Oval 16">
                <a:extLst>
                  <a:ext uri="{FF2B5EF4-FFF2-40B4-BE49-F238E27FC236}">
                    <a16:creationId xmlns:a16="http://schemas.microsoft.com/office/drawing/2014/main" id="{A4070CC8-32CB-488B-9B02-B1A6CAB8B787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DCB2276D-6192-4403-9075-C01CFC01AB14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7" name="Group 38">
            <a:extLst>
              <a:ext uri="{FF2B5EF4-FFF2-40B4-BE49-F238E27FC236}">
                <a16:creationId xmlns:a16="http://schemas.microsoft.com/office/drawing/2014/main" id="{4E5B4797-839C-43F6-8CED-E68567C0A78A}"/>
              </a:ext>
            </a:extLst>
          </p:cNvPr>
          <p:cNvGrpSpPr/>
          <p:nvPr/>
        </p:nvGrpSpPr>
        <p:grpSpPr>
          <a:xfrm>
            <a:off x="510141" y="5385581"/>
            <a:ext cx="1249411" cy="412804"/>
            <a:chOff x="484695" y="5721177"/>
            <a:chExt cx="4695528" cy="50456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2E419FF6-64BE-4445-B691-CE8AC2868DBB}"/>
                </a:ext>
              </a:extLst>
            </p:cNvPr>
            <p:cNvSpPr/>
            <p:nvPr/>
          </p:nvSpPr>
          <p:spPr>
            <a:xfrm>
              <a:off x="654907" y="5721177"/>
              <a:ext cx="4479323" cy="5045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ES" sz="1050" dirty="0">
                <a:solidFill>
                  <a:schemeClr val="tx1"/>
                </a:solidFill>
                <a:latin typeface="EYInterstate Light"/>
                <a:cs typeface="Calibri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6F1240FC-A2FE-4EA5-AB53-4C3D02C50000}"/>
                </a:ext>
              </a:extLst>
            </p:cNvPr>
            <p:cNvSpPr txBox="1"/>
            <p:nvPr/>
          </p:nvSpPr>
          <p:spPr>
            <a:xfrm>
              <a:off x="484695" y="5825929"/>
              <a:ext cx="4695528" cy="3385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s-ES" sz="1200" dirty="0">
                  <a:solidFill>
                    <a:schemeClr val="bg1"/>
                  </a:solidFill>
                </a:rPr>
                <a:t>LEYENDA: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0" name="Graphic 56" descr="Information outline">
            <a:extLst>
              <a:ext uri="{FF2B5EF4-FFF2-40B4-BE49-F238E27FC236}">
                <a16:creationId xmlns:a16="http://schemas.microsoft.com/office/drawing/2014/main" id="{EB3CF174-9DCA-4BCC-AC95-AC477CF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946" y="5438968"/>
            <a:ext cx="293889" cy="3025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EDB723-F737-42B9-A99A-59B1EC2F8167}"/>
              </a:ext>
            </a:extLst>
          </p:cNvPr>
          <p:cNvGrpSpPr/>
          <p:nvPr/>
        </p:nvGrpSpPr>
        <p:grpSpPr>
          <a:xfrm>
            <a:off x="463536" y="2237498"/>
            <a:ext cx="5163436" cy="396000"/>
            <a:chOff x="463536" y="2237498"/>
            <a:chExt cx="5163436" cy="396000"/>
          </a:xfrm>
        </p:grpSpPr>
        <p:grpSp>
          <p:nvGrpSpPr>
            <p:cNvPr id="49" name="Group 109">
              <a:extLst>
                <a:ext uri="{FF2B5EF4-FFF2-40B4-BE49-F238E27FC236}">
                  <a16:creationId xmlns:a16="http://schemas.microsoft.com/office/drawing/2014/main" id="{862EB598-230B-4591-997E-74F803D99CAC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53" name="Pentagon 39">
                <a:extLst>
                  <a:ext uri="{FF2B5EF4-FFF2-40B4-BE49-F238E27FC236}">
                    <a16:creationId xmlns:a16="http://schemas.microsoft.com/office/drawing/2014/main" id="{84895DB9-513F-45F1-AE57-6827D94B6DD4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54" name="Pentagon 4">
                <a:extLst>
                  <a:ext uri="{FF2B5EF4-FFF2-40B4-BE49-F238E27FC236}">
                    <a16:creationId xmlns:a16="http://schemas.microsoft.com/office/drawing/2014/main" id="{6021E1A1-990B-4C17-B200-F779BDA1A7F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Existencia y archivo de evidencias documentales clientes/farmacias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FB4D84-C7DC-44EC-9E0C-935376618397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A33C1E8B-0556-4D90-B1F9-FF27B1B538FA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2" name="CuadroTexto 83">
                <a:extLst>
                  <a:ext uri="{FF2B5EF4-FFF2-40B4-BE49-F238E27FC236}">
                    <a16:creationId xmlns:a16="http://schemas.microsoft.com/office/drawing/2014/main" id="{45FB1C5C-A816-468D-94D3-0021AA85C5C7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2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09AFCC-526F-4097-80BA-D87EAAD6ADF3}"/>
              </a:ext>
            </a:extLst>
          </p:cNvPr>
          <p:cNvGrpSpPr/>
          <p:nvPr/>
        </p:nvGrpSpPr>
        <p:grpSpPr>
          <a:xfrm>
            <a:off x="463536" y="2924619"/>
            <a:ext cx="5163436" cy="396000"/>
            <a:chOff x="463536" y="2237498"/>
            <a:chExt cx="5163436" cy="396000"/>
          </a:xfrm>
        </p:grpSpPr>
        <p:grpSp>
          <p:nvGrpSpPr>
            <p:cNvPr id="58" name="Group 109">
              <a:extLst>
                <a:ext uri="{FF2B5EF4-FFF2-40B4-BE49-F238E27FC236}">
                  <a16:creationId xmlns:a16="http://schemas.microsoft.com/office/drawing/2014/main" id="{B4D62408-7FE8-4792-B2CC-85D81E7399F6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62" name="Pentagon 39">
                <a:extLst>
                  <a:ext uri="{FF2B5EF4-FFF2-40B4-BE49-F238E27FC236}">
                    <a16:creationId xmlns:a16="http://schemas.microsoft.com/office/drawing/2014/main" id="{6DC1701A-0B52-4098-A73A-DFCAC8222C93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63" name="Pentagon 4">
                <a:extLst>
                  <a:ext uri="{FF2B5EF4-FFF2-40B4-BE49-F238E27FC236}">
                    <a16:creationId xmlns:a16="http://schemas.microsoft.com/office/drawing/2014/main" id="{7D89D486-377B-41B2-851F-10607428E8F4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Ventas a mayoristas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899845B-93FC-4F7C-B147-109D307ED926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4E3ECBD5-CE87-4AAF-BF27-1193EC0222B7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1" name="CuadroTexto 83">
                <a:extLst>
                  <a:ext uri="{FF2B5EF4-FFF2-40B4-BE49-F238E27FC236}">
                    <a16:creationId xmlns:a16="http://schemas.microsoft.com/office/drawing/2014/main" id="{E1356CE9-A484-483A-8D14-7F0C8D28706A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C21C19-11D9-458C-B140-B6B2A1E1AAA5}"/>
              </a:ext>
            </a:extLst>
          </p:cNvPr>
          <p:cNvGrpSpPr/>
          <p:nvPr/>
        </p:nvGrpSpPr>
        <p:grpSpPr>
          <a:xfrm>
            <a:off x="463536" y="3593676"/>
            <a:ext cx="5163436" cy="396000"/>
            <a:chOff x="463536" y="1536921"/>
            <a:chExt cx="5163436" cy="396000"/>
          </a:xfrm>
        </p:grpSpPr>
        <p:grpSp>
          <p:nvGrpSpPr>
            <p:cNvPr id="65" name="Group 109">
              <a:extLst>
                <a:ext uri="{FF2B5EF4-FFF2-40B4-BE49-F238E27FC236}">
                  <a16:creationId xmlns:a16="http://schemas.microsoft.com/office/drawing/2014/main" id="{B3305E7B-658A-4B62-BC50-790E50F8202E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69" name="Pentagon 39">
                <a:extLst>
                  <a:ext uri="{FF2B5EF4-FFF2-40B4-BE49-F238E27FC236}">
                    <a16:creationId xmlns:a16="http://schemas.microsoft.com/office/drawing/2014/main" id="{EC381259-6B54-4431-A74F-881CC9B96398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0" name="Pentagon 4">
                <a:extLst>
                  <a:ext uri="{FF2B5EF4-FFF2-40B4-BE49-F238E27FC236}">
                    <a16:creationId xmlns:a16="http://schemas.microsoft.com/office/drawing/2014/main" id="{F71D04CB-D478-4ABA-B34A-2703127676A4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 Coincidencia entre Certificado de Ventas y estadísticas de ventas internas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811064-D3C6-45BB-9EC5-5F4180A815AA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67" name="Oval 16">
                <a:extLst>
                  <a:ext uri="{FF2B5EF4-FFF2-40B4-BE49-F238E27FC236}">
                    <a16:creationId xmlns:a16="http://schemas.microsoft.com/office/drawing/2014/main" id="{63598B0D-2B69-4D3F-BE14-3567978A0F89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8" name="CuadroTexto 83">
                <a:extLst>
                  <a:ext uri="{FF2B5EF4-FFF2-40B4-BE49-F238E27FC236}">
                    <a16:creationId xmlns:a16="http://schemas.microsoft.com/office/drawing/2014/main" id="{1CF44E27-C640-4E97-86CB-DCD1C78449AB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4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D4C01D-8C4E-44C6-A8A1-4CAC8DCDB38B}"/>
              </a:ext>
            </a:extLst>
          </p:cNvPr>
          <p:cNvGrpSpPr/>
          <p:nvPr/>
        </p:nvGrpSpPr>
        <p:grpSpPr>
          <a:xfrm>
            <a:off x="463536" y="4294253"/>
            <a:ext cx="5163436" cy="396000"/>
            <a:chOff x="463536" y="2237498"/>
            <a:chExt cx="5163436" cy="396000"/>
          </a:xfrm>
        </p:grpSpPr>
        <p:grpSp>
          <p:nvGrpSpPr>
            <p:cNvPr id="72" name="Group 109">
              <a:extLst>
                <a:ext uri="{FF2B5EF4-FFF2-40B4-BE49-F238E27FC236}">
                  <a16:creationId xmlns:a16="http://schemas.microsoft.com/office/drawing/2014/main" id="{FA4A90C3-298B-4E42-8BD5-66C17CAFA161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76" name="Pentagon 39">
                <a:extLst>
                  <a:ext uri="{FF2B5EF4-FFF2-40B4-BE49-F238E27FC236}">
                    <a16:creationId xmlns:a16="http://schemas.microsoft.com/office/drawing/2014/main" id="{F4D60AF6-C667-4476-AB40-5B7B504692F5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77" name="Pentagon 4">
                <a:extLst>
                  <a:ext uri="{FF2B5EF4-FFF2-40B4-BE49-F238E27FC236}">
                    <a16:creationId xmlns:a16="http://schemas.microsoft.com/office/drawing/2014/main" id="{A71644E7-85C4-48DD-8D0E-79A531FA3A3E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Comprobación de unidades dispensadas mediante receta privada por                                                 producto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6884BB-182F-46B7-B645-3BD3BA1A3E52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74" name="Oval 16">
                <a:extLst>
                  <a:ext uri="{FF2B5EF4-FFF2-40B4-BE49-F238E27FC236}">
                    <a16:creationId xmlns:a16="http://schemas.microsoft.com/office/drawing/2014/main" id="{40E5E19F-C5B2-426A-93F9-126DDD2CCE78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5" name="CuadroTexto 83">
                <a:extLst>
                  <a:ext uri="{FF2B5EF4-FFF2-40B4-BE49-F238E27FC236}">
                    <a16:creationId xmlns:a16="http://schemas.microsoft.com/office/drawing/2014/main" id="{97115C56-7EFD-4FA5-AD33-AC3157628372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335520-96C5-4E83-9A50-9E9E2BB2E3A4}"/>
              </a:ext>
            </a:extLst>
          </p:cNvPr>
          <p:cNvGrpSpPr/>
          <p:nvPr/>
        </p:nvGrpSpPr>
        <p:grpSpPr>
          <a:xfrm>
            <a:off x="6040042" y="1531890"/>
            <a:ext cx="5163436" cy="396000"/>
            <a:chOff x="463536" y="1536921"/>
            <a:chExt cx="5163436" cy="396000"/>
          </a:xfrm>
        </p:grpSpPr>
        <p:grpSp>
          <p:nvGrpSpPr>
            <p:cNvPr id="97" name="Group 109">
              <a:extLst>
                <a:ext uri="{FF2B5EF4-FFF2-40B4-BE49-F238E27FC236}">
                  <a16:creationId xmlns:a16="http://schemas.microsoft.com/office/drawing/2014/main" id="{6D22DDB3-59D0-4ED4-8CF2-FDD2858455C5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101" name="Pentagon 39">
                <a:extLst>
                  <a:ext uri="{FF2B5EF4-FFF2-40B4-BE49-F238E27FC236}">
                    <a16:creationId xmlns:a16="http://schemas.microsoft.com/office/drawing/2014/main" id="{5B4E5760-84A8-435D-AA96-65D3261EFA21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2" name="Pentagon 4">
                <a:extLst>
                  <a:ext uri="{FF2B5EF4-FFF2-40B4-BE49-F238E27FC236}">
                    <a16:creationId xmlns:a16="http://schemas.microsoft.com/office/drawing/2014/main" id="{19D8246C-7F91-4D7A-BDC4-67695D0A5E2F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 Coincidencia entre estadísticas de ventas internas y registros contables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D3795-830B-4A6E-B84F-2A4BCB7F33BC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99" name="Oval 16">
                <a:extLst>
                  <a:ext uri="{FF2B5EF4-FFF2-40B4-BE49-F238E27FC236}">
                    <a16:creationId xmlns:a16="http://schemas.microsoft.com/office/drawing/2014/main" id="{E66BC0AC-0DF5-4BFC-8E7D-6FACEDFC4785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0" name="CuadroTexto 83">
                <a:extLst>
                  <a:ext uri="{FF2B5EF4-FFF2-40B4-BE49-F238E27FC236}">
                    <a16:creationId xmlns:a16="http://schemas.microsoft.com/office/drawing/2014/main" id="{6E560AD5-3E56-433D-AA4D-D03606C67B90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6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CB6875-7F41-46AB-AE51-DCB5940CA8E0}"/>
              </a:ext>
            </a:extLst>
          </p:cNvPr>
          <p:cNvGrpSpPr/>
          <p:nvPr/>
        </p:nvGrpSpPr>
        <p:grpSpPr>
          <a:xfrm>
            <a:off x="6040042" y="2232467"/>
            <a:ext cx="5163436" cy="396000"/>
            <a:chOff x="463536" y="2237498"/>
            <a:chExt cx="5163436" cy="396000"/>
          </a:xfrm>
        </p:grpSpPr>
        <p:grpSp>
          <p:nvGrpSpPr>
            <p:cNvPr id="104" name="Group 109">
              <a:extLst>
                <a:ext uri="{FF2B5EF4-FFF2-40B4-BE49-F238E27FC236}">
                  <a16:creationId xmlns:a16="http://schemas.microsoft.com/office/drawing/2014/main" id="{F941C8F1-30E3-44C0-BB32-6100121F500D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108" name="Pentagon 39">
                <a:extLst>
                  <a:ext uri="{FF2B5EF4-FFF2-40B4-BE49-F238E27FC236}">
                    <a16:creationId xmlns:a16="http://schemas.microsoft.com/office/drawing/2014/main" id="{45656AF7-9E43-40A9-81FE-FBA0D654857B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09" name="Pentagon 4">
                <a:extLst>
                  <a:ext uri="{FF2B5EF4-FFF2-40B4-BE49-F238E27FC236}">
                    <a16:creationId xmlns:a16="http://schemas.microsoft.com/office/drawing/2014/main" id="{DD17CEAA-63EF-40E3-A9BE-47951CC0937C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Coincidencia entre albaranes, facturas, notas de abono y documentos de cobro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18F12C8-8233-415A-98E7-8726EE6C25A9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106" name="Oval 16">
                <a:extLst>
                  <a:ext uri="{FF2B5EF4-FFF2-40B4-BE49-F238E27FC236}">
                    <a16:creationId xmlns:a16="http://schemas.microsoft.com/office/drawing/2014/main" id="{D2B39B3D-2388-4483-8EA3-89302CF4C09D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7" name="CuadroTexto 83">
                <a:extLst>
                  <a:ext uri="{FF2B5EF4-FFF2-40B4-BE49-F238E27FC236}">
                    <a16:creationId xmlns:a16="http://schemas.microsoft.com/office/drawing/2014/main" id="{4C1E3F63-201D-41D4-A7FF-01D323482D4C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7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583DA2-CCB3-4F34-AE02-81328456CEDB}"/>
              </a:ext>
            </a:extLst>
          </p:cNvPr>
          <p:cNvGrpSpPr/>
          <p:nvPr/>
        </p:nvGrpSpPr>
        <p:grpSpPr>
          <a:xfrm>
            <a:off x="6040042" y="2919588"/>
            <a:ext cx="5163436" cy="396000"/>
            <a:chOff x="463536" y="2237498"/>
            <a:chExt cx="5163436" cy="396000"/>
          </a:xfrm>
        </p:grpSpPr>
        <p:grpSp>
          <p:nvGrpSpPr>
            <p:cNvPr id="111" name="Group 109">
              <a:extLst>
                <a:ext uri="{FF2B5EF4-FFF2-40B4-BE49-F238E27FC236}">
                  <a16:creationId xmlns:a16="http://schemas.microsoft.com/office/drawing/2014/main" id="{76BB01E3-5BE1-45AD-B263-1B5D007E82AB}"/>
                </a:ext>
              </a:extLst>
            </p:cNvPr>
            <p:cNvGrpSpPr/>
            <p:nvPr/>
          </p:nvGrpSpPr>
          <p:grpSpPr>
            <a:xfrm>
              <a:off x="671161" y="2295472"/>
              <a:ext cx="4955811" cy="294495"/>
              <a:chOff x="458334" y="89620"/>
              <a:chExt cx="6594885" cy="246573"/>
            </a:xfrm>
            <a:solidFill>
              <a:schemeClr val="bg2"/>
            </a:solidFill>
          </p:grpSpPr>
          <p:sp>
            <p:nvSpPr>
              <p:cNvPr id="115" name="Pentagon 39">
                <a:extLst>
                  <a:ext uri="{FF2B5EF4-FFF2-40B4-BE49-F238E27FC236}">
                    <a16:creationId xmlns:a16="http://schemas.microsoft.com/office/drawing/2014/main" id="{E70E06B5-4390-4639-A57F-7DEAC6462482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16" name="Pentagon 4">
                <a:extLst>
                  <a:ext uri="{FF2B5EF4-FFF2-40B4-BE49-F238E27FC236}">
                    <a16:creationId xmlns:a16="http://schemas.microsoft.com/office/drawing/2014/main" id="{1377E569-BA6A-425D-8965-D64C5DC84DFB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465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Coincidencia entre ventas de MSD con compras de productos MSD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1092470-313D-4118-92D7-398E341D7F41}"/>
                </a:ext>
              </a:extLst>
            </p:cNvPr>
            <p:cNvGrpSpPr/>
            <p:nvPr/>
          </p:nvGrpSpPr>
          <p:grpSpPr>
            <a:xfrm>
              <a:off x="463536" y="2237498"/>
              <a:ext cx="396000" cy="396000"/>
              <a:chOff x="463536" y="1536921"/>
              <a:chExt cx="396000" cy="396000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66BAD8E2-3A9D-46C4-BB69-F3A4263C64FC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4" name="CuadroTexto 83">
                <a:extLst>
                  <a:ext uri="{FF2B5EF4-FFF2-40B4-BE49-F238E27FC236}">
                    <a16:creationId xmlns:a16="http://schemas.microsoft.com/office/drawing/2014/main" id="{BDDC1052-56D9-4E33-8FBA-804E0F62CD6C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8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C286FA6-A964-49FE-82C0-1D5657084A96}"/>
              </a:ext>
            </a:extLst>
          </p:cNvPr>
          <p:cNvGrpSpPr/>
          <p:nvPr/>
        </p:nvGrpSpPr>
        <p:grpSpPr>
          <a:xfrm>
            <a:off x="6040042" y="3588645"/>
            <a:ext cx="5163436" cy="396000"/>
            <a:chOff x="463536" y="1536921"/>
            <a:chExt cx="5163436" cy="396000"/>
          </a:xfrm>
        </p:grpSpPr>
        <p:grpSp>
          <p:nvGrpSpPr>
            <p:cNvPr id="118" name="Group 109">
              <a:extLst>
                <a:ext uri="{FF2B5EF4-FFF2-40B4-BE49-F238E27FC236}">
                  <a16:creationId xmlns:a16="http://schemas.microsoft.com/office/drawing/2014/main" id="{AE79114C-037A-473A-AF90-4CEB5BD12F66}"/>
                </a:ext>
              </a:extLst>
            </p:cNvPr>
            <p:cNvGrpSpPr/>
            <p:nvPr/>
          </p:nvGrpSpPr>
          <p:grpSpPr>
            <a:xfrm>
              <a:off x="671161" y="1594895"/>
              <a:ext cx="4955811" cy="294495"/>
              <a:chOff x="458334" y="89620"/>
              <a:chExt cx="6594885" cy="273613"/>
            </a:xfrm>
            <a:solidFill>
              <a:schemeClr val="bg2"/>
            </a:solidFill>
          </p:grpSpPr>
          <p:sp>
            <p:nvSpPr>
              <p:cNvPr id="122" name="Pentagon 39">
                <a:extLst>
                  <a:ext uri="{FF2B5EF4-FFF2-40B4-BE49-F238E27FC236}">
                    <a16:creationId xmlns:a16="http://schemas.microsoft.com/office/drawing/2014/main" id="{19804C67-440E-46E8-8239-3F5434B7F71B}"/>
                  </a:ext>
                </a:extLst>
              </p:cNvPr>
              <p:cNvSpPr/>
              <p:nvPr/>
            </p:nvSpPr>
            <p:spPr>
              <a:xfrm rot="10800000">
                <a:off x="458334" y="89620"/>
                <a:ext cx="4320002" cy="195110"/>
              </a:xfrm>
              <a:prstGeom prst="homePlate">
                <a:avLst/>
              </a:prstGeom>
              <a:grpFill/>
              <a:ln w="3175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123" name="Pentagon 4">
                <a:extLst>
                  <a:ext uri="{FF2B5EF4-FFF2-40B4-BE49-F238E27FC236}">
                    <a16:creationId xmlns:a16="http://schemas.microsoft.com/office/drawing/2014/main" id="{3645E50F-FFC8-4EF7-B55D-22499ADB2BE9}"/>
                  </a:ext>
                </a:extLst>
              </p:cNvPr>
              <p:cNvSpPr/>
              <p:nvPr/>
            </p:nvSpPr>
            <p:spPr>
              <a:xfrm>
                <a:off x="482721" y="89621"/>
                <a:ext cx="6570498" cy="2736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81530" tIns="30480" rIns="56896" bIns="30480" numCol="1" spcCol="1270" anchor="ctr" anchorCtr="0">
                <a:noAutofit/>
              </a:bodyPr>
              <a:lstStyle/>
              <a:p>
                <a:pPr lvl="0" algn="l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050" kern="1200" dirty="0">
                    <a:solidFill>
                      <a:schemeClr val="tx1"/>
                    </a:solidFill>
                    <a:latin typeface="+mn-lt"/>
                  </a:rPr>
                  <a:t>Recálculo del movimiento de inventario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9DD53D4-2258-46CA-94E9-2A7642375AB5}"/>
                </a:ext>
              </a:extLst>
            </p:cNvPr>
            <p:cNvGrpSpPr/>
            <p:nvPr/>
          </p:nvGrpSpPr>
          <p:grpSpPr>
            <a:xfrm>
              <a:off x="463536" y="1536921"/>
              <a:ext cx="396000" cy="396000"/>
              <a:chOff x="463536" y="1536921"/>
              <a:chExt cx="396000" cy="396000"/>
            </a:xfrm>
          </p:grpSpPr>
          <p:sp>
            <p:nvSpPr>
              <p:cNvPr id="120" name="Oval 16">
                <a:extLst>
                  <a:ext uri="{FF2B5EF4-FFF2-40B4-BE49-F238E27FC236}">
                    <a16:creationId xmlns:a16="http://schemas.microsoft.com/office/drawing/2014/main" id="{81FCE3EA-BD16-458B-A52D-104F3A2AF486}"/>
                  </a:ext>
                </a:extLst>
              </p:cNvPr>
              <p:cNvSpPr/>
              <p:nvPr/>
            </p:nvSpPr>
            <p:spPr>
              <a:xfrm>
                <a:off x="463536" y="1536921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rgbClr val="FFD4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1" name="CuadroTexto 83">
                <a:extLst>
                  <a:ext uri="{FF2B5EF4-FFF2-40B4-BE49-F238E27FC236}">
                    <a16:creationId xmlns:a16="http://schemas.microsoft.com/office/drawing/2014/main" id="{B979BFDE-B817-4F0F-A989-9717ABF7AB58}"/>
                  </a:ext>
                </a:extLst>
              </p:cNvPr>
              <p:cNvSpPr txBox="1"/>
              <p:nvPr/>
            </p:nvSpPr>
            <p:spPr>
              <a:xfrm>
                <a:off x="510141" y="1553964"/>
                <a:ext cx="2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9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5" name="Group 109">
            <a:extLst>
              <a:ext uri="{FF2B5EF4-FFF2-40B4-BE49-F238E27FC236}">
                <a16:creationId xmlns:a16="http://schemas.microsoft.com/office/drawing/2014/main" id="{8B0DCD8B-EB6F-4556-AEF5-62C0F9E75764}"/>
              </a:ext>
            </a:extLst>
          </p:cNvPr>
          <p:cNvGrpSpPr/>
          <p:nvPr/>
        </p:nvGrpSpPr>
        <p:grpSpPr>
          <a:xfrm>
            <a:off x="6247667" y="4347196"/>
            <a:ext cx="4955811" cy="294495"/>
            <a:chOff x="458334" y="89620"/>
            <a:chExt cx="6594885" cy="246573"/>
          </a:xfrm>
          <a:solidFill>
            <a:schemeClr val="bg2"/>
          </a:solidFill>
        </p:grpSpPr>
        <p:sp>
          <p:nvSpPr>
            <p:cNvPr id="129" name="Pentagon 39">
              <a:extLst>
                <a:ext uri="{FF2B5EF4-FFF2-40B4-BE49-F238E27FC236}">
                  <a16:creationId xmlns:a16="http://schemas.microsoft.com/office/drawing/2014/main" id="{F0452328-3FB0-4E79-BFCA-398CC12B9B2E}"/>
                </a:ext>
              </a:extLst>
            </p:cNvPr>
            <p:cNvSpPr/>
            <p:nvPr/>
          </p:nvSpPr>
          <p:spPr>
            <a:xfrm rot="10800000">
              <a:off x="458334" y="89620"/>
              <a:ext cx="4320002" cy="195110"/>
            </a:xfrm>
            <a:prstGeom prst="homePlate">
              <a:avLst/>
            </a:prstGeom>
            <a:grpFill/>
            <a:ln w="3175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130" name="Pentagon 4">
              <a:extLst>
                <a:ext uri="{FF2B5EF4-FFF2-40B4-BE49-F238E27FC236}">
                  <a16:creationId xmlns:a16="http://schemas.microsoft.com/office/drawing/2014/main" id="{5D3A9BA1-C7CB-4E62-8B6D-948FF2C86DA9}"/>
                </a:ext>
              </a:extLst>
            </p:cNvPr>
            <p:cNvSpPr/>
            <p:nvPr/>
          </p:nvSpPr>
          <p:spPr>
            <a:xfrm>
              <a:off x="482721" y="89621"/>
              <a:ext cx="6570498" cy="2465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Recuento físico</a:t>
              </a:r>
            </a:p>
          </p:txBody>
        </p:sp>
      </p:grpSp>
      <p:sp>
        <p:nvSpPr>
          <p:cNvPr id="127" name="Oval 16">
            <a:extLst>
              <a:ext uri="{FF2B5EF4-FFF2-40B4-BE49-F238E27FC236}">
                <a16:creationId xmlns:a16="http://schemas.microsoft.com/office/drawing/2014/main" id="{D18E3654-50B7-4C4A-A418-919D48232077}"/>
              </a:ext>
            </a:extLst>
          </p:cNvPr>
          <p:cNvSpPr/>
          <p:nvPr/>
        </p:nvSpPr>
        <p:spPr>
          <a:xfrm>
            <a:off x="6040042" y="4289222"/>
            <a:ext cx="396000" cy="39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8" name="CuadroTexto 83">
            <a:extLst>
              <a:ext uri="{FF2B5EF4-FFF2-40B4-BE49-F238E27FC236}">
                <a16:creationId xmlns:a16="http://schemas.microsoft.com/office/drawing/2014/main" id="{AAD6544B-4560-4054-BD21-8734D5A12E77}"/>
              </a:ext>
            </a:extLst>
          </p:cNvPr>
          <p:cNvSpPr txBox="1"/>
          <p:nvPr/>
        </p:nvSpPr>
        <p:spPr>
          <a:xfrm>
            <a:off x="6045077" y="4316843"/>
            <a:ext cx="4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10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31" name="Group 109">
            <a:extLst>
              <a:ext uri="{FF2B5EF4-FFF2-40B4-BE49-F238E27FC236}">
                <a16:creationId xmlns:a16="http://schemas.microsoft.com/office/drawing/2014/main" id="{0CF09774-8271-4BC2-98DB-EA2CB607367D}"/>
              </a:ext>
            </a:extLst>
          </p:cNvPr>
          <p:cNvGrpSpPr/>
          <p:nvPr/>
        </p:nvGrpSpPr>
        <p:grpSpPr>
          <a:xfrm>
            <a:off x="6247667" y="5011653"/>
            <a:ext cx="4955811" cy="294495"/>
            <a:chOff x="458334" y="89620"/>
            <a:chExt cx="6594885" cy="246573"/>
          </a:xfrm>
          <a:solidFill>
            <a:schemeClr val="bg2"/>
          </a:solidFill>
        </p:grpSpPr>
        <p:sp>
          <p:nvSpPr>
            <p:cNvPr id="132" name="Pentagon 39">
              <a:extLst>
                <a:ext uri="{FF2B5EF4-FFF2-40B4-BE49-F238E27FC236}">
                  <a16:creationId xmlns:a16="http://schemas.microsoft.com/office/drawing/2014/main" id="{EA40BBF8-34DD-47C7-9C69-F2F242E07BFA}"/>
                </a:ext>
              </a:extLst>
            </p:cNvPr>
            <p:cNvSpPr/>
            <p:nvPr/>
          </p:nvSpPr>
          <p:spPr>
            <a:xfrm rot="10800000">
              <a:off x="458334" y="89620"/>
              <a:ext cx="4320002" cy="195110"/>
            </a:xfrm>
            <a:prstGeom prst="homePlate">
              <a:avLst/>
            </a:prstGeom>
            <a:grpFill/>
            <a:ln w="31750"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133" name="Pentagon 4">
              <a:extLst>
                <a:ext uri="{FF2B5EF4-FFF2-40B4-BE49-F238E27FC236}">
                  <a16:creationId xmlns:a16="http://schemas.microsoft.com/office/drawing/2014/main" id="{6E74D0F9-9643-45AD-9839-19C925367C21}"/>
                </a:ext>
              </a:extLst>
            </p:cNvPr>
            <p:cNvSpPr/>
            <p:nvPr/>
          </p:nvSpPr>
          <p:spPr>
            <a:xfrm>
              <a:off x="482721" y="89621"/>
              <a:ext cx="6570498" cy="24657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Movimientos de almacén</a:t>
              </a:r>
            </a:p>
          </p:txBody>
        </p:sp>
      </p:grpSp>
      <p:sp>
        <p:nvSpPr>
          <p:cNvPr id="134" name="Oval 16">
            <a:extLst>
              <a:ext uri="{FF2B5EF4-FFF2-40B4-BE49-F238E27FC236}">
                <a16:creationId xmlns:a16="http://schemas.microsoft.com/office/drawing/2014/main" id="{9D2E1112-ED66-4239-AADC-63DDE5A02C5F}"/>
              </a:ext>
            </a:extLst>
          </p:cNvPr>
          <p:cNvSpPr/>
          <p:nvPr/>
        </p:nvSpPr>
        <p:spPr>
          <a:xfrm>
            <a:off x="6040042" y="4953679"/>
            <a:ext cx="396000" cy="39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FFD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5" name="CuadroTexto 83">
            <a:extLst>
              <a:ext uri="{FF2B5EF4-FFF2-40B4-BE49-F238E27FC236}">
                <a16:creationId xmlns:a16="http://schemas.microsoft.com/office/drawing/2014/main" id="{3F05E814-19F5-4DEA-8F56-C5C3B6C4F336}"/>
              </a:ext>
            </a:extLst>
          </p:cNvPr>
          <p:cNvSpPr txBox="1"/>
          <p:nvPr/>
        </p:nvSpPr>
        <p:spPr>
          <a:xfrm>
            <a:off x="6045077" y="4981300"/>
            <a:ext cx="4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6" name="Flecha: hacia abajo 92">
            <a:extLst>
              <a:ext uri="{FF2B5EF4-FFF2-40B4-BE49-F238E27FC236}">
                <a16:creationId xmlns:a16="http://schemas.microsoft.com/office/drawing/2014/main" id="{5131F4A6-E0A7-4075-8415-ABB3F7BC2B8B}"/>
              </a:ext>
            </a:extLst>
          </p:cNvPr>
          <p:cNvSpPr/>
          <p:nvPr/>
        </p:nvSpPr>
        <p:spPr>
          <a:xfrm rot="10800000">
            <a:off x="5436187" y="2323242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7" name="Signo menos 93">
            <a:extLst>
              <a:ext uri="{FF2B5EF4-FFF2-40B4-BE49-F238E27FC236}">
                <a16:creationId xmlns:a16="http://schemas.microsoft.com/office/drawing/2014/main" id="{B6399B03-627D-4F51-9585-A4A3C7008CC2}"/>
              </a:ext>
            </a:extLst>
          </p:cNvPr>
          <p:cNvSpPr/>
          <p:nvPr/>
        </p:nvSpPr>
        <p:spPr>
          <a:xfrm>
            <a:off x="5360317" y="1629401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Flecha: hacia abajo 92">
            <a:extLst>
              <a:ext uri="{FF2B5EF4-FFF2-40B4-BE49-F238E27FC236}">
                <a16:creationId xmlns:a16="http://schemas.microsoft.com/office/drawing/2014/main" id="{B19B5349-BA4B-4A8B-B0EE-4253722A678B}"/>
              </a:ext>
            </a:extLst>
          </p:cNvPr>
          <p:cNvSpPr/>
          <p:nvPr/>
        </p:nvSpPr>
        <p:spPr>
          <a:xfrm rot="10800000">
            <a:off x="5436186" y="3024451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9" name="Signo menos 93">
            <a:extLst>
              <a:ext uri="{FF2B5EF4-FFF2-40B4-BE49-F238E27FC236}">
                <a16:creationId xmlns:a16="http://schemas.microsoft.com/office/drawing/2014/main" id="{1CF1FF32-BC4A-42E4-8FAF-DEFC819585DA}"/>
              </a:ext>
            </a:extLst>
          </p:cNvPr>
          <p:cNvSpPr/>
          <p:nvPr/>
        </p:nvSpPr>
        <p:spPr>
          <a:xfrm>
            <a:off x="5357524" y="4381234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Flecha: hacia abajo 92">
            <a:extLst>
              <a:ext uri="{FF2B5EF4-FFF2-40B4-BE49-F238E27FC236}">
                <a16:creationId xmlns:a16="http://schemas.microsoft.com/office/drawing/2014/main" id="{A41456AE-6B15-42D9-9587-47D4FF3EB301}"/>
              </a:ext>
            </a:extLst>
          </p:cNvPr>
          <p:cNvSpPr/>
          <p:nvPr/>
        </p:nvSpPr>
        <p:spPr>
          <a:xfrm rot="10800000">
            <a:off x="5436186" y="369515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1" name="Flecha: hacia abajo 90">
            <a:extLst>
              <a:ext uri="{FF2B5EF4-FFF2-40B4-BE49-F238E27FC236}">
                <a16:creationId xmlns:a16="http://schemas.microsoft.com/office/drawing/2014/main" id="{F5067582-6CAA-4B89-BC67-E3F0174EC6BB}"/>
              </a:ext>
            </a:extLst>
          </p:cNvPr>
          <p:cNvSpPr/>
          <p:nvPr/>
        </p:nvSpPr>
        <p:spPr>
          <a:xfrm>
            <a:off x="11014955" y="162653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Flecha: hacia abajo 90">
            <a:extLst>
              <a:ext uri="{FF2B5EF4-FFF2-40B4-BE49-F238E27FC236}">
                <a16:creationId xmlns:a16="http://schemas.microsoft.com/office/drawing/2014/main" id="{DA64DA5A-A067-4286-8CB0-7FE2A79E5A88}"/>
              </a:ext>
            </a:extLst>
          </p:cNvPr>
          <p:cNvSpPr/>
          <p:nvPr/>
        </p:nvSpPr>
        <p:spPr>
          <a:xfrm>
            <a:off x="11014955" y="2327344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Flecha: hacia abajo 92">
            <a:extLst>
              <a:ext uri="{FF2B5EF4-FFF2-40B4-BE49-F238E27FC236}">
                <a16:creationId xmlns:a16="http://schemas.microsoft.com/office/drawing/2014/main" id="{3FD62095-97D6-4895-A19C-2A41C1E0262C}"/>
              </a:ext>
            </a:extLst>
          </p:cNvPr>
          <p:cNvSpPr/>
          <p:nvPr/>
        </p:nvSpPr>
        <p:spPr>
          <a:xfrm rot="10800000">
            <a:off x="11020241" y="3002010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4" name="Flecha: hacia abajo 92">
            <a:extLst>
              <a:ext uri="{FF2B5EF4-FFF2-40B4-BE49-F238E27FC236}">
                <a16:creationId xmlns:a16="http://schemas.microsoft.com/office/drawing/2014/main" id="{C9E4F00B-3C6A-4BE8-9CC1-3D9A1C4FB141}"/>
              </a:ext>
            </a:extLst>
          </p:cNvPr>
          <p:cNvSpPr/>
          <p:nvPr/>
        </p:nvSpPr>
        <p:spPr>
          <a:xfrm rot="10800000">
            <a:off x="11014955" y="3674876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5" name="Signo menos 93">
            <a:extLst>
              <a:ext uri="{FF2B5EF4-FFF2-40B4-BE49-F238E27FC236}">
                <a16:creationId xmlns:a16="http://schemas.microsoft.com/office/drawing/2014/main" id="{F931EC79-64A7-409A-A96D-66B2DF617FC8}"/>
              </a:ext>
            </a:extLst>
          </p:cNvPr>
          <p:cNvSpPr/>
          <p:nvPr/>
        </p:nvSpPr>
        <p:spPr>
          <a:xfrm>
            <a:off x="10934030" y="4379334"/>
            <a:ext cx="287774" cy="220547"/>
          </a:xfrm>
          <a:prstGeom prst="mathMinus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lecha: hacia abajo 92">
            <a:extLst>
              <a:ext uri="{FF2B5EF4-FFF2-40B4-BE49-F238E27FC236}">
                <a16:creationId xmlns:a16="http://schemas.microsoft.com/office/drawing/2014/main" id="{D7326DFE-859A-47B3-9F29-A1EC993732BC}"/>
              </a:ext>
            </a:extLst>
          </p:cNvPr>
          <p:cNvSpPr/>
          <p:nvPr/>
        </p:nvSpPr>
        <p:spPr>
          <a:xfrm rot="10800000">
            <a:off x="11009899" y="5046667"/>
            <a:ext cx="136035" cy="213787"/>
          </a:xfrm>
          <a:prstGeom prst="downArrow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D781A5-8A80-4EE6-9B70-936EBD1BEA6B}"/>
              </a:ext>
            </a:extLst>
          </p:cNvPr>
          <p:cNvGrpSpPr/>
          <p:nvPr/>
        </p:nvGrpSpPr>
        <p:grpSpPr>
          <a:xfrm>
            <a:off x="551773" y="6069879"/>
            <a:ext cx="4450550" cy="322704"/>
            <a:chOff x="612930" y="5731064"/>
            <a:chExt cx="4450550" cy="322704"/>
          </a:xfrm>
        </p:grpSpPr>
        <p:sp>
          <p:nvSpPr>
            <p:cNvPr id="93" name="Flecha: hacia abajo 92">
              <a:extLst>
                <a:ext uri="{FF2B5EF4-FFF2-40B4-BE49-F238E27FC236}">
                  <a16:creationId xmlns:a16="http://schemas.microsoft.com/office/drawing/2014/main" id="{5B2DE890-1922-4E1F-9ECD-7B522B19A54A}"/>
                </a:ext>
              </a:extLst>
            </p:cNvPr>
            <p:cNvSpPr/>
            <p:nvPr/>
          </p:nvSpPr>
          <p:spPr>
            <a:xfrm rot="10800000">
              <a:off x="612930" y="5763732"/>
              <a:ext cx="136035" cy="213787"/>
            </a:xfrm>
            <a:prstGeom prst="downArrow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7" name="Pentagon 4">
              <a:extLst>
                <a:ext uri="{FF2B5EF4-FFF2-40B4-BE49-F238E27FC236}">
                  <a16:creationId xmlns:a16="http://schemas.microsoft.com/office/drawing/2014/main" id="{E6D0A95F-0A96-4255-9D17-A52A1BFF7E32}"/>
                </a:ext>
              </a:extLst>
            </p:cNvPr>
            <p:cNvSpPr/>
            <p:nvPr/>
          </p:nvSpPr>
          <p:spPr>
            <a:xfrm>
              <a:off x="651910" y="5731064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alta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F3D501-F2F5-4FC0-943D-3F6AF6EFB6D3}"/>
              </a:ext>
            </a:extLst>
          </p:cNvPr>
          <p:cNvGrpSpPr/>
          <p:nvPr/>
        </p:nvGrpSpPr>
        <p:grpSpPr>
          <a:xfrm>
            <a:off x="2213602" y="6068564"/>
            <a:ext cx="4516796" cy="322704"/>
            <a:chOff x="537059" y="5998552"/>
            <a:chExt cx="4516796" cy="322704"/>
          </a:xfrm>
        </p:grpSpPr>
        <p:sp>
          <p:nvSpPr>
            <p:cNvPr id="94" name="Signo menos 93">
              <a:extLst>
                <a:ext uri="{FF2B5EF4-FFF2-40B4-BE49-F238E27FC236}">
                  <a16:creationId xmlns:a16="http://schemas.microsoft.com/office/drawing/2014/main" id="{6D037DE0-EDFF-4C8A-9C97-2D7697FF8DDA}"/>
                </a:ext>
              </a:extLst>
            </p:cNvPr>
            <p:cNvSpPr/>
            <p:nvPr/>
          </p:nvSpPr>
          <p:spPr>
            <a:xfrm>
              <a:off x="537059" y="6022914"/>
              <a:ext cx="287774" cy="220547"/>
            </a:xfrm>
            <a:prstGeom prst="mathMinus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8" name="Pentagon 4">
              <a:extLst>
                <a:ext uri="{FF2B5EF4-FFF2-40B4-BE49-F238E27FC236}">
                  <a16:creationId xmlns:a16="http://schemas.microsoft.com/office/drawing/2014/main" id="{A6455099-C0E0-4FD3-B62A-21BAC0050A4E}"/>
                </a:ext>
              </a:extLst>
            </p:cNvPr>
            <p:cNvSpPr/>
            <p:nvPr/>
          </p:nvSpPr>
          <p:spPr>
            <a:xfrm>
              <a:off x="642285" y="5998552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media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1A4F6A-AE8C-4DF4-A020-D2B2D3438E23}"/>
              </a:ext>
            </a:extLst>
          </p:cNvPr>
          <p:cNvGrpSpPr/>
          <p:nvPr/>
        </p:nvGrpSpPr>
        <p:grpSpPr>
          <a:xfrm>
            <a:off x="4124225" y="6072087"/>
            <a:ext cx="4440926" cy="322704"/>
            <a:chOff x="612929" y="6261321"/>
            <a:chExt cx="4440926" cy="322704"/>
          </a:xfrm>
        </p:grpSpPr>
        <p:sp>
          <p:nvSpPr>
            <p:cNvPr id="91" name="Flecha: hacia abajo 90">
              <a:extLst>
                <a:ext uri="{FF2B5EF4-FFF2-40B4-BE49-F238E27FC236}">
                  <a16:creationId xmlns:a16="http://schemas.microsoft.com/office/drawing/2014/main" id="{C49FF2DB-26A7-4BB4-98B5-3B7785275150}"/>
                </a:ext>
              </a:extLst>
            </p:cNvPr>
            <p:cNvSpPr/>
            <p:nvPr/>
          </p:nvSpPr>
          <p:spPr>
            <a:xfrm>
              <a:off x="612929" y="6302006"/>
              <a:ext cx="136035" cy="213787"/>
            </a:xfrm>
            <a:prstGeom prst="downArrow">
              <a:avLst/>
            </a:prstGeom>
            <a:solidFill>
              <a:srgbClr val="FFD4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Pentagon 4">
              <a:extLst>
                <a:ext uri="{FF2B5EF4-FFF2-40B4-BE49-F238E27FC236}">
                  <a16:creationId xmlns:a16="http://schemas.microsoft.com/office/drawing/2014/main" id="{8F180E1B-471B-429B-A83C-E63A1AC93444}"/>
                </a:ext>
              </a:extLst>
            </p:cNvPr>
            <p:cNvSpPr/>
            <p:nvPr/>
          </p:nvSpPr>
          <p:spPr>
            <a:xfrm>
              <a:off x="642285" y="6261321"/>
              <a:ext cx="4411570" cy="3227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1530" tIns="30480" rIns="56896" bIns="30480" numCol="1" spcCol="1270" anchor="ctr" anchorCtr="0">
              <a:noAutofit/>
            </a:bodyPr>
            <a:lstStyle/>
            <a:p>
              <a:pPr lvl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50" kern="1200" dirty="0">
                  <a:solidFill>
                    <a:schemeClr val="tx1"/>
                  </a:solidFill>
                  <a:latin typeface="+mn-lt"/>
                </a:rPr>
                <a:t>Relevancia baja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216A34A-8112-44C1-893C-BB20E58A6F6D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151" name="object 16">
              <a:extLst>
                <a:ext uri="{FF2B5EF4-FFF2-40B4-BE49-F238E27FC236}">
                  <a16:creationId xmlns:a16="http://schemas.microsoft.com/office/drawing/2014/main" id="{B78052F8-EB98-4EB7-BBF1-0CDE1D2FB7BA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7">
              <a:extLst>
                <a:ext uri="{FF2B5EF4-FFF2-40B4-BE49-F238E27FC236}">
                  <a16:creationId xmlns:a16="http://schemas.microsoft.com/office/drawing/2014/main" id="{A04C687C-C26C-4EBB-A32B-D83E4C9D62F7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8120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C71164-F08B-4C5C-929E-140CC4FD7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6901" r="980"/>
          <a:stretch/>
        </p:blipFill>
        <p:spPr>
          <a:xfrm>
            <a:off x="689727" y="1355223"/>
            <a:ext cx="10812545" cy="2780907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FB71CF7-4980-4C68-95CE-E846B2227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53041"/>
              </p:ext>
            </p:extLst>
          </p:nvPr>
        </p:nvGraphicFramePr>
        <p:xfrm>
          <a:off x="2565661" y="5185665"/>
          <a:ext cx="7060676" cy="1149985"/>
        </p:xfrm>
        <a:graphic>
          <a:graphicData uri="http://schemas.openxmlformats.org/drawingml/2006/table">
            <a:tbl>
              <a:tblPr firstRow="1" firstCol="1" bandRow="1"/>
              <a:tblGrid>
                <a:gridCol w="610396">
                  <a:extLst>
                    <a:ext uri="{9D8B030D-6E8A-4147-A177-3AD203B41FA5}">
                      <a16:colId xmlns:a16="http://schemas.microsoft.com/office/drawing/2014/main" val="2281522070"/>
                    </a:ext>
                  </a:extLst>
                </a:gridCol>
                <a:gridCol w="6450280">
                  <a:extLst>
                    <a:ext uri="{9D8B030D-6E8A-4147-A177-3AD203B41FA5}">
                      <a16:colId xmlns:a16="http://schemas.microsoft.com/office/drawing/2014/main" val="3847210697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indent="-25400" algn="just">
                        <a:lnSpc>
                          <a:spcPts val="1400"/>
                        </a:lnSpc>
                      </a:pPr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-25400"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Comprobado.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4215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Comprobado parcialmente, o con diferencias inferiores a los valores de referencia para cada prueba indicados en el informe.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4155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ha podido ser comprobado, o con diferencias superiores a los valores de referencia para cada prueba indicados en el informe.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5021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indent="-26670" algn="just">
                        <a:lnSpc>
                          <a:spcPts val="1400"/>
                        </a:lnSpc>
                      </a:pPr>
                      <a:r>
                        <a:rPr lang="es-E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20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s-ES" sz="800" b="1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ha podido ser comprobado, debido a que no se nos ha facilitado el acceso a los datos para poder realizar la prueba.</a:t>
                      </a:r>
                      <a:endParaRPr lang="es-ES" sz="1200" dirty="0"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14717"/>
                  </a:ext>
                </a:extLst>
              </a:tr>
            </a:tbl>
          </a:graphicData>
        </a:graphic>
      </p:graphicFrame>
      <p:sp>
        <p:nvSpPr>
          <p:cNvPr id="7" name="object 9">
            <a:extLst>
              <a:ext uri="{FF2B5EF4-FFF2-40B4-BE49-F238E27FC236}">
                <a16:creationId xmlns:a16="http://schemas.microsoft.com/office/drawing/2014/main" id="{9D970F2E-AACD-45F0-8F30-F4D922AE360A}"/>
              </a:ext>
            </a:extLst>
          </p:cNvPr>
          <p:cNvSpPr txBox="1"/>
          <p:nvPr/>
        </p:nvSpPr>
        <p:spPr>
          <a:xfrm>
            <a:off x="1265558" y="256913"/>
            <a:ext cx="702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Resultado auditoría periodo Nov 21- Abr 22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6F6AA09-577C-4AEA-AC21-AE047AEC486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300" b="1" dirty="0">
                <a:solidFill>
                  <a:srgbClr val="FFD400"/>
                </a:solidFill>
                <a:latin typeface="EYInterstate"/>
                <a:cs typeface="EYInterstate"/>
              </a:rPr>
              <a:t>2</a:t>
            </a:r>
            <a:endParaRPr lang="es-ES" sz="6300" dirty="0">
              <a:latin typeface="EYInterstate"/>
              <a:cs typeface="EYInterstate"/>
            </a:endParaRPr>
          </a:p>
        </p:txBody>
      </p:sp>
      <p:grpSp>
        <p:nvGrpSpPr>
          <p:cNvPr id="13" name="Group 38">
            <a:extLst>
              <a:ext uri="{FF2B5EF4-FFF2-40B4-BE49-F238E27FC236}">
                <a16:creationId xmlns:a16="http://schemas.microsoft.com/office/drawing/2014/main" id="{C4116969-D23E-4A7F-8839-B8BCCBA1F4EF}"/>
              </a:ext>
            </a:extLst>
          </p:cNvPr>
          <p:cNvGrpSpPr/>
          <p:nvPr/>
        </p:nvGrpSpPr>
        <p:grpSpPr>
          <a:xfrm>
            <a:off x="3624247" y="4536261"/>
            <a:ext cx="1249411" cy="412804"/>
            <a:chOff x="484695" y="5721177"/>
            <a:chExt cx="4695528" cy="504569"/>
          </a:xfrm>
        </p:grpSpPr>
        <p:sp>
          <p:nvSpPr>
            <p:cNvPr id="14" name="Rectangle 41">
              <a:extLst>
                <a:ext uri="{FF2B5EF4-FFF2-40B4-BE49-F238E27FC236}">
                  <a16:creationId xmlns:a16="http://schemas.microsoft.com/office/drawing/2014/main" id="{FE29FB11-9542-485B-BB78-BDA6AF9D2374}"/>
                </a:ext>
              </a:extLst>
            </p:cNvPr>
            <p:cNvSpPr/>
            <p:nvPr/>
          </p:nvSpPr>
          <p:spPr>
            <a:xfrm>
              <a:off x="654907" y="5721177"/>
              <a:ext cx="4479323" cy="5045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s-ES" sz="1050" dirty="0">
                <a:solidFill>
                  <a:schemeClr val="tx1"/>
                </a:solidFill>
                <a:latin typeface="EYInterstate Light"/>
                <a:cs typeface="Calibri"/>
              </a:endParaRPr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8CCD9C82-491D-47EB-9BBA-4ED90086CDD7}"/>
                </a:ext>
              </a:extLst>
            </p:cNvPr>
            <p:cNvSpPr txBox="1"/>
            <p:nvPr/>
          </p:nvSpPr>
          <p:spPr>
            <a:xfrm>
              <a:off x="484695" y="5825929"/>
              <a:ext cx="4695528" cy="2950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s-ES" sz="1200" dirty="0"/>
                <a:t>LEYENDA:</a:t>
              </a:r>
              <a:endParaRPr lang="en-US" sz="1200" dirty="0"/>
            </a:p>
          </p:txBody>
        </p:sp>
      </p:grpSp>
      <p:pic>
        <p:nvPicPr>
          <p:cNvPr id="16" name="Graphic 56" descr="Information outline">
            <a:extLst>
              <a:ext uri="{FF2B5EF4-FFF2-40B4-BE49-F238E27FC236}">
                <a16:creationId xmlns:a16="http://schemas.microsoft.com/office/drawing/2014/main" id="{B5EDF255-0D1E-4E1D-BA81-5CFCA42E7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740" y="4563490"/>
            <a:ext cx="348049" cy="3583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9EF4CFD-647F-4355-8A3C-FD3D793EB48C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7CE6A3B5-2364-447B-AA8A-5585E5D51F38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B21DCCFC-DA3F-4176-800D-317A22EC08F8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5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177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1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3">
            <a:extLst>
              <a:ext uri="{FF2B5EF4-FFF2-40B4-BE49-F238E27FC236}">
                <a16:creationId xmlns:a16="http://schemas.microsoft.com/office/drawing/2014/main" id="{F4BE8444-40D4-4971-A40D-96510661D972}"/>
              </a:ext>
            </a:extLst>
          </p:cNvPr>
          <p:cNvSpPr/>
          <p:nvPr/>
        </p:nvSpPr>
        <p:spPr>
          <a:xfrm>
            <a:off x="294459" y="216958"/>
            <a:ext cx="10964091" cy="473851"/>
          </a:xfrm>
          <a:custGeom>
            <a:avLst/>
            <a:gdLst/>
            <a:ahLst/>
            <a:cxnLst/>
            <a:rect l="l" t="t" r="r" b="b"/>
            <a:pathLst>
              <a:path w="10323195" h="313690">
                <a:moveTo>
                  <a:pt x="0" y="313347"/>
                </a:moveTo>
                <a:lnTo>
                  <a:pt x="10322991" y="313347"/>
                </a:lnTo>
                <a:lnTo>
                  <a:pt x="10322991" y="0"/>
                </a:lnTo>
                <a:lnTo>
                  <a:pt x="0" y="0"/>
                </a:lnTo>
                <a:lnTo>
                  <a:pt x="0" y="313347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lang="es-ES"/>
          </a:p>
        </p:txBody>
      </p:sp>
      <p:sp>
        <p:nvSpPr>
          <p:cNvPr id="68" name="object 6">
            <a:extLst>
              <a:ext uri="{FF2B5EF4-FFF2-40B4-BE49-F238E27FC236}">
                <a16:creationId xmlns:a16="http://schemas.microsoft.com/office/drawing/2014/main" id="{389349B7-B727-4FF4-9270-5889093878A2}"/>
              </a:ext>
            </a:extLst>
          </p:cNvPr>
          <p:cNvSpPr/>
          <p:nvPr/>
        </p:nvSpPr>
        <p:spPr>
          <a:xfrm>
            <a:off x="471601" y="8"/>
            <a:ext cx="725170" cy="1052830"/>
          </a:xfrm>
          <a:custGeom>
            <a:avLst/>
            <a:gdLst/>
            <a:ahLst/>
            <a:cxnLst/>
            <a:rect l="l" t="t" r="r" b="b"/>
            <a:pathLst>
              <a:path w="725169" h="1052830">
                <a:moveTo>
                  <a:pt x="724776" y="0"/>
                </a:moveTo>
                <a:lnTo>
                  <a:pt x="0" y="0"/>
                </a:lnTo>
                <a:lnTo>
                  <a:pt x="0" y="1052410"/>
                </a:lnTo>
                <a:lnTo>
                  <a:pt x="724776" y="919619"/>
                </a:lnTo>
                <a:lnTo>
                  <a:pt x="724776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s-ES"/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BD883CF5-2A18-4FCD-8D75-9E6B5CE89AFB}"/>
              </a:ext>
            </a:extLst>
          </p:cNvPr>
          <p:cNvSpPr txBox="1"/>
          <p:nvPr/>
        </p:nvSpPr>
        <p:spPr>
          <a:xfrm>
            <a:off x="573213" y="0"/>
            <a:ext cx="52197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300" b="1" dirty="0">
                <a:solidFill>
                  <a:srgbClr val="FFD400"/>
                </a:solidFill>
                <a:latin typeface="EYInterstate"/>
                <a:cs typeface="EYInterstate"/>
              </a:rPr>
              <a:t>3</a:t>
            </a:r>
            <a:endParaRPr lang="es-ES" sz="6300" dirty="0">
              <a:latin typeface="EYInterstate"/>
              <a:cs typeface="EYInterstate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1A1250CB-0764-4F31-956B-C44DE0965497}"/>
              </a:ext>
            </a:extLst>
          </p:cNvPr>
          <p:cNvSpPr txBox="1"/>
          <p:nvPr/>
        </p:nvSpPr>
        <p:spPr>
          <a:xfrm>
            <a:off x="1265558" y="256913"/>
            <a:ext cx="78097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lang="es-ES" sz="2400" b="1" spc="-80" dirty="0">
                <a:solidFill>
                  <a:srgbClr val="414042"/>
                </a:solidFill>
                <a:latin typeface="EYInterstate Light" panose="02000506000000020004" pitchFamily="2" charset="0"/>
                <a:cs typeface="EYInterstate"/>
              </a:rPr>
              <a:t>Preocupaciones generales</a:t>
            </a:r>
          </a:p>
          <a:p>
            <a:pPr marL="86360">
              <a:lnSpc>
                <a:spcPct val="100000"/>
              </a:lnSpc>
              <a:spcBef>
                <a:spcPts val="100"/>
              </a:spcBef>
            </a:pPr>
            <a:endParaRPr lang="es-ES" sz="2400" b="1" dirty="0">
              <a:latin typeface="EYInterstate Light" panose="02000506000000020004" pitchFamily="2" charset="0"/>
              <a:cs typeface="EYInterstate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F79203-08EF-4968-8A1F-962751B80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33598"/>
              </p:ext>
            </p:extLst>
          </p:nvPr>
        </p:nvGraphicFramePr>
        <p:xfrm>
          <a:off x="1373915" y="745490"/>
          <a:ext cx="9884635" cy="324538"/>
        </p:xfrm>
        <a:graphic>
          <a:graphicData uri="http://schemas.openxmlformats.org/drawingml/2006/table">
            <a:tbl>
              <a:tblPr firstRow="1" bandRow="1" bandCol="1"/>
              <a:tblGrid>
                <a:gridCol w="988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255">
                <a:tc>
                  <a:txBody>
                    <a:bodyPr/>
                    <a:lstStyle>
                      <a:lvl1pPr marL="0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1pPr>
                      <a:lvl2pPr marL="457119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2pPr>
                      <a:lvl3pPr marL="914239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3pPr>
                      <a:lvl4pPr marL="1371358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4pPr>
                      <a:lvl5pPr marL="1828477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5pPr>
                      <a:lvl6pPr marL="2285596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6pPr>
                      <a:lvl7pPr marL="2742716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7pPr>
                      <a:lvl8pPr marL="3199835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8pPr>
                      <a:lvl9pPr marL="3656954" algn="l" defTabSz="914239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"/>
                        </a:defRPr>
                      </a:lvl9pPr>
                    </a:lstStyle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spc="-24" noProof="0" dirty="0">
                          <a:solidFill>
                            <a:srgbClr val="231F20"/>
                          </a:solidFill>
                          <a:latin typeface="EYInterstate" panose="02000503020000020004" pitchFamily="2" charset="0"/>
                          <a:cs typeface="EYInterstate Light"/>
                        </a:rPr>
                        <a:t>Por prueba</a:t>
                      </a:r>
                    </a:p>
                  </a:txBody>
                  <a:tcPr marL="108853" marR="108853" marT="55589" marB="55589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5F558977-280C-460D-8241-0EEE02FD905E}"/>
              </a:ext>
            </a:extLst>
          </p:cNvPr>
          <p:cNvGrpSpPr/>
          <p:nvPr/>
        </p:nvGrpSpPr>
        <p:grpSpPr>
          <a:xfrm>
            <a:off x="1366750" y="1488117"/>
            <a:ext cx="4431900" cy="1390835"/>
            <a:chOff x="6928051" y="2907464"/>
            <a:chExt cx="4431900" cy="139083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655FF-7059-4588-BE8B-B900DFE9B064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635C26-DD36-43BC-8FA3-2595BAE84AC9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F1521C1-8226-41BA-87D0-CEE98AD081FE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Acuerdo entre DFG y COFAS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NAFARCO ventas al Laboratorio CINFA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Inclusión de mayoristas en los certificados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Ventas entre distribuidores de UNNEFAR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71B3ED-A853-482F-8236-28774B086A8A}"/>
              </a:ext>
            </a:extLst>
          </p:cNvPr>
          <p:cNvGrpSpPr/>
          <p:nvPr/>
        </p:nvGrpSpPr>
        <p:grpSpPr>
          <a:xfrm>
            <a:off x="11568012" y="6459275"/>
            <a:ext cx="311221" cy="266712"/>
            <a:chOff x="7101720" y="656022"/>
            <a:chExt cx="2518529" cy="2377221"/>
          </a:xfrm>
        </p:grpSpPr>
        <p:sp>
          <p:nvSpPr>
            <p:cNvPr id="94" name="object 16">
              <a:extLst>
                <a:ext uri="{FF2B5EF4-FFF2-40B4-BE49-F238E27FC236}">
                  <a16:creationId xmlns:a16="http://schemas.microsoft.com/office/drawing/2014/main" id="{1533E4B4-20AC-46A4-8D89-D50A1A1A426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>
              <a:extLst>
                <a:ext uri="{FF2B5EF4-FFF2-40B4-BE49-F238E27FC236}">
                  <a16:creationId xmlns:a16="http://schemas.microsoft.com/office/drawing/2014/main" id="{2C46802B-361C-4B1C-AEE9-6704E01AA141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3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E3C5F2C-B568-415E-970F-DA22D5F06F95}"/>
              </a:ext>
            </a:extLst>
          </p:cNvPr>
          <p:cNvGrpSpPr/>
          <p:nvPr/>
        </p:nvGrpSpPr>
        <p:grpSpPr>
          <a:xfrm>
            <a:off x="1366750" y="3181456"/>
            <a:ext cx="4431900" cy="1390835"/>
            <a:chOff x="6928051" y="2907464"/>
            <a:chExt cx="4431900" cy="1390835"/>
          </a:xfrm>
        </p:grpSpPr>
        <p:sp>
          <p:nvSpPr>
            <p:cNvPr id="39" name="Oval 83">
              <a:extLst>
                <a:ext uri="{FF2B5EF4-FFF2-40B4-BE49-F238E27FC236}">
                  <a16:creationId xmlns:a16="http://schemas.microsoft.com/office/drawing/2014/main" id="{3BDBCBC1-C7E5-4377-A78A-0E3E32EC0651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3B6CBB2-291C-4A89-8EF9-D8B5137AD1C5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6</a:t>
              </a:r>
            </a:p>
          </p:txBody>
        </p:sp>
        <p:sp>
          <p:nvSpPr>
            <p:cNvPr id="44" name="Rectangle 80">
              <a:extLst>
                <a:ext uri="{FF2B5EF4-FFF2-40B4-BE49-F238E27FC236}">
                  <a16:creationId xmlns:a16="http://schemas.microsoft.com/office/drawing/2014/main" id="{D09ABD73-62D1-478A-B225-163E1EC1E689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facilitan la información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D6CC979-89E7-4F99-AFD0-0696519020C2}"/>
              </a:ext>
            </a:extLst>
          </p:cNvPr>
          <p:cNvGrpSpPr/>
          <p:nvPr/>
        </p:nvGrpSpPr>
        <p:grpSpPr>
          <a:xfrm>
            <a:off x="1366750" y="4891984"/>
            <a:ext cx="4431900" cy="1390835"/>
            <a:chOff x="6928051" y="2907464"/>
            <a:chExt cx="4431900" cy="1390835"/>
          </a:xfrm>
        </p:grpSpPr>
        <p:sp>
          <p:nvSpPr>
            <p:cNvPr id="50" name="Oval 83">
              <a:extLst>
                <a:ext uri="{FF2B5EF4-FFF2-40B4-BE49-F238E27FC236}">
                  <a16:creationId xmlns:a16="http://schemas.microsoft.com/office/drawing/2014/main" id="{60B7667B-138D-4FF5-969F-49BD4B84D9C8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7D8762AA-78DD-4514-BD13-3C90D0624FC8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8</a:t>
              </a:r>
            </a:p>
          </p:txBody>
        </p:sp>
        <p:sp>
          <p:nvSpPr>
            <p:cNvPr id="54" name="Rectangle 80">
              <a:extLst>
                <a:ext uri="{FF2B5EF4-FFF2-40B4-BE49-F238E27FC236}">
                  <a16:creationId xmlns:a16="http://schemas.microsoft.com/office/drawing/2014/main" id="{12D2B025-1B7F-400B-B07D-FC5AEE90DEB0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Información proporcionada para seguimiento pedidos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78DBD29-9DDB-4695-B732-C8894C9BA605}"/>
              </a:ext>
            </a:extLst>
          </p:cNvPr>
          <p:cNvGrpSpPr/>
          <p:nvPr/>
        </p:nvGrpSpPr>
        <p:grpSpPr>
          <a:xfrm>
            <a:off x="6393352" y="3181455"/>
            <a:ext cx="4431900" cy="1390835"/>
            <a:chOff x="6928051" y="2907464"/>
            <a:chExt cx="4431900" cy="1390835"/>
          </a:xfrm>
        </p:grpSpPr>
        <p:sp>
          <p:nvSpPr>
            <p:cNvPr id="56" name="Oval 83">
              <a:extLst>
                <a:ext uri="{FF2B5EF4-FFF2-40B4-BE49-F238E27FC236}">
                  <a16:creationId xmlns:a16="http://schemas.microsoft.com/office/drawing/2014/main" id="{5BEC3D9F-C7D4-4732-9709-731EB6FDD868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D966D75B-A723-4E22-B2BE-C9782FA83C5E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11</a:t>
              </a:r>
            </a:p>
          </p:txBody>
        </p:sp>
        <p:sp>
          <p:nvSpPr>
            <p:cNvPr id="58" name="Rectangle 80">
              <a:extLst>
                <a:ext uri="{FF2B5EF4-FFF2-40B4-BE49-F238E27FC236}">
                  <a16:creationId xmlns:a16="http://schemas.microsoft.com/office/drawing/2014/main" id="{FA65F538-D01B-4B31-BCAB-B0F699E28DA2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facilitan la información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04AEE00-A079-4B84-A737-4718E2B8D22F}"/>
              </a:ext>
            </a:extLst>
          </p:cNvPr>
          <p:cNvGrpSpPr/>
          <p:nvPr/>
        </p:nvGrpSpPr>
        <p:grpSpPr>
          <a:xfrm>
            <a:off x="6393352" y="4892450"/>
            <a:ext cx="4431900" cy="1390835"/>
            <a:chOff x="6928051" y="2907464"/>
            <a:chExt cx="4431900" cy="1390835"/>
          </a:xfrm>
        </p:grpSpPr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1E095630-E59C-485E-BC9A-A32A238AB8DD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02479749-DC00-41DB-9E52-E3A0D088AACD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Generales</a:t>
              </a:r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69E4D7F7-C643-4D95-94CD-59F677AB65EA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Acuerdo traspaso stock entre mayoristas pertenecientes a UNNEFAR (compra-venta, traspasos o no aparecen registrado/no nos mandan la información)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No nos prestan atención cuando vamos a realizar la auditoría ni después para hacer el seguimiento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854DB3E4-36DF-4542-B739-48CD5DEBFD8E}"/>
              </a:ext>
            </a:extLst>
          </p:cNvPr>
          <p:cNvGrpSpPr/>
          <p:nvPr/>
        </p:nvGrpSpPr>
        <p:grpSpPr>
          <a:xfrm>
            <a:off x="6398220" y="1488116"/>
            <a:ext cx="4431900" cy="1390835"/>
            <a:chOff x="6928051" y="2907464"/>
            <a:chExt cx="4431900" cy="1390835"/>
          </a:xfrm>
        </p:grpSpPr>
        <p:sp>
          <p:nvSpPr>
            <p:cNvPr id="73" name="Oval 83">
              <a:extLst>
                <a:ext uri="{FF2B5EF4-FFF2-40B4-BE49-F238E27FC236}">
                  <a16:creationId xmlns:a16="http://schemas.microsoft.com/office/drawing/2014/main" id="{718FDC45-B679-4E7E-9D9B-82A6F1758F2B}"/>
                </a:ext>
              </a:extLst>
            </p:cNvPr>
            <p:cNvSpPr/>
            <p:nvPr/>
          </p:nvSpPr>
          <p:spPr>
            <a:xfrm>
              <a:off x="7132228" y="3227157"/>
              <a:ext cx="874492" cy="798527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A9EECDB8-353D-48B3-B436-3B3B03BF0092}"/>
                </a:ext>
              </a:extLst>
            </p:cNvPr>
            <p:cNvSpPr/>
            <p:nvPr/>
          </p:nvSpPr>
          <p:spPr>
            <a:xfrm>
              <a:off x="6928051" y="2907464"/>
              <a:ext cx="540000" cy="13908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ES" sz="1400" b="1" dirty="0"/>
                <a:t>Prueba 9</a:t>
              </a:r>
            </a:p>
          </p:txBody>
        </p:sp>
        <p:sp>
          <p:nvSpPr>
            <p:cNvPr id="75" name="Rectangle 80">
              <a:extLst>
                <a:ext uri="{FF2B5EF4-FFF2-40B4-BE49-F238E27FC236}">
                  <a16:creationId xmlns:a16="http://schemas.microsoft.com/office/drawing/2014/main" id="{7D44F559-39DB-4049-B6A5-4EC30C75E069}"/>
                </a:ext>
              </a:extLst>
            </p:cNvPr>
            <p:cNvSpPr/>
            <p:nvPr/>
          </p:nvSpPr>
          <p:spPr>
            <a:xfrm>
              <a:off x="7611013" y="2907464"/>
              <a:ext cx="3748938" cy="1390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Regularizaciones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CEDIFA</a:t>
              </a:r>
            </a:p>
            <a:p>
              <a:pPr marL="216000" lvl="1" indent="-144000" defTabSz="839788">
                <a:spcBef>
                  <a:spcPts val="6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es-ES" sz="1200" dirty="0">
                  <a:solidFill>
                    <a:schemeClr val="tx1"/>
                  </a:solidFill>
                </a:rPr>
                <a:t>Trato de traspasos de almacén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5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indoor, keyboard, close&#10;&#10;Description automatically generated">
            <a:extLst>
              <a:ext uri="{FF2B5EF4-FFF2-40B4-BE49-F238E27FC236}">
                <a16:creationId xmlns:a16="http://schemas.microsoft.com/office/drawing/2014/main" id="{5B697868-14E7-4C73-9D3A-4FC3FC37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42434769-5392-4D86-BD76-5C8CAC333A2C}"/>
              </a:ext>
            </a:extLst>
          </p:cNvPr>
          <p:cNvSpPr txBox="1">
            <a:spLocks/>
          </p:cNvSpPr>
          <p:nvPr/>
        </p:nvSpPr>
        <p:spPr>
          <a:xfrm>
            <a:off x="673418" y="294200"/>
            <a:ext cx="10978515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F88FF-5AE0-4004-98F9-FEBEF5809D29}"/>
              </a:ext>
            </a:extLst>
          </p:cNvPr>
          <p:cNvCxnSpPr>
            <a:cxnSpLocks/>
          </p:cNvCxnSpPr>
          <p:nvPr/>
        </p:nvCxnSpPr>
        <p:spPr>
          <a:xfrm>
            <a:off x="714514" y="884600"/>
            <a:ext cx="1617720" cy="0"/>
          </a:xfrm>
          <a:prstGeom prst="line">
            <a:avLst/>
          </a:prstGeom>
          <a:ln w="38100">
            <a:solidFill>
              <a:srgbClr val="FCF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6">
            <a:extLst>
              <a:ext uri="{FF2B5EF4-FFF2-40B4-BE49-F238E27FC236}">
                <a16:creationId xmlns:a16="http://schemas.microsoft.com/office/drawing/2014/main" id="{BE820A95-F062-4388-A79B-48F266E805A4}"/>
              </a:ext>
            </a:extLst>
          </p:cNvPr>
          <p:cNvSpPr/>
          <p:nvPr/>
        </p:nvSpPr>
        <p:spPr>
          <a:xfrm>
            <a:off x="329995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69E4ECC-4B02-4736-82ED-7F2CFDE2C8EC}"/>
              </a:ext>
            </a:extLst>
          </p:cNvPr>
          <p:cNvSpPr/>
          <p:nvPr/>
        </p:nvSpPr>
        <p:spPr>
          <a:xfrm>
            <a:off x="6098073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78DF02B-BDC7-43AA-90A7-9181AFACBB99}"/>
              </a:ext>
            </a:extLst>
          </p:cNvPr>
          <p:cNvSpPr/>
          <p:nvPr/>
        </p:nvSpPr>
        <p:spPr>
          <a:xfrm>
            <a:off x="498849" y="1920858"/>
            <a:ext cx="2503205" cy="4937142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194B14F-EB6D-485A-ABC7-46A8A20FD06C}"/>
              </a:ext>
            </a:extLst>
          </p:cNvPr>
          <p:cNvSpPr txBox="1"/>
          <p:nvPr/>
        </p:nvSpPr>
        <p:spPr bwMode="gray">
          <a:xfrm>
            <a:off x="3653610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4ABDBE3C-76DA-4FC2-91E0-A28BDA73D8C2}"/>
              </a:ext>
            </a:extLst>
          </p:cNvPr>
          <p:cNvSpPr txBox="1"/>
          <p:nvPr/>
        </p:nvSpPr>
        <p:spPr bwMode="gray">
          <a:xfrm>
            <a:off x="6519525" y="205271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C61A20B8-DABD-4DE0-9C63-E6E0343D8A7F}"/>
              </a:ext>
            </a:extLst>
          </p:cNvPr>
          <p:cNvSpPr txBox="1"/>
          <p:nvPr/>
        </p:nvSpPr>
        <p:spPr bwMode="gray">
          <a:xfrm>
            <a:off x="749887" y="205271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n-US" sz="8000" b="0" i="0" u="none" strike="noStrike" kern="0" cap="none" spc="0" normalizeH="0" baseline="0" noProof="0" dirty="0">
              <a:ln w="12700"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47A2BC3-B3FC-4822-B443-19FC609F37E3}"/>
              </a:ext>
            </a:extLst>
          </p:cNvPr>
          <p:cNvSpPr>
            <a:spLocks/>
          </p:cNvSpPr>
          <p:nvPr/>
        </p:nvSpPr>
        <p:spPr>
          <a:xfrm>
            <a:off x="883861" y="3652239"/>
            <a:ext cx="1822620" cy="527901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Pruebas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A57CDEB-A4F1-4FB1-89F5-5BADFE5D8788}"/>
              </a:ext>
            </a:extLst>
          </p:cNvPr>
          <p:cNvSpPr>
            <a:spLocks/>
          </p:cNvSpPr>
          <p:nvPr/>
        </p:nvSpPr>
        <p:spPr>
          <a:xfrm>
            <a:off x="3623182" y="3652239"/>
            <a:ext cx="1932432" cy="154356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Resultado auditoría periodo Nov 21- Abr 22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5CF3A2A-D467-47B7-835B-E44233823F31}"/>
              </a:ext>
            </a:extLst>
          </p:cNvPr>
          <p:cNvSpPr>
            <a:spLocks/>
          </p:cNvSpPr>
          <p:nvPr/>
        </p:nvSpPr>
        <p:spPr>
          <a:xfrm>
            <a:off x="6483084" y="3652239"/>
            <a:ext cx="1967551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/>
                <a:ea typeface="+mn-ea"/>
                <a:cs typeface="+mn-cs"/>
              </a:rPr>
              <a:t>Preocupaciones generales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49DD9-4EDE-4143-9621-EBC49580BAEE}"/>
              </a:ext>
            </a:extLst>
          </p:cNvPr>
          <p:cNvGrpSpPr/>
          <p:nvPr/>
        </p:nvGrpSpPr>
        <p:grpSpPr>
          <a:xfrm>
            <a:off x="11537879" y="6256962"/>
            <a:ext cx="501722" cy="467700"/>
            <a:chOff x="7101720" y="656022"/>
            <a:chExt cx="2518529" cy="2377221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9A12E78-FB47-482F-80E0-D6B92807EF76}"/>
                </a:ext>
              </a:extLst>
            </p:cNvPr>
            <p:cNvSpPr/>
            <p:nvPr/>
          </p:nvSpPr>
          <p:spPr>
            <a:xfrm>
              <a:off x="7116290" y="656022"/>
              <a:ext cx="2018209" cy="809100"/>
            </a:xfrm>
            <a:custGeom>
              <a:avLst/>
              <a:gdLst/>
              <a:ahLst/>
              <a:cxnLst/>
              <a:rect l="l" t="t" r="r" b="b"/>
              <a:pathLst>
                <a:path w="784225" h="286384">
                  <a:moveTo>
                    <a:pt x="784021" y="0"/>
                  </a:moveTo>
                  <a:lnTo>
                    <a:pt x="0" y="286156"/>
                  </a:lnTo>
                  <a:lnTo>
                    <a:pt x="784021" y="147650"/>
                  </a:lnTo>
                  <a:lnTo>
                    <a:pt x="784021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26812F30-9D7F-4B5D-B57C-1C5E0876FC04}"/>
                </a:ext>
              </a:extLst>
            </p:cNvPr>
            <p:cNvSpPr/>
            <p:nvPr/>
          </p:nvSpPr>
          <p:spPr>
            <a:xfrm>
              <a:off x="7101720" y="1800553"/>
              <a:ext cx="2518529" cy="1232690"/>
            </a:xfrm>
            <a:prstGeom prst="rect">
              <a:avLst/>
            </a:prstGeom>
            <a:blipFill>
              <a:blip r:embed="rId4" cstate="print"/>
              <a:stretch>
                <a:fillRect b="-6996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A9B53497-8654-4765-BA7F-56326849F6BE}"/>
              </a:ext>
            </a:extLst>
          </p:cNvPr>
          <p:cNvSpPr/>
          <p:nvPr/>
        </p:nvSpPr>
        <p:spPr>
          <a:xfrm>
            <a:off x="8858050" y="1919576"/>
            <a:ext cx="2503205" cy="493714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 w="15875" cap="rnd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548D1EAE-2C88-4B1F-915D-2D5670F0F0BB}"/>
              </a:ext>
            </a:extLst>
          </p:cNvPr>
          <p:cNvSpPr txBox="1"/>
          <p:nvPr/>
        </p:nvSpPr>
        <p:spPr bwMode="gray">
          <a:xfrm>
            <a:off x="9279502" y="2051433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 w="12700"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067BC78-5203-463A-A5C4-19ED3C5BAEE2}"/>
              </a:ext>
            </a:extLst>
          </p:cNvPr>
          <p:cNvSpPr>
            <a:spLocks/>
          </p:cNvSpPr>
          <p:nvPr/>
        </p:nvSpPr>
        <p:spPr>
          <a:xfrm>
            <a:off x="9131221" y="3631667"/>
            <a:ext cx="2176918" cy="86645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E600"/>
                </a:solidFill>
                <a:latin typeface="EYInterstate"/>
              </a:rPr>
              <a:t>Recomendaciones de mejora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7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686</Words>
  <Application>Microsoft Office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EYInterstate</vt:lpstr>
      <vt:lpstr>EYInterstate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Garcia Gutierrez</dc:creator>
  <cp:lastModifiedBy>Cristina Garcia Gutierrez</cp:lastModifiedBy>
  <cp:revision>53</cp:revision>
  <dcterms:created xsi:type="dcterms:W3CDTF">2022-09-14T12:13:00Z</dcterms:created>
  <dcterms:modified xsi:type="dcterms:W3CDTF">2022-10-10T12:41:49Z</dcterms:modified>
</cp:coreProperties>
</file>