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7" r:id="rId2"/>
    <p:sldId id="258" r:id="rId3"/>
    <p:sldId id="261" r:id="rId4"/>
    <p:sldId id="269" r:id="rId5"/>
    <p:sldId id="270" r:id="rId6"/>
    <p:sldId id="271" r:id="rId7"/>
    <p:sldId id="262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5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0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50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077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09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32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22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76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1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4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0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1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5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4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9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7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1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73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8F2BD-1D29-4E39-961D-46CC5592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91903" cy="1600200"/>
          </a:xfrm>
        </p:spPr>
        <p:txBody>
          <a:bodyPr/>
          <a:lstStyle/>
          <a:p>
            <a:pPr algn="ctr"/>
            <a:r>
              <a:rPr lang="en-US" sz="4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9D858-F296-4166-8ECB-3634A2D47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MX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s-MX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Parte 20 – Miembros de clase estáticos y de instancia en C#</a:t>
            </a:r>
          </a:p>
          <a:p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 Carrasco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PRAGIM Technologies</a:t>
            </a:r>
          </a:p>
          <a:p>
            <a:pPr marL="0" indent="0">
              <a:buNone/>
            </a:pPr>
            <a:r>
              <a:rPr lang="en-US" sz="2400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Cristina@cristinacarrasco.com</a:t>
            </a:r>
          </a:p>
          <a:p>
            <a:pPr marL="0" indent="0">
              <a:buNone/>
            </a:pPr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98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41822"/>
            <a:ext cx="9404723" cy="1400530"/>
          </a:xfrm>
        </p:spPr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 esta lección veremos: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0" y="1005840"/>
            <a:ext cx="10893618" cy="4664605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Miembros estáticos de clase</a:t>
            </a:r>
          </a:p>
          <a:p>
            <a:pPr marL="0" indent="0">
              <a:buNone/>
            </a:pPr>
            <a:r>
              <a:rPr lang="es-ES" sz="3600" dirty="0">
                <a:solidFill>
                  <a:srgbClr val="D4D4D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360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(static class members)</a:t>
            </a:r>
          </a:p>
          <a:p>
            <a:r>
              <a:rPr lang="es-ES" sz="360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Miembros de instancia de clase</a:t>
            </a:r>
          </a:p>
          <a:p>
            <a:pPr marL="0" indent="0">
              <a:buNone/>
            </a:pPr>
            <a:r>
              <a:rPr lang="es-ES" sz="360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(instance class members)</a:t>
            </a:r>
          </a:p>
          <a:p>
            <a:r>
              <a:rPr lang="es-ES" sz="360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Diferencia entre miembros estáticos y de instancia</a:t>
            </a:r>
          </a:p>
          <a:p>
            <a:r>
              <a:rPr lang="es-ES" sz="360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 ejemplo explicando cuando debemos crear ciertos miembros como estáticos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40A3C39-A360-4176-9D59-681B613F90A6}"/>
              </a:ext>
            </a:extLst>
          </p:cNvPr>
          <p:cNvSpPr txBox="1">
            <a:spLocks/>
          </p:cNvSpPr>
          <p:nvPr/>
        </p:nvSpPr>
        <p:spPr>
          <a:xfrm>
            <a:off x="874220" y="5502472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0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216590-F421-4116-9653-C3B26E6C6E83}"/>
              </a:ext>
            </a:extLst>
          </p:cNvPr>
          <p:cNvSpPr/>
          <p:nvPr/>
        </p:nvSpPr>
        <p:spPr>
          <a:xfrm>
            <a:off x="1472185" y="1912885"/>
            <a:ext cx="7851426" cy="400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4DDF96-772B-48F0-943C-12E07C8D4404}"/>
              </a:ext>
            </a:extLst>
          </p:cNvPr>
          <p:cNvSpPr/>
          <p:nvPr/>
        </p:nvSpPr>
        <p:spPr>
          <a:xfrm>
            <a:off x="5641848" y="2075688"/>
            <a:ext cx="3328416" cy="355701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Memoria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09810"/>
            <a:ext cx="9404723" cy="1400530"/>
          </a:xfrm>
        </p:spPr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Si ambos _pi y _radio son miembros de instancia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2BD84-4527-4378-B0D2-FDA3ED1E97E4}"/>
              </a:ext>
            </a:extLst>
          </p:cNvPr>
          <p:cNvSpPr txBox="1">
            <a:spLocks/>
          </p:cNvSpPr>
          <p:nvPr/>
        </p:nvSpPr>
        <p:spPr>
          <a:xfrm>
            <a:off x="500748" y="6320502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B2234-F41B-4C45-8956-5D8D51CE7E45}"/>
              </a:ext>
            </a:extLst>
          </p:cNvPr>
          <p:cNvSpPr txBox="1"/>
          <p:nvPr/>
        </p:nvSpPr>
        <p:spPr>
          <a:xfrm>
            <a:off x="2304244" y="2644811"/>
            <a:ext cx="737702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045477-A0AB-4B51-AAA9-4084A36A12FB}"/>
              </a:ext>
            </a:extLst>
          </p:cNvPr>
          <p:cNvSpPr txBox="1"/>
          <p:nvPr/>
        </p:nvSpPr>
        <p:spPr>
          <a:xfrm>
            <a:off x="2304244" y="4443079"/>
            <a:ext cx="737702" cy="64633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3E6E21-1DD6-4618-A08B-8DA7292F3D8C}"/>
              </a:ext>
            </a:extLst>
          </p:cNvPr>
          <p:cNvSpPr/>
          <p:nvPr/>
        </p:nvSpPr>
        <p:spPr>
          <a:xfrm>
            <a:off x="6096000" y="2267712"/>
            <a:ext cx="2563368" cy="14005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_pi = 3.1416</a:t>
            </a:r>
          </a:p>
          <a:p>
            <a:pPr algn="ctr"/>
            <a:r>
              <a:rPr lang="en-US" sz="2800" dirty="0"/>
              <a:t>_radio = 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B2AC21F-BF31-4FA1-9440-CB7C42ED1E48}"/>
              </a:ext>
            </a:extLst>
          </p:cNvPr>
          <p:cNvSpPr/>
          <p:nvPr/>
        </p:nvSpPr>
        <p:spPr>
          <a:xfrm>
            <a:off x="6096000" y="4065980"/>
            <a:ext cx="2563368" cy="14005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_pi = 3.1416</a:t>
            </a:r>
          </a:p>
          <a:p>
            <a:pPr algn="ctr"/>
            <a:r>
              <a:rPr lang="en-US" sz="2800" dirty="0"/>
              <a:t>_radio = 6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408F08-E7F1-4510-893C-80E422005B1F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3041946" y="2967977"/>
            <a:ext cx="30540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C9E7D6-D243-4B87-935F-72E6F08EBFF3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041946" y="4766245"/>
            <a:ext cx="30540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432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216590-F421-4116-9653-C3B26E6C6E83}"/>
              </a:ext>
            </a:extLst>
          </p:cNvPr>
          <p:cNvSpPr/>
          <p:nvPr/>
        </p:nvSpPr>
        <p:spPr>
          <a:xfrm>
            <a:off x="1472184" y="1912884"/>
            <a:ext cx="7851427" cy="41130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4DDF96-772B-48F0-943C-12E07C8D4404}"/>
              </a:ext>
            </a:extLst>
          </p:cNvPr>
          <p:cNvSpPr/>
          <p:nvPr/>
        </p:nvSpPr>
        <p:spPr>
          <a:xfrm>
            <a:off x="5641848" y="2075688"/>
            <a:ext cx="3328416" cy="355701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Memoria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09810"/>
            <a:ext cx="9404723" cy="1400530"/>
          </a:xfrm>
        </p:spPr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Si _pi es estático y _radio es un miembro de instancia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2BD84-4527-4378-B0D2-FDA3ED1E97E4}"/>
              </a:ext>
            </a:extLst>
          </p:cNvPr>
          <p:cNvSpPr txBox="1">
            <a:spLocks/>
          </p:cNvSpPr>
          <p:nvPr/>
        </p:nvSpPr>
        <p:spPr>
          <a:xfrm>
            <a:off x="500748" y="6320502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B2234-F41B-4C45-8956-5D8D51CE7E45}"/>
              </a:ext>
            </a:extLst>
          </p:cNvPr>
          <p:cNvSpPr txBox="1"/>
          <p:nvPr/>
        </p:nvSpPr>
        <p:spPr>
          <a:xfrm>
            <a:off x="2304244" y="2644811"/>
            <a:ext cx="737702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045477-A0AB-4B51-AAA9-4084A36A12FB}"/>
              </a:ext>
            </a:extLst>
          </p:cNvPr>
          <p:cNvSpPr txBox="1"/>
          <p:nvPr/>
        </p:nvSpPr>
        <p:spPr>
          <a:xfrm>
            <a:off x="2304244" y="4443079"/>
            <a:ext cx="737702" cy="64633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3E6E21-1DD6-4618-A08B-8DA7292F3D8C}"/>
              </a:ext>
            </a:extLst>
          </p:cNvPr>
          <p:cNvSpPr/>
          <p:nvPr/>
        </p:nvSpPr>
        <p:spPr>
          <a:xfrm>
            <a:off x="6096000" y="2648681"/>
            <a:ext cx="2563368" cy="655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_radio = 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B2AC21F-BF31-4FA1-9440-CB7C42ED1E48}"/>
              </a:ext>
            </a:extLst>
          </p:cNvPr>
          <p:cNvSpPr/>
          <p:nvPr/>
        </p:nvSpPr>
        <p:spPr>
          <a:xfrm>
            <a:off x="6096000" y="4443079"/>
            <a:ext cx="2563368" cy="6401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_radio = 6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408F08-E7F1-4510-893C-80E422005B1F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3041946" y="2967977"/>
            <a:ext cx="3054054" cy="8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C9E7D6-D243-4B87-935F-72E6F08EBFF3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3041946" y="4763153"/>
            <a:ext cx="3054054" cy="3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538B0C-ADD7-41D8-BCEC-CA69A8DBD3AD}"/>
              </a:ext>
            </a:extLst>
          </p:cNvPr>
          <p:cNvSpPr/>
          <p:nvPr/>
        </p:nvSpPr>
        <p:spPr>
          <a:xfrm>
            <a:off x="6096000" y="3573528"/>
            <a:ext cx="2563368" cy="6401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_pi = 3.1416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3C131FF-629B-4C7C-8836-9321E217EF4D}"/>
              </a:ext>
            </a:extLst>
          </p:cNvPr>
          <p:cNvCxnSpPr>
            <a:cxnSpLocks/>
          </p:cNvCxnSpPr>
          <p:nvPr/>
        </p:nvCxnSpPr>
        <p:spPr>
          <a:xfrm flipV="1">
            <a:off x="3054097" y="4023069"/>
            <a:ext cx="3041903" cy="62263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2657866-11E4-4293-B289-1E843C58D29D}"/>
              </a:ext>
            </a:extLst>
          </p:cNvPr>
          <p:cNvCxnSpPr>
            <a:cxnSpLocks/>
          </p:cNvCxnSpPr>
          <p:nvPr/>
        </p:nvCxnSpPr>
        <p:spPr>
          <a:xfrm>
            <a:off x="3041946" y="3086584"/>
            <a:ext cx="3054054" cy="66683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59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48" y="141822"/>
            <a:ext cx="9383916" cy="1056042"/>
          </a:xfrm>
        </p:spPr>
        <p:txBody>
          <a:bodyPr/>
          <a:lstStyle/>
          <a:p>
            <a:r>
              <a:rPr lang="es-MX" sz="36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Miembros de clase de instancia y miembros de clase estáticos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316736"/>
            <a:ext cx="11237976" cy="539944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sz="360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Cuando un miembro de clase tiene el modificador </a:t>
            </a:r>
            <a:r>
              <a:rPr lang="es-ES" sz="36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static</a:t>
            </a:r>
            <a:r>
              <a:rPr lang="es-ES" sz="360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este será llamado como un </a:t>
            </a:r>
            <a:r>
              <a:rPr lang="es-ES" sz="36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miembro estático</a:t>
            </a:r>
            <a:r>
              <a:rPr lang="es-E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600" dirty="0">
                <a:solidFill>
                  <a:srgbClr val="D4D4D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(utilizando el nombre de la clase).</a:t>
            </a:r>
          </a:p>
          <a:p>
            <a:pPr marL="0" indent="0">
              <a:buNone/>
            </a:pPr>
            <a:r>
              <a:rPr lang="es-ES" sz="360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Cuando </a:t>
            </a:r>
            <a:r>
              <a:rPr lang="es-ES" sz="3600" dirty="0">
                <a:solidFill>
                  <a:srgbClr val="D4D4D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miembro de clase NO tiene el modificador static, este será llamado como un miembro no estático o un </a:t>
            </a:r>
            <a:r>
              <a:rPr lang="es-E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miembro de instancia</a:t>
            </a:r>
            <a:r>
              <a:rPr lang="es-ES" sz="3600" dirty="0">
                <a:solidFill>
                  <a:srgbClr val="D4D4D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(debemos crear una instancia de la clase para llamarlo).</a:t>
            </a:r>
          </a:p>
          <a:p>
            <a:pPr marL="0" indent="0">
              <a:buNone/>
            </a:pPr>
            <a:endParaRPr lang="es-ES" sz="1600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sz="360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miembros estáticos son invocados usando el nombre de la clase, mientras que los miembros de instancia son invocados usando instancias(objectos) de la clase.</a:t>
            </a:r>
          </a:p>
          <a:p>
            <a:pPr marL="0" indent="0">
              <a:buNone/>
            </a:pPr>
            <a:endParaRPr lang="es-ES" sz="1600" dirty="0">
              <a:solidFill>
                <a:srgbClr val="D4D4D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sz="360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 miembro de instancia pertenece a una instancia especifica de la clase.  </a:t>
            </a:r>
            <a:r>
              <a:rPr lang="es-ES" sz="3600" dirty="0">
                <a:solidFill>
                  <a:srgbClr val="D4D4D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creo 3 objectos de una clase tendré a todos los miembros de instancia de esa clase 3 veces en memoria, y solo tendré en memoria a los miembros estáticos una vez.</a:t>
            </a:r>
          </a:p>
          <a:p>
            <a:pPr marL="0" indent="0">
              <a:buNone/>
            </a:pPr>
            <a:endParaRPr lang="es-ES" sz="1400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Nota: </a:t>
            </a:r>
            <a:r>
              <a:rPr lang="es-ES" sz="3600" dirty="0">
                <a:solidFill>
                  <a:srgbClr val="D4D4D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Miembros de clase = campos, métodos, propiedades, eventos, índices, constructores.</a:t>
            </a:r>
            <a:endParaRPr lang="es-ES" sz="3600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8FF294F-866D-4AE5-B446-80BC613F3DB7}"/>
              </a:ext>
            </a:extLst>
          </p:cNvPr>
          <p:cNvSpPr txBox="1">
            <a:spLocks/>
          </p:cNvSpPr>
          <p:nvPr/>
        </p:nvSpPr>
        <p:spPr>
          <a:xfrm>
            <a:off x="500748" y="6320502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132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48" y="141822"/>
            <a:ext cx="9383916" cy="1056042"/>
          </a:xfrm>
        </p:spPr>
        <p:txBody>
          <a:bodyPr/>
          <a:lstStyle/>
          <a:p>
            <a:r>
              <a:rPr lang="es-MX" sz="60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Constructor estático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261872"/>
            <a:ext cx="11237976" cy="51480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360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lang="es-ES" sz="36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constructor estático </a:t>
            </a:r>
            <a:r>
              <a:rPr lang="es-ES" sz="360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 utilizado para inicializar los </a:t>
            </a:r>
            <a:r>
              <a:rPr lang="es-ES" sz="360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campos estáticos </a:t>
            </a:r>
            <a:r>
              <a:rPr lang="es-ES" sz="360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 la clase.</a:t>
            </a:r>
          </a:p>
          <a:p>
            <a:pPr marL="0" indent="0">
              <a:buNone/>
            </a:pPr>
            <a:endParaRPr lang="es-ES" sz="1200" dirty="0">
              <a:solidFill>
                <a:srgbClr val="D4D4D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sz="360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Para declara un constructor estático solo hay que agregar la palabra reservada static al inicio.</a:t>
            </a:r>
          </a:p>
          <a:p>
            <a:pPr marL="0" indent="0">
              <a:buNone/>
            </a:pPr>
            <a:endParaRPr lang="es-ES" sz="1200" dirty="0">
              <a:solidFill>
                <a:srgbClr val="D4D4D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sz="360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lang="es-ES" sz="36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constructor estático </a:t>
            </a:r>
            <a:r>
              <a:rPr lang="es-ES" sz="360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 llamado solo una vez, sin importar cuantas instancias de la clase se creen.</a:t>
            </a:r>
          </a:p>
          <a:p>
            <a:pPr marL="0" indent="0">
              <a:buNone/>
            </a:pPr>
            <a:endParaRPr lang="es-ES" sz="1000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sz="3600" dirty="0">
                <a:solidFill>
                  <a:srgbClr val="D4D4D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lang="es-E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constructores estáticos </a:t>
            </a:r>
            <a:r>
              <a:rPr lang="es-ES" sz="3600" dirty="0">
                <a:solidFill>
                  <a:srgbClr val="D4D4D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 llamados antes que los constructores de instancia.</a:t>
            </a:r>
            <a:endParaRPr lang="es-ES" sz="3600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8FF294F-866D-4AE5-B446-80BC613F3DB7}"/>
              </a:ext>
            </a:extLst>
          </p:cNvPr>
          <p:cNvSpPr txBox="1">
            <a:spLocks/>
          </p:cNvSpPr>
          <p:nvPr/>
        </p:nvSpPr>
        <p:spPr>
          <a:xfrm>
            <a:off x="500748" y="6320502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818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Recursos adicionales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PRAGIM Pagina principal</a:t>
            </a:r>
          </a:p>
          <a:p>
            <a:pPr lvl="1"/>
            <a:r>
              <a:rPr lang="es-MX" sz="3400" dirty="0">
                <a:latin typeface="Calibri" panose="020F0502020204030204" pitchFamily="34" charset="0"/>
                <a:cs typeface="Calibri" panose="020F0502020204030204" pitchFamily="34" charset="0"/>
              </a:rPr>
              <a:t>http://www.PragimTech.com</a:t>
            </a:r>
            <a:endParaRPr lang="es-MX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07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BB0257-A2F3-4C75-ADB1-2EF4E30B48EE}"/>
              </a:ext>
            </a:extLst>
          </p:cNvPr>
          <p:cNvSpPr/>
          <p:nvPr/>
        </p:nvSpPr>
        <p:spPr>
          <a:xfrm>
            <a:off x="0" y="0"/>
            <a:ext cx="5653696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CAEAC5EE-DED9-4F4E-88A4-FE50ACF4D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0635" y="251517"/>
            <a:ext cx="6354966" cy="6354966"/>
          </a:xfrm>
          <a:prstGeom prst="rect">
            <a:avLst/>
          </a:prstGeom>
          <a:effectLst/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4F3378A5-2ED6-44C1-A7AE-1B40A6B717D6}"/>
              </a:ext>
            </a:extLst>
          </p:cNvPr>
          <p:cNvSpPr txBox="1">
            <a:spLocks/>
          </p:cNvSpPr>
          <p:nvPr/>
        </p:nvSpPr>
        <p:spPr>
          <a:xfrm>
            <a:off x="5653696" y="-88967"/>
            <a:ext cx="6639547" cy="685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4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[20]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88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Miembros de clase estáticos y de instancia</a:t>
            </a:r>
            <a:endParaRPr lang="es-MX" sz="8000" b="1" spc="50" dirty="0">
              <a:ln w="0"/>
              <a:solidFill>
                <a:schemeClr val="tx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837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alizado 3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E6C1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EFD984"/>
      </a:accent6>
      <a:hlink>
        <a:srgbClr val="E6C133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7223</TotalTime>
  <Words>478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www.PragimTech.com Training +Placements = Our success Pragim@PragimTech.com </vt:lpstr>
      <vt:lpstr>En esta lección veremos:</vt:lpstr>
      <vt:lpstr>Si ambos _pi y _radio son miembros de instancia</vt:lpstr>
      <vt:lpstr>Si _pi es estático y _radio es un miembro de instancia</vt:lpstr>
      <vt:lpstr>Miembros de clase de instancia y miembros de clase estáticos</vt:lpstr>
      <vt:lpstr>Constructor estático</vt:lpstr>
      <vt:lpstr>Recursos adicionales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Cristina Carrasco Angulo</dc:creator>
  <cp:lastModifiedBy>Cristina Carrasco</cp:lastModifiedBy>
  <cp:revision>64</cp:revision>
  <dcterms:created xsi:type="dcterms:W3CDTF">2021-02-01T04:39:32Z</dcterms:created>
  <dcterms:modified xsi:type="dcterms:W3CDTF">2023-03-18T19:12:05Z</dcterms:modified>
</cp:coreProperties>
</file>