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71" r:id="rId5"/>
    <p:sldId id="269" r:id="rId6"/>
    <p:sldId id="272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21 – Herencia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99" y="1636866"/>
            <a:ext cx="10079802" cy="3743660"/>
          </a:xfrm>
        </p:spPr>
        <p:txBody>
          <a:bodyPr>
            <a:normAutofit/>
          </a:bodyPr>
          <a:lstStyle/>
          <a:p>
            <a:r>
              <a:rPr lang="es-E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¿Porqué</a:t>
            </a:r>
            <a:r>
              <a:rPr lang="en-U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usar </a:t>
            </a:r>
            <a:r>
              <a:rPr lang="es-E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herencia?</a:t>
            </a:r>
          </a:p>
          <a:p>
            <a:r>
              <a:rPr lang="es-E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Ventajas de la herencia</a:t>
            </a:r>
          </a:p>
          <a:p>
            <a:r>
              <a:rPr lang="es-ES" sz="4400" dirty="0">
                <a:latin typeface="Calibri" panose="020F0502020204030204" pitchFamily="34" charset="0"/>
                <a:cs typeface="Calibri" panose="020F0502020204030204" pitchFamily="34" charset="0"/>
              </a:rPr>
              <a:t>Sintaxis de la herencia</a:t>
            </a:r>
          </a:p>
          <a:p>
            <a:r>
              <a:rPr lang="es-E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Conceptos de </a:t>
            </a:r>
            <a:r>
              <a:rPr lang="es-ES" sz="4400" dirty="0">
                <a:latin typeface="Calibri" panose="020F0502020204030204" pitchFamily="34" charset="0"/>
                <a:cs typeface="Calibri" panose="020F0502020204030204" pitchFamily="34" charset="0"/>
              </a:rPr>
              <a:t>herencia</a:t>
            </a:r>
            <a:endParaRPr lang="es-ES" sz="4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6114"/>
            <a:ext cx="9404723" cy="1014902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¿Porqué usar herencia?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5321807"/>
            <a:ext cx="10788084" cy="87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Mucho código entre estas dos clases esta duplicado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B95C09E0-2010-4F6B-A7A8-2BCF56ACD6F0}"/>
              </a:ext>
            </a:extLst>
          </p:cNvPr>
          <p:cNvSpPr/>
          <p:nvPr/>
        </p:nvSpPr>
        <p:spPr>
          <a:xfrm>
            <a:off x="434059" y="1584524"/>
            <a:ext cx="5588789" cy="341632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EmpleadoDeTiempoCompleto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Apellido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Email;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SalarioAnual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ImprimirNombreCompleto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40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B836F99-5B5C-4469-9F77-6389C432D05E}"/>
              </a:ext>
            </a:extLst>
          </p:cNvPr>
          <p:cNvSpPr/>
          <p:nvPr/>
        </p:nvSpPr>
        <p:spPr>
          <a:xfrm>
            <a:off x="6243612" y="1584524"/>
            <a:ext cx="5588789" cy="341632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EmpleadoDeTiempoParcial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Apellido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Email;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PagoPorHora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ImprimirNombreCompleto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6114"/>
            <a:ext cx="9404723" cy="1014902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Usando herencia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B95C09E0-2010-4F6B-A7A8-2BCF56ACD6F0}"/>
              </a:ext>
            </a:extLst>
          </p:cNvPr>
          <p:cNvSpPr/>
          <p:nvPr/>
        </p:nvSpPr>
        <p:spPr>
          <a:xfrm>
            <a:off x="391713" y="5065187"/>
            <a:ext cx="4253439" cy="95410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EmpleadoDeTiempoCompleto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SalarioAnual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10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B836F99-5B5C-4469-9F77-6389C432D05E}"/>
              </a:ext>
            </a:extLst>
          </p:cNvPr>
          <p:cNvSpPr/>
          <p:nvPr/>
        </p:nvSpPr>
        <p:spPr>
          <a:xfrm>
            <a:off x="4842872" y="5065187"/>
            <a:ext cx="4107168" cy="95410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EmpleadoDeTiempoParcial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PagoPorHora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10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383162AC-17B2-4DE0-8D76-D91CCE477115}"/>
              </a:ext>
            </a:extLst>
          </p:cNvPr>
          <p:cNvSpPr/>
          <p:nvPr/>
        </p:nvSpPr>
        <p:spPr>
          <a:xfrm>
            <a:off x="2242316" y="1139288"/>
            <a:ext cx="4951978" cy="280076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Empleado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Nombre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Apellido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Email;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ImprimirNombreCompleto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43297-32EA-40A8-B165-5D6A686976CF}"/>
              </a:ext>
            </a:extLst>
          </p:cNvPr>
          <p:cNvCxnSpPr/>
          <p:nvPr/>
        </p:nvCxnSpPr>
        <p:spPr>
          <a:xfrm>
            <a:off x="3200400" y="3940055"/>
            <a:ext cx="0" cy="1125132"/>
          </a:xfrm>
          <a:prstGeom prst="straightConnector1">
            <a:avLst/>
          </a:prstGeom>
          <a:ln w="381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A9DE43-3434-4CFE-ACAD-2BCFC91E851D}"/>
              </a:ext>
            </a:extLst>
          </p:cNvPr>
          <p:cNvCxnSpPr/>
          <p:nvPr/>
        </p:nvCxnSpPr>
        <p:spPr>
          <a:xfrm>
            <a:off x="6315456" y="3927863"/>
            <a:ext cx="0" cy="1125132"/>
          </a:xfrm>
          <a:prstGeom prst="straightConnector1">
            <a:avLst/>
          </a:prstGeom>
          <a:ln w="381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2576D6D-53DD-4A3F-85BC-B6910B0E677F}"/>
              </a:ext>
            </a:extLst>
          </p:cNvPr>
          <p:cNvSpPr txBox="1">
            <a:spLocks/>
          </p:cNvSpPr>
          <p:nvPr/>
        </p:nvSpPr>
        <p:spPr>
          <a:xfrm>
            <a:off x="7628571" y="1361833"/>
            <a:ext cx="3707514" cy="176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Mover todo el código común en la clase base Empleado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1A328A07-B82A-47A2-95E3-37501E6D34E9}"/>
              </a:ext>
            </a:extLst>
          </p:cNvPr>
          <p:cNvSpPr txBox="1">
            <a:spLocks/>
          </p:cNvSpPr>
          <p:nvPr/>
        </p:nvSpPr>
        <p:spPr>
          <a:xfrm>
            <a:off x="9046465" y="4003131"/>
            <a:ext cx="3073494" cy="2800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El código especifico para empleado de tiempo completo y de tiempo parcial queda en su respectiva clase derivada</a:t>
            </a:r>
          </a:p>
        </p:txBody>
      </p:sp>
    </p:spTree>
    <p:extLst>
      <p:ext uri="{BB962C8B-B14F-4D97-AF65-F5344CB8AC3E}">
        <p14:creationId xmlns:p14="http://schemas.microsoft.com/office/powerpoint/2010/main" val="28070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6FF16A-A66D-4271-B959-9EE9625C0BE1}"/>
              </a:ext>
            </a:extLst>
          </p:cNvPr>
          <p:cNvSpPr/>
          <p:nvPr/>
        </p:nvSpPr>
        <p:spPr>
          <a:xfrm>
            <a:off x="710182" y="1061204"/>
            <a:ext cx="4383362" cy="346457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2000" b="1" dirty="0"/>
              <a:t>Los 4 pilares de la programación orientada a objetos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BB1C76E-B8D1-45D8-8140-66D3AAEA6AE8}"/>
              </a:ext>
            </a:extLst>
          </p:cNvPr>
          <p:cNvSpPr txBox="1">
            <a:spLocks/>
          </p:cNvSpPr>
          <p:nvPr/>
        </p:nvSpPr>
        <p:spPr>
          <a:xfrm>
            <a:off x="646111" y="128098"/>
            <a:ext cx="9404723" cy="1014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¿Porqué usar herencia?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CA5E850-8B14-4EAE-A23E-2BE75D079E11}"/>
              </a:ext>
            </a:extLst>
          </p:cNvPr>
          <p:cNvSpPr txBox="1">
            <a:spLocks/>
          </p:cNvSpPr>
          <p:nvPr/>
        </p:nvSpPr>
        <p:spPr>
          <a:xfrm>
            <a:off x="5348472" y="1061204"/>
            <a:ext cx="6529584" cy="3766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Herencia es uno de los pilares de la programación orientada a objetos.</a:t>
            </a: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Nos permite reutilizar código.</a:t>
            </a: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Reutilizar código reduce el tiempo de programación y los posibles errores.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D352F2-C78C-4D0B-9753-00D9F995C8B8}"/>
              </a:ext>
            </a:extLst>
          </p:cNvPr>
          <p:cNvGrpSpPr/>
          <p:nvPr/>
        </p:nvGrpSpPr>
        <p:grpSpPr>
          <a:xfrm>
            <a:off x="1268200" y="1970534"/>
            <a:ext cx="3481143" cy="2368296"/>
            <a:chOff x="7708392" y="2459736"/>
            <a:chExt cx="3481143" cy="2368296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D8C01706-9616-42B5-B4CC-36E4655ADA91}"/>
                </a:ext>
              </a:extLst>
            </p:cNvPr>
            <p:cNvSpPr/>
            <p:nvPr/>
          </p:nvSpPr>
          <p:spPr>
            <a:xfrm>
              <a:off x="7708392" y="2459736"/>
              <a:ext cx="740664" cy="2368296"/>
            </a:xfrm>
            <a:prstGeom prst="cub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s-MX" dirty="0"/>
                <a:t>Herencia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9FF1569C-9FBA-48D7-AD91-05B4CC74F0B3}"/>
                </a:ext>
              </a:extLst>
            </p:cNvPr>
            <p:cNvSpPr/>
            <p:nvPr/>
          </p:nvSpPr>
          <p:spPr>
            <a:xfrm>
              <a:off x="8607552" y="2459736"/>
              <a:ext cx="740664" cy="2368296"/>
            </a:xfrm>
            <a:prstGeom prst="cub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s-MX" dirty="0"/>
                <a:t>Encapsulamiento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2533C70C-2FBD-4301-BA5D-662D14623A57}"/>
                </a:ext>
              </a:extLst>
            </p:cNvPr>
            <p:cNvSpPr/>
            <p:nvPr/>
          </p:nvSpPr>
          <p:spPr>
            <a:xfrm>
              <a:off x="9515791" y="2459736"/>
              <a:ext cx="740664" cy="2368296"/>
            </a:xfrm>
            <a:prstGeom prst="cub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s-MX" dirty="0"/>
                <a:t>Abstracción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349FF6FF-8A29-4C8D-A4F1-6AF6DF2AE0C6}"/>
                </a:ext>
              </a:extLst>
            </p:cNvPr>
            <p:cNvSpPr/>
            <p:nvPr/>
          </p:nvSpPr>
          <p:spPr>
            <a:xfrm>
              <a:off x="10448871" y="2459736"/>
              <a:ext cx="740664" cy="2368296"/>
            </a:xfrm>
            <a:prstGeom prst="cub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s-MX" dirty="0"/>
                <a:t>Polimorfismo</a:t>
              </a:r>
            </a:p>
          </p:txBody>
        </p:sp>
      </p:grp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E84F2163-9483-4966-896F-A9DA38120770}"/>
              </a:ext>
            </a:extLst>
          </p:cNvPr>
          <p:cNvSpPr txBox="1">
            <a:spLocks/>
          </p:cNvSpPr>
          <p:nvPr/>
        </p:nvSpPr>
        <p:spPr>
          <a:xfrm>
            <a:off x="710182" y="4705378"/>
            <a:ext cx="10981070" cy="1576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</a:t>
            </a: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Todos los campos comunes, propiedades, métodos se especifican en la clase base y esto nos permite la reutilización del código.  En las clases derivadas solo se especifican los campos, métodos, propiedades, únicos y específicos de esta clase.</a:t>
            </a:r>
          </a:p>
        </p:txBody>
      </p:sp>
    </p:spTree>
    <p:extLst>
      <p:ext uri="{BB962C8B-B14F-4D97-AF65-F5344CB8AC3E}">
        <p14:creationId xmlns:p14="http://schemas.microsoft.com/office/powerpoint/2010/main" val="263453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BB1C76E-B8D1-45D8-8140-66D3AAEA6AE8}"/>
              </a:ext>
            </a:extLst>
          </p:cNvPr>
          <p:cNvSpPr txBox="1">
            <a:spLocks/>
          </p:cNvSpPr>
          <p:nvPr/>
        </p:nvSpPr>
        <p:spPr>
          <a:xfrm>
            <a:off x="646111" y="128098"/>
            <a:ext cx="9404723" cy="1014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Sintaxis de la herencia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CA5E850-8B14-4EAE-A23E-2BE75D079E11}"/>
              </a:ext>
            </a:extLst>
          </p:cNvPr>
          <p:cNvSpPr txBox="1">
            <a:spLocks/>
          </p:cNvSpPr>
          <p:nvPr/>
        </p:nvSpPr>
        <p:spPr>
          <a:xfrm>
            <a:off x="630336" y="3488297"/>
            <a:ext cx="10918662" cy="2968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En este ejemplo </a:t>
            </a:r>
            <a:r>
              <a:rPr lang="es-MX" sz="32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ClaseDerivada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hereda de </a:t>
            </a:r>
            <a:r>
              <a:rPr lang="es-MX" sz="32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ClaseBase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C# soporta herencia de solo una clase.</a:t>
            </a: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C# soporta herencia de múltiples interfaces.</a:t>
            </a: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La clase derivada es una especialización de la clase base.</a:t>
            </a: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La clase base es automáticamente instanciada antes que la clase derivada.</a:t>
            </a: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El constructor de la clase base es ejecutado antes que el constructor de la clase derivada.</a:t>
            </a:r>
          </a:p>
        </p:txBody>
      </p:sp>
      <p:sp>
        <p:nvSpPr>
          <p:cNvPr id="18" name="Rectángulo 3">
            <a:extLst>
              <a:ext uri="{FF2B5EF4-FFF2-40B4-BE49-F238E27FC236}">
                <a16:creationId xmlns:a16="http://schemas.microsoft.com/office/drawing/2014/main" id="{C1D5A98F-F777-4C3D-9FF1-ADB1209428EE}"/>
              </a:ext>
            </a:extLst>
          </p:cNvPr>
          <p:cNvSpPr/>
          <p:nvPr/>
        </p:nvSpPr>
        <p:spPr>
          <a:xfrm>
            <a:off x="658740" y="892103"/>
            <a:ext cx="5437260" cy="247760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ClaseBase</a:t>
            </a:r>
            <a:endParaRPr lang="es-MX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s-MX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Implementacion</a:t>
            </a:r>
            <a:r>
              <a:rPr lang="es-MX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para la clase base</a:t>
            </a:r>
            <a:endParaRPr lang="es-MX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s-MX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ClaseDerivada</a:t>
            </a:r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s-MX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ClaseBase</a:t>
            </a:r>
            <a:endParaRPr lang="es-MX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s-MX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Implementacion</a:t>
            </a:r>
            <a:r>
              <a:rPr lang="es-MX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para la clase derivada</a:t>
            </a:r>
            <a:endParaRPr lang="es-MX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41833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32120" y="-88967"/>
            <a:ext cx="6761123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[21]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4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3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Herencia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9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6333</TotalTime>
  <Words>495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Cascadia Mono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¿Porqué usar herencia?</vt:lpstr>
      <vt:lpstr>Usando herencia</vt:lpstr>
      <vt:lpstr>PowerPoint Presentation</vt:lpstr>
      <vt:lpstr>PowerPoint Presentation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69</cp:revision>
  <dcterms:created xsi:type="dcterms:W3CDTF">2021-02-01T04:39:32Z</dcterms:created>
  <dcterms:modified xsi:type="dcterms:W3CDTF">2023-03-18T19:12:28Z</dcterms:modified>
</cp:coreProperties>
</file>