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7" r:id="rId2"/>
    <p:sldId id="258" r:id="rId3"/>
    <p:sldId id="273" r:id="rId4"/>
    <p:sldId id="262" r:id="rId5"/>
    <p:sldId id="26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5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0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50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077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09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32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22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76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1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4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0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1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5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4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9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7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1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73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8F2BD-1D29-4E39-961D-46CC5592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91903" cy="1600200"/>
          </a:xfrm>
        </p:spPr>
        <p:txBody>
          <a:bodyPr/>
          <a:lstStyle/>
          <a:p>
            <a:pPr algn="ctr"/>
            <a:r>
              <a:rPr lang="en-US" sz="4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9D858-F296-4166-8ECB-3634A2D47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33496" cy="4195481"/>
          </a:xfrm>
        </p:spPr>
        <p:txBody>
          <a:bodyPr>
            <a:normAutofit fontScale="77500" lnSpcReduction="20000"/>
          </a:bodyPr>
          <a:lstStyle/>
          <a:p>
            <a:endParaRPr lang="es-MX" sz="6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s-MX" sz="86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Parte 25 – Sobrecarga de métodos en C#</a:t>
            </a:r>
          </a:p>
          <a:p>
            <a:endParaRPr lang="en-US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 Carrasco</a:t>
            </a:r>
          </a:p>
          <a:p>
            <a:pPr marL="0" indent="0">
              <a:buNone/>
            </a:pPr>
            <a:r>
              <a:rPr lang="en-US" sz="2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PRAGIM Technologies</a:t>
            </a:r>
          </a:p>
          <a:p>
            <a:pPr marL="0" indent="0">
              <a:buNone/>
            </a:pPr>
            <a:r>
              <a:rPr lang="en-US" sz="2400" b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Cristina@cristinacarrasco.com</a:t>
            </a:r>
          </a:p>
          <a:p>
            <a:pPr marL="0" indent="0">
              <a:buNone/>
            </a:pPr>
            <a:endParaRPr lang="en-US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98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 esta lección veremos: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783080"/>
            <a:ext cx="10607040" cy="3743660"/>
          </a:xfrm>
        </p:spPr>
        <p:txBody>
          <a:bodyPr>
            <a:normAutofit/>
          </a:bodyPr>
          <a:lstStyle/>
          <a:p>
            <a:r>
              <a:rPr lang="es-ES" sz="5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¿Qué es la sobrecarga de métodos?</a:t>
            </a:r>
          </a:p>
          <a:p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ES" sz="44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Nota: </a:t>
            </a:r>
            <a:r>
              <a:rPr lang="es-ES" sz="4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Sobrecarga = Overloading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40A3C39-A360-4176-9D59-681B613F90A6}"/>
              </a:ext>
            </a:extLst>
          </p:cNvPr>
          <p:cNvSpPr txBox="1">
            <a:spLocks/>
          </p:cNvSpPr>
          <p:nvPr/>
        </p:nvSpPr>
        <p:spPr>
          <a:xfrm>
            <a:off x="874220" y="5164144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0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2E97DE5A-AC6A-F54D-AEC6-1E250B45B1BD}"/>
              </a:ext>
            </a:extLst>
          </p:cNvPr>
          <p:cNvSpPr txBox="1">
            <a:spLocks/>
          </p:cNvSpPr>
          <p:nvPr/>
        </p:nvSpPr>
        <p:spPr>
          <a:xfrm>
            <a:off x="646111" y="256114"/>
            <a:ext cx="9404723" cy="10149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Sobrecarga de métodos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95689AEE-92D8-3340-1EA4-CA9FD1191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716" y="1052767"/>
            <a:ext cx="10554714" cy="224106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Sobrecarga de funciones y sobrecarga de métodos son términos intercambiable.</a:t>
            </a:r>
            <a:endParaRPr lang="es-E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E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 sobrecarga de métodos permite a una clase tener muchos métodos con el mismo nombre, pero con diferente </a:t>
            </a:r>
            <a:r>
              <a:rPr lang="es-ES" sz="18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firma</a:t>
            </a:r>
            <a:r>
              <a:rPr lang="es-E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s-ES" sz="1800" b="0" i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signature</a:t>
            </a:r>
            <a:r>
              <a:rPr lang="es-E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s-ES" sz="1800" dirty="0">
                <a:latin typeface="Calibri" panose="020F0502020204030204" pitchFamily="34" charset="0"/>
                <a:cs typeface="Calibri" panose="020F0502020204030204" pitchFamily="34" charset="0"/>
              </a:rPr>
              <a:t>En C# los métodos o funciones pueden ser sobrecargados basándonos en el numero, tipo de dato (</a:t>
            </a:r>
            <a:r>
              <a:rPr lang="es-E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s-E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s-ES" sz="1800" dirty="0">
                <a:latin typeface="Calibri" panose="020F0502020204030204" pitchFamily="34" charset="0"/>
                <a:cs typeface="Calibri" panose="020F0502020204030204" pitchFamily="34" charset="0"/>
              </a:rPr>
              <a:t>, etc.) y tipo de parámetros (por valor, referencia </a:t>
            </a:r>
            <a:r>
              <a:rPr lang="es-E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ref</a:t>
            </a:r>
            <a:r>
              <a:rPr lang="es-ES" sz="1800" dirty="0">
                <a:latin typeface="Calibri" panose="020F0502020204030204" pitchFamily="34" charset="0"/>
                <a:cs typeface="Calibri" panose="020F0502020204030204" pitchFamily="34" charset="0"/>
              </a:rPr>
              <a:t>, salida </a:t>
            </a:r>
            <a:r>
              <a:rPr lang="es-E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s-ES" sz="1800" dirty="0">
                <a:latin typeface="Calibri" panose="020F0502020204030204" pitchFamily="34" charset="0"/>
                <a:cs typeface="Calibri" panose="020F0502020204030204" pitchFamily="34" charset="0"/>
              </a:rPr>
              <a:t>, entrada in.</a:t>
            </a:r>
            <a:endParaRPr lang="es-ES" sz="18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s-E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es-ES" sz="1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firma</a:t>
            </a:r>
            <a:r>
              <a:rPr lang="es-E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un método o </a:t>
            </a:r>
            <a:r>
              <a:rPr lang="es-ES" sz="1800" b="1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signature</a:t>
            </a:r>
            <a:r>
              <a:rPr lang="es-E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consiste en:</a:t>
            </a:r>
          </a:p>
          <a:p>
            <a:pPr marL="0" indent="0" algn="just">
              <a:buNone/>
            </a:pPr>
            <a:endParaRPr lang="es-E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s-ES" sz="18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45F2980-F53B-591A-5834-5EEA4F42AC53}"/>
              </a:ext>
            </a:extLst>
          </p:cNvPr>
          <p:cNvSpPr txBox="1">
            <a:spLocks/>
          </p:cNvSpPr>
          <p:nvPr/>
        </p:nvSpPr>
        <p:spPr>
          <a:xfrm>
            <a:off x="500748" y="6347198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 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02C974C-9732-9C71-97C4-9F34F81076AF}"/>
              </a:ext>
            </a:extLst>
          </p:cNvPr>
          <p:cNvGrpSpPr/>
          <p:nvPr/>
        </p:nvGrpSpPr>
        <p:grpSpPr>
          <a:xfrm>
            <a:off x="671715" y="2845750"/>
            <a:ext cx="11046891" cy="2763983"/>
            <a:chOff x="671715" y="3419743"/>
            <a:chExt cx="11046891" cy="276398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749B726-73A7-05AD-B537-DBA441BE9A6B}"/>
                </a:ext>
              </a:extLst>
            </p:cNvPr>
            <p:cNvSpPr/>
            <p:nvPr/>
          </p:nvSpPr>
          <p:spPr>
            <a:xfrm>
              <a:off x="5860445" y="4491281"/>
              <a:ext cx="3658459" cy="276957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38100" cap="flat" cmpd="sng" algn="ctr">
              <a:noFill/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3">
              <a:extLst>
                <a:ext uri="{FF2B5EF4-FFF2-40B4-BE49-F238E27FC236}">
                  <a16:creationId xmlns:a16="http://schemas.microsoft.com/office/drawing/2014/main" id="{400577B2-A035-38E4-4482-E92E2C8BFCFC}"/>
                </a:ext>
              </a:extLst>
            </p:cNvPr>
            <p:cNvSpPr/>
            <p:nvPr/>
          </p:nvSpPr>
          <p:spPr>
            <a:xfrm>
              <a:off x="1346020" y="4860287"/>
              <a:ext cx="8739812" cy="1323439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s-MX" sz="2000" dirty="0" err="1">
                  <a:solidFill>
                    <a:srgbClr val="0000FF"/>
                  </a:solidFill>
                  <a:latin typeface="Cascadia Mono" panose="020B0609020000020004" pitchFamily="49" charset="0"/>
                </a:rPr>
                <a:t>public</a:t>
              </a:r>
              <a:r>
                <a:rPr lang="es-MX" sz="20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es-MX" sz="2000" dirty="0" err="1">
                  <a:solidFill>
                    <a:srgbClr val="0000FF"/>
                  </a:solidFill>
                  <a:latin typeface="Cascadia Mono" panose="020B0609020000020004" pitchFamily="49" charset="0"/>
                </a:rPr>
                <a:t>void</a:t>
              </a:r>
              <a:r>
                <a:rPr lang="es-MX" sz="20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Imprimir(</a:t>
              </a:r>
              <a:r>
                <a:rPr lang="es-MX" sz="2000" dirty="0" err="1">
                  <a:solidFill>
                    <a:srgbClr val="0000FF"/>
                  </a:solidFill>
                  <a:latin typeface="Cascadia Mono" panose="020B0609020000020004" pitchFamily="49" charset="0"/>
                </a:rPr>
                <a:t>ref</a:t>
              </a:r>
              <a:r>
                <a:rPr lang="es-MX" sz="20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es-MX" sz="2000" dirty="0" err="1">
                  <a:solidFill>
                    <a:srgbClr val="0000FF"/>
                  </a:solidFill>
                  <a:latin typeface="Cascadia Mono" panose="020B0609020000020004" pitchFamily="49" charset="0"/>
                </a:rPr>
                <a:t>string</a:t>
              </a:r>
              <a:r>
                <a:rPr lang="es-MX" sz="20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nombre, </a:t>
              </a:r>
              <a:r>
                <a:rPr lang="es-MX" sz="2000" dirty="0" err="1">
                  <a:solidFill>
                    <a:srgbClr val="0000FF"/>
                  </a:solidFill>
                  <a:latin typeface="Cascadia Mono" panose="020B0609020000020004" pitchFamily="49" charset="0"/>
                </a:rPr>
                <a:t>string</a:t>
              </a:r>
              <a:r>
                <a:rPr lang="es-MX" sz="20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apellido)</a:t>
              </a:r>
            </a:p>
            <a:p>
              <a:r>
                <a:rPr lang="es-MX" sz="20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{</a:t>
              </a:r>
            </a:p>
            <a:p>
              <a:r>
                <a:rPr lang="es-MX" sz="20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 </a:t>
              </a:r>
              <a:r>
                <a:rPr lang="es-MX" sz="2000" dirty="0" err="1">
                  <a:solidFill>
                    <a:srgbClr val="000000"/>
                  </a:solidFill>
                  <a:latin typeface="Cascadia Mono" panose="020B0609020000020004" pitchFamily="49" charset="0"/>
                </a:rPr>
                <a:t>Console.WriteLine</a:t>
              </a:r>
              <a:r>
                <a:rPr lang="es-MX" sz="20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(</a:t>
              </a:r>
              <a:r>
                <a:rPr lang="es-MX" sz="2000" dirty="0">
                  <a:solidFill>
                    <a:srgbClr val="A31515"/>
                  </a:solidFill>
                  <a:latin typeface="Cascadia Mono" panose="020B0609020000020004" pitchFamily="49" charset="0"/>
                </a:rPr>
                <a:t>$"</a:t>
              </a:r>
              <a:r>
                <a:rPr lang="es-MX" sz="20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{nombre}</a:t>
              </a:r>
              <a:r>
                <a:rPr lang="es-MX" sz="2000" dirty="0">
                  <a:solidFill>
                    <a:srgbClr val="A31515"/>
                  </a:solidFill>
                  <a:latin typeface="Cascadia Mono" panose="020B0609020000020004" pitchFamily="49" charset="0"/>
                </a:rPr>
                <a:t> </a:t>
              </a:r>
              <a:r>
                <a:rPr lang="es-MX" sz="20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{apellido}</a:t>
              </a:r>
              <a:r>
                <a:rPr lang="es-MX" sz="2000" dirty="0">
                  <a:solidFill>
                    <a:srgbClr val="A31515"/>
                  </a:solidFill>
                  <a:latin typeface="Cascadia Mono" panose="020B0609020000020004" pitchFamily="49" charset="0"/>
                </a:rPr>
                <a:t>"</a:t>
              </a:r>
              <a:r>
                <a:rPr lang="es-MX" sz="20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);</a:t>
              </a:r>
            </a:p>
            <a:p>
              <a:r>
                <a:rPr lang="es-MX" sz="20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}</a:t>
              </a:r>
              <a:endParaRPr lang="es-MX" sz="2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41E28B-2E07-980A-4BBE-44258E4D018C}"/>
                </a:ext>
              </a:extLst>
            </p:cNvPr>
            <p:cNvSpPr txBox="1"/>
            <p:nvPr/>
          </p:nvSpPr>
          <p:spPr>
            <a:xfrm>
              <a:off x="671715" y="4115406"/>
              <a:ext cx="2116285" cy="3693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s-MX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Nombre del método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3E23F57-E3E0-2EFE-ED54-8AC8F43FFBE0}"/>
                </a:ext>
              </a:extLst>
            </p:cNvPr>
            <p:cNvSpPr/>
            <p:nvPr/>
          </p:nvSpPr>
          <p:spPr>
            <a:xfrm>
              <a:off x="3200400" y="4860288"/>
              <a:ext cx="1243584" cy="41996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 w="38100" cap="flat" cmpd="sng" algn="ctr">
              <a:noFill/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585AF996-833B-1FE1-1D47-EE929C330E63}"/>
                </a:ext>
              </a:extLst>
            </p:cNvPr>
            <p:cNvCxnSpPr>
              <a:cxnSpLocks/>
              <a:stCxn id="11" idx="3"/>
              <a:endCxn id="14" idx="0"/>
            </p:cNvCxnSpPr>
            <p:nvPr/>
          </p:nvCxnSpPr>
          <p:spPr>
            <a:xfrm>
              <a:off x="2788000" y="4300072"/>
              <a:ext cx="1034192" cy="560216"/>
            </a:xfrm>
            <a:prstGeom prst="bentConnector2">
              <a:avLst/>
            </a:prstGeom>
            <a:ln w="38100">
              <a:prstDash val="solid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CFDD8AC-8409-AA7B-2DDA-0A5F4A880E00}"/>
                </a:ext>
              </a:extLst>
            </p:cNvPr>
            <p:cNvSpPr txBox="1"/>
            <p:nvPr/>
          </p:nvSpPr>
          <p:spPr>
            <a:xfrm>
              <a:off x="3839697" y="3419743"/>
              <a:ext cx="1928670" cy="3693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s-MX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Tipo de parámetro</a:t>
              </a:r>
            </a:p>
          </p:txBody>
        </p: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277B3403-ED36-AF11-8BEF-09D6CF4CE2F0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 rot="16200000" flipH="1">
              <a:off x="4269072" y="4324035"/>
              <a:ext cx="1071213" cy="129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prstDash val="solid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Left Brace 27">
              <a:extLst>
                <a:ext uri="{FF2B5EF4-FFF2-40B4-BE49-F238E27FC236}">
                  <a16:creationId xmlns:a16="http://schemas.microsoft.com/office/drawing/2014/main" id="{57FFE900-4133-3B07-5EC7-099238BC9391}"/>
                </a:ext>
              </a:extLst>
            </p:cNvPr>
            <p:cNvSpPr/>
            <p:nvPr/>
          </p:nvSpPr>
          <p:spPr>
            <a:xfrm rot="5400000">
              <a:off x="8374996" y="3747186"/>
              <a:ext cx="270306" cy="2364982"/>
            </a:xfrm>
            <a:prstGeom prst="leftBrace">
              <a:avLst>
                <a:gd name="adj1" fmla="val 8333"/>
                <a:gd name="adj2" fmla="val 30583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Left Brace 28">
              <a:extLst>
                <a:ext uri="{FF2B5EF4-FFF2-40B4-BE49-F238E27FC236}">
                  <a16:creationId xmlns:a16="http://schemas.microsoft.com/office/drawing/2014/main" id="{D493786F-30E4-4076-B22B-ACD498DE5665}"/>
                </a:ext>
              </a:extLst>
            </p:cNvPr>
            <p:cNvSpPr/>
            <p:nvPr/>
          </p:nvSpPr>
          <p:spPr>
            <a:xfrm rot="5400000">
              <a:off x="5668886" y="3651253"/>
              <a:ext cx="308919" cy="2579007"/>
            </a:xfrm>
            <a:prstGeom prst="leftBrace">
              <a:avLst>
                <a:gd name="adj1" fmla="val 8333"/>
                <a:gd name="adj2" fmla="val 26836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0D802E8-BF65-C3DD-6941-BE9729365B90}"/>
                </a:ext>
              </a:extLst>
            </p:cNvPr>
            <p:cNvSpPr/>
            <p:nvPr/>
          </p:nvSpPr>
          <p:spPr>
            <a:xfrm>
              <a:off x="4550225" y="4860288"/>
              <a:ext cx="510197" cy="41996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 cap="flat" cmpd="sng" algn="ctr">
              <a:noFill/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3A8193D-5766-56A6-131D-8D90F4A0FC9A}"/>
                </a:ext>
              </a:extLst>
            </p:cNvPr>
            <p:cNvSpPr txBox="1"/>
            <p:nvPr/>
          </p:nvSpPr>
          <p:spPr>
            <a:xfrm>
              <a:off x="7167544" y="3453910"/>
              <a:ext cx="1382559" cy="3693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s-MX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Tipo de dato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3BB692C-7C00-2273-BE02-BF8E9A917358}"/>
                </a:ext>
              </a:extLst>
            </p:cNvPr>
            <p:cNvSpPr/>
            <p:nvPr/>
          </p:nvSpPr>
          <p:spPr>
            <a:xfrm>
              <a:off x="7327658" y="4856419"/>
              <a:ext cx="1075678" cy="41299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 w="38100" cap="flat" cmpd="sng" algn="ctr">
              <a:noFill/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23415B89-3896-6337-24C8-99D069F83288}"/>
                </a:ext>
              </a:extLst>
            </p:cNvPr>
            <p:cNvCxnSpPr>
              <a:cxnSpLocks/>
              <a:stCxn id="33" idx="2"/>
              <a:endCxn id="67" idx="0"/>
            </p:cNvCxnSpPr>
            <p:nvPr/>
          </p:nvCxnSpPr>
          <p:spPr>
            <a:xfrm rot="5400000">
              <a:off x="6237696" y="3238364"/>
              <a:ext cx="1036250" cy="2206006"/>
            </a:xfrm>
            <a:prstGeom prst="bentConnector3">
              <a:avLst>
                <a:gd name="adj1" fmla="val 37118"/>
              </a:avLst>
            </a:prstGeom>
            <a:ln w="38100">
              <a:solidFill>
                <a:schemeClr val="accent4"/>
              </a:solidFill>
              <a:prstDash val="solid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478E7F-F6C8-F75B-5A9F-38322660C716}"/>
                </a:ext>
              </a:extLst>
            </p:cNvPr>
            <p:cNvSpPr txBox="1"/>
            <p:nvPr/>
          </p:nvSpPr>
          <p:spPr>
            <a:xfrm>
              <a:off x="10430946" y="4171907"/>
              <a:ext cx="1287660" cy="92333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</a:t>
              </a:r>
              <a:r>
                <a:rPr lang="es-MX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umero </a:t>
              </a:r>
            </a:p>
            <a:p>
              <a:pPr algn="ctr"/>
              <a:r>
                <a:rPr lang="es-MX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 </a:t>
              </a:r>
            </a:p>
            <a:p>
              <a:pPr algn="ctr"/>
              <a:r>
                <a:rPr lang="es-MX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parámetros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79F8FA3-725A-EDEE-8F12-3F2A5428D1DA}"/>
                </a:ext>
              </a:extLst>
            </p:cNvPr>
            <p:cNvCxnSpPr>
              <a:cxnSpLocks/>
              <a:stCxn id="33" idx="2"/>
              <a:endCxn id="34" idx="0"/>
            </p:cNvCxnSpPr>
            <p:nvPr/>
          </p:nvCxnSpPr>
          <p:spPr>
            <a:xfrm>
              <a:off x="7858824" y="3823242"/>
              <a:ext cx="6673" cy="1033177"/>
            </a:xfrm>
            <a:prstGeom prst="straightConnector1">
              <a:avLst/>
            </a:prstGeom>
            <a:ln w="38100">
              <a:prstDash val="solid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E7B625B-1891-0CF2-3B46-05707D3B0067}"/>
                </a:ext>
              </a:extLst>
            </p:cNvPr>
            <p:cNvCxnSpPr>
              <a:cxnSpLocks/>
              <a:stCxn id="61" idx="1"/>
              <a:endCxn id="62" idx="3"/>
            </p:cNvCxnSpPr>
            <p:nvPr/>
          </p:nvCxnSpPr>
          <p:spPr>
            <a:xfrm flipH="1" flipV="1">
              <a:off x="9518904" y="4629760"/>
              <a:ext cx="912042" cy="3812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BE3C649-6EDC-CB66-1994-D133FD15901F}"/>
                </a:ext>
              </a:extLst>
            </p:cNvPr>
            <p:cNvSpPr/>
            <p:nvPr/>
          </p:nvSpPr>
          <p:spPr>
            <a:xfrm>
              <a:off x="5114979" y="4859492"/>
              <a:ext cx="1075678" cy="41299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 w="38100" cap="flat" cmpd="sng" algn="ctr">
              <a:noFill/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49FABC-C58D-849A-0A4D-54CC500F6FD9}"/>
                </a:ext>
              </a:extLst>
            </p:cNvPr>
            <p:cNvSpPr txBox="1"/>
            <p:nvPr/>
          </p:nvSpPr>
          <p:spPr>
            <a:xfrm>
              <a:off x="8354716" y="4453364"/>
              <a:ext cx="1231812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s-MX" sz="1600" b="1" dirty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Parámetro 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624988-33FF-1BE3-90A7-A6E79A3B9DE3}"/>
                </a:ext>
              </a:extLst>
            </p:cNvPr>
            <p:cNvSpPr txBox="1"/>
            <p:nvPr/>
          </p:nvSpPr>
          <p:spPr>
            <a:xfrm>
              <a:off x="5803743" y="4453989"/>
              <a:ext cx="1231812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s-MX" sz="1600" b="1" dirty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Parámetro 1</a:t>
              </a: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55F31B87-E988-7296-791C-1921B81E35A6}"/>
              </a:ext>
            </a:extLst>
          </p:cNvPr>
          <p:cNvSpPr txBox="1"/>
          <p:nvPr/>
        </p:nvSpPr>
        <p:spPr>
          <a:xfrm>
            <a:off x="692832" y="5730444"/>
            <a:ext cx="94397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La firma de un método no incluye el tipo de retorno ni al modificador </a:t>
            </a:r>
            <a:r>
              <a:rPr lang="es-ES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.  Así que no es posible sobrecargar un método solo basándonos en el tipo de retorno o el modificador </a:t>
            </a:r>
            <a:r>
              <a:rPr lang="es-ES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b="0" dirty="0">
              <a:solidFill>
                <a:schemeClr val="accent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83B1D78-89F7-FEA9-4F21-DA4C79973F53}"/>
              </a:ext>
            </a:extLst>
          </p:cNvPr>
          <p:cNvSpPr txBox="1"/>
          <p:nvPr/>
        </p:nvSpPr>
        <p:spPr>
          <a:xfrm>
            <a:off x="10179274" y="4934624"/>
            <a:ext cx="1950855" cy="181588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s-ES" sz="16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Nota</a:t>
            </a:r>
            <a:r>
              <a:rPr lang="es-ES" sz="16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Si quieres saber mas acerca de los tipos de parámetros dentro de los métodos por favor revisa la </a:t>
            </a:r>
            <a:r>
              <a:rPr lang="es-ES" sz="16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Parte 17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de este tutorial.</a:t>
            </a:r>
            <a:endParaRPr lang="es-ES" sz="16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013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Recursos adicionales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PRAGIM Pagina principal</a:t>
            </a:r>
          </a:p>
          <a:p>
            <a:pPr lvl="1"/>
            <a:r>
              <a:rPr lang="es-MX" sz="3400" dirty="0">
                <a:latin typeface="Calibri" panose="020F0502020204030204" pitchFamily="34" charset="0"/>
                <a:cs typeface="Calibri" panose="020F0502020204030204" pitchFamily="34" charset="0"/>
              </a:rPr>
              <a:t>http://www.PragimTech.com</a:t>
            </a:r>
            <a:endParaRPr lang="es-MX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607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BB0257-A2F3-4C75-ADB1-2EF4E30B48EE}"/>
              </a:ext>
            </a:extLst>
          </p:cNvPr>
          <p:cNvSpPr/>
          <p:nvPr/>
        </p:nvSpPr>
        <p:spPr>
          <a:xfrm>
            <a:off x="0" y="0"/>
            <a:ext cx="5653696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CAEAC5EE-DED9-4F4E-88A4-FE50ACF4D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0635" y="251517"/>
            <a:ext cx="6354966" cy="6354966"/>
          </a:xfrm>
          <a:prstGeom prst="rect">
            <a:avLst/>
          </a:prstGeom>
          <a:effectLst/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4F3378A5-2ED6-44C1-A7AE-1B40A6B717D6}"/>
              </a:ext>
            </a:extLst>
          </p:cNvPr>
          <p:cNvSpPr txBox="1">
            <a:spLocks/>
          </p:cNvSpPr>
          <p:nvPr/>
        </p:nvSpPr>
        <p:spPr>
          <a:xfrm>
            <a:off x="5532120" y="-88967"/>
            <a:ext cx="6761123" cy="685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4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[25]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04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Sobrecarga de 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04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métodos</a:t>
            </a:r>
            <a:endParaRPr lang="es-MX" sz="11600" b="1" spc="50" dirty="0">
              <a:ln w="0"/>
              <a:solidFill>
                <a:schemeClr val="tx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837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alizado 3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E6C1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EFD984"/>
      </a:accent6>
      <a:hlink>
        <a:srgbClr val="E6C133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17684</TotalTime>
  <Words>300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Cascadia Mono</vt:lpstr>
      <vt:lpstr>Century Gothic</vt:lpstr>
      <vt:lpstr>Wingdings 3</vt:lpstr>
      <vt:lpstr>Ion</vt:lpstr>
      <vt:lpstr>www.PragimTech.com Training +Placements = Our success Pragim@PragimTech.com </vt:lpstr>
      <vt:lpstr>En esta lección veremos:</vt:lpstr>
      <vt:lpstr>PowerPoint Presentation</vt:lpstr>
      <vt:lpstr>Recursos adicionales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Cristina Carrasco Angulo</dc:creator>
  <cp:lastModifiedBy>Cristina Carrasco</cp:lastModifiedBy>
  <cp:revision>71</cp:revision>
  <dcterms:created xsi:type="dcterms:W3CDTF">2021-02-01T04:39:32Z</dcterms:created>
  <dcterms:modified xsi:type="dcterms:W3CDTF">2023-03-18T19:15:41Z</dcterms:modified>
</cp:coreProperties>
</file>