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7" r:id="rId2"/>
    <p:sldId id="258" r:id="rId3"/>
    <p:sldId id="261" r:id="rId4"/>
    <p:sldId id="270" r:id="rId5"/>
    <p:sldId id="271" r:id="rId6"/>
    <p:sldId id="272" r:id="rId7"/>
    <p:sldId id="262"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46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2285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6090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53750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2007077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485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4503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10022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90376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4031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3984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5990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0351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1485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1504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379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0697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3361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91597311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ragimtech.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ragimtech.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ragimtech.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ragimtec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8F2BD-1D29-4E39-961D-46CC55921187}"/>
              </a:ext>
            </a:extLst>
          </p:cNvPr>
          <p:cNvSpPr>
            <a:spLocks noGrp="1"/>
          </p:cNvSpPr>
          <p:nvPr>
            <p:ph type="title"/>
          </p:nvPr>
        </p:nvSpPr>
        <p:spPr>
          <a:xfrm>
            <a:off x="646111" y="452718"/>
            <a:ext cx="9591903" cy="1600200"/>
          </a:xfrm>
        </p:spPr>
        <p:txBody>
          <a:bodyPr/>
          <a:lstStyle/>
          <a:p>
            <a:pPr algn="ctr"/>
            <a:r>
              <a:rPr lang="en-US" sz="4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www.PragimTech.com</a:t>
            </a:r>
            <a:br>
              <a:rPr lang="en-US" sz="3200" dirty="0">
                <a:latin typeface="Calibri" panose="020F0502020204030204" pitchFamily="34" charset="0"/>
                <a:cs typeface="Calibri" panose="020F0502020204030204" pitchFamily="34" charset="0"/>
              </a:rPr>
            </a:br>
            <a:r>
              <a:rPr lang="en-US" sz="2400" b="1" dirty="0">
                <a:solidFill>
                  <a:schemeClr val="accent6"/>
                </a:solidFill>
                <a:latin typeface="Calibri" panose="020F0502020204030204" pitchFamily="34" charset="0"/>
                <a:cs typeface="Calibri" panose="020F0502020204030204" pitchFamily="34" charset="0"/>
              </a:rPr>
              <a:t>Training +Placements = Our success</a:t>
            </a:r>
            <a:br>
              <a:rPr lang="en-US" sz="3200"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Pragim@PragimTech.com</a:t>
            </a:r>
            <a:br>
              <a:rPr lang="en-US" sz="24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EF79D858-F296-4166-8ECB-3634A2D4776A}"/>
              </a:ext>
            </a:extLst>
          </p:cNvPr>
          <p:cNvSpPr>
            <a:spLocks noGrp="1"/>
          </p:cNvSpPr>
          <p:nvPr>
            <p:ph idx="1"/>
          </p:nvPr>
        </p:nvSpPr>
        <p:spPr/>
        <p:txBody>
          <a:bodyPr>
            <a:normAutofit lnSpcReduction="10000"/>
          </a:bodyPr>
          <a:lstStyle/>
          <a:p>
            <a:endParaRPr lang="es-MX" sz="3600" b="1" dirty="0">
              <a:ln w="0"/>
              <a:solidFill>
                <a:schemeClr val="accent1"/>
              </a:solidFill>
              <a:effectLst>
                <a:outerShdw blurRad="38100" dist="25400" dir="5400000" algn="ctr" rotWithShape="0">
                  <a:srgbClr val="6E747A">
                    <a:alpha val="43000"/>
                  </a:srgbClr>
                </a:outerShdw>
              </a:effectLst>
            </a:endParaRPr>
          </a:p>
          <a:p>
            <a:r>
              <a:rPr lang="es-MX" sz="44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Parte 29 – Diferencias entre clases y estructuras en C#</a:t>
            </a:r>
          </a:p>
          <a:p>
            <a:endParaRPr lang="en-US" sz="36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buNone/>
            </a:pPr>
            <a:r>
              <a:rPr lang="en-US" sz="3200" b="1" dirty="0">
                <a:ln w="0"/>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Cristina Carrasco</a:t>
            </a:r>
          </a:p>
          <a:p>
            <a:pPr marL="0" indent="0">
              <a:buNone/>
            </a:pPr>
            <a:r>
              <a:rPr lang="en-US" sz="2400" b="1" dirty="0">
                <a:ln w="0"/>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PRAGIM Technologies</a:t>
            </a:r>
          </a:p>
          <a:p>
            <a:pPr marL="0" indent="0">
              <a:buNone/>
            </a:pPr>
            <a:r>
              <a:rPr lang="en-US" sz="2400" b="1" dirty="0">
                <a:ln w="0"/>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Cristina@cristinacarrasco.com</a:t>
            </a:r>
          </a:p>
          <a:p>
            <a:pPr marL="0" indent="0">
              <a:buNone/>
            </a:pPr>
            <a:endParaRPr lang="en-US" sz="36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1498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34EA-EFE5-4513-BF66-892D97300CE4}"/>
              </a:ext>
            </a:extLst>
          </p:cNvPr>
          <p:cNvSpPr>
            <a:spLocks noGrp="1"/>
          </p:cNvSpPr>
          <p:nvPr>
            <p:ph type="title"/>
          </p:nvPr>
        </p:nvSpPr>
        <p:spPr/>
        <p:txBody>
          <a:bodyPr/>
          <a:lstStyle/>
          <a:p>
            <a:r>
              <a:rPr lang="es-MX" sz="4800" b="1" dirty="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En esta lección veremos:</a:t>
            </a:r>
          </a:p>
        </p:txBody>
      </p:sp>
      <p:sp>
        <p:nvSpPr>
          <p:cNvPr id="3" name="Marcador de contenido 2">
            <a:extLst>
              <a:ext uri="{FF2B5EF4-FFF2-40B4-BE49-F238E27FC236}">
                <a16:creationId xmlns:a16="http://schemas.microsoft.com/office/drawing/2014/main" id="{0037F1DB-1946-4C6B-A041-C08AD3516F24}"/>
              </a:ext>
            </a:extLst>
          </p:cNvPr>
          <p:cNvSpPr>
            <a:spLocks noGrp="1"/>
          </p:cNvSpPr>
          <p:nvPr>
            <p:ph idx="1"/>
          </p:nvPr>
        </p:nvSpPr>
        <p:spPr>
          <a:xfrm>
            <a:off x="1103310" y="1783080"/>
            <a:ext cx="10079802" cy="3743660"/>
          </a:xfrm>
        </p:spPr>
        <p:txBody>
          <a:bodyPr>
            <a:normAutofit/>
          </a:bodyPr>
          <a:lstStyle/>
          <a:p>
            <a:r>
              <a:rPr lang="es-ES" sz="3200" b="0" dirty="0">
                <a:effectLst/>
                <a:latin typeface="Calibri" panose="020F0502020204030204" pitchFamily="34" charset="0"/>
                <a:ea typeface="Calibri" panose="020F0502020204030204" pitchFamily="34" charset="0"/>
                <a:cs typeface="Calibri" panose="020F0502020204030204" pitchFamily="34" charset="0"/>
              </a:rPr>
              <a:t>Diferencias entre clases y estructuras</a:t>
            </a:r>
          </a:p>
        </p:txBody>
      </p:sp>
      <p:sp>
        <p:nvSpPr>
          <p:cNvPr id="4" name="Título 1">
            <a:extLst>
              <a:ext uri="{FF2B5EF4-FFF2-40B4-BE49-F238E27FC236}">
                <a16:creationId xmlns:a16="http://schemas.microsoft.com/office/drawing/2014/main" id="{640A3C39-A360-4176-9D59-681B613F90A6}"/>
              </a:ext>
            </a:extLst>
          </p:cNvPr>
          <p:cNvSpPr txBox="1">
            <a:spLocks/>
          </p:cNvSpPr>
          <p:nvPr/>
        </p:nvSpPr>
        <p:spPr>
          <a:xfrm>
            <a:off x="874220" y="516414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www.PragimTech.com</a:t>
            </a:r>
            <a:br>
              <a:rPr lang="en-US" sz="2800" dirty="0">
                <a:latin typeface="Calibri" panose="020F0502020204030204" pitchFamily="34" charset="0"/>
                <a:cs typeface="Calibri" panose="020F0502020204030204" pitchFamily="34" charset="0"/>
              </a:rPr>
            </a:br>
            <a:r>
              <a:rPr lang="en-US" sz="2000" b="1" dirty="0">
                <a:solidFill>
                  <a:schemeClr val="accent6"/>
                </a:solidFill>
                <a:latin typeface="Calibri" panose="020F0502020204030204" pitchFamily="34" charset="0"/>
                <a:cs typeface="Calibri" panose="020F0502020204030204" pitchFamily="34" charset="0"/>
              </a:rPr>
              <a:t>Training +Placements = Our success</a:t>
            </a:r>
            <a:br>
              <a:rPr lang="en-US" sz="2800"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Pragim@PragimTech.com</a:t>
            </a:r>
            <a:br>
              <a:rPr lang="en-US" sz="2000" b="1" dirty="0">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60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34EA-EFE5-4513-BF66-892D97300CE4}"/>
              </a:ext>
            </a:extLst>
          </p:cNvPr>
          <p:cNvSpPr>
            <a:spLocks noGrp="1"/>
          </p:cNvSpPr>
          <p:nvPr>
            <p:ph type="title"/>
          </p:nvPr>
        </p:nvSpPr>
        <p:spPr>
          <a:xfrm>
            <a:off x="646111" y="109810"/>
            <a:ext cx="9404723" cy="1400530"/>
          </a:xfrm>
        </p:spPr>
        <p:txBody>
          <a:bodyPr/>
          <a:lstStyle/>
          <a:p>
            <a:r>
              <a:rPr lang="es-MX" sz="4800" b="1" dirty="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Estructuras(Struct)</a:t>
            </a:r>
          </a:p>
        </p:txBody>
      </p:sp>
      <p:sp>
        <p:nvSpPr>
          <p:cNvPr id="5" name="Título 1">
            <a:extLst>
              <a:ext uri="{FF2B5EF4-FFF2-40B4-BE49-F238E27FC236}">
                <a16:creationId xmlns:a16="http://schemas.microsoft.com/office/drawing/2014/main" id="{0342BD84-4527-4378-B0D2-FDA3ED1E97E4}"/>
              </a:ext>
            </a:extLst>
          </p:cNvPr>
          <p:cNvSpPr txBox="1">
            <a:spLocks/>
          </p:cNvSpPr>
          <p:nvPr/>
        </p:nvSpPr>
        <p:spPr>
          <a:xfrm>
            <a:off x="500748" y="6320502"/>
            <a:ext cx="8822863" cy="122464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hlinkClick r:id="rId2"/>
              </a:rPr>
              <a:t>www.PragimTech.com</a:t>
            </a: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 </a:t>
            </a:r>
            <a:r>
              <a:rPr lang="en-US" sz="1600" b="1" dirty="0">
                <a:solidFill>
                  <a:schemeClr val="accent6"/>
                </a:solidFill>
                <a:latin typeface="Calibri" panose="020F0502020204030204" pitchFamily="34" charset="0"/>
                <a:cs typeface="Calibri" panose="020F0502020204030204" pitchFamily="34" charset="0"/>
              </a:rPr>
              <a:t>Training + Placements = Our success </a:t>
            </a:r>
            <a:r>
              <a:rPr lang="en-US" sz="1600" b="1" dirty="0">
                <a:latin typeface="Calibri" panose="020F0502020204030204" pitchFamily="34" charset="0"/>
                <a:cs typeface="Calibri" panose="020F0502020204030204" pitchFamily="34" charset="0"/>
              </a:rPr>
              <a:t>Pragim@PragimTech.com</a:t>
            </a:r>
            <a:br>
              <a:rPr lang="en-US" sz="16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sp>
        <p:nvSpPr>
          <p:cNvPr id="8" name="Marcador de contenido 2">
            <a:extLst>
              <a:ext uri="{FF2B5EF4-FFF2-40B4-BE49-F238E27FC236}">
                <a16:creationId xmlns:a16="http://schemas.microsoft.com/office/drawing/2014/main" id="{02303CCF-FA35-4E2C-9B28-AA5AA256A7E5}"/>
              </a:ext>
            </a:extLst>
          </p:cNvPr>
          <p:cNvSpPr txBox="1">
            <a:spLocks/>
          </p:cNvSpPr>
          <p:nvPr/>
        </p:nvSpPr>
        <p:spPr>
          <a:xfrm>
            <a:off x="646110" y="1249015"/>
            <a:ext cx="10788084" cy="47768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s-MX" sz="3200" dirty="0">
                <a:latin typeface="Calibri" panose="020F0502020204030204" pitchFamily="34" charset="0"/>
                <a:cs typeface="Calibri" panose="020F0502020204030204" pitchFamily="34" charset="0"/>
              </a:rPr>
              <a:t>En la parte 28 de esta serie de video comprendimos que las estructuras son muy similares a las clases.  Utilizamos la palabra reservada </a:t>
            </a:r>
            <a:r>
              <a:rPr lang="es-MX" sz="3200" dirty="0">
                <a:solidFill>
                  <a:schemeClr val="accent2"/>
                </a:solidFill>
                <a:latin typeface="Calibri" panose="020F0502020204030204" pitchFamily="34" charset="0"/>
                <a:cs typeface="Calibri" panose="020F0502020204030204" pitchFamily="34" charset="0"/>
              </a:rPr>
              <a:t>struct</a:t>
            </a:r>
            <a:r>
              <a:rPr lang="es-MX" sz="3200" dirty="0">
                <a:latin typeface="Calibri" panose="020F0502020204030204" pitchFamily="34" charset="0"/>
                <a:cs typeface="Calibri" panose="020F0502020204030204" pitchFamily="34" charset="0"/>
              </a:rPr>
              <a:t> para crear una estructura.</a:t>
            </a:r>
          </a:p>
          <a:p>
            <a:pPr marL="0" indent="0">
              <a:buNone/>
            </a:pPr>
            <a:endParaRPr lang="es-MX" sz="3200" dirty="0">
              <a:latin typeface="Calibri" panose="020F0502020204030204" pitchFamily="34" charset="0"/>
              <a:cs typeface="Calibri" panose="020F0502020204030204" pitchFamily="34" charset="0"/>
            </a:endParaRPr>
          </a:p>
          <a:p>
            <a:pPr marL="0" indent="0">
              <a:buNone/>
            </a:pPr>
            <a:r>
              <a:rPr lang="es-MX" sz="3200" dirty="0">
                <a:latin typeface="Calibri" panose="020F0502020204030204" pitchFamily="34" charset="0"/>
                <a:cs typeface="Calibri" panose="020F0502020204030204" pitchFamily="34" charset="0"/>
              </a:rPr>
              <a:t>Al igual que las clases las estructuras pueden tener campo, propiedades, constructores y métodos.</a:t>
            </a:r>
          </a:p>
          <a:p>
            <a:pPr marL="0" indent="0">
              <a:buNone/>
            </a:pPr>
            <a:endParaRPr lang="es-MX" sz="3200" dirty="0">
              <a:latin typeface="Calibri" panose="020F0502020204030204" pitchFamily="34" charset="0"/>
              <a:cs typeface="Calibri" panose="020F0502020204030204" pitchFamily="34" charset="0"/>
            </a:endParaRPr>
          </a:p>
          <a:p>
            <a:pPr marL="0" indent="0">
              <a:buNone/>
            </a:pPr>
            <a:r>
              <a:rPr lang="es-MX" sz="3200" dirty="0">
                <a:latin typeface="Calibri" panose="020F0502020204030204" pitchFamily="34" charset="0"/>
                <a:cs typeface="Calibri" panose="020F0502020204030204" pitchFamily="34" charset="0"/>
              </a:rPr>
              <a:t>Sin embargo, existen varias diferencias entre las clases y las estructuras de las cuales hablaremos en esta lección.</a:t>
            </a:r>
            <a:endParaRPr lang="es-MX" sz="30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843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34EA-EFE5-4513-BF66-892D97300CE4}"/>
              </a:ext>
            </a:extLst>
          </p:cNvPr>
          <p:cNvSpPr>
            <a:spLocks noGrp="1"/>
          </p:cNvSpPr>
          <p:nvPr>
            <p:ph type="title"/>
          </p:nvPr>
        </p:nvSpPr>
        <p:spPr>
          <a:xfrm>
            <a:off x="482825" y="-118788"/>
            <a:ext cx="9404723" cy="1400530"/>
          </a:xfrm>
        </p:spPr>
        <p:txBody>
          <a:bodyPr/>
          <a:lstStyle/>
          <a:p>
            <a:r>
              <a:rPr lang="es-MX" sz="4800" b="1" dirty="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Clases vs Estructuras</a:t>
            </a:r>
          </a:p>
        </p:txBody>
      </p:sp>
      <p:sp>
        <p:nvSpPr>
          <p:cNvPr id="5" name="Título 1">
            <a:extLst>
              <a:ext uri="{FF2B5EF4-FFF2-40B4-BE49-F238E27FC236}">
                <a16:creationId xmlns:a16="http://schemas.microsoft.com/office/drawing/2014/main" id="{0342BD84-4527-4378-B0D2-FDA3ED1E97E4}"/>
              </a:ext>
            </a:extLst>
          </p:cNvPr>
          <p:cNvSpPr txBox="1">
            <a:spLocks/>
          </p:cNvSpPr>
          <p:nvPr/>
        </p:nvSpPr>
        <p:spPr>
          <a:xfrm>
            <a:off x="500748" y="6320502"/>
            <a:ext cx="8822863" cy="122464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hlinkClick r:id="rId2"/>
              </a:rPr>
              <a:t>www.PragimTech.com</a:t>
            </a: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 </a:t>
            </a:r>
            <a:r>
              <a:rPr lang="en-US" sz="1600" b="1" dirty="0">
                <a:solidFill>
                  <a:schemeClr val="accent6"/>
                </a:solidFill>
                <a:latin typeface="Calibri" panose="020F0502020204030204" pitchFamily="34" charset="0"/>
                <a:cs typeface="Calibri" panose="020F0502020204030204" pitchFamily="34" charset="0"/>
              </a:rPr>
              <a:t>Training + Placements = Our success </a:t>
            </a:r>
            <a:r>
              <a:rPr lang="en-US" sz="1600" b="1" dirty="0">
                <a:latin typeface="Calibri" panose="020F0502020204030204" pitchFamily="34" charset="0"/>
                <a:cs typeface="Calibri" panose="020F0502020204030204" pitchFamily="34" charset="0"/>
              </a:rPr>
              <a:t>Pragim@PragimTech.com</a:t>
            </a:r>
            <a:br>
              <a:rPr lang="en-US" sz="16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sp>
        <p:nvSpPr>
          <p:cNvPr id="8" name="Marcador de contenido 2">
            <a:extLst>
              <a:ext uri="{FF2B5EF4-FFF2-40B4-BE49-F238E27FC236}">
                <a16:creationId xmlns:a16="http://schemas.microsoft.com/office/drawing/2014/main" id="{02303CCF-FA35-4E2C-9B28-AA5AA256A7E5}"/>
              </a:ext>
            </a:extLst>
          </p:cNvPr>
          <p:cNvSpPr txBox="1">
            <a:spLocks/>
          </p:cNvSpPr>
          <p:nvPr/>
        </p:nvSpPr>
        <p:spPr>
          <a:xfrm>
            <a:off x="254235" y="547015"/>
            <a:ext cx="11649293" cy="628649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s-MX" sz="2400" dirty="0">
                <a:latin typeface="Calibri" panose="020F0502020204030204" pitchFamily="34" charset="0"/>
                <a:cs typeface="Calibri" panose="020F0502020204030204" pitchFamily="34" charset="0"/>
              </a:rPr>
              <a:t>Una estructura es </a:t>
            </a:r>
            <a:r>
              <a:rPr lang="es-MX" sz="2400" dirty="0">
                <a:solidFill>
                  <a:schemeClr val="accent2"/>
                </a:solidFill>
                <a:latin typeface="Calibri" panose="020F0502020204030204" pitchFamily="34" charset="0"/>
                <a:cs typeface="Calibri" panose="020F0502020204030204" pitchFamily="34" charset="0"/>
              </a:rPr>
              <a:t>value type</a:t>
            </a:r>
            <a:r>
              <a:rPr lang="es-MX" sz="2400" dirty="0">
                <a:latin typeface="Calibri" panose="020F0502020204030204" pitchFamily="34" charset="0"/>
                <a:cs typeface="Calibri" panose="020F0502020204030204" pitchFamily="34" charset="0"/>
              </a:rPr>
              <a:t> o tipo de valor mientras que una clase de </a:t>
            </a:r>
            <a:r>
              <a:rPr lang="es-MX" sz="2400" dirty="0">
                <a:solidFill>
                  <a:schemeClr val="accent2"/>
                </a:solidFill>
                <a:latin typeface="Calibri" panose="020F0502020204030204" pitchFamily="34" charset="0"/>
                <a:cs typeface="Calibri" panose="020F0502020204030204" pitchFamily="34" charset="0"/>
              </a:rPr>
              <a:t>reference type </a:t>
            </a:r>
            <a:r>
              <a:rPr lang="es-MX" sz="2400" dirty="0">
                <a:latin typeface="Calibri" panose="020F0502020204030204" pitchFamily="34" charset="0"/>
                <a:cs typeface="Calibri" panose="020F0502020204030204" pitchFamily="34" charset="0"/>
              </a:rPr>
              <a:t>o   tipo   de referencia. </a:t>
            </a:r>
          </a:p>
          <a:p>
            <a:pPr marL="0" indent="0" algn="just">
              <a:buNone/>
            </a:pPr>
            <a:r>
              <a:rPr lang="es-MX" sz="2400" dirty="0">
                <a:latin typeface="Calibri" panose="020F0502020204030204" pitchFamily="34" charset="0"/>
                <a:cs typeface="Calibri" panose="020F0502020204030204" pitchFamily="34" charset="0"/>
              </a:rPr>
              <a:t>Todas las diferencias que son aplicables a los </a:t>
            </a:r>
            <a:r>
              <a:rPr lang="es-MX" sz="2400" dirty="0">
                <a:solidFill>
                  <a:schemeClr val="accent2"/>
                </a:solidFill>
                <a:latin typeface="Calibri" panose="020F0502020204030204" pitchFamily="34" charset="0"/>
                <a:cs typeface="Calibri" panose="020F0502020204030204" pitchFamily="34" charset="0"/>
              </a:rPr>
              <a:t>value types</a:t>
            </a:r>
            <a:r>
              <a:rPr lang="es-MX" sz="2400" dirty="0">
                <a:latin typeface="Calibri" panose="020F0502020204030204" pitchFamily="34" charset="0"/>
                <a:cs typeface="Calibri" panose="020F0502020204030204" pitchFamily="34" charset="0"/>
              </a:rPr>
              <a:t> o </a:t>
            </a:r>
            <a:r>
              <a:rPr lang="es-MX" sz="2400" dirty="0">
                <a:solidFill>
                  <a:schemeClr val="accent2"/>
                </a:solidFill>
                <a:latin typeface="Calibri" panose="020F0502020204030204" pitchFamily="34" charset="0"/>
                <a:cs typeface="Calibri" panose="020F0502020204030204" pitchFamily="34" charset="0"/>
              </a:rPr>
              <a:t>reference types </a:t>
            </a:r>
            <a:r>
              <a:rPr lang="es-MX" sz="2400" dirty="0">
                <a:latin typeface="Calibri" panose="020F0502020204030204" pitchFamily="34" charset="0"/>
                <a:cs typeface="Calibri" panose="020F0502020204030204" pitchFamily="34" charset="0"/>
              </a:rPr>
              <a:t>también aplican para las clases y estructuras.</a:t>
            </a:r>
          </a:p>
          <a:p>
            <a:pPr marL="0" indent="0" algn="just">
              <a:buNone/>
            </a:pPr>
            <a:r>
              <a:rPr lang="es-MX" sz="2400" dirty="0">
                <a:latin typeface="Calibri" panose="020F0502020204030204" pitchFamily="34" charset="0"/>
                <a:cs typeface="Calibri" panose="020F0502020204030204" pitchFamily="34" charset="0"/>
              </a:rPr>
              <a:t>Las estructuras se almacenan en el </a:t>
            </a:r>
            <a:r>
              <a:rPr lang="es-MX" sz="2400" dirty="0">
                <a:solidFill>
                  <a:schemeClr val="accent2"/>
                </a:solidFill>
                <a:latin typeface="Calibri" panose="020F0502020204030204" pitchFamily="34" charset="0"/>
                <a:cs typeface="Calibri" panose="020F0502020204030204" pitchFamily="34" charset="0"/>
              </a:rPr>
              <a:t>stack(la pila)</a:t>
            </a:r>
            <a:r>
              <a:rPr lang="es-MX" sz="2400" dirty="0">
                <a:latin typeface="Calibri" panose="020F0502020204030204" pitchFamily="34" charset="0"/>
                <a:cs typeface="Calibri" panose="020F0502020204030204" pitchFamily="34" charset="0"/>
              </a:rPr>
              <a:t>, mientras que las clases se almacenan en el </a:t>
            </a:r>
            <a:r>
              <a:rPr lang="es-MX" sz="2400" dirty="0">
                <a:solidFill>
                  <a:schemeClr val="accent2"/>
                </a:solidFill>
                <a:latin typeface="Calibri" panose="020F0502020204030204" pitchFamily="34" charset="0"/>
                <a:cs typeface="Calibri" panose="020F0502020204030204" pitchFamily="34" charset="0"/>
              </a:rPr>
              <a:t>heap(el montón)</a:t>
            </a:r>
            <a:r>
              <a:rPr lang="es-MX" sz="2400" dirty="0">
                <a:latin typeface="Calibri" panose="020F0502020204030204" pitchFamily="34" charset="0"/>
                <a:cs typeface="Calibri" panose="020F0502020204030204" pitchFamily="34" charset="0"/>
              </a:rPr>
              <a:t>.</a:t>
            </a:r>
          </a:p>
          <a:p>
            <a:pPr marL="0" indent="0">
              <a:buNone/>
            </a:pPr>
            <a:r>
              <a:rPr lang="es-MX" sz="2400" dirty="0">
                <a:latin typeface="Calibri" panose="020F0502020204030204" pitchFamily="34" charset="0"/>
                <a:cs typeface="Calibri" panose="020F0502020204030204" pitchFamily="34" charset="0"/>
              </a:rPr>
              <a:t>Los tipos de valor mantienen su valor en memoria cuando son declarados mientras que los tipos de referencia mantienen una referencia a un objeto en la memoria.</a:t>
            </a:r>
          </a:p>
          <a:p>
            <a:pPr marL="0" indent="0" algn="just">
              <a:buNone/>
            </a:pPr>
            <a:r>
              <a:rPr lang="es-MX" sz="2400" dirty="0">
                <a:latin typeface="Calibri" panose="020F0502020204030204" pitchFamily="34" charset="0"/>
                <a:cs typeface="Calibri" panose="020F0502020204030204" pitchFamily="34" charset="0"/>
              </a:rPr>
              <a:t>Los tipos de valor son destruidos inmediatamente después de que ya nadie los utiliza o de que pierden el scope, mientas que en los tipo de referencia solo la variable de referencia es destruida después de que se pierde el scope, el objecto se destruirá después por el </a:t>
            </a:r>
            <a:r>
              <a:rPr lang="es-MX" sz="2400" dirty="0">
                <a:solidFill>
                  <a:schemeClr val="accent2"/>
                </a:solidFill>
                <a:latin typeface="Calibri" panose="020F0502020204030204" pitchFamily="34" charset="0"/>
                <a:cs typeface="Calibri" panose="020F0502020204030204" pitchFamily="34" charset="0"/>
              </a:rPr>
              <a:t>garbage collector</a:t>
            </a:r>
            <a:r>
              <a:rPr lang="es-MX" sz="2400" dirty="0">
                <a:latin typeface="Calibri" panose="020F0502020204030204" pitchFamily="34" charset="0"/>
                <a:cs typeface="Calibri" panose="020F0502020204030204" pitchFamily="34" charset="0"/>
              </a:rPr>
              <a:t>. (Hablaremos del garbage collector o recolector de basura en próximas lecciones.)</a:t>
            </a:r>
          </a:p>
          <a:p>
            <a:pPr marL="0" indent="0" algn="just">
              <a:buNone/>
            </a:pPr>
            <a:r>
              <a:rPr lang="es-MX" sz="2400" dirty="0">
                <a:latin typeface="Calibri" panose="020F0502020204030204" pitchFamily="34" charset="0"/>
                <a:cs typeface="Calibri" panose="020F0502020204030204" pitchFamily="34" charset="0"/>
              </a:rPr>
              <a:t>Cuando pasamos el valor de una estructura a otra estructura, se crea una nueva copia de la estructura y si modificamos algo en alguna de las estructura esos cambios no se verán reflejados en la otra.</a:t>
            </a:r>
          </a:p>
          <a:p>
            <a:pPr marL="0" indent="0" algn="just">
              <a:buNone/>
            </a:pPr>
            <a:r>
              <a:rPr lang="es-MX" sz="2400" dirty="0">
                <a:latin typeface="Calibri" panose="020F0502020204030204" pitchFamily="34" charset="0"/>
                <a:cs typeface="Calibri" panose="020F0502020204030204" pitchFamily="34" charset="0"/>
              </a:rPr>
              <a:t>Cuando copiamos una clase a otra clase solo se genera una copia de la variable de referencia.  Y ambas variables de referencia apuntan al mismo objecto en memoria que se encuentra almacenado en el </a:t>
            </a:r>
            <a:r>
              <a:rPr lang="es-MX" sz="2400" dirty="0">
                <a:solidFill>
                  <a:schemeClr val="accent2"/>
                </a:solidFill>
                <a:latin typeface="Calibri" panose="020F0502020204030204" pitchFamily="34" charset="0"/>
                <a:cs typeface="Calibri" panose="020F0502020204030204" pitchFamily="34" charset="0"/>
              </a:rPr>
              <a:t>heap</a:t>
            </a:r>
            <a:r>
              <a:rPr lang="es-MX" sz="2400" dirty="0">
                <a:latin typeface="Calibri" panose="020F0502020204030204" pitchFamily="34" charset="0"/>
                <a:cs typeface="Calibri" panose="020F0502020204030204" pitchFamily="34" charset="0"/>
              </a:rPr>
              <a:t>(el montón).  Así que cualquier cambio hecho en una de las clases afectara al valor contenido por la otra variable de referencia porque ambas apuntan al mismo valor.</a:t>
            </a:r>
            <a:endParaRPr lang="es-MX"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14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342BD84-4527-4378-B0D2-FDA3ED1E97E4}"/>
              </a:ext>
            </a:extLst>
          </p:cNvPr>
          <p:cNvSpPr txBox="1">
            <a:spLocks/>
          </p:cNvSpPr>
          <p:nvPr/>
        </p:nvSpPr>
        <p:spPr>
          <a:xfrm>
            <a:off x="500748" y="6320502"/>
            <a:ext cx="8822863" cy="122464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hlinkClick r:id="rId2"/>
              </a:rPr>
              <a:t>www.PragimTech.com</a:t>
            </a: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 </a:t>
            </a:r>
            <a:r>
              <a:rPr lang="en-US" sz="1600" b="1" dirty="0">
                <a:solidFill>
                  <a:schemeClr val="accent6"/>
                </a:solidFill>
                <a:latin typeface="Calibri" panose="020F0502020204030204" pitchFamily="34" charset="0"/>
                <a:cs typeface="Calibri" panose="020F0502020204030204" pitchFamily="34" charset="0"/>
              </a:rPr>
              <a:t>Training + Placements = Our success </a:t>
            </a:r>
            <a:r>
              <a:rPr lang="en-US" sz="1600" b="1" dirty="0">
                <a:latin typeface="Calibri" panose="020F0502020204030204" pitchFamily="34" charset="0"/>
                <a:cs typeface="Calibri" panose="020F0502020204030204" pitchFamily="34" charset="0"/>
              </a:rPr>
              <a:t>Pragim@PragimTech.com</a:t>
            </a:r>
            <a:br>
              <a:rPr lang="en-US" sz="16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sp>
        <p:nvSpPr>
          <p:cNvPr id="8" name="Marcador de contenido 2">
            <a:extLst>
              <a:ext uri="{FF2B5EF4-FFF2-40B4-BE49-F238E27FC236}">
                <a16:creationId xmlns:a16="http://schemas.microsoft.com/office/drawing/2014/main" id="{02303CCF-FA35-4E2C-9B28-AA5AA256A7E5}"/>
              </a:ext>
            </a:extLst>
          </p:cNvPr>
          <p:cNvSpPr txBox="1">
            <a:spLocks/>
          </p:cNvSpPr>
          <p:nvPr/>
        </p:nvSpPr>
        <p:spPr>
          <a:xfrm>
            <a:off x="726622" y="1208314"/>
            <a:ext cx="10515600" cy="562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s-MX" sz="2400" dirty="0">
                <a:latin typeface="Calibri" panose="020F0502020204030204" pitchFamily="34" charset="0"/>
                <a:cs typeface="Calibri" panose="020F0502020204030204" pitchFamily="34" charset="0"/>
              </a:rPr>
              <a:t>Una estructura no puede tener destructores mientras que una clase si puede tener destructores.</a:t>
            </a:r>
          </a:p>
          <a:p>
            <a:pPr marL="0" indent="0">
              <a:buNone/>
            </a:pPr>
            <a:r>
              <a:rPr lang="es-MX" sz="2400" dirty="0">
                <a:latin typeface="Calibri" panose="020F0502020204030204" pitchFamily="34" charset="0"/>
                <a:cs typeface="Calibri" panose="020F0502020204030204" pitchFamily="34" charset="0"/>
              </a:rPr>
              <a:t>Las estructuras no pueden tener un constructor explicito sin parámetros mientras que las clases si.</a:t>
            </a:r>
          </a:p>
          <a:p>
            <a:pPr marL="0" indent="0">
              <a:buNone/>
            </a:pPr>
            <a:r>
              <a:rPr lang="es-MX" sz="2400" dirty="0">
                <a:latin typeface="Calibri" panose="020F0502020204030204" pitchFamily="34" charset="0"/>
                <a:cs typeface="Calibri" panose="020F0502020204030204" pitchFamily="34" charset="0"/>
              </a:rPr>
              <a:t>Ejemplos de estructuras en el .NET framework: int(System.Int32), double(System.Double), etc.</a:t>
            </a:r>
          </a:p>
          <a:p>
            <a:pPr marL="0" indent="0">
              <a:buNone/>
            </a:pPr>
            <a:endParaRPr lang="es-MX" sz="2400" dirty="0">
              <a:latin typeface="Calibri" panose="020F0502020204030204" pitchFamily="34" charset="0"/>
              <a:cs typeface="Calibri" panose="020F0502020204030204" pitchFamily="34" charset="0"/>
            </a:endParaRPr>
          </a:p>
          <a:p>
            <a:pPr marL="0" indent="0">
              <a:buNone/>
            </a:pPr>
            <a:r>
              <a:rPr lang="es-MX" sz="2400" b="1" dirty="0">
                <a:solidFill>
                  <a:schemeClr val="accent2"/>
                </a:solidFill>
                <a:latin typeface="Calibri" panose="020F0502020204030204" pitchFamily="34" charset="0"/>
                <a:cs typeface="Calibri" panose="020F0502020204030204" pitchFamily="34" charset="0"/>
              </a:rPr>
              <a:t>Note 1: </a:t>
            </a:r>
            <a:r>
              <a:rPr lang="es-MX" sz="2400" dirty="0">
                <a:latin typeface="Calibri" panose="020F0502020204030204" pitchFamily="34" charset="0"/>
                <a:cs typeface="Calibri" panose="020F0502020204030204" pitchFamily="34" charset="0"/>
              </a:rPr>
              <a:t>Una clase o una estructura no puede heredar de otra estructura. Las estructuras son sealed types (tipos sellados).</a:t>
            </a:r>
          </a:p>
          <a:p>
            <a:pPr marL="0" indent="0">
              <a:buNone/>
            </a:pPr>
            <a:r>
              <a:rPr lang="es-MX" sz="2400" b="1" dirty="0">
                <a:solidFill>
                  <a:schemeClr val="accent2"/>
                </a:solidFill>
                <a:latin typeface="Calibri" panose="020F0502020204030204" pitchFamily="34" charset="0"/>
                <a:cs typeface="Calibri" panose="020F0502020204030204" pitchFamily="34" charset="0"/>
              </a:rPr>
              <a:t>Note 2: </a:t>
            </a:r>
            <a:r>
              <a:rPr lang="es-MX" sz="2400" dirty="0">
                <a:latin typeface="Calibri" panose="020F0502020204030204" pitchFamily="34" charset="0"/>
                <a:cs typeface="Calibri" panose="020F0502020204030204" pitchFamily="34" charset="0"/>
              </a:rPr>
              <a:t>¿Cómo prevenir que una clase pueda ser heredara? O ¿Cuál es el significado de la palabra reservada </a:t>
            </a:r>
            <a:r>
              <a:rPr lang="es-MX" sz="2400" dirty="0">
                <a:solidFill>
                  <a:schemeClr val="accent2"/>
                </a:solidFill>
                <a:latin typeface="Calibri" panose="020F0502020204030204" pitchFamily="34" charset="0"/>
                <a:cs typeface="Calibri" panose="020F0502020204030204" pitchFamily="34" charset="0"/>
              </a:rPr>
              <a:t>sealed</a:t>
            </a:r>
            <a:r>
              <a:rPr lang="es-MX" sz="2400" dirty="0">
                <a:latin typeface="Calibri" panose="020F0502020204030204" pitchFamily="34" charset="0"/>
                <a:cs typeface="Calibri" panose="020F0502020204030204" pitchFamily="34" charset="0"/>
              </a:rPr>
              <a:t>?</a:t>
            </a:r>
          </a:p>
        </p:txBody>
      </p:sp>
      <p:sp>
        <p:nvSpPr>
          <p:cNvPr id="3" name="Título 1">
            <a:extLst>
              <a:ext uri="{FF2B5EF4-FFF2-40B4-BE49-F238E27FC236}">
                <a16:creationId xmlns:a16="http://schemas.microsoft.com/office/drawing/2014/main" id="{EAE3D9B9-B1E3-BD26-7C3A-6DF2ADDC6A5F}"/>
              </a:ext>
            </a:extLst>
          </p:cNvPr>
          <p:cNvSpPr txBox="1">
            <a:spLocks/>
          </p:cNvSpPr>
          <p:nvPr/>
        </p:nvSpPr>
        <p:spPr>
          <a:xfrm>
            <a:off x="646111" y="10981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800" b="1" dirty="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Clases vs Estructuras</a:t>
            </a:r>
          </a:p>
        </p:txBody>
      </p:sp>
    </p:spTree>
    <p:extLst>
      <p:ext uri="{BB962C8B-B14F-4D97-AF65-F5344CB8AC3E}">
        <p14:creationId xmlns:p14="http://schemas.microsoft.com/office/powerpoint/2010/main" val="253253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34EA-EFE5-4513-BF66-892D97300CE4}"/>
              </a:ext>
            </a:extLst>
          </p:cNvPr>
          <p:cNvSpPr>
            <a:spLocks noGrp="1"/>
          </p:cNvSpPr>
          <p:nvPr>
            <p:ph type="title"/>
          </p:nvPr>
        </p:nvSpPr>
        <p:spPr>
          <a:xfrm>
            <a:off x="646111" y="109810"/>
            <a:ext cx="9404723" cy="1400530"/>
          </a:xfrm>
        </p:spPr>
        <p:txBody>
          <a:bodyPr/>
          <a:lstStyle/>
          <a:p>
            <a:r>
              <a:rPr lang="es-MX" sz="4800" b="1" dirty="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Stack(la pila) y Heap(el montón)</a:t>
            </a:r>
          </a:p>
        </p:txBody>
      </p:sp>
      <p:sp>
        <p:nvSpPr>
          <p:cNvPr id="5" name="Título 1">
            <a:extLst>
              <a:ext uri="{FF2B5EF4-FFF2-40B4-BE49-F238E27FC236}">
                <a16:creationId xmlns:a16="http://schemas.microsoft.com/office/drawing/2014/main" id="{0342BD84-4527-4378-B0D2-FDA3ED1E97E4}"/>
              </a:ext>
            </a:extLst>
          </p:cNvPr>
          <p:cNvSpPr txBox="1">
            <a:spLocks/>
          </p:cNvSpPr>
          <p:nvPr/>
        </p:nvSpPr>
        <p:spPr>
          <a:xfrm>
            <a:off x="500748" y="6320502"/>
            <a:ext cx="8822863" cy="122464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hlinkClick r:id="rId2"/>
              </a:rPr>
              <a:t>www.PragimTech.com</a:t>
            </a:r>
            <a:r>
              <a:rPr lang="en-US" sz="2800" b="1" dirty="0">
                <a:ln w="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 </a:t>
            </a:r>
            <a:r>
              <a:rPr lang="en-US" sz="1600" b="1" dirty="0">
                <a:solidFill>
                  <a:schemeClr val="accent6"/>
                </a:solidFill>
                <a:latin typeface="Calibri" panose="020F0502020204030204" pitchFamily="34" charset="0"/>
                <a:cs typeface="Calibri" panose="020F0502020204030204" pitchFamily="34" charset="0"/>
              </a:rPr>
              <a:t>Training + Placements = Our success </a:t>
            </a:r>
            <a:r>
              <a:rPr lang="en-US" sz="1600" b="1" dirty="0">
                <a:latin typeface="Calibri" panose="020F0502020204030204" pitchFamily="34" charset="0"/>
                <a:cs typeface="Calibri" panose="020F0502020204030204" pitchFamily="34" charset="0"/>
              </a:rPr>
              <a:t>Pragim@PragimTech.com</a:t>
            </a:r>
            <a:br>
              <a:rPr lang="en-US" sz="1600" b="1" dirty="0">
                <a:latin typeface="Calibri" panose="020F0502020204030204" pitchFamily="34" charset="0"/>
                <a:cs typeface="Calibri" panose="020F0502020204030204" pitchFamily="34" charset="0"/>
              </a:rPr>
            </a:br>
            <a:endParaRPr lang="en-US" sz="2000" b="1" dirty="0">
              <a:latin typeface="Calibri" panose="020F0502020204030204" pitchFamily="34" charset="0"/>
              <a:cs typeface="Calibri" panose="020F0502020204030204" pitchFamily="34" charset="0"/>
            </a:endParaRPr>
          </a:p>
        </p:txBody>
      </p:sp>
      <p:grpSp>
        <p:nvGrpSpPr>
          <p:cNvPr id="22" name="Group 21">
            <a:extLst>
              <a:ext uri="{FF2B5EF4-FFF2-40B4-BE49-F238E27FC236}">
                <a16:creationId xmlns:a16="http://schemas.microsoft.com/office/drawing/2014/main" id="{7BFB6987-626F-750A-DC0A-2C315DE79345}"/>
              </a:ext>
            </a:extLst>
          </p:cNvPr>
          <p:cNvGrpSpPr/>
          <p:nvPr/>
        </p:nvGrpSpPr>
        <p:grpSpPr>
          <a:xfrm>
            <a:off x="2517318" y="992261"/>
            <a:ext cx="5366657" cy="2510218"/>
            <a:chOff x="2443839" y="1008590"/>
            <a:chExt cx="5366657" cy="2510218"/>
          </a:xfrm>
        </p:grpSpPr>
        <p:sp>
          <p:nvSpPr>
            <p:cNvPr id="14" name="Rectangle 13">
              <a:extLst>
                <a:ext uri="{FF2B5EF4-FFF2-40B4-BE49-F238E27FC236}">
                  <a16:creationId xmlns:a16="http://schemas.microsoft.com/office/drawing/2014/main" id="{D14DD026-DB92-6948-FC55-E2DCF60BDCD3}"/>
                </a:ext>
              </a:extLst>
            </p:cNvPr>
            <p:cNvSpPr/>
            <p:nvPr/>
          </p:nvSpPr>
          <p:spPr>
            <a:xfrm>
              <a:off x="2443839" y="1008590"/>
              <a:ext cx="5366657" cy="25102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B6868409-14CD-95BA-8301-E91AF48C26F2}"/>
                </a:ext>
              </a:extLst>
            </p:cNvPr>
            <p:cNvGrpSpPr/>
            <p:nvPr/>
          </p:nvGrpSpPr>
          <p:grpSpPr>
            <a:xfrm>
              <a:off x="2555417" y="1073849"/>
              <a:ext cx="5143504" cy="1706389"/>
              <a:chOff x="2555417" y="1073849"/>
              <a:chExt cx="5143504" cy="1706389"/>
            </a:xfrm>
          </p:grpSpPr>
          <p:sp>
            <p:nvSpPr>
              <p:cNvPr id="3" name="Rectangle 2">
                <a:extLst>
                  <a:ext uri="{FF2B5EF4-FFF2-40B4-BE49-F238E27FC236}">
                    <a16:creationId xmlns:a16="http://schemas.microsoft.com/office/drawing/2014/main" id="{E723D2C7-D936-C549-6237-89EAC382CB1B}"/>
                  </a:ext>
                </a:extLst>
              </p:cNvPr>
              <p:cNvSpPr/>
              <p:nvPr/>
            </p:nvSpPr>
            <p:spPr>
              <a:xfrm>
                <a:off x="2555417" y="1073849"/>
                <a:ext cx="2571751" cy="17063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Stack</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i = 10</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j = 20</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c1</a:t>
                </a:r>
              </a:p>
            </p:txBody>
          </p:sp>
          <p:sp>
            <p:nvSpPr>
              <p:cNvPr id="4" name="Rectangle 3">
                <a:extLst>
                  <a:ext uri="{FF2B5EF4-FFF2-40B4-BE49-F238E27FC236}">
                    <a16:creationId xmlns:a16="http://schemas.microsoft.com/office/drawing/2014/main" id="{0B9953E7-FF0E-7A8B-D811-325453879C1C}"/>
                  </a:ext>
                </a:extLst>
              </p:cNvPr>
              <p:cNvSpPr/>
              <p:nvPr/>
            </p:nvSpPr>
            <p:spPr>
              <a:xfrm>
                <a:off x="5127170" y="1073849"/>
                <a:ext cx="2571751" cy="17063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Heap</a:t>
                </a:r>
              </a:p>
              <a:p>
                <a:pPr algn="ctr"/>
                <a:endPar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B63CA700-D1A6-B9AD-8772-BA672D39C585}"/>
                  </a:ext>
                </a:extLst>
              </p:cNvPr>
              <p:cNvSpPr/>
              <p:nvPr/>
            </p:nvSpPr>
            <p:spPr>
              <a:xfrm>
                <a:off x="5400673" y="1743375"/>
                <a:ext cx="2024743" cy="6694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Id = 101</a:t>
                </a:r>
              </a:p>
              <a:p>
                <a:pPr algn="ctr"/>
                <a:r>
                  <a:rPr lang="es-MX">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Nombre = Homero</a:t>
                </a:r>
                <a:endParaRPr lang="es-MX"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grpSp>
        <p:cxnSp>
          <p:nvCxnSpPr>
            <p:cNvPr id="12" name="Straight Arrow Connector 11">
              <a:extLst>
                <a:ext uri="{FF2B5EF4-FFF2-40B4-BE49-F238E27FC236}">
                  <a16:creationId xmlns:a16="http://schemas.microsoft.com/office/drawing/2014/main" id="{4D6AFB12-6FAA-9C9E-DE86-C4DB364E76C2}"/>
                </a:ext>
              </a:extLst>
            </p:cNvPr>
            <p:cNvCxnSpPr>
              <a:cxnSpLocks/>
            </p:cNvCxnSpPr>
            <p:nvPr/>
          </p:nvCxnSpPr>
          <p:spPr>
            <a:xfrm flipV="1">
              <a:off x="4014785" y="2078111"/>
              <a:ext cx="1333687" cy="3962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B4BBFC03-6D9E-9D3A-00D7-F2072A3D1857}"/>
                </a:ext>
              </a:extLst>
            </p:cNvPr>
            <p:cNvSpPr txBox="1"/>
            <p:nvPr/>
          </p:nvSpPr>
          <p:spPr>
            <a:xfrm>
              <a:off x="2845247" y="2971094"/>
              <a:ext cx="1992089" cy="523220"/>
            </a:xfrm>
            <a:prstGeom prst="rect">
              <a:avLst/>
            </a:prstGeom>
            <a:noFill/>
          </p:spPr>
          <p:txBody>
            <a:bodyPr wrap="square" rtlCol="0">
              <a:spAutoFit/>
            </a:bodyPr>
            <a:lstStyle/>
            <a:p>
              <a:pPr algn="ctr"/>
              <a:r>
                <a:rPr lang="es-MX" sz="1400" dirty="0">
                  <a:solidFill>
                    <a:schemeClr val="bg1"/>
                  </a:solidFill>
                  <a:latin typeface="Calibri" panose="020F0502020204030204" pitchFamily="34" charset="0"/>
                  <a:ea typeface="Calibri" panose="020F0502020204030204" pitchFamily="34" charset="0"/>
                  <a:cs typeface="Calibri" panose="020F0502020204030204" pitchFamily="34" charset="0"/>
                </a:rPr>
                <a:t>Variable de referencia del objecto</a:t>
              </a:r>
            </a:p>
          </p:txBody>
        </p:sp>
        <p:sp>
          <p:nvSpPr>
            <p:cNvPr id="16" name="TextBox 15">
              <a:extLst>
                <a:ext uri="{FF2B5EF4-FFF2-40B4-BE49-F238E27FC236}">
                  <a16:creationId xmlns:a16="http://schemas.microsoft.com/office/drawing/2014/main" id="{0EE11E62-381D-6A34-1597-D6D87B683994}"/>
                </a:ext>
              </a:extLst>
            </p:cNvPr>
            <p:cNvSpPr txBox="1"/>
            <p:nvPr/>
          </p:nvSpPr>
          <p:spPr>
            <a:xfrm>
              <a:off x="5416999" y="2971094"/>
              <a:ext cx="1992089" cy="523220"/>
            </a:xfrm>
            <a:prstGeom prst="rect">
              <a:avLst/>
            </a:prstGeom>
            <a:noFill/>
          </p:spPr>
          <p:txBody>
            <a:bodyPr wrap="square" rtlCol="0">
              <a:spAutoFit/>
            </a:bodyPr>
            <a:lstStyle/>
            <a:p>
              <a:pPr algn="ctr"/>
              <a:r>
                <a:rPr lang="es-MX" sz="1400" dirty="0">
                  <a:solidFill>
                    <a:schemeClr val="bg1"/>
                  </a:solidFill>
                  <a:latin typeface="Calibri" panose="020F0502020204030204" pitchFamily="34" charset="0"/>
                  <a:ea typeface="Calibri" panose="020F0502020204030204" pitchFamily="34" charset="0"/>
                  <a:cs typeface="Calibri" panose="020F0502020204030204" pitchFamily="34" charset="0"/>
                </a:rPr>
                <a:t>Valor real del objecto Cliente</a:t>
              </a:r>
            </a:p>
          </p:txBody>
        </p:sp>
        <p:cxnSp>
          <p:nvCxnSpPr>
            <p:cNvPr id="17" name="Straight Arrow Connector 16">
              <a:extLst>
                <a:ext uri="{FF2B5EF4-FFF2-40B4-BE49-F238E27FC236}">
                  <a16:creationId xmlns:a16="http://schemas.microsoft.com/office/drawing/2014/main" id="{D6C71CC0-1F99-8D82-5997-2C38A679737E}"/>
                </a:ext>
              </a:extLst>
            </p:cNvPr>
            <p:cNvCxnSpPr>
              <a:cxnSpLocks/>
            </p:cNvCxnSpPr>
            <p:nvPr/>
          </p:nvCxnSpPr>
          <p:spPr>
            <a:xfrm>
              <a:off x="3846061" y="2628547"/>
              <a:ext cx="0" cy="39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DE5C917-01FE-3BC5-FD9B-4ED4BDDA2A79}"/>
                </a:ext>
              </a:extLst>
            </p:cNvPr>
            <p:cNvCxnSpPr>
              <a:cxnSpLocks/>
            </p:cNvCxnSpPr>
            <p:nvPr/>
          </p:nvCxnSpPr>
          <p:spPr>
            <a:xfrm>
              <a:off x="6427333" y="2474379"/>
              <a:ext cx="0" cy="471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5D9E9165-5633-FB5D-742A-CECEE3D5E298}"/>
              </a:ext>
            </a:extLst>
          </p:cNvPr>
          <p:cNvGrpSpPr/>
          <p:nvPr/>
        </p:nvGrpSpPr>
        <p:grpSpPr>
          <a:xfrm>
            <a:off x="2517317" y="3719185"/>
            <a:ext cx="5366657" cy="2510218"/>
            <a:chOff x="2443839" y="1008590"/>
            <a:chExt cx="5366657" cy="2510218"/>
          </a:xfrm>
        </p:grpSpPr>
        <p:sp>
          <p:nvSpPr>
            <p:cNvPr id="24" name="Rectangle 23">
              <a:extLst>
                <a:ext uri="{FF2B5EF4-FFF2-40B4-BE49-F238E27FC236}">
                  <a16:creationId xmlns:a16="http://schemas.microsoft.com/office/drawing/2014/main" id="{9132E1C1-080D-8CD3-FA09-71643B7DA519}"/>
                </a:ext>
              </a:extLst>
            </p:cNvPr>
            <p:cNvSpPr/>
            <p:nvPr/>
          </p:nvSpPr>
          <p:spPr>
            <a:xfrm>
              <a:off x="2443839" y="1008590"/>
              <a:ext cx="5366657" cy="25102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DEE4E2D-8459-55FB-32A2-170527081D8B}"/>
                </a:ext>
              </a:extLst>
            </p:cNvPr>
            <p:cNvGrpSpPr/>
            <p:nvPr/>
          </p:nvGrpSpPr>
          <p:grpSpPr>
            <a:xfrm>
              <a:off x="2555417" y="1073849"/>
              <a:ext cx="5143504" cy="2191813"/>
              <a:chOff x="2555417" y="1073849"/>
              <a:chExt cx="5143504" cy="2191813"/>
            </a:xfrm>
          </p:grpSpPr>
          <p:sp>
            <p:nvSpPr>
              <p:cNvPr id="31" name="Rectangle 30">
                <a:extLst>
                  <a:ext uri="{FF2B5EF4-FFF2-40B4-BE49-F238E27FC236}">
                    <a16:creationId xmlns:a16="http://schemas.microsoft.com/office/drawing/2014/main" id="{8011697F-EC6E-FDD3-5D33-DD2C48EC00BA}"/>
                  </a:ext>
                </a:extLst>
              </p:cNvPr>
              <p:cNvSpPr/>
              <p:nvPr/>
            </p:nvSpPr>
            <p:spPr>
              <a:xfrm>
                <a:off x="2555417" y="1073849"/>
                <a:ext cx="2571751" cy="2191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Stack</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i = 10</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j = 20</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c1</a:t>
                </a:r>
              </a:p>
              <a:p>
                <a:pPr algn="ctr"/>
                <a:r>
                  <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c2</a:t>
                </a:r>
              </a:p>
            </p:txBody>
          </p:sp>
          <p:sp>
            <p:nvSpPr>
              <p:cNvPr id="32" name="Rectangle 31">
                <a:extLst>
                  <a:ext uri="{FF2B5EF4-FFF2-40B4-BE49-F238E27FC236}">
                    <a16:creationId xmlns:a16="http://schemas.microsoft.com/office/drawing/2014/main" id="{AF560B64-62D1-8A7A-6C6C-30246CE83C81}"/>
                  </a:ext>
                </a:extLst>
              </p:cNvPr>
              <p:cNvSpPr/>
              <p:nvPr/>
            </p:nvSpPr>
            <p:spPr>
              <a:xfrm>
                <a:off x="5127170" y="1073849"/>
                <a:ext cx="2571751" cy="2191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Heap</a:t>
                </a:r>
              </a:p>
              <a:p>
                <a:pPr algn="ctr"/>
                <a:endPar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a:p>
                <a:pPr algn="ctr"/>
                <a:endParaRPr lang="en-US"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3" name="Rectangle: Rounded Corners 32">
                <a:extLst>
                  <a:ext uri="{FF2B5EF4-FFF2-40B4-BE49-F238E27FC236}">
                    <a16:creationId xmlns:a16="http://schemas.microsoft.com/office/drawing/2014/main" id="{6349D196-16F3-4BC3-2926-5B877740E40D}"/>
                  </a:ext>
                </a:extLst>
              </p:cNvPr>
              <p:cNvSpPr/>
              <p:nvPr/>
            </p:nvSpPr>
            <p:spPr>
              <a:xfrm>
                <a:off x="5417000" y="2302979"/>
                <a:ext cx="2024743" cy="6694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Id = 101</a:t>
                </a:r>
              </a:p>
              <a:p>
                <a:pPr algn="ctr"/>
                <a:r>
                  <a:rPr lang="es-MX" dirty="0">
                    <a:ln w="0"/>
                    <a:solidFill>
                      <a:schemeClr val="bg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Nombre = Homero</a:t>
                </a:r>
              </a:p>
            </p:txBody>
          </p:sp>
        </p:grpSp>
        <p:cxnSp>
          <p:nvCxnSpPr>
            <p:cNvPr id="26" name="Straight Arrow Connector 25">
              <a:extLst>
                <a:ext uri="{FF2B5EF4-FFF2-40B4-BE49-F238E27FC236}">
                  <a16:creationId xmlns:a16="http://schemas.microsoft.com/office/drawing/2014/main" id="{C7B544D1-8425-3524-08A1-0FFCCD8C44F1}"/>
                </a:ext>
              </a:extLst>
            </p:cNvPr>
            <p:cNvCxnSpPr>
              <a:cxnSpLocks/>
            </p:cNvCxnSpPr>
            <p:nvPr/>
          </p:nvCxnSpPr>
          <p:spPr>
            <a:xfrm>
              <a:off x="4014786" y="2532822"/>
              <a:ext cx="1333687" cy="789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grpSp>
      <p:cxnSp>
        <p:nvCxnSpPr>
          <p:cNvPr id="37" name="Straight Arrow Connector 36">
            <a:extLst>
              <a:ext uri="{FF2B5EF4-FFF2-40B4-BE49-F238E27FC236}">
                <a16:creationId xmlns:a16="http://schemas.microsoft.com/office/drawing/2014/main" id="{970E7360-650F-FC6C-3D7D-1993D74D6C7D}"/>
              </a:ext>
            </a:extLst>
          </p:cNvPr>
          <p:cNvCxnSpPr>
            <a:cxnSpLocks/>
          </p:cNvCxnSpPr>
          <p:nvPr/>
        </p:nvCxnSpPr>
        <p:spPr>
          <a:xfrm flipV="1">
            <a:off x="4080100" y="5437976"/>
            <a:ext cx="1333687" cy="1684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053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34EA-EFE5-4513-BF66-892D97300CE4}"/>
              </a:ext>
            </a:extLst>
          </p:cNvPr>
          <p:cNvSpPr>
            <a:spLocks noGrp="1"/>
          </p:cNvSpPr>
          <p:nvPr>
            <p:ph type="title"/>
          </p:nvPr>
        </p:nvSpPr>
        <p:spPr/>
        <p:txBody>
          <a:bodyPr/>
          <a:lstStyle/>
          <a:p>
            <a:r>
              <a:rPr lang="es-MX" sz="4800" b="1" dirty="0">
                <a:solidFill>
                  <a:schemeClr val="accent1"/>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Recursos adicionales</a:t>
            </a:r>
          </a:p>
        </p:txBody>
      </p:sp>
      <p:sp>
        <p:nvSpPr>
          <p:cNvPr id="3" name="Marcador de contenido 2">
            <a:extLst>
              <a:ext uri="{FF2B5EF4-FFF2-40B4-BE49-F238E27FC236}">
                <a16:creationId xmlns:a16="http://schemas.microsoft.com/office/drawing/2014/main" id="{0037F1DB-1946-4C6B-A041-C08AD3516F24}"/>
              </a:ext>
            </a:extLst>
          </p:cNvPr>
          <p:cNvSpPr>
            <a:spLocks noGrp="1"/>
          </p:cNvSpPr>
          <p:nvPr>
            <p:ph idx="1"/>
          </p:nvPr>
        </p:nvSpPr>
        <p:spPr/>
        <p:txBody>
          <a:bodyPr>
            <a:normAutofit/>
          </a:bodyPr>
          <a:lstStyle/>
          <a:p>
            <a:r>
              <a:rPr lang="es-MX" sz="3600" dirty="0">
                <a:latin typeface="Calibri" panose="020F0502020204030204" pitchFamily="34" charset="0"/>
                <a:cs typeface="Calibri" panose="020F0502020204030204" pitchFamily="34" charset="0"/>
              </a:rPr>
              <a:t>PRAGIM Pagina principal</a:t>
            </a:r>
          </a:p>
          <a:p>
            <a:pPr lvl="1"/>
            <a:r>
              <a:rPr lang="es-MX" sz="3400" dirty="0">
                <a:latin typeface="Calibri" panose="020F0502020204030204" pitchFamily="34" charset="0"/>
                <a:cs typeface="Calibri" panose="020F0502020204030204" pitchFamily="34" charset="0"/>
              </a:rPr>
              <a:t>http://www.PragimTech.com</a:t>
            </a:r>
            <a:endParaRPr lang="es-MX"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660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BB0257-A2F3-4C75-ADB1-2EF4E30B48EE}"/>
              </a:ext>
            </a:extLst>
          </p:cNvPr>
          <p:cNvSpPr/>
          <p:nvPr/>
        </p:nvSpPr>
        <p:spPr>
          <a:xfrm>
            <a:off x="0" y="0"/>
            <a:ext cx="5653696"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sign, vector graphics&#10;&#10;Description automatically generated">
            <a:extLst>
              <a:ext uri="{FF2B5EF4-FFF2-40B4-BE49-F238E27FC236}">
                <a16:creationId xmlns:a16="http://schemas.microsoft.com/office/drawing/2014/main" id="{CAEAC5EE-DED9-4F4E-88A4-FE50ACF4DDFC}"/>
              </a:ext>
            </a:extLst>
          </p:cNvPr>
          <p:cNvPicPr>
            <a:picLocks noChangeAspect="1"/>
          </p:cNvPicPr>
          <p:nvPr/>
        </p:nvPicPr>
        <p:blipFill>
          <a:blip r:embed="rId2"/>
          <a:stretch>
            <a:fillRect/>
          </a:stretch>
        </p:blipFill>
        <p:spPr>
          <a:xfrm>
            <a:off x="-350635" y="251517"/>
            <a:ext cx="6354966" cy="6354966"/>
          </a:xfrm>
          <a:prstGeom prst="rect">
            <a:avLst/>
          </a:prstGeom>
          <a:effectLst/>
        </p:spPr>
      </p:pic>
      <p:sp>
        <p:nvSpPr>
          <p:cNvPr id="9" name="Marcador de contenido 2">
            <a:extLst>
              <a:ext uri="{FF2B5EF4-FFF2-40B4-BE49-F238E27FC236}">
                <a16:creationId xmlns:a16="http://schemas.microsoft.com/office/drawing/2014/main" id="{4F3378A5-2ED6-44C1-A7AE-1B40A6B717D6}"/>
              </a:ext>
            </a:extLst>
          </p:cNvPr>
          <p:cNvSpPr txBox="1">
            <a:spLocks/>
          </p:cNvSpPr>
          <p:nvPr/>
        </p:nvSpPr>
        <p:spPr>
          <a:xfrm>
            <a:off x="5532120" y="-88967"/>
            <a:ext cx="6761123" cy="685800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lt1"/>
                </a:solidFill>
                <a:latin typeface="+mn-lt"/>
                <a:ea typeface="+mn-ea"/>
                <a:cs typeface="+mn-cs"/>
              </a:defRPr>
            </a:lvl9pPr>
          </a:lstStyle>
          <a:p>
            <a:pPr marL="0" indent="0" algn="ctr">
              <a:lnSpc>
                <a:spcPct val="90000"/>
              </a:lnSpc>
              <a:spcBef>
                <a:spcPct val="0"/>
              </a:spcBef>
              <a:spcAft>
                <a:spcPts val="600"/>
              </a:spcAft>
              <a:buNone/>
            </a:pPr>
            <a:r>
              <a:rPr lang="en-US" sz="20400" b="1" spc="50" dirty="0">
                <a:ln w="0"/>
                <a:solidFill>
                  <a:schemeClr val="tx2"/>
                </a:solidFill>
                <a:effectLst>
                  <a:innerShdw blurRad="63500" dist="50800" dir="13500000">
                    <a:srgbClr val="000000">
                      <a:alpha val="50000"/>
                    </a:srgbClr>
                  </a:innerShdw>
                </a:effectLst>
                <a:latin typeface="Calibri" panose="020F0502020204030204" pitchFamily="34" charset="0"/>
                <a:ea typeface="+mj-ea"/>
                <a:cs typeface="Calibri" panose="020F0502020204030204" pitchFamily="34" charset="0"/>
              </a:rPr>
              <a:t>[29]</a:t>
            </a:r>
          </a:p>
          <a:p>
            <a:pPr marL="0" indent="0" algn="ctr">
              <a:lnSpc>
                <a:spcPct val="90000"/>
              </a:lnSpc>
              <a:spcBef>
                <a:spcPct val="0"/>
              </a:spcBef>
              <a:spcAft>
                <a:spcPts val="600"/>
              </a:spcAft>
              <a:buNone/>
            </a:pPr>
            <a:r>
              <a:rPr lang="es-MX" sz="9600" b="1" spc="50" dirty="0">
                <a:ln w="0"/>
                <a:solidFill>
                  <a:schemeClr val="tx2"/>
                </a:solidFill>
                <a:effectLst>
                  <a:innerShdw blurRad="63500" dist="50800" dir="13500000">
                    <a:srgbClr val="000000">
                      <a:alpha val="50000"/>
                    </a:srgbClr>
                  </a:innerShdw>
                </a:effectLst>
                <a:latin typeface="Calibri" panose="020F0502020204030204" pitchFamily="34" charset="0"/>
                <a:ea typeface="+mj-ea"/>
                <a:cs typeface="Calibri" panose="020F0502020204030204" pitchFamily="34" charset="0"/>
              </a:rPr>
              <a:t>Diferencias entre </a:t>
            </a:r>
            <a:r>
              <a:rPr lang="es-MX" sz="8600" b="1" spc="50" dirty="0">
                <a:ln w="0"/>
                <a:solidFill>
                  <a:schemeClr val="tx2"/>
                </a:solidFill>
                <a:effectLst>
                  <a:innerShdw blurRad="63500" dist="50800" dir="13500000">
                    <a:srgbClr val="000000">
                      <a:alpha val="50000"/>
                    </a:srgbClr>
                  </a:innerShdw>
                </a:effectLst>
                <a:latin typeface="Calibri" panose="020F0502020204030204" pitchFamily="34" charset="0"/>
                <a:ea typeface="+mj-ea"/>
                <a:cs typeface="Calibri" panose="020F0502020204030204" pitchFamily="34" charset="0"/>
              </a:rPr>
              <a:t>Clases</a:t>
            </a:r>
            <a:r>
              <a:rPr lang="es-MX" sz="9500" b="1" spc="50" dirty="0">
                <a:ln w="0"/>
                <a:solidFill>
                  <a:schemeClr val="tx2"/>
                </a:solidFill>
                <a:effectLst>
                  <a:innerShdw blurRad="63500" dist="50800" dir="13500000">
                    <a:srgbClr val="000000">
                      <a:alpha val="50000"/>
                    </a:srgbClr>
                  </a:innerShdw>
                </a:effectLst>
                <a:latin typeface="Calibri" panose="020F0502020204030204" pitchFamily="34" charset="0"/>
                <a:ea typeface="+mj-ea"/>
                <a:cs typeface="Calibri" panose="020F0502020204030204" pitchFamily="34" charset="0"/>
              </a:rPr>
              <a:t> y</a:t>
            </a:r>
          </a:p>
          <a:p>
            <a:pPr marL="0" indent="0" algn="ctr">
              <a:lnSpc>
                <a:spcPct val="90000"/>
              </a:lnSpc>
              <a:spcBef>
                <a:spcPct val="0"/>
              </a:spcBef>
              <a:spcAft>
                <a:spcPts val="600"/>
              </a:spcAft>
              <a:buNone/>
            </a:pPr>
            <a:r>
              <a:rPr lang="es-MX" sz="9600" b="1" spc="50" dirty="0">
                <a:ln w="0"/>
                <a:solidFill>
                  <a:schemeClr val="tx2"/>
                </a:solidFill>
                <a:effectLst>
                  <a:innerShdw blurRad="63500" dist="50800" dir="13500000">
                    <a:srgbClr val="000000">
                      <a:alpha val="50000"/>
                    </a:srgbClr>
                  </a:innerShdw>
                </a:effectLst>
                <a:latin typeface="Calibri" panose="020F0502020204030204" pitchFamily="34" charset="0"/>
                <a:ea typeface="+mj-ea"/>
                <a:cs typeface="Calibri" panose="020F0502020204030204" pitchFamily="34" charset="0"/>
              </a:rPr>
              <a:t>Estructuras</a:t>
            </a:r>
            <a:endParaRPr lang="es-MX" sz="8000" b="1" spc="50" dirty="0">
              <a:ln w="0"/>
              <a:solidFill>
                <a:schemeClr val="tx2"/>
              </a:solidFill>
              <a:effectLst>
                <a:innerShdw blurRad="63500" dist="50800" dir="13500000">
                  <a:srgbClr val="000000">
                    <a:alpha val="50000"/>
                  </a:srgbClr>
                </a:inn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132283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alizado 3">
      <a:dk1>
        <a:sysClr val="windowText" lastClr="000000"/>
      </a:dk1>
      <a:lt1>
        <a:sysClr val="window" lastClr="FFFFFF"/>
      </a:lt1>
      <a:dk2>
        <a:srgbClr val="0E5580"/>
      </a:dk2>
      <a:lt2>
        <a:srgbClr val="EBEBEB"/>
      </a:lt2>
      <a:accent1>
        <a:srgbClr val="E6C133"/>
      </a:accent1>
      <a:accent2>
        <a:srgbClr val="E6C133"/>
      </a:accent2>
      <a:accent3>
        <a:srgbClr val="EF7A24"/>
      </a:accent3>
      <a:accent4>
        <a:srgbClr val="5AA0F5"/>
      </a:accent4>
      <a:accent5>
        <a:srgbClr val="75CEEC"/>
      </a:accent5>
      <a:accent6>
        <a:srgbClr val="EFD984"/>
      </a:accent6>
      <a:hlink>
        <a:srgbClr val="E6C133"/>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5746</TotalTime>
  <Words>653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www.PragimTech.com Training +Placements = Our success Pragim@PragimTech.com </vt:lpstr>
      <vt:lpstr>En esta lección veremos:</vt:lpstr>
      <vt:lpstr>Estructuras(Struct)</vt:lpstr>
      <vt:lpstr>Clases vs Estructuras</vt:lpstr>
      <vt:lpstr>PowerPoint Presentation</vt:lpstr>
      <vt:lpstr>Stack(la pila) y Heap(el montón)</vt:lpstr>
      <vt:lpstr>Recursos adicionales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Cristina Carrasco Angulo</dc:creator>
  <cp:lastModifiedBy>Cristina Carrasco</cp:lastModifiedBy>
  <cp:revision>67</cp:revision>
  <dcterms:created xsi:type="dcterms:W3CDTF">2021-02-01T04:39:32Z</dcterms:created>
  <dcterms:modified xsi:type="dcterms:W3CDTF">2023-01-05T13:53:02Z</dcterms:modified>
</cp:coreProperties>
</file>