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54" d="100"/>
          <a:sy n="154" d="100"/>
        </p:scale>
        <p:origin x="-33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88054-7E5D-A942-BBAF-3CEC0686E2E4}" type="doc">
      <dgm:prSet loTypeId="urn:microsoft.com/office/officeart/2005/8/layout/bProcess2" loCatId="" qsTypeId="urn:microsoft.com/office/officeart/2005/8/quickstyle/simple4" qsCatId="simple" csTypeId="urn:microsoft.com/office/officeart/2005/8/colors/colorful2" csCatId="colorful" phldr="1"/>
      <dgm:spPr/>
    </dgm:pt>
    <dgm:pt modelId="{F4577BF0-27A7-E74C-8C5E-B97F35EAFC87}">
      <dgm:prSet phldrT="[Testo]"/>
      <dgm:spPr/>
      <dgm:t>
        <a:bodyPr/>
        <a:lstStyle/>
        <a:p>
          <a:r>
            <a:rPr lang="it-IT" dirty="0" smtClean="0"/>
            <a:t>Lettura file di input</a:t>
          </a:r>
          <a:endParaRPr lang="it-IT" dirty="0"/>
        </a:p>
      </dgm:t>
    </dgm:pt>
    <dgm:pt modelId="{388CFBD0-F84E-2C40-8CC3-185AA4FFBEF7}" type="parTrans" cxnId="{57CBC85A-9BDA-5E43-98BC-B7BDC40478CB}">
      <dgm:prSet/>
      <dgm:spPr/>
      <dgm:t>
        <a:bodyPr/>
        <a:lstStyle/>
        <a:p>
          <a:endParaRPr lang="it-IT"/>
        </a:p>
      </dgm:t>
    </dgm:pt>
    <dgm:pt modelId="{DC01E49A-DC5D-D140-91A2-41F60A45684A}" type="sibTrans" cxnId="{57CBC85A-9BDA-5E43-98BC-B7BDC40478CB}">
      <dgm:prSet/>
      <dgm:spPr/>
      <dgm:t>
        <a:bodyPr/>
        <a:lstStyle/>
        <a:p>
          <a:endParaRPr lang="it-IT"/>
        </a:p>
      </dgm:t>
    </dgm:pt>
    <dgm:pt modelId="{9E10C6B8-96AB-A441-B1FD-1322551F73F3}">
      <dgm:prSet phldrT="[Testo]"/>
      <dgm:spPr/>
      <dgm:t>
        <a:bodyPr/>
        <a:lstStyle/>
        <a:p>
          <a:r>
            <a:rPr lang="it-IT" dirty="0" smtClean="0"/>
            <a:t>Conversione EBNF -&gt; BNF</a:t>
          </a:r>
          <a:endParaRPr lang="it-IT" dirty="0"/>
        </a:p>
      </dgm:t>
    </dgm:pt>
    <dgm:pt modelId="{46AD2918-A282-6749-83C5-8C44FF7AF556}" type="parTrans" cxnId="{4DE8379A-C035-2744-B42F-A67FDC2D183D}">
      <dgm:prSet/>
      <dgm:spPr/>
      <dgm:t>
        <a:bodyPr/>
        <a:lstStyle/>
        <a:p>
          <a:endParaRPr lang="it-IT"/>
        </a:p>
      </dgm:t>
    </dgm:pt>
    <dgm:pt modelId="{D1DF6DDD-BFB8-EF40-94F2-38FE682D911C}" type="sibTrans" cxnId="{4DE8379A-C035-2744-B42F-A67FDC2D183D}">
      <dgm:prSet/>
      <dgm:spPr/>
      <dgm:t>
        <a:bodyPr/>
        <a:lstStyle/>
        <a:p>
          <a:endParaRPr lang="it-IT"/>
        </a:p>
      </dgm:t>
    </dgm:pt>
    <dgm:pt modelId="{1BAD5BB9-523A-424F-B573-589A64FD4A5C}">
      <dgm:prSet phldrT="[Testo]"/>
      <dgm:spPr/>
      <dgm:t>
        <a:bodyPr/>
        <a:lstStyle/>
        <a:p>
          <a:r>
            <a:rPr lang="it-IT" dirty="0" smtClean="0"/>
            <a:t>First &amp; </a:t>
          </a:r>
          <a:r>
            <a:rPr lang="it-IT" dirty="0" err="1" smtClean="0"/>
            <a:t>Follow</a:t>
          </a:r>
          <a:endParaRPr lang="it-IT" dirty="0"/>
        </a:p>
      </dgm:t>
    </dgm:pt>
    <dgm:pt modelId="{7A0E6FDC-F464-2843-B6D8-46A124C9528A}" type="parTrans" cxnId="{8691C8DD-E956-F245-93C7-2362E5EC1DD8}">
      <dgm:prSet/>
      <dgm:spPr/>
      <dgm:t>
        <a:bodyPr/>
        <a:lstStyle/>
        <a:p>
          <a:endParaRPr lang="it-IT"/>
        </a:p>
      </dgm:t>
    </dgm:pt>
    <dgm:pt modelId="{F3CDB822-1C58-BB4E-9F18-34419835FB10}" type="sibTrans" cxnId="{8691C8DD-E956-F245-93C7-2362E5EC1DD8}">
      <dgm:prSet/>
      <dgm:spPr/>
      <dgm:t>
        <a:bodyPr/>
        <a:lstStyle/>
        <a:p>
          <a:endParaRPr lang="it-IT"/>
        </a:p>
      </dgm:t>
    </dgm:pt>
    <dgm:pt modelId="{45C3E2A8-CDAC-2143-B1D5-C294199A17B8}">
      <dgm:prSet phldrT="[Testo]"/>
      <dgm:spPr/>
      <dgm:t>
        <a:bodyPr/>
        <a:lstStyle/>
        <a:p>
          <a:r>
            <a:rPr lang="it-IT" dirty="0" smtClean="0"/>
            <a:t>Verifica INPUT</a:t>
          </a:r>
          <a:endParaRPr lang="it-IT" dirty="0"/>
        </a:p>
      </dgm:t>
    </dgm:pt>
    <dgm:pt modelId="{CAF65CE8-45F2-384C-9225-5203691E1DDB}" type="parTrans" cxnId="{C7403C90-188C-214B-8021-6D9C20FD1C4B}">
      <dgm:prSet/>
      <dgm:spPr/>
      <dgm:t>
        <a:bodyPr/>
        <a:lstStyle/>
        <a:p>
          <a:endParaRPr lang="it-IT"/>
        </a:p>
      </dgm:t>
    </dgm:pt>
    <dgm:pt modelId="{F5863DC9-E188-1749-B79A-949D0E210DB0}" type="sibTrans" cxnId="{C7403C90-188C-214B-8021-6D9C20FD1C4B}">
      <dgm:prSet/>
      <dgm:spPr/>
      <dgm:t>
        <a:bodyPr/>
        <a:lstStyle/>
        <a:p>
          <a:endParaRPr lang="it-IT"/>
        </a:p>
      </dgm:t>
    </dgm:pt>
    <dgm:pt modelId="{3810A09C-A825-824C-86D1-2E76D472B1AA}">
      <dgm:prSet phldrT="[Testo]"/>
      <dgm:spPr/>
      <dgm:t>
        <a:bodyPr/>
        <a:lstStyle/>
        <a:p>
          <a:r>
            <a:rPr lang="it-IT" dirty="0" smtClean="0"/>
            <a:t>CFSM</a:t>
          </a:r>
          <a:endParaRPr lang="it-IT" dirty="0"/>
        </a:p>
      </dgm:t>
    </dgm:pt>
    <dgm:pt modelId="{7B37DBFE-4FF3-5648-B4BB-6AC8574B3E98}" type="sibTrans" cxnId="{2ACC2E87-B6F7-DD40-8A2B-4A85E21FA88A}">
      <dgm:prSet/>
      <dgm:spPr/>
      <dgm:t>
        <a:bodyPr/>
        <a:lstStyle/>
        <a:p>
          <a:endParaRPr lang="it-IT"/>
        </a:p>
      </dgm:t>
    </dgm:pt>
    <dgm:pt modelId="{7DF11778-D590-9E45-8162-0B46C39B39E9}" type="parTrans" cxnId="{2ACC2E87-B6F7-DD40-8A2B-4A85E21FA88A}">
      <dgm:prSet/>
      <dgm:spPr/>
      <dgm:t>
        <a:bodyPr/>
        <a:lstStyle/>
        <a:p>
          <a:endParaRPr lang="it-IT"/>
        </a:p>
      </dgm:t>
    </dgm:pt>
    <dgm:pt modelId="{4F5C1E00-7F88-BB4A-9D52-3A94D738D055}">
      <dgm:prSet phldrT="[Testo]"/>
      <dgm:spPr/>
      <dgm:t>
        <a:bodyPr/>
        <a:lstStyle/>
        <a:p>
          <a:r>
            <a:rPr lang="it-IT" dirty="0" smtClean="0"/>
            <a:t>Creazione </a:t>
          </a:r>
          <a:r>
            <a:rPr lang="it-IT" dirty="0" err="1" smtClean="0"/>
            <a:t>ActionGoto</a:t>
          </a:r>
          <a:endParaRPr lang="it-IT" dirty="0"/>
        </a:p>
      </dgm:t>
    </dgm:pt>
    <dgm:pt modelId="{0A394FE2-9E7F-4341-A533-EF8322721976}" type="parTrans" cxnId="{CEE287C5-3525-1C4B-995D-D486AAAB4777}">
      <dgm:prSet/>
      <dgm:spPr/>
      <dgm:t>
        <a:bodyPr/>
        <a:lstStyle/>
        <a:p>
          <a:endParaRPr lang="it-IT"/>
        </a:p>
      </dgm:t>
    </dgm:pt>
    <dgm:pt modelId="{E7F622AE-B9C2-894B-86F5-03C7CDC1E38E}" type="sibTrans" cxnId="{CEE287C5-3525-1C4B-995D-D486AAAB4777}">
      <dgm:prSet/>
      <dgm:spPr/>
      <dgm:t>
        <a:bodyPr/>
        <a:lstStyle/>
        <a:p>
          <a:endParaRPr lang="it-IT"/>
        </a:p>
      </dgm:t>
    </dgm:pt>
    <dgm:pt modelId="{F2B9ED54-C6ED-944D-987F-1B8417B0831F}" type="pres">
      <dgm:prSet presAssocID="{7FA88054-7E5D-A942-BBAF-3CEC0686E2E4}" presName="diagram" presStyleCnt="0">
        <dgm:presLayoutVars>
          <dgm:dir/>
          <dgm:resizeHandles/>
        </dgm:presLayoutVars>
      </dgm:prSet>
      <dgm:spPr/>
    </dgm:pt>
    <dgm:pt modelId="{9BBBC934-5895-5F43-9767-7EC990AA01A5}" type="pres">
      <dgm:prSet presAssocID="{F4577BF0-27A7-E74C-8C5E-B97F35EAFC87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0C0E7B-6005-2041-B799-BAD8458516F1}" type="pres">
      <dgm:prSet presAssocID="{DC01E49A-DC5D-D140-91A2-41F60A45684A}" presName="sibTrans" presStyleLbl="sibTrans2D1" presStyleIdx="0" presStyleCnt="5"/>
      <dgm:spPr/>
      <dgm:t>
        <a:bodyPr/>
        <a:lstStyle/>
        <a:p>
          <a:endParaRPr lang="it-IT"/>
        </a:p>
      </dgm:t>
    </dgm:pt>
    <dgm:pt modelId="{7B2B5104-F7EF-5047-9D7A-633970E2511D}" type="pres">
      <dgm:prSet presAssocID="{9E10C6B8-96AB-A441-B1FD-1322551F73F3}" presName="middleNode" presStyleCnt="0"/>
      <dgm:spPr/>
    </dgm:pt>
    <dgm:pt modelId="{515195B9-16EB-2240-A2CA-BBCC641977AF}" type="pres">
      <dgm:prSet presAssocID="{9E10C6B8-96AB-A441-B1FD-1322551F73F3}" presName="padding" presStyleLbl="node1" presStyleIdx="0" presStyleCnt="6"/>
      <dgm:spPr/>
    </dgm:pt>
    <dgm:pt modelId="{4618A030-54C5-3242-A3A9-F1747B87B750}" type="pres">
      <dgm:prSet presAssocID="{9E10C6B8-96AB-A441-B1FD-1322551F73F3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2B70956-FA17-8241-AC86-2D964B6637C9}" type="pres">
      <dgm:prSet presAssocID="{D1DF6DDD-BFB8-EF40-94F2-38FE682D911C}" presName="sibTrans" presStyleLbl="sibTrans2D1" presStyleIdx="1" presStyleCnt="5"/>
      <dgm:spPr/>
      <dgm:t>
        <a:bodyPr/>
        <a:lstStyle/>
        <a:p>
          <a:endParaRPr lang="it-IT"/>
        </a:p>
      </dgm:t>
    </dgm:pt>
    <dgm:pt modelId="{B11BD07A-F269-984A-B55B-9C956055ED99}" type="pres">
      <dgm:prSet presAssocID="{1BAD5BB9-523A-424F-B573-589A64FD4A5C}" presName="middleNode" presStyleCnt="0"/>
      <dgm:spPr/>
    </dgm:pt>
    <dgm:pt modelId="{818A64A5-1385-CD40-B9F0-CE606D7A8EB3}" type="pres">
      <dgm:prSet presAssocID="{1BAD5BB9-523A-424F-B573-589A64FD4A5C}" presName="padding" presStyleLbl="node1" presStyleIdx="1" presStyleCnt="6"/>
      <dgm:spPr/>
    </dgm:pt>
    <dgm:pt modelId="{C6CDB471-166A-4141-87B0-4AF66C55B8F9}" type="pres">
      <dgm:prSet presAssocID="{1BAD5BB9-523A-424F-B573-589A64FD4A5C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763A172-3EFA-534A-BC14-9EBC0EF138A7}" type="pres">
      <dgm:prSet presAssocID="{F3CDB822-1C58-BB4E-9F18-34419835FB10}" presName="sibTrans" presStyleLbl="sibTrans2D1" presStyleIdx="2" presStyleCnt="5"/>
      <dgm:spPr/>
      <dgm:t>
        <a:bodyPr/>
        <a:lstStyle/>
        <a:p>
          <a:endParaRPr lang="it-IT"/>
        </a:p>
      </dgm:t>
    </dgm:pt>
    <dgm:pt modelId="{D5C57EA0-DBEB-B549-B6A0-BE1DAF44BADF}" type="pres">
      <dgm:prSet presAssocID="{3810A09C-A825-824C-86D1-2E76D472B1AA}" presName="middleNode" presStyleCnt="0"/>
      <dgm:spPr/>
    </dgm:pt>
    <dgm:pt modelId="{82D01FC3-3C2E-5049-823D-B571DD4CC06E}" type="pres">
      <dgm:prSet presAssocID="{3810A09C-A825-824C-86D1-2E76D472B1AA}" presName="padding" presStyleLbl="node1" presStyleIdx="2" presStyleCnt="6"/>
      <dgm:spPr/>
    </dgm:pt>
    <dgm:pt modelId="{3DBB8626-E775-F14C-A3E8-A7AFA3B011F5}" type="pres">
      <dgm:prSet presAssocID="{3810A09C-A825-824C-86D1-2E76D472B1AA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0154250-585F-144A-909D-06E626C197FC}" type="pres">
      <dgm:prSet presAssocID="{7B37DBFE-4FF3-5648-B4BB-6AC8574B3E98}" presName="sibTrans" presStyleLbl="sibTrans2D1" presStyleIdx="3" presStyleCnt="5"/>
      <dgm:spPr/>
      <dgm:t>
        <a:bodyPr/>
        <a:lstStyle/>
        <a:p>
          <a:endParaRPr lang="it-IT"/>
        </a:p>
      </dgm:t>
    </dgm:pt>
    <dgm:pt modelId="{7178DAF9-D69E-BB4C-9E0C-1E1EAA8384B3}" type="pres">
      <dgm:prSet presAssocID="{4F5C1E00-7F88-BB4A-9D52-3A94D738D055}" presName="middleNode" presStyleCnt="0"/>
      <dgm:spPr/>
    </dgm:pt>
    <dgm:pt modelId="{AFBAC81C-5FF7-B746-A4CD-F3516C79A02A}" type="pres">
      <dgm:prSet presAssocID="{4F5C1E00-7F88-BB4A-9D52-3A94D738D055}" presName="padding" presStyleLbl="node1" presStyleIdx="3" presStyleCnt="6"/>
      <dgm:spPr/>
    </dgm:pt>
    <dgm:pt modelId="{76F9E1AD-4225-F44C-9FED-700A62571D65}" type="pres">
      <dgm:prSet presAssocID="{4F5C1E00-7F88-BB4A-9D52-3A94D738D055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641E7DE-1ACA-9744-AFF0-A67A3C1962C1}" type="pres">
      <dgm:prSet presAssocID="{E7F622AE-B9C2-894B-86F5-03C7CDC1E38E}" presName="sibTrans" presStyleLbl="sibTrans2D1" presStyleIdx="4" presStyleCnt="5"/>
      <dgm:spPr/>
      <dgm:t>
        <a:bodyPr/>
        <a:lstStyle/>
        <a:p>
          <a:endParaRPr lang="it-IT"/>
        </a:p>
      </dgm:t>
    </dgm:pt>
    <dgm:pt modelId="{9FD80F8E-551C-9141-8EA7-0F07246A1ADD}" type="pres">
      <dgm:prSet presAssocID="{45C3E2A8-CDAC-2143-B1D5-C294199A17B8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EE287C5-3525-1C4B-995D-D486AAAB4777}" srcId="{7FA88054-7E5D-A942-BBAF-3CEC0686E2E4}" destId="{4F5C1E00-7F88-BB4A-9D52-3A94D738D055}" srcOrd="4" destOrd="0" parTransId="{0A394FE2-9E7F-4341-A533-EF8322721976}" sibTransId="{E7F622AE-B9C2-894B-86F5-03C7CDC1E38E}"/>
    <dgm:cxn modelId="{640D3B31-7BD8-CE4F-9F99-92FBBF59370F}" type="presOf" srcId="{9E10C6B8-96AB-A441-B1FD-1322551F73F3}" destId="{4618A030-54C5-3242-A3A9-F1747B87B750}" srcOrd="0" destOrd="0" presId="urn:microsoft.com/office/officeart/2005/8/layout/bProcess2"/>
    <dgm:cxn modelId="{94771367-A3B3-524F-AC9B-A83E07C46CFB}" type="presOf" srcId="{4F5C1E00-7F88-BB4A-9D52-3A94D738D055}" destId="{76F9E1AD-4225-F44C-9FED-700A62571D65}" srcOrd="0" destOrd="0" presId="urn:microsoft.com/office/officeart/2005/8/layout/bProcess2"/>
    <dgm:cxn modelId="{A647DA15-6010-5149-BCA8-9ACA55BF202D}" type="presOf" srcId="{F4577BF0-27A7-E74C-8C5E-B97F35EAFC87}" destId="{9BBBC934-5895-5F43-9767-7EC990AA01A5}" srcOrd="0" destOrd="0" presId="urn:microsoft.com/office/officeart/2005/8/layout/bProcess2"/>
    <dgm:cxn modelId="{0D2835E2-90EB-104F-A7A6-FF6972D8EF43}" type="presOf" srcId="{3810A09C-A825-824C-86D1-2E76D472B1AA}" destId="{3DBB8626-E775-F14C-A3E8-A7AFA3B011F5}" srcOrd="0" destOrd="0" presId="urn:microsoft.com/office/officeart/2005/8/layout/bProcess2"/>
    <dgm:cxn modelId="{2ACC2E87-B6F7-DD40-8A2B-4A85E21FA88A}" srcId="{7FA88054-7E5D-A942-BBAF-3CEC0686E2E4}" destId="{3810A09C-A825-824C-86D1-2E76D472B1AA}" srcOrd="3" destOrd="0" parTransId="{7DF11778-D590-9E45-8162-0B46C39B39E9}" sibTransId="{7B37DBFE-4FF3-5648-B4BB-6AC8574B3E98}"/>
    <dgm:cxn modelId="{4DE8379A-C035-2744-B42F-A67FDC2D183D}" srcId="{7FA88054-7E5D-A942-BBAF-3CEC0686E2E4}" destId="{9E10C6B8-96AB-A441-B1FD-1322551F73F3}" srcOrd="1" destOrd="0" parTransId="{46AD2918-A282-6749-83C5-8C44FF7AF556}" sibTransId="{D1DF6DDD-BFB8-EF40-94F2-38FE682D911C}"/>
    <dgm:cxn modelId="{8691C8DD-E956-F245-93C7-2362E5EC1DD8}" srcId="{7FA88054-7E5D-A942-BBAF-3CEC0686E2E4}" destId="{1BAD5BB9-523A-424F-B573-589A64FD4A5C}" srcOrd="2" destOrd="0" parTransId="{7A0E6FDC-F464-2843-B6D8-46A124C9528A}" sibTransId="{F3CDB822-1C58-BB4E-9F18-34419835FB10}"/>
    <dgm:cxn modelId="{119465ED-CD0A-B94D-B84B-9BAEFB7A1A1A}" type="presOf" srcId="{1BAD5BB9-523A-424F-B573-589A64FD4A5C}" destId="{C6CDB471-166A-4141-87B0-4AF66C55B8F9}" srcOrd="0" destOrd="0" presId="urn:microsoft.com/office/officeart/2005/8/layout/bProcess2"/>
    <dgm:cxn modelId="{C7403C90-188C-214B-8021-6D9C20FD1C4B}" srcId="{7FA88054-7E5D-A942-BBAF-3CEC0686E2E4}" destId="{45C3E2A8-CDAC-2143-B1D5-C294199A17B8}" srcOrd="5" destOrd="0" parTransId="{CAF65CE8-45F2-384C-9225-5203691E1DDB}" sibTransId="{F5863DC9-E188-1749-B79A-949D0E210DB0}"/>
    <dgm:cxn modelId="{57CBC85A-9BDA-5E43-98BC-B7BDC40478CB}" srcId="{7FA88054-7E5D-A942-BBAF-3CEC0686E2E4}" destId="{F4577BF0-27A7-E74C-8C5E-B97F35EAFC87}" srcOrd="0" destOrd="0" parTransId="{388CFBD0-F84E-2C40-8CC3-185AA4FFBEF7}" sibTransId="{DC01E49A-DC5D-D140-91A2-41F60A45684A}"/>
    <dgm:cxn modelId="{5ED5FA27-5F5E-CB4B-BD5C-3524AE2B6A76}" type="presOf" srcId="{7B37DBFE-4FF3-5648-B4BB-6AC8574B3E98}" destId="{90154250-585F-144A-909D-06E626C197FC}" srcOrd="0" destOrd="0" presId="urn:microsoft.com/office/officeart/2005/8/layout/bProcess2"/>
    <dgm:cxn modelId="{54350214-7380-1443-B87C-B21373B3A96B}" type="presOf" srcId="{DC01E49A-DC5D-D140-91A2-41F60A45684A}" destId="{B30C0E7B-6005-2041-B799-BAD8458516F1}" srcOrd="0" destOrd="0" presId="urn:microsoft.com/office/officeart/2005/8/layout/bProcess2"/>
    <dgm:cxn modelId="{A1B41225-4E00-B34E-BC32-D8CE4934BBEC}" type="presOf" srcId="{D1DF6DDD-BFB8-EF40-94F2-38FE682D911C}" destId="{62B70956-FA17-8241-AC86-2D964B6637C9}" srcOrd="0" destOrd="0" presId="urn:microsoft.com/office/officeart/2005/8/layout/bProcess2"/>
    <dgm:cxn modelId="{0A1A8DA4-A1E3-3543-83F7-09CBFDAEC17C}" type="presOf" srcId="{F3CDB822-1C58-BB4E-9F18-34419835FB10}" destId="{D763A172-3EFA-534A-BC14-9EBC0EF138A7}" srcOrd="0" destOrd="0" presId="urn:microsoft.com/office/officeart/2005/8/layout/bProcess2"/>
    <dgm:cxn modelId="{4C4A5EED-F76C-9743-BD79-6A8A927A9F14}" type="presOf" srcId="{E7F622AE-B9C2-894B-86F5-03C7CDC1E38E}" destId="{B641E7DE-1ACA-9744-AFF0-A67A3C1962C1}" srcOrd="0" destOrd="0" presId="urn:microsoft.com/office/officeart/2005/8/layout/bProcess2"/>
    <dgm:cxn modelId="{6BE6B54F-E6B9-AC4A-92B2-6AB7419BA0B1}" type="presOf" srcId="{7FA88054-7E5D-A942-BBAF-3CEC0686E2E4}" destId="{F2B9ED54-C6ED-944D-987F-1B8417B0831F}" srcOrd="0" destOrd="0" presId="urn:microsoft.com/office/officeart/2005/8/layout/bProcess2"/>
    <dgm:cxn modelId="{C83487C6-B90E-6444-B31C-EAEA176F2B1B}" type="presOf" srcId="{45C3E2A8-CDAC-2143-B1D5-C294199A17B8}" destId="{9FD80F8E-551C-9141-8EA7-0F07246A1ADD}" srcOrd="0" destOrd="0" presId="urn:microsoft.com/office/officeart/2005/8/layout/bProcess2"/>
    <dgm:cxn modelId="{7BCB0A90-E72C-9644-9861-8E9BEBD113FE}" type="presParOf" srcId="{F2B9ED54-C6ED-944D-987F-1B8417B0831F}" destId="{9BBBC934-5895-5F43-9767-7EC990AA01A5}" srcOrd="0" destOrd="0" presId="urn:microsoft.com/office/officeart/2005/8/layout/bProcess2"/>
    <dgm:cxn modelId="{0EF2A236-636C-734F-8D64-1CF4C52581DB}" type="presParOf" srcId="{F2B9ED54-C6ED-944D-987F-1B8417B0831F}" destId="{B30C0E7B-6005-2041-B799-BAD8458516F1}" srcOrd="1" destOrd="0" presId="urn:microsoft.com/office/officeart/2005/8/layout/bProcess2"/>
    <dgm:cxn modelId="{BE42B200-1A8F-4C46-9243-3152B8B1B266}" type="presParOf" srcId="{F2B9ED54-C6ED-944D-987F-1B8417B0831F}" destId="{7B2B5104-F7EF-5047-9D7A-633970E2511D}" srcOrd="2" destOrd="0" presId="urn:microsoft.com/office/officeart/2005/8/layout/bProcess2"/>
    <dgm:cxn modelId="{93D5FC47-9136-884D-A217-D61B9000D40A}" type="presParOf" srcId="{7B2B5104-F7EF-5047-9D7A-633970E2511D}" destId="{515195B9-16EB-2240-A2CA-BBCC641977AF}" srcOrd="0" destOrd="0" presId="urn:microsoft.com/office/officeart/2005/8/layout/bProcess2"/>
    <dgm:cxn modelId="{8D45A0DD-DAA9-D84E-9D84-1073C63787E3}" type="presParOf" srcId="{7B2B5104-F7EF-5047-9D7A-633970E2511D}" destId="{4618A030-54C5-3242-A3A9-F1747B87B750}" srcOrd="1" destOrd="0" presId="urn:microsoft.com/office/officeart/2005/8/layout/bProcess2"/>
    <dgm:cxn modelId="{8AE1E1B4-7E9C-2149-99AB-FC42CC88EDBA}" type="presParOf" srcId="{F2B9ED54-C6ED-944D-987F-1B8417B0831F}" destId="{62B70956-FA17-8241-AC86-2D964B6637C9}" srcOrd="3" destOrd="0" presId="urn:microsoft.com/office/officeart/2005/8/layout/bProcess2"/>
    <dgm:cxn modelId="{7FBD456D-297E-6E49-A6D6-4A6C59D408B8}" type="presParOf" srcId="{F2B9ED54-C6ED-944D-987F-1B8417B0831F}" destId="{B11BD07A-F269-984A-B55B-9C956055ED99}" srcOrd="4" destOrd="0" presId="urn:microsoft.com/office/officeart/2005/8/layout/bProcess2"/>
    <dgm:cxn modelId="{847767FF-2610-D244-AC91-405E37A680F5}" type="presParOf" srcId="{B11BD07A-F269-984A-B55B-9C956055ED99}" destId="{818A64A5-1385-CD40-B9F0-CE606D7A8EB3}" srcOrd="0" destOrd="0" presId="urn:microsoft.com/office/officeart/2005/8/layout/bProcess2"/>
    <dgm:cxn modelId="{85F6AFC2-9F0E-7843-A71E-18E1AF448823}" type="presParOf" srcId="{B11BD07A-F269-984A-B55B-9C956055ED99}" destId="{C6CDB471-166A-4141-87B0-4AF66C55B8F9}" srcOrd="1" destOrd="0" presId="urn:microsoft.com/office/officeart/2005/8/layout/bProcess2"/>
    <dgm:cxn modelId="{8FA7B783-5CFC-C547-98BE-A83619A5FBF0}" type="presParOf" srcId="{F2B9ED54-C6ED-944D-987F-1B8417B0831F}" destId="{D763A172-3EFA-534A-BC14-9EBC0EF138A7}" srcOrd="5" destOrd="0" presId="urn:microsoft.com/office/officeart/2005/8/layout/bProcess2"/>
    <dgm:cxn modelId="{A2BAEC07-0846-7A4F-A01E-9018CC17D638}" type="presParOf" srcId="{F2B9ED54-C6ED-944D-987F-1B8417B0831F}" destId="{D5C57EA0-DBEB-B549-B6A0-BE1DAF44BADF}" srcOrd="6" destOrd="0" presId="urn:microsoft.com/office/officeart/2005/8/layout/bProcess2"/>
    <dgm:cxn modelId="{01A3738A-AF35-3446-97DB-4A865E61679C}" type="presParOf" srcId="{D5C57EA0-DBEB-B549-B6A0-BE1DAF44BADF}" destId="{82D01FC3-3C2E-5049-823D-B571DD4CC06E}" srcOrd="0" destOrd="0" presId="urn:microsoft.com/office/officeart/2005/8/layout/bProcess2"/>
    <dgm:cxn modelId="{740F868D-5C1A-824D-B50B-04F7CE1BB243}" type="presParOf" srcId="{D5C57EA0-DBEB-B549-B6A0-BE1DAF44BADF}" destId="{3DBB8626-E775-F14C-A3E8-A7AFA3B011F5}" srcOrd="1" destOrd="0" presId="urn:microsoft.com/office/officeart/2005/8/layout/bProcess2"/>
    <dgm:cxn modelId="{55173695-26DA-CD45-B9D2-F54C6A10A985}" type="presParOf" srcId="{F2B9ED54-C6ED-944D-987F-1B8417B0831F}" destId="{90154250-585F-144A-909D-06E626C197FC}" srcOrd="7" destOrd="0" presId="urn:microsoft.com/office/officeart/2005/8/layout/bProcess2"/>
    <dgm:cxn modelId="{5A365A49-FF42-C34C-8CEA-32E634DD7E93}" type="presParOf" srcId="{F2B9ED54-C6ED-944D-987F-1B8417B0831F}" destId="{7178DAF9-D69E-BB4C-9E0C-1E1EAA8384B3}" srcOrd="8" destOrd="0" presId="urn:microsoft.com/office/officeart/2005/8/layout/bProcess2"/>
    <dgm:cxn modelId="{E89BB981-D493-AB40-A744-E3B1CEC24D8F}" type="presParOf" srcId="{7178DAF9-D69E-BB4C-9E0C-1E1EAA8384B3}" destId="{AFBAC81C-5FF7-B746-A4CD-F3516C79A02A}" srcOrd="0" destOrd="0" presId="urn:microsoft.com/office/officeart/2005/8/layout/bProcess2"/>
    <dgm:cxn modelId="{7B1D6D4B-ED4F-634E-8D62-62546B1DC248}" type="presParOf" srcId="{7178DAF9-D69E-BB4C-9E0C-1E1EAA8384B3}" destId="{76F9E1AD-4225-F44C-9FED-700A62571D65}" srcOrd="1" destOrd="0" presId="urn:microsoft.com/office/officeart/2005/8/layout/bProcess2"/>
    <dgm:cxn modelId="{65B303F5-9BAE-7343-B9CE-998E0E7CF6BA}" type="presParOf" srcId="{F2B9ED54-C6ED-944D-987F-1B8417B0831F}" destId="{B641E7DE-1ACA-9744-AFF0-A67A3C1962C1}" srcOrd="9" destOrd="0" presId="urn:microsoft.com/office/officeart/2005/8/layout/bProcess2"/>
    <dgm:cxn modelId="{70A3F41C-8AF0-1A4C-B901-A912EEA03369}" type="presParOf" srcId="{F2B9ED54-C6ED-944D-987F-1B8417B0831F}" destId="{9FD80F8E-551C-9141-8EA7-0F07246A1A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BC934-5895-5F43-9767-7EC990AA01A5}">
      <dsp:nvSpPr>
        <dsp:cNvPr id="0" name=""/>
        <dsp:cNvSpPr/>
      </dsp:nvSpPr>
      <dsp:spPr>
        <a:xfrm>
          <a:off x="0" y="125800"/>
          <a:ext cx="1400094" cy="14000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Lettura file di input</a:t>
          </a:r>
          <a:endParaRPr lang="it-IT" sz="2200" kern="1200" dirty="0"/>
        </a:p>
      </dsp:txBody>
      <dsp:txXfrm>
        <a:off x="205039" y="330839"/>
        <a:ext cx="990016" cy="990016"/>
      </dsp:txXfrm>
    </dsp:sp>
    <dsp:sp modelId="{B30C0E7B-6005-2041-B799-BAD8458516F1}">
      <dsp:nvSpPr>
        <dsp:cNvPr id="0" name=""/>
        <dsp:cNvSpPr/>
      </dsp:nvSpPr>
      <dsp:spPr>
        <a:xfrm rot="10800000">
          <a:off x="455030" y="1706682"/>
          <a:ext cx="490033" cy="383268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8A030-54C5-3242-A3A9-F1747B87B750}">
      <dsp:nvSpPr>
        <dsp:cNvPr id="0" name=""/>
        <dsp:cNvSpPr/>
      </dsp:nvSpPr>
      <dsp:spPr>
        <a:xfrm>
          <a:off x="233115" y="2249044"/>
          <a:ext cx="933863" cy="933863"/>
        </a:xfrm>
        <a:prstGeom prst="ellipse">
          <a:avLst/>
        </a:prstGeom>
        <a:solidFill>
          <a:schemeClr val="accent2">
            <a:hueOff val="579989"/>
            <a:satOff val="-8856"/>
            <a:lumOff val="-314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Conversione EBNF -&gt; BNF</a:t>
          </a:r>
          <a:endParaRPr lang="it-IT" sz="900" kern="1200" dirty="0"/>
        </a:p>
      </dsp:txBody>
      <dsp:txXfrm>
        <a:off x="369876" y="2385805"/>
        <a:ext cx="660341" cy="660341"/>
      </dsp:txXfrm>
    </dsp:sp>
    <dsp:sp modelId="{62B70956-FA17-8241-AC86-2D964B6637C9}">
      <dsp:nvSpPr>
        <dsp:cNvPr id="0" name=""/>
        <dsp:cNvSpPr/>
      </dsp:nvSpPr>
      <dsp:spPr>
        <a:xfrm rot="5400000">
          <a:off x="1515949" y="2524341"/>
          <a:ext cx="490033" cy="383268"/>
        </a:xfrm>
        <a:prstGeom prst="triangle">
          <a:avLst/>
        </a:prstGeom>
        <a:solidFill>
          <a:schemeClr val="accent2">
            <a:hueOff val="724986"/>
            <a:satOff val="-11070"/>
            <a:lumOff val="-392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CDB471-166A-4141-87B0-4AF66C55B8F9}">
      <dsp:nvSpPr>
        <dsp:cNvPr id="0" name=""/>
        <dsp:cNvSpPr/>
      </dsp:nvSpPr>
      <dsp:spPr>
        <a:xfrm>
          <a:off x="2333257" y="2249044"/>
          <a:ext cx="933863" cy="933863"/>
        </a:xfrm>
        <a:prstGeom prst="ellipse">
          <a:avLst/>
        </a:prstGeom>
        <a:solidFill>
          <a:schemeClr val="accent2">
            <a:hueOff val="1159978"/>
            <a:satOff val="-17712"/>
            <a:lumOff val="-628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First &amp; </a:t>
          </a:r>
          <a:r>
            <a:rPr lang="it-IT" sz="900" kern="1200" dirty="0" err="1" smtClean="0"/>
            <a:t>Follow</a:t>
          </a:r>
          <a:endParaRPr lang="it-IT" sz="900" kern="1200" dirty="0"/>
        </a:p>
      </dsp:txBody>
      <dsp:txXfrm>
        <a:off x="2470018" y="2385805"/>
        <a:ext cx="660341" cy="660341"/>
      </dsp:txXfrm>
    </dsp:sp>
    <dsp:sp modelId="{D763A172-3EFA-534A-BC14-9EBC0EF138A7}">
      <dsp:nvSpPr>
        <dsp:cNvPr id="0" name=""/>
        <dsp:cNvSpPr/>
      </dsp:nvSpPr>
      <dsp:spPr>
        <a:xfrm>
          <a:off x="2555172" y="1568430"/>
          <a:ext cx="490033" cy="383268"/>
        </a:xfrm>
        <a:prstGeom prst="triangle">
          <a:avLst/>
        </a:prstGeom>
        <a:solidFill>
          <a:schemeClr val="accent2">
            <a:hueOff val="1449972"/>
            <a:satOff val="-22140"/>
            <a:lumOff val="-784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BB8626-E775-F14C-A3E8-A7AFA3B011F5}">
      <dsp:nvSpPr>
        <dsp:cNvPr id="0" name=""/>
        <dsp:cNvSpPr/>
      </dsp:nvSpPr>
      <dsp:spPr>
        <a:xfrm>
          <a:off x="2333257" y="358916"/>
          <a:ext cx="933863" cy="933863"/>
        </a:xfrm>
        <a:prstGeom prst="ellipse">
          <a:avLst/>
        </a:prstGeom>
        <a:solidFill>
          <a:schemeClr val="accent2">
            <a:hueOff val="1739967"/>
            <a:satOff val="-26569"/>
            <a:lumOff val="-941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CFSM</a:t>
          </a:r>
          <a:endParaRPr lang="it-IT" sz="900" kern="1200" dirty="0"/>
        </a:p>
      </dsp:txBody>
      <dsp:txXfrm>
        <a:off x="2470018" y="495677"/>
        <a:ext cx="660341" cy="660341"/>
      </dsp:txXfrm>
    </dsp:sp>
    <dsp:sp modelId="{90154250-585F-144A-909D-06E626C197FC}">
      <dsp:nvSpPr>
        <dsp:cNvPr id="0" name=""/>
        <dsp:cNvSpPr/>
      </dsp:nvSpPr>
      <dsp:spPr>
        <a:xfrm rot="5400000">
          <a:off x="3616091" y="634213"/>
          <a:ext cx="490033" cy="383268"/>
        </a:xfrm>
        <a:prstGeom prst="triangle">
          <a:avLst/>
        </a:prstGeom>
        <a:solidFill>
          <a:schemeClr val="accent2">
            <a:hueOff val="2174959"/>
            <a:satOff val="-33211"/>
            <a:lumOff val="-1177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F9E1AD-4225-F44C-9FED-700A62571D65}">
      <dsp:nvSpPr>
        <dsp:cNvPr id="0" name=""/>
        <dsp:cNvSpPr/>
      </dsp:nvSpPr>
      <dsp:spPr>
        <a:xfrm>
          <a:off x="4433400" y="358916"/>
          <a:ext cx="933863" cy="933863"/>
        </a:xfrm>
        <a:prstGeom prst="ellipse">
          <a:avLst/>
        </a:prstGeom>
        <a:solidFill>
          <a:schemeClr val="accent2">
            <a:hueOff val="2319956"/>
            <a:satOff val="-35425"/>
            <a:lumOff val="-1255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Creazione </a:t>
          </a:r>
          <a:r>
            <a:rPr lang="it-IT" sz="900" kern="1200" dirty="0" err="1" smtClean="0"/>
            <a:t>ActionGoto</a:t>
          </a:r>
          <a:endParaRPr lang="it-IT" sz="900" kern="1200" dirty="0"/>
        </a:p>
      </dsp:txBody>
      <dsp:txXfrm>
        <a:off x="4570161" y="495677"/>
        <a:ext cx="660341" cy="660341"/>
      </dsp:txXfrm>
    </dsp:sp>
    <dsp:sp modelId="{B641E7DE-1ACA-9744-AFF0-A67A3C1962C1}">
      <dsp:nvSpPr>
        <dsp:cNvPr id="0" name=""/>
        <dsp:cNvSpPr/>
      </dsp:nvSpPr>
      <dsp:spPr>
        <a:xfrm rot="10800000">
          <a:off x="4655315" y="1473566"/>
          <a:ext cx="490033" cy="383268"/>
        </a:xfrm>
        <a:prstGeom prst="triangle">
          <a:avLst/>
        </a:prstGeom>
        <a:solidFill>
          <a:schemeClr val="accent2">
            <a:hueOff val="2899945"/>
            <a:satOff val="-44281"/>
            <a:lumOff val="-1569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D80F8E-551C-9141-8EA7-0F07246A1ADD}">
      <dsp:nvSpPr>
        <dsp:cNvPr id="0" name=""/>
        <dsp:cNvSpPr/>
      </dsp:nvSpPr>
      <dsp:spPr>
        <a:xfrm>
          <a:off x="4200284" y="2015928"/>
          <a:ext cx="1400094" cy="1400094"/>
        </a:xfrm>
        <a:prstGeom prst="ellipse">
          <a:avLst/>
        </a:prstGeom>
        <a:solidFill>
          <a:schemeClr val="accent2">
            <a:hueOff val="2899945"/>
            <a:satOff val="-44281"/>
            <a:lumOff val="-1569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Verifica INPUT</a:t>
          </a:r>
          <a:endParaRPr lang="it-IT" sz="2200" kern="1200" dirty="0"/>
        </a:p>
      </dsp:txBody>
      <dsp:txXfrm>
        <a:off x="4405323" y="2220967"/>
        <a:ext cx="990016" cy="990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600" spc="-8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marzo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marzo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marzo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marzo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marzo 7,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marzo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marzo 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marzo 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marzo 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marzo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marzo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40"/>
            <a:ext cx="7620000" cy="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7620000" cy="356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marzo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spc="-60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2320925"/>
          </a:xfrm>
        </p:spPr>
        <p:txBody>
          <a:bodyPr/>
          <a:lstStyle/>
          <a:p>
            <a:r>
              <a:rPr lang="it-IT" sz="7200" dirty="0" smtClean="0">
                <a:solidFill>
                  <a:schemeClr val="tx2"/>
                </a:solidFill>
              </a:rPr>
              <a:t>SLR1ParseR</a:t>
            </a:r>
            <a:endParaRPr lang="it-IT" sz="7200" dirty="0">
              <a:solidFill>
                <a:schemeClr val="tx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7200" y="2338388"/>
            <a:ext cx="6858000" cy="685800"/>
          </a:xfrm>
        </p:spPr>
        <p:txBody>
          <a:bodyPr>
            <a:norm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Implementazione di un </a:t>
            </a:r>
            <a:r>
              <a:rPr lang="it-IT" sz="1400" dirty="0" err="1" smtClean="0">
                <a:solidFill>
                  <a:schemeClr val="accent1"/>
                </a:solidFill>
              </a:rPr>
              <a:t>PaRser</a:t>
            </a:r>
            <a:r>
              <a:rPr lang="it-IT" sz="1400" dirty="0" smtClean="0">
                <a:solidFill>
                  <a:schemeClr val="accent1"/>
                </a:solidFill>
              </a:rPr>
              <a:t> </a:t>
            </a:r>
            <a:r>
              <a:rPr lang="it-IT" sz="1400" dirty="0">
                <a:solidFill>
                  <a:schemeClr val="accent1"/>
                </a:solidFill>
              </a:rPr>
              <a:t>SLR1 per grammatiche EBNF</a:t>
            </a:r>
            <a:endParaRPr lang="it-IT" sz="14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318250" y="4226311"/>
            <a:ext cx="237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Università degli Studi di Catania</a:t>
            </a:r>
          </a:p>
          <a:p>
            <a:r>
              <a:rPr lang="it-IT" sz="1200" dirty="0" smtClean="0"/>
              <a:t>Aa 2014/15</a:t>
            </a:r>
            <a:endParaRPr lang="it-IT" sz="1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57200" y="3487647"/>
            <a:ext cx="2441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Materia: Linguaggi e traduttori</a:t>
            </a:r>
          </a:p>
          <a:p>
            <a:endParaRPr lang="it-IT" sz="1200" dirty="0" smtClean="0"/>
          </a:p>
          <a:p>
            <a:r>
              <a:rPr lang="it-IT" sz="1200" dirty="0" smtClean="0"/>
              <a:t>Prof.ssa Vincenza </a:t>
            </a:r>
            <a:r>
              <a:rPr lang="it-IT" sz="1200" dirty="0" err="1" smtClean="0"/>
              <a:t>Carchiolo</a:t>
            </a:r>
            <a:endParaRPr lang="it-IT" sz="1200" dirty="0" smtClean="0"/>
          </a:p>
          <a:p>
            <a:endParaRPr lang="it-IT" sz="1200" dirty="0"/>
          </a:p>
          <a:p>
            <a:r>
              <a:rPr lang="it-IT" sz="1200" dirty="0" smtClean="0"/>
              <a:t>Cristina Lombardo</a:t>
            </a:r>
          </a:p>
          <a:p>
            <a:r>
              <a:rPr lang="it-IT" sz="1200" dirty="0" smtClean="0"/>
              <a:t>Lombardo.cristina84@gmail.com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71528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FIRST &amp; </a:t>
            </a:r>
            <a:r>
              <a:rPr lang="it-IT" dirty="0" err="1" smtClean="0"/>
              <a:t>Follow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endParaRPr lang="it-IT" dirty="0" smtClean="0"/>
          </a:p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Set di terminali per ogni non terminale</a:t>
            </a:r>
          </a:p>
          <a:p>
            <a:pPr marL="342900" indent="-342900">
              <a:buFont typeface="Wingdings" charset="2"/>
              <a:buChar char="ü"/>
            </a:pPr>
            <a:endParaRPr lang="it-IT" dirty="0" smtClean="0"/>
          </a:p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Funzioni ricorsive per il calcolo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939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t-IT" sz="1400" b="0" dirty="0"/>
              <a:t>Durante la creazione della CFSM vengono verificate le ambiguità </a:t>
            </a:r>
            <a:r>
              <a:rPr lang="it-IT" sz="1400" b="0" u="sng" dirty="0" err="1"/>
              <a:t>Shift</a:t>
            </a:r>
            <a:r>
              <a:rPr lang="it-IT" sz="1400" b="0" u="sng" dirty="0"/>
              <a:t>-</a:t>
            </a:r>
            <a:r>
              <a:rPr lang="it-IT" sz="1400" b="0" u="sng" dirty="0" smtClean="0"/>
              <a:t>Reduce</a:t>
            </a:r>
            <a:r>
              <a:rPr lang="it-IT" sz="1400" b="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it-IT" sz="1400" b="0" dirty="0" smtClean="0"/>
              <a:t>Nel </a:t>
            </a:r>
            <a:r>
              <a:rPr lang="it-IT" sz="1400" b="0" dirty="0"/>
              <a:t>caso uno stato presenti un ambiguità non eliminabile verrà lanciata un’eccezione di tipo </a:t>
            </a:r>
            <a:endParaRPr lang="it-IT" sz="1400" b="0" dirty="0" smtClean="0"/>
          </a:p>
          <a:p>
            <a:pPr>
              <a:lnSpc>
                <a:spcPct val="120000"/>
              </a:lnSpc>
            </a:pPr>
            <a:r>
              <a:rPr lang="it-IT" sz="900" b="0" smtClean="0"/>
              <a:t>cristina.compint.slr1parser.exception.CfsmException </a:t>
            </a:r>
            <a:endParaRPr lang="it-IT" sz="900" b="0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CFSM</a:t>
            </a:r>
            <a:endParaRPr lang="it-IT" dirty="0"/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65" b="-916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66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ActionGoto</a:t>
            </a:r>
            <a:endParaRPr lang="it-IT" dirty="0"/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43" b="-11043"/>
          <a:stretch>
            <a:fillRect/>
          </a:stretch>
        </p:blipFill>
        <p:spPr bwMode="auto">
          <a:xfrm>
            <a:off x="1332745" y="893670"/>
            <a:ext cx="5730801" cy="384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64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Parsing</a:t>
            </a:r>
            <a:endParaRPr lang="it-IT" dirty="0"/>
          </a:p>
        </p:txBody>
      </p:sp>
      <p:sp>
        <p:nvSpPr>
          <p:cNvPr id="5" name="Segnaposto contenuto 3"/>
          <p:cNvSpPr>
            <a:spLocks noGrp="1"/>
          </p:cNvSpPr>
          <p:nvPr>
            <p:ph idx="1"/>
          </p:nvPr>
        </p:nvSpPr>
        <p:spPr>
          <a:xfrm>
            <a:off x="4374538" y="1200150"/>
            <a:ext cx="4312262" cy="3360420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r>
              <a:rPr lang="it-IT" dirty="0" err="1"/>
              <a:t>Parsing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: </a:t>
            </a:r>
            <a:r>
              <a:rPr lang="it-IT" dirty="0" err="1"/>
              <a:t>a+b</a:t>
            </a:r>
            <a:endParaRPr lang="it-IT" dirty="0"/>
          </a:p>
          <a:p>
            <a:r>
              <a:rPr lang="it-IT" dirty="0"/>
              <a:t>                                    </a:t>
            </a:r>
            <a:r>
              <a:rPr lang="it-IT" dirty="0" smtClean="0"/>
              <a:t>STACK </a:t>
            </a:r>
            <a:r>
              <a:rPr lang="it-IT" dirty="0"/>
              <a:t>|      </a:t>
            </a:r>
            <a:r>
              <a:rPr lang="it-IT" dirty="0" smtClean="0"/>
              <a:t>INPUT </a:t>
            </a:r>
            <a:r>
              <a:rPr lang="it-IT" dirty="0"/>
              <a:t>| ACTION </a:t>
            </a:r>
          </a:p>
          <a:p>
            <a:r>
              <a:rPr lang="it-IT" dirty="0" smtClean="0"/>
              <a:t>&gt;</a:t>
            </a:r>
            <a:r>
              <a:rPr lang="it-IT" dirty="0"/>
              <a:t>$&lt; 0 </a:t>
            </a:r>
            <a:r>
              <a:rPr lang="it-IT" dirty="0" smtClean="0"/>
              <a:t>		         |     </a:t>
            </a:r>
            <a:r>
              <a:rPr lang="it-IT" dirty="0" err="1"/>
              <a:t>a+b</a:t>
            </a:r>
            <a:r>
              <a:rPr lang="it-IT" dirty="0"/>
              <a:t>&gt;$&lt; | S1 </a:t>
            </a:r>
          </a:p>
          <a:p>
            <a:r>
              <a:rPr lang="it-IT" dirty="0" smtClean="0"/>
              <a:t>&gt;</a:t>
            </a:r>
            <a:r>
              <a:rPr lang="it-IT" dirty="0"/>
              <a:t>$&lt; 0, a 1 </a:t>
            </a:r>
            <a:r>
              <a:rPr lang="it-IT" dirty="0" smtClean="0"/>
              <a:t>		         |       +</a:t>
            </a:r>
            <a:r>
              <a:rPr lang="it-IT" dirty="0"/>
              <a:t>b&gt;$&lt; | X-&gt;a 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 </a:t>
            </a:r>
            <a:r>
              <a:rPr lang="it-IT" dirty="0" smtClean="0"/>
              <a:t>		         |       +</a:t>
            </a:r>
            <a:r>
              <a:rPr lang="it-IT" dirty="0"/>
              <a:t>b&gt;$&lt; | S7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6, + 7 </a:t>
            </a:r>
            <a:r>
              <a:rPr lang="it-IT" dirty="0" smtClean="0"/>
              <a:t>	         |         b</a:t>
            </a:r>
            <a:r>
              <a:rPr lang="it-IT" dirty="0"/>
              <a:t>&gt;$&lt; | £2-&gt;+ 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6, £2 10 </a:t>
            </a:r>
            <a:r>
              <a:rPr lang="it-IT" dirty="0" smtClean="0"/>
              <a:t>	         |         </a:t>
            </a:r>
            <a:r>
              <a:rPr lang="it-IT" dirty="0"/>
              <a:t>b&gt;$&lt; | S2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6, £2 10, b 2 </a:t>
            </a:r>
            <a:r>
              <a:rPr lang="it-IT" dirty="0" smtClean="0"/>
              <a:t>	         |           &gt;</a:t>
            </a:r>
            <a:r>
              <a:rPr lang="it-IT" dirty="0"/>
              <a:t>$&lt; | X-&gt;b 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6, £2 10, X 11 </a:t>
            </a:r>
            <a:r>
              <a:rPr lang="it-IT" dirty="0" smtClean="0"/>
              <a:t>	         |           &gt;</a:t>
            </a:r>
            <a:r>
              <a:rPr lang="it-IT" dirty="0"/>
              <a:t>$&lt; | £1-&gt;&gt;EPS&lt; 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6, £2 10, X 11, £1 12 </a:t>
            </a:r>
            <a:r>
              <a:rPr lang="it-IT" dirty="0" smtClean="0"/>
              <a:t>|           &gt;</a:t>
            </a:r>
            <a:r>
              <a:rPr lang="it-IT" dirty="0"/>
              <a:t>$&lt; | £1-&gt;£2 X £1 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6, £1 9 </a:t>
            </a:r>
            <a:r>
              <a:rPr lang="it-IT" dirty="0" smtClean="0"/>
              <a:t>	         |           &gt;</a:t>
            </a:r>
            <a:r>
              <a:rPr lang="it-IT" dirty="0"/>
              <a:t>$&lt; | E-&gt;X £1  </a:t>
            </a:r>
          </a:p>
          <a:p>
            <a:r>
              <a:rPr lang="it-IT" dirty="0" smtClean="0"/>
              <a:t>&gt;</a:t>
            </a:r>
            <a:r>
              <a:rPr lang="it-IT" dirty="0"/>
              <a:t>$&lt; 0, E 4 </a:t>
            </a:r>
            <a:r>
              <a:rPr lang="it-IT" dirty="0" smtClean="0"/>
              <a:t>		         |           &gt;</a:t>
            </a:r>
            <a:r>
              <a:rPr lang="it-IT" dirty="0"/>
              <a:t>$&lt; | S5 </a:t>
            </a: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75397"/>
              </p:ext>
            </p:extLst>
          </p:nvPr>
        </p:nvGraphicFramePr>
        <p:xfrm>
          <a:off x="181419" y="1293473"/>
          <a:ext cx="4008188" cy="2738120"/>
        </p:xfrm>
        <a:graphic>
          <a:graphicData uri="http://schemas.openxmlformats.org/drawingml/2006/table">
            <a:tbl>
              <a:tblPr/>
              <a:tblGrid>
                <a:gridCol w="562287"/>
                <a:gridCol w="381000"/>
                <a:gridCol w="381000"/>
                <a:gridCol w="398582"/>
                <a:gridCol w="382834"/>
                <a:gridCol w="382834"/>
                <a:gridCol w="797164"/>
                <a:gridCol w="182835"/>
                <a:gridCol w="179884"/>
                <a:gridCol w="179884"/>
                <a:gridCol w="179884"/>
              </a:tblGrid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X-&gt;b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X-&gt;b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X-&gt;b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X-&gt;c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X-&gt;c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X-&gt;c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£1-&gt;&gt;EPS&lt;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£2-&gt;+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£2-&gt;+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£2-&gt;+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£2-&gt;-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£2-&gt;-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£2-&gt;-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E-&gt;X £1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£1-&gt;&gt;EPS&lt;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£1-&gt;£2 X £1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8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Requisiti</a:t>
            </a:r>
          </a:p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Scelte progettuali</a:t>
            </a:r>
          </a:p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Implementazione</a:t>
            </a:r>
          </a:p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Appendice: Esecuzione del programma</a:t>
            </a:r>
          </a:p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Appendice: Compilazione con </a:t>
            </a:r>
            <a:r>
              <a:rPr lang="it-IT" dirty="0" err="1" smtClean="0"/>
              <a:t>Maven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008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400" b="0" dirty="0"/>
              <a:t>Data una grammatica non contestuale verificare che: 	</a:t>
            </a:r>
          </a:p>
          <a:p>
            <a:pPr lvl="0"/>
            <a:r>
              <a:rPr lang="it-IT" sz="1400" b="0" dirty="0"/>
              <a:t>La grammatica non contestuale sia di tipo SLR(1)  </a:t>
            </a:r>
          </a:p>
          <a:p>
            <a:pPr lvl="0"/>
            <a:r>
              <a:rPr lang="it-IT" sz="1400" b="0" dirty="0"/>
              <a:t>Nel caso che la grammatica non sia SLR(1) salvare su un file ERRORE le condizioni di conflitto. </a:t>
            </a:r>
          </a:p>
          <a:p>
            <a:pPr lvl="0"/>
            <a:r>
              <a:rPr lang="it-IT" sz="1400" b="0" dirty="0"/>
              <a:t>Nel caso la grammatica soddisfi le condizioni generare le tabelle GOTO ed ACTION e salvarle su un file OUTPUT.TXT. Il formato del file è libero. </a:t>
            </a:r>
          </a:p>
          <a:p>
            <a:pPr lvl="0"/>
            <a:r>
              <a:rPr lang="it-IT" sz="1400" b="0" dirty="0"/>
              <a:t>Frase appartiene al linguaggio di ingresso.  </a:t>
            </a:r>
          </a:p>
          <a:p>
            <a:r>
              <a:rPr lang="it-IT" sz="1400" b="0" dirty="0"/>
              <a:t>File di input: Grammatica non contestuale Il file di input contiene la grammatica non contestuale nella forma BNF Estesa (http://</a:t>
            </a:r>
            <a:r>
              <a:rPr lang="it-IT" sz="1400" b="0" dirty="0" err="1"/>
              <a:t>www.cs.cmu.edu</a:t>
            </a:r>
            <a:r>
              <a:rPr lang="it-IT" sz="1400" b="0" dirty="0"/>
              <a:t>/~</a:t>
            </a:r>
            <a:r>
              <a:rPr lang="it-IT" sz="1400" b="0" dirty="0" err="1"/>
              <a:t>pattis</a:t>
            </a:r>
            <a:r>
              <a:rPr lang="it-IT" sz="1400" b="0" dirty="0"/>
              <a:t>/</a:t>
            </a:r>
            <a:r>
              <a:rPr lang="it-IT" sz="1400" b="0" dirty="0" err="1"/>
              <a:t>misc</a:t>
            </a:r>
            <a:r>
              <a:rPr lang="it-IT" sz="1400" b="0" dirty="0"/>
              <a:t>/</a:t>
            </a:r>
            <a:r>
              <a:rPr lang="it-IT" sz="1400" b="0" dirty="0" err="1"/>
              <a:t>ebnf.pdf</a:t>
            </a:r>
            <a:r>
              <a:rPr lang="it-IT" sz="1400" b="0" dirty="0"/>
              <a:t>) . Ogni produzione è etichettata con un etichetta numerica seguita dal simbolo   “:”.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1407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4225584" y="1200150"/>
            <a:ext cx="4461216" cy="3360420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32500" lnSpcReduction="20000"/>
          </a:bodyPr>
          <a:lstStyle/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</a:t>
            </a:r>
            <a:r>
              <a:rPr lang="it-IT" dirty="0" err="1">
                <a:latin typeface="Courier New"/>
                <a:cs typeface="Courier New"/>
              </a:rPr>
              <a:t>Created</a:t>
            </a:r>
            <a:r>
              <a:rPr lang="it-IT" dirty="0">
                <a:latin typeface="Courier New"/>
                <a:cs typeface="Courier New"/>
              </a:rPr>
              <a:t> by Cristina Lombardo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</a:t>
            </a:r>
            <a:r>
              <a:rPr lang="it-IT" dirty="0" err="1">
                <a:latin typeface="Courier New"/>
                <a:cs typeface="Courier New"/>
              </a:rPr>
              <a:t>Rules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 smtClean="0">
                <a:latin typeface="Courier New"/>
                <a:cs typeface="Courier New"/>
              </a:rPr>
              <a:t># 	"#" </a:t>
            </a:r>
            <a:r>
              <a:rPr lang="it-IT" dirty="0" err="1" smtClean="0">
                <a:latin typeface="Courier New"/>
                <a:cs typeface="Courier New"/>
              </a:rPr>
              <a:t>Comments</a:t>
            </a:r>
            <a:endParaRPr lang="it-IT" dirty="0" smtClean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 smtClean="0">
                <a:latin typeface="Courier New"/>
                <a:cs typeface="Courier New"/>
              </a:rPr>
              <a:t># </a:t>
            </a:r>
            <a:r>
              <a:rPr lang="it-IT" dirty="0">
                <a:latin typeface="Courier New"/>
                <a:cs typeface="Courier New"/>
              </a:rPr>
              <a:t>	\ :Escape </a:t>
            </a:r>
            <a:r>
              <a:rPr lang="it-IT" dirty="0" err="1">
                <a:latin typeface="Courier New"/>
                <a:cs typeface="Courier New"/>
              </a:rPr>
              <a:t>char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&lt;E&gt;, &lt;</a:t>
            </a:r>
            <a:r>
              <a:rPr lang="it-IT" dirty="0" err="1">
                <a:latin typeface="Courier New"/>
                <a:cs typeface="Courier New"/>
              </a:rPr>
              <a:t>F</a:t>
            </a:r>
            <a:r>
              <a:rPr lang="it-IT" dirty="0">
                <a:latin typeface="Courier New"/>
                <a:cs typeface="Courier New"/>
              </a:rPr>
              <a:t>&gt;, &lt;T&gt;, &lt;X&gt;: Non Terminal 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i, +, -, ^: </a:t>
            </a:r>
            <a:r>
              <a:rPr lang="it-IT" dirty="0" err="1">
                <a:latin typeface="Courier New"/>
                <a:cs typeface="Courier New"/>
              </a:rPr>
              <a:t>Terminals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\\: </a:t>
            </a:r>
            <a:r>
              <a:rPr lang="it-IT" dirty="0" err="1">
                <a:latin typeface="Courier New"/>
                <a:cs typeface="Courier New"/>
              </a:rPr>
              <a:t>Escaped</a:t>
            </a:r>
            <a:r>
              <a:rPr lang="it-IT" dirty="0">
                <a:latin typeface="Courier New"/>
                <a:cs typeface="Courier New"/>
              </a:rPr>
              <a:t> / </a:t>
            </a:r>
            <a:r>
              <a:rPr lang="it-IT" dirty="0" err="1">
                <a:latin typeface="Courier New"/>
                <a:cs typeface="Courier New"/>
              </a:rPr>
              <a:t>used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as</a:t>
            </a:r>
            <a:r>
              <a:rPr lang="it-IT" dirty="0">
                <a:latin typeface="Courier New"/>
                <a:cs typeface="Courier New"/>
              </a:rPr>
              <a:t> terminal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\(: Special </a:t>
            </a:r>
            <a:r>
              <a:rPr lang="it-IT" dirty="0" err="1">
                <a:latin typeface="Courier New"/>
                <a:cs typeface="Courier New"/>
              </a:rPr>
              <a:t>Char</a:t>
            </a:r>
            <a:r>
              <a:rPr lang="it-IT" dirty="0">
                <a:latin typeface="Courier New"/>
                <a:cs typeface="Courier New"/>
              </a:rPr>
              <a:t> ( </a:t>
            </a:r>
            <a:r>
              <a:rPr lang="it-IT" dirty="0" err="1">
                <a:latin typeface="Courier New"/>
                <a:cs typeface="Courier New"/>
              </a:rPr>
              <a:t>escaped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used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as</a:t>
            </a:r>
            <a:r>
              <a:rPr lang="it-IT" dirty="0">
                <a:latin typeface="Courier New"/>
                <a:cs typeface="Courier New"/>
              </a:rPr>
              <a:t> terminal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() [] {} |: Special </a:t>
            </a:r>
            <a:r>
              <a:rPr lang="it-IT" dirty="0" err="1">
                <a:latin typeface="Courier New"/>
                <a:cs typeface="Courier New"/>
              </a:rPr>
              <a:t>chars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##########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</a:t>
            </a:r>
            <a:r>
              <a:rPr lang="it-IT" dirty="0" err="1">
                <a:latin typeface="Courier New"/>
                <a:cs typeface="Courier New"/>
              </a:rPr>
              <a:t>Grammar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1: &lt;E&gt; ::= &lt;X&gt; {(+|-) &lt;X&gt;}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2: &lt;X&gt; ::= </a:t>
            </a:r>
            <a:r>
              <a:rPr lang="it-IT" dirty="0" err="1">
                <a:latin typeface="Courier New"/>
                <a:cs typeface="Courier New"/>
              </a:rPr>
              <a:t>a|b</a:t>
            </a:r>
            <a:r>
              <a:rPr lang="it-IT" dirty="0" err="1" smtClean="0">
                <a:latin typeface="Courier New"/>
                <a:cs typeface="Courier New"/>
              </a:rPr>
              <a:t>|c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</a:t>
            </a:r>
            <a:r>
              <a:rPr lang="it-IT" dirty="0" err="1">
                <a:latin typeface="Courier New"/>
                <a:cs typeface="Courier New"/>
              </a:rPr>
              <a:t>Example</a:t>
            </a:r>
            <a:r>
              <a:rPr lang="it-IT" dirty="0">
                <a:latin typeface="Courier New"/>
                <a:cs typeface="Courier New"/>
              </a:rPr>
              <a:t> of input </a:t>
            </a:r>
            <a:r>
              <a:rPr lang="it-IT" dirty="0" err="1">
                <a:latin typeface="Courier New"/>
                <a:cs typeface="Courier New"/>
              </a:rPr>
              <a:t>string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a+b-a-b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endParaRPr lang="it-IT" dirty="0">
              <a:latin typeface="Courier New"/>
              <a:cs typeface="Courier New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556712" cy="3360420"/>
          </a:xfrm>
        </p:spPr>
        <p:txBody>
          <a:bodyPr/>
          <a:lstStyle/>
          <a:p>
            <a:r>
              <a:rPr lang="it-IT" dirty="0" smtClean="0"/>
              <a:t>EBNF Input</a:t>
            </a:r>
          </a:p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Pattern per non terminali</a:t>
            </a:r>
          </a:p>
          <a:p>
            <a:pPr marL="742950" lvl="1" indent="-285750">
              <a:buFont typeface="Wingdings" charset="2"/>
              <a:buChar char="ü"/>
            </a:pPr>
            <a:r>
              <a:rPr lang="it-IT" i="1" dirty="0" smtClean="0"/>
              <a:t>&lt;[</a:t>
            </a:r>
            <a:r>
              <a:rPr lang="it-IT" i="1" dirty="0"/>
              <a:t>a-</a:t>
            </a:r>
            <a:r>
              <a:rPr lang="it-IT" i="1" dirty="0" err="1"/>
              <a:t>zA</a:t>
            </a:r>
            <a:r>
              <a:rPr lang="it-IT" i="1" dirty="0"/>
              <a:t>-</a:t>
            </a:r>
            <a:r>
              <a:rPr lang="it-IT" i="1" dirty="0" err="1"/>
              <a:t>Z</a:t>
            </a:r>
            <a:r>
              <a:rPr lang="it-IT" i="1" dirty="0"/>
              <a:t>]+[0-9]</a:t>
            </a:r>
            <a:r>
              <a:rPr lang="it-IT" i="1" dirty="0" smtClean="0"/>
              <a:t>*&gt;</a:t>
            </a:r>
            <a:endParaRPr lang="it-IT" dirty="0" smtClean="0"/>
          </a:p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 Riga del tipo</a:t>
            </a:r>
          </a:p>
          <a:p>
            <a:pPr marL="742950" lvl="1" indent="-285750">
              <a:buFont typeface="Wingdings" charset="2"/>
              <a:buChar char="ü"/>
            </a:pPr>
            <a:r>
              <a:rPr lang="it-IT" dirty="0" smtClean="0"/>
              <a:t>&lt;numero&gt;: &lt;EBNF-line&gt;</a:t>
            </a:r>
          </a:p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# riga commentata</a:t>
            </a:r>
          </a:p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\ carattere di </a:t>
            </a:r>
            <a:r>
              <a:rPr lang="it-IT" dirty="0" err="1" smtClean="0"/>
              <a:t>escape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Scelte Progettuali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483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457200" y="1755986"/>
            <a:ext cx="2249987" cy="2957640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r>
              <a:rPr lang="it-IT" dirty="0" err="1"/>
              <a:t>state,a,b,c</a:t>
            </a:r>
            <a:r>
              <a:rPr lang="it-IT" dirty="0"/>
              <a:t>,+,-,$,E,X,£1,£2</a:t>
            </a:r>
          </a:p>
          <a:p>
            <a:r>
              <a:rPr lang="it-IT" dirty="0"/>
              <a:t>S0,S1,S2,S3,,,,4,6,,</a:t>
            </a:r>
          </a:p>
          <a:p>
            <a:r>
              <a:rPr lang="it-IT" dirty="0"/>
              <a:t>S1,,,,X-&gt;a ,X-&gt;a ,X-&gt;a ,,,,</a:t>
            </a:r>
          </a:p>
          <a:p>
            <a:r>
              <a:rPr lang="it-IT" dirty="0"/>
              <a:t>S2,,,,X-&gt;b ,X-&gt;b ,X-&gt;b ,,,,</a:t>
            </a:r>
          </a:p>
          <a:p>
            <a:r>
              <a:rPr lang="it-IT" dirty="0"/>
              <a:t>S3,,,,X-&gt;c ,X-&gt;c ,X-&gt;c ,,,,</a:t>
            </a:r>
          </a:p>
          <a:p>
            <a:r>
              <a:rPr lang="it-IT" dirty="0"/>
              <a:t>S4,,,,,,S5,,,,</a:t>
            </a:r>
          </a:p>
          <a:p>
            <a:r>
              <a:rPr lang="it-IT" dirty="0"/>
              <a:t>S5,Accept</a:t>
            </a:r>
          </a:p>
          <a:p>
            <a:r>
              <a:rPr lang="it-IT" dirty="0"/>
              <a:t>S6,,,,S7,S8,£1-&gt;&gt;EPS&lt; ,,,9,10</a:t>
            </a:r>
          </a:p>
          <a:p>
            <a:r>
              <a:rPr lang="it-IT" dirty="0"/>
              <a:t>S7,£2-&gt;+ ,£2-&gt;+ ,£2-&gt;+ ,,,,,,,</a:t>
            </a:r>
          </a:p>
          <a:p>
            <a:r>
              <a:rPr lang="it-IT" dirty="0"/>
              <a:t>S8,£2-&gt;- ,£2-&gt;- ,£2-&gt;- ,,,,,,,</a:t>
            </a:r>
          </a:p>
          <a:p>
            <a:r>
              <a:rPr lang="it-IT" dirty="0"/>
              <a:t>S9,,,,,,E-&gt;X £1 ,,,,</a:t>
            </a:r>
          </a:p>
          <a:p>
            <a:r>
              <a:rPr lang="it-IT" dirty="0"/>
              <a:t>S10,S1,S2,S3,,,,,11,,</a:t>
            </a:r>
          </a:p>
          <a:p>
            <a:r>
              <a:rPr lang="it-IT" dirty="0"/>
              <a:t>S11,,,,S7,S8,£1-&gt;&gt;EPS&lt; ,,,12,10</a:t>
            </a:r>
          </a:p>
          <a:p>
            <a:r>
              <a:rPr lang="it-IT" dirty="0"/>
              <a:t>S12,,,,,,£1-&gt;£2 X £1 ,,,,</a:t>
            </a:r>
            <a:endParaRPr lang="it-IT" dirty="0">
              <a:latin typeface="Courier New"/>
              <a:cs typeface="Courier New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457200" y="1042616"/>
            <a:ext cx="8135083" cy="627136"/>
          </a:xfrm>
        </p:spPr>
        <p:txBody>
          <a:bodyPr>
            <a:normAutofit lnSpcReduction="10000"/>
          </a:bodyPr>
          <a:lstStyle/>
          <a:p>
            <a:r>
              <a:rPr lang="it-IT" sz="1400" dirty="0" smtClean="0"/>
              <a:t>Salvataggio </a:t>
            </a:r>
            <a:r>
              <a:rPr lang="it-IT" sz="1400" dirty="0" err="1" smtClean="0"/>
              <a:t>ActionGoto</a:t>
            </a:r>
            <a:r>
              <a:rPr lang="it-IT" sz="1400" dirty="0" smtClean="0"/>
              <a:t> </a:t>
            </a:r>
          </a:p>
          <a:p>
            <a:r>
              <a:rPr lang="it-IT" sz="1400" b="0" dirty="0" smtClean="0"/>
              <a:t>Nome file: </a:t>
            </a:r>
            <a:r>
              <a:rPr lang="it-IT" sz="1400" b="0" dirty="0" err="1" smtClean="0"/>
              <a:t>output.txt</a:t>
            </a:r>
            <a:r>
              <a:rPr lang="it-IT" sz="1400" b="0" dirty="0"/>
              <a:t> </a:t>
            </a:r>
            <a:r>
              <a:rPr lang="it-IT" sz="1400" b="0" dirty="0" smtClean="0"/>
              <a:t>- Formato dati CSV separati da “,”</a:t>
            </a:r>
            <a:endParaRPr lang="it-IT" sz="1400" b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Scelte Progettuali</a:t>
            </a:r>
            <a:endParaRPr lang="it-IT" dirty="0"/>
          </a:p>
        </p:txBody>
      </p:sp>
      <p:sp>
        <p:nvSpPr>
          <p:cNvPr id="6" name="Freccia destra 5"/>
          <p:cNvSpPr/>
          <p:nvPr/>
        </p:nvSpPr>
        <p:spPr>
          <a:xfrm>
            <a:off x="3018275" y="2974979"/>
            <a:ext cx="1097554" cy="47819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65354"/>
              </p:ext>
            </p:extLst>
          </p:nvPr>
        </p:nvGraphicFramePr>
        <p:xfrm>
          <a:off x="4375645" y="1755986"/>
          <a:ext cx="4091822" cy="2921000"/>
        </p:xfrm>
        <a:graphic>
          <a:graphicData uri="http://schemas.openxmlformats.org/drawingml/2006/table">
            <a:tbl>
              <a:tblPr/>
              <a:tblGrid>
                <a:gridCol w="562287"/>
                <a:gridCol w="470150"/>
                <a:gridCol w="398582"/>
                <a:gridCol w="398582"/>
                <a:gridCol w="382834"/>
                <a:gridCol w="382834"/>
                <a:gridCol w="797164"/>
                <a:gridCol w="182835"/>
                <a:gridCol w="156786"/>
                <a:gridCol w="179884"/>
                <a:gridCol w="179884"/>
              </a:tblGrid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X-&gt;b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X-&gt;b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X-&gt;b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X-&gt;c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X-&gt;c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X-&gt;c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£1-&gt;&gt;EPS&lt;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£2-&gt;+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£2-&gt;+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£2-&gt;+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£2-&gt;-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£2-&gt;-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£2-&gt;-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E-&gt;X £1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£1-&gt;&gt;EPS&lt;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£1-&gt;£2 X £1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4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663138009"/>
              </p:ext>
            </p:extLst>
          </p:nvPr>
        </p:nvGraphicFramePr>
        <p:xfrm>
          <a:off x="1577571" y="1002127"/>
          <a:ext cx="5600379" cy="3541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reccia circolare a sinistra 7"/>
          <p:cNvSpPr/>
          <p:nvPr/>
        </p:nvSpPr>
        <p:spPr>
          <a:xfrm rot="5400000">
            <a:off x="6238741" y="4167644"/>
            <a:ext cx="536375" cy="909402"/>
          </a:xfrm>
          <a:prstGeom prst="curvedLeftArrow">
            <a:avLst>
              <a:gd name="adj1" fmla="val 24825"/>
              <a:gd name="adj2" fmla="val 24825"/>
              <a:gd name="adj3" fmla="val 3571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6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556712" cy="3360420"/>
          </a:xfrm>
        </p:spPr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Eliminazione righe bianche</a:t>
            </a:r>
          </a:p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Eliminazione righe commentate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Lettura file di input</a:t>
            </a:r>
            <a:endParaRPr lang="it-IT" dirty="0"/>
          </a:p>
        </p:txBody>
      </p:sp>
      <p:sp>
        <p:nvSpPr>
          <p:cNvPr id="5" name="Segnaposto contenuto 3"/>
          <p:cNvSpPr>
            <a:spLocks noGrp="1"/>
          </p:cNvSpPr>
          <p:nvPr>
            <p:ph idx="1"/>
          </p:nvPr>
        </p:nvSpPr>
        <p:spPr>
          <a:xfrm>
            <a:off x="4225584" y="1200150"/>
            <a:ext cx="4461216" cy="3360420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32500" lnSpcReduction="20000"/>
          </a:bodyPr>
          <a:lstStyle/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</a:t>
            </a:r>
            <a:r>
              <a:rPr lang="it-IT" dirty="0" err="1">
                <a:latin typeface="Courier New"/>
                <a:cs typeface="Courier New"/>
              </a:rPr>
              <a:t>Created</a:t>
            </a:r>
            <a:r>
              <a:rPr lang="it-IT" dirty="0">
                <a:latin typeface="Courier New"/>
                <a:cs typeface="Courier New"/>
              </a:rPr>
              <a:t> by Cristina Lombardo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</a:t>
            </a:r>
            <a:r>
              <a:rPr lang="it-IT" dirty="0" err="1">
                <a:latin typeface="Courier New"/>
                <a:cs typeface="Courier New"/>
              </a:rPr>
              <a:t>Rules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 smtClean="0">
                <a:latin typeface="Courier New"/>
                <a:cs typeface="Courier New"/>
              </a:rPr>
              <a:t># 	"#" </a:t>
            </a:r>
            <a:r>
              <a:rPr lang="it-IT" dirty="0" err="1" smtClean="0">
                <a:latin typeface="Courier New"/>
                <a:cs typeface="Courier New"/>
              </a:rPr>
              <a:t>Comments</a:t>
            </a:r>
            <a:endParaRPr lang="it-IT" dirty="0" smtClean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 smtClean="0">
                <a:latin typeface="Courier New"/>
                <a:cs typeface="Courier New"/>
              </a:rPr>
              <a:t># </a:t>
            </a:r>
            <a:r>
              <a:rPr lang="it-IT" dirty="0">
                <a:latin typeface="Courier New"/>
                <a:cs typeface="Courier New"/>
              </a:rPr>
              <a:t>	\ :Escape </a:t>
            </a:r>
            <a:r>
              <a:rPr lang="it-IT" dirty="0" err="1">
                <a:latin typeface="Courier New"/>
                <a:cs typeface="Courier New"/>
              </a:rPr>
              <a:t>char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&lt;E&gt;, &lt;</a:t>
            </a:r>
            <a:r>
              <a:rPr lang="it-IT" dirty="0" err="1">
                <a:latin typeface="Courier New"/>
                <a:cs typeface="Courier New"/>
              </a:rPr>
              <a:t>F</a:t>
            </a:r>
            <a:r>
              <a:rPr lang="it-IT" dirty="0">
                <a:latin typeface="Courier New"/>
                <a:cs typeface="Courier New"/>
              </a:rPr>
              <a:t>&gt;, &lt;T&gt;, &lt;X&gt;: Non Terminal 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i, +, -, ^: </a:t>
            </a:r>
            <a:r>
              <a:rPr lang="it-IT" dirty="0" err="1">
                <a:latin typeface="Courier New"/>
                <a:cs typeface="Courier New"/>
              </a:rPr>
              <a:t>Terminals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\\: </a:t>
            </a:r>
            <a:r>
              <a:rPr lang="it-IT" dirty="0" err="1">
                <a:latin typeface="Courier New"/>
                <a:cs typeface="Courier New"/>
              </a:rPr>
              <a:t>Escaped</a:t>
            </a:r>
            <a:r>
              <a:rPr lang="it-IT" dirty="0">
                <a:latin typeface="Courier New"/>
                <a:cs typeface="Courier New"/>
              </a:rPr>
              <a:t> / </a:t>
            </a:r>
            <a:r>
              <a:rPr lang="it-IT" dirty="0" err="1">
                <a:latin typeface="Courier New"/>
                <a:cs typeface="Courier New"/>
              </a:rPr>
              <a:t>used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as</a:t>
            </a:r>
            <a:r>
              <a:rPr lang="it-IT" dirty="0">
                <a:latin typeface="Courier New"/>
                <a:cs typeface="Courier New"/>
              </a:rPr>
              <a:t> terminal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\(: Special </a:t>
            </a:r>
            <a:r>
              <a:rPr lang="it-IT" dirty="0" err="1">
                <a:latin typeface="Courier New"/>
                <a:cs typeface="Courier New"/>
              </a:rPr>
              <a:t>Char</a:t>
            </a:r>
            <a:r>
              <a:rPr lang="it-IT" dirty="0">
                <a:latin typeface="Courier New"/>
                <a:cs typeface="Courier New"/>
              </a:rPr>
              <a:t> ( </a:t>
            </a:r>
            <a:r>
              <a:rPr lang="it-IT" dirty="0" err="1">
                <a:latin typeface="Courier New"/>
                <a:cs typeface="Courier New"/>
              </a:rPr>
              <a:t>escaped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used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as</a:t>
            </a:r>
            <a:r>
              <a:rPr lang="it-IT" dirty="0">
                <a:latin typeface="Courier New"/>
                <a:cs typeface="Courier New"/>
              </a:rPr>
              <a:t> terminal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() [] {} |: Special </a:t>
            </a:r>
            <a:r>
              <a:rPr lang="it-IT" dirty="0" err="1">
                <a:latin typeface="Courier New"/>
                <a:cs typeface="Courier New"/>
              </a:rPr>
              <a:t>chars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##########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</a:t>
            </a:r>
            <a:r>
              <a:rPr lang="it-IT" dirty="0" err="1">
                <a:latin typeface="Courier New"/>
                <a:cs typeface="Courier New"/>
              </a:rPr>
              <a:t>Grammar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1: &lt;E&gt; ::= &lt;X&gt; {(+|-) &lt;X&gt;}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2: &lt;X&gt; ::= </a:t>
            </a:r>
            <a:r>
              <a:rPr lang="it-IT" dirty="0" err="1">
                <a:latin typeface="Courier New"/>
                <a:cs typeface="Courier New"/>
              </a:rPr>
              <a:t>a|b</a:t>
            </a:r>
            <a:r>
              <a:rPr lang="it-IT" dirty="0" err="1" smtClean="0">
                <a:latin typeface="Courier New"/>
                <a:cs typeface="Courier New"/>
              </a:rPr>
              <a:t>|c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</a:t>
            </a:r>
            <a:r>
              <a:rPr lang="it-IT" dirty="0" err="1">
                <a:latin typeface="Courier New"/>
                <a:cs typeface="Courier New"/>
              </a:rPr>
              <a:t>Example</a:t>
            </a:r>
            <a:r>
              <a:rPr lang="it-IT" dirty="0">
                <a:latin typeface="Courier New"/>
                <a:cs typeface="Courier New"/>
              </a:rPr>
              <a:t> of input </a:t>
            </a:r>
            <a:r>
              <a:rPr lang="it-IT" dirty="0" err="1">
                <a:latin typeface="Courier New"/>
                <a:cs typeface="Courier New"/>
              </a:rPr>
              <a:t>string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a+b-a-b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endParaRPr lang="it-IT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544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Grammatica </a:t>
            </a:r>
            <a:r>
              <a:rPr lang="it-IT" dirty="0" err="1" smtClean="0"/>
              <a:t>Context</a:t>
            </a:r>
            <a:r>
              <a:rPr lang="it-IT" dirty="0" smtClean="0"/>
              <a:t> Free o di Tipo2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Conversione EBNF -&gt; BNF</a:t>
            </a:r>
            <a:endParaRPr lang="it-IT" dirty="0"/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66" r="-3316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4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Conversione EBNF -&gt; BNF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3676" y="1109025"/>
            <a:ext cx="2347083" cy="479822"/>
          </a:xfrm>
        </p:spPr>
        <p:txBody>
          <a:bodyPr/>
          <a:lstStyle/>
          <a:p>
            <a:r>
              <a:rPr lang="it-IT" sz="1400" dirty="0" smtClean="0"/>
              <a:t>Trasformazione {}</a:t>
            </a:r>
          </a:p>
        </p:txBody>
      </p:sp>
      <p:sp>
        <p:nvSpPr>
          <p:cNvPr id="10" name="Segnaposto contenuto 3"/>
          <p:cNvSpPr>
            <a:spLocks noGrp="1"/>
          </p:cNvSpPr>
          <p:nvPr>
            <p:ph sz="half" idx="2"/>
          </p:nvPr>
        </p:nvSpPr>
        <p:spPr>
          <a:xfrm>
            <a:off x="453232" y="1623312"/>
            <a:ext cx="2347912" cy="2881312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it-IT" dirty="0"/>
              <a:t>File di </a:t>
            </a:r>
            <a:r>
              <a:rPr lang="it-IT" dirty="0" smtClean="0"/>
              <a:t>input</a:t>
            </a:r>
          </a:p>
          <a:p>
            <a:endParaRPr lang="it-IT" dirty="0"/>
          </a:p>
          <a:p>
            <a:r>
              <a:rPr lang="it-IT" dirty="0"/>
              <a:t>1: &lt;E&gt; ::= </a:t>
            </a:r>
            <a:r>
              <a:rPr lang="it-IT" dirty="0" smtClean="0"/>
              <a:t>a{b}</a:t>
            </a:r>
          </a:p>
          <a:p>
            <a:endParaRPr lang="it-IT" dirty="0"/>
          </a:p>
          <a:p>
            <a:r>
              <a:rPr lang="it-IT" dirty="0"/>
              <a:t>Traduzione </a:t>
            </a:r>
            <a:r>
              <a:rPr lang="it-IT" dirty="0" smtClean="0"/>
              <a:t>BNF</a:t>
            </a:r>
          </a:p>
          <a:p>
            <a:endParaRPr lang="it-IT" dirty="0"/>
          </a:p>
          <a:p>
            <a:r>
              <a:rPr lang="it-IT" dirty="0"/>
              <a:t>E -&gt; a £1</a:t>
            </a:r>
          </a:p>
          <a:p>
            <a:r>
              <a:rPr lang="it-IT" dirty="0"/>
              <a:t>£1 -&gt; </a:t>
            </a:r>
            <a:r>
              <a:rPr lang="it-IT" dirty="0" smtClean="0"/>
              <a:t>b £1</a:t>
            </a:r>
            <a:endParaRPr lang="it-IT" dirty="0"/>
          </a:p>
          <a:p>
            <a:r>
              <a:rPr lang="it-IT" dirty="0"/>
              <a:t>£1 -&gt; </a:t>
            </a:r>
            <a:r>
              <a:rPr lang="it-IT" dirty="0" err="1" smtClean="0"/>
              <a:t>ε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11" name="Segnaposto testo 2"/>
          <p:cNvSpPr>
            <a:spLocks noGrp="1"/>
          </p:cNvSpPr>
          <p:nvPr>
            <p:ph type="body" idx="1"/>
          </p:nvPr>
        </p:nvSpPr>
        <p:spPr>
          <a:xfrm>
            <a:off x="3269570" y="1109025"/>
            <a:ext cx="2347083" cy="479822"/>
          </a:xfrm>
        </p:spPr>
        <p:txBody>
          <a:bodyPr/>
          <a:lstStyle/>
          <a:p>
            <a:r>
              <a:rPr lang="it-IT" sz="1400" dirty="0" smtClean="0"/>
              <a:t>Trasformazione []</a:t>
            </a:r>
          </a:p>
        </p:txBody>
      </p:sp>
      <p:sp>
        <p:nvSpPr>
          <p:cNvPr id="12" name="Segnaposto contenuto 3"/>
          <p:cNvSpPr>
            <a:spLocks noGrp="1"/>
          </p:cNvSpPr>
          <p:nvPr>
            <p:ph sz="half" idx="2"/>
          </p:nvPr>
        </p:nvSpPr>
        <p:spPr>
          <a:xfrm>
            <a:off x="3269126" y="1623312"/>
            <a:ext cx="2347912" cy="2881312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it-IT" dirty="0"/>
              <a:t>File di </a:t>
            </a:r>
            <a:r>
              <a:rPr lang="it-IT" dirty="0" smtClean="0"/>
              <a:t>input</a:t>
            </a:r>
          </a:p>
          <a:p>
            <a:endParaRPr lang="it-IT" dirty="0"/>
          </a:p>
          <a:p>
            <a:r>
              <a:rPr lang="it-IT" dirty="0"/>
              <a:t>1: &lt;E&gt; ::= a[b</a:t>
            </a:r>
            <a:r>
              <a:rPr lang="it-IT" dirty="0" smtClean="0"/>
              <a:t>]</a:t>
            </a:r>
          </a:p>
          <a:p>
            <a:endParaRPr lang="it-IT" dirty="0"/>
          </a:p>
          <a:p>
            <a:r>
              <a:rPr lang="it-IT" dirty="0"/>
              <a:t>Traduzione </a:t>
            </a:r>
            <a:r>
              <a:rPr lang="it-IT" dirty="0" smtClean="0"/>
              <a:t>BNF</a:t>
            </a:r>
          </a:p>
          <a:p>
            <a:endParaRPr lang="it-IT" dirty="0"/>
          </a:p>
          <a:p>
            <a:r>
              <a:rPr lang="it-IT" dirty="0"/>
              <a:t>E -&gt; a £1</a:t>
            </a:r>
          </a:p>
          <a:p>
            <a:r>
              <a:rPr lang="it-IT" dirty="0"/>
              <a:t>£1 -&gt; b</a:t>
            </a:r>
          </a:p>
          <a:p>
            <a:r>
              <a:rPr lang="it-IT" dirty="0"/>
              <a:t>£1 -&gt; </a:t>
            </a:r>
            <a:r>
              <a:rPr lang="it-IT" dirty="0" err="1"/>
              <a:t>ε</a:t>
            </a:r>
            <a:endParaRPr lang="it-IT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6181149" y="1109025"/>
            <a:ext cx="2347083" cy="479822"/>
          </a:xfrm>
        </p:spPr>
        <p:txBody>
          <a:bodyPr/>
          <a:lstStyle/>
          <a:p>
            <a:r>
              <a:rPr lang="it-IT" sz="1400" dirty="0" smtClean="0"/>
              <a:t>Trasformazione () |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6180705" y="1623312"/>
            <a:ext cx="2347912" cy="2881312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it-IT" dirty="0"/>
              <a:t>File di </a:t>
            </a:r>
            <a:r>
              <a:rPr lang="it-IT" dirty="0" smtClean="0"/>
              <a:t>input</a:t>
            </a:r>
          </a:p>
          <a:p>
            <a:endParaRPr lang="it-IT" dirty="0"/>
          </a:p>
          <a:p>
            <a:r>
              <a:rPr lang="it-IT" dirty="0"/>
              <a:t>1: &lt;E&gt; ::= </a:t>
            </a:r>
            <a:r>
              <a:rPr lang="it-IT" dirty="0" smtClean="0"/>
              <a:t>a(</a:t>
            </a:r>
            <a:r>
              <a:rPr lang="it-IT" dirty="0" err="1" smtClean="0"/>
              <a:t>b|c</a:t>
            </a:r>
            <a:r>
              <a:rPr lang="it-IT" dirty="0" smtClean="0"/>
              <a:t>)</a:t>
            </a:r>
          </a:p>
          <a:p>
            <a:endParaRPr lang="it-IT" dirty="0"/>
          </a:p>
          <a:p>
            <a:r>
              <a:rPr lang="it-IT" dirty="0"/>
              <a:t>Traduzione </a:t>
            </a:r>
            <a:r>
              <a:rPr lang="it-IT" dirty="0" smtClean="0"/>
              <a:t>BNF</a:t>
            </a:r>
          </a:p>
          <a:p>
            <a:endParaRPr lang="it-IT" dirty="0"/>
          </a:p>
          <a:p>
            <a:r>
              <a:rPr lang="it-IT" dirty="0"/>
              <a:t>E -&gt; a £1</a:t>
            </a:r>
          </a:p>
          <a:p>
            <a:r>
              <a:rPr lang="it-IT" dirty="0"/>
              <a:t>£1 -&gt; </a:t>
            </a:r>
            <a:r>
              <a:rPr lang="it-IT" dirty="0" smtClean="0"/>
              <a:t>b</a:t>
            </a:r>
            <a:endParaRPr lang="it-IT" dirty="0"/>
          </a:p>
          <a:p>
            <a:r>
              <a:rPr lang="it-IT" dirty="0"/>
              <a:t>£1 -&gt; c</a:t>
            </a:r>
          </a:p>
        </p:txBody>
      </p:sp>
    </p:spTree>
    <p:extLst>
      <p:ext uri="{BB962C8B-B14F-4D97-AF65-F5344CB8AC3E}">
        <p14:creationId xmlns:p14="http://schemas.microsoft.com/office/powerpoint/2010/main" val="5228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Album da disegno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Essenziale.thmx</Template>
  <TotalTime>88</TotalTime>
  <Words>896</Words>
  <Application>Microsoft Macintosh PowerPoint</Application>
  <PresentationFormat>Presentazione su schermo (16:9)</PresentationFormat>
  <Paragraphs>274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Essential</vt:lpstr>
      <vt:lpstr>SLR1ParseR</vt:lpstr>
      <vt:lpstr>Sommario</vt:lpstr>
      <vt:lpstr>Requisiti</vt:lpstr>
      <vt:lpstr>Scelte Progettuali</vt:lpstr>
      <vt:lpstr>Scelte Progettuali</vt:lpstr>
      <vt:lpstr>Implementazione</vt:lpstr>
      <vt:lpstr>Lettura file di input</vt:lpstr>
      <vt:lpstr>Conversione EBNF -&gt; BNF</vt:lpstr>
      <vt:lpstr>Conversione EBNF -&gt; BNF</vt:lpstr>
      <vt:lpstr>FIRST &amp; Follow</vt:lpstr>
      <vt:lpstr>CFSM</vt:lpstr>
      <vt:lpstr>ActionGoto</vt:lpstr>
      <vt:lpstr>Parsing</vt:lpstr>
    </vt:vector>
  </TitlesOfParts>
  <Company>Syde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SLR1ParseR</dc:title>
  <dc:creator>SyDe</dc:creator>
  <cp:lastModifiedBy>SyDe</cp:lastModifiedBy>
  <cp:revision>15</cp:revision>
  <dcterms:created xsi:type="dcterms:W3CDTF">2015-03-07T15:17:08Z</dcterms:created>
  <dcterms:modified xsi:type="dcterms:W3CDTF">2015-03-07T16:51:22Z</dcterms:modified>
</cp:coreProperties>
</file>