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97" r:id="rId4"/>
    <p:sldId id="309" r:id="rId5"/>
    <p:sldId id="303" r:id="rId6"/>
    <p:sldId id="304" r:id="rId7"/>
    <p:sldId id="302" r:id="rId8"/>
    <p:sldId id="305" r:id="rId9"/>
    <p:sldId id="310" r:id="rId10"/>
    <p:sldId id="307" r:id="rId11"/>
    <p:sldId id="311" r:id="rId12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na Luengo Agulló" initials="CL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292"/>
    <a:srgbClr val="FF9797"/>
    <a:srgbClr val="FBABAB"/>
    <a:srgbClr val="FF5757"/>
    <a:srgbClr val="D492F2"/>
    <a:srgbClr val="FFB7B7"/>
    <a:srgbClr val="FFDDDD"/>
    <a:srgbClr val="000000"/>
    <a:srgbClr val="FF8181"/>
    <a:srgbClr val="E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2" autoAdjust="0"/>
    <p:restoredTop sz="94660"/>
  </p:normalViewPr>
  <p:slideViewPr>
    <p:cSldViewPr snapToGrid="0">
      <p:cViewPr>
        <p:scale>
          <a:sx n="96" d="100"/>
          <a:sy n="96" d="100"/>
        </p:scale>
        <p:origin x="-360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014E-3242-4CFB-9E00-B77CA3AD93D1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54C9A-4CDE-4678-98B3-AD6B9CD4DBC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5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4C9A-4CDE-4678-98B3-AD6B9CD4DBC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3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8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5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5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3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2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5A4A-48A1-4FB6-98DB-D80BB93FDB0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34BB-CFE7-40F3-BE7C-39DB5C36524C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3740"/>
            <a:ext cx="9144000" cy="1376223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image annotations</a:t>
            </a:r>
            <a:endParaRPr lang="en-GB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7714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 processing and computer vision</a:t>
            </a:r>
            <a:endParaRPr lang="en-GB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513221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87421" y="5927631"/>
            <a:ext cx="217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Cristina Luengo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7421" y="484835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João Rocha e Melo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587421" y="5387993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Javier Navarro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07" y="501633"/>
            <a:ext cx="1309607" cy="1032929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54" y="501633"/>
            <a:ext cx="2683606" cy="6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Future calendar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827904" y="1777524"/>
            <a:ext cx="97381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November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3rd: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Clustering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method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,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texture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characteristic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November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10th: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Clustering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method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,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texture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characteristic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November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17th: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gathering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November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24th: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gathering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,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evaluation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December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1st: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Evaluation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and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testing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b="1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December</a:t>
            </a:r>
            <a:r>
              <a:rPr lang="es-ES" sz="2500" b="1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8th: 	</a:t>
            </a:r>
            <a:r>
              <a:rPr lang="es-ES" sz="25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Editing</a:t>
            </a:r>
            <a:r>
              <a:rPr lang="es-ES" sz="25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report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and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commenting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25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5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code</a:t>
            </a:r>
            <a:endParaRPr lang="es-ES" sz="25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444484" y="2155691"/>
            <a:ext cx="9144000" cy="137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 </a:t>
            </a:r>
            <a:endParaRPr lang="en-GB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44484" y="3573142"/>
            <a:ext cx="9144000" cy="138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GB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3513221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780580" y="1683023"/>
            <a:ext cx="98900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Feature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vectors</a:t>
            </a:r>
            <a:endParaRPr lang="es-ES" sz="32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Different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Features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–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Colours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,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gradients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,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textures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erge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features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Clustering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method</a:t>
            </a:r>
            <a:endParaRPr lang="es-ES" sz="32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classification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endParaRPr lang="es-ES" sz="32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Evaluation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metrics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(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how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do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we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compute TP, TN, FP, 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97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Colour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884380" y="1916042"/>
            <a:ext cx="80501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RGB to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index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Index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matrix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Color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map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Kristina\Documents\MATLAB\g8-30p0-15p7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50" y="1916042"/>
            <a:ext cx="2773238" cy="20799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Flecha derecha"/>
          <p:cNvSpPr/>
          <p:nvPr/>
        </p:nvSpPr>
        <p:spPr>
          <a:xfrm rot="8117002">
            <a:off x="6464413" y="4126727"/>
            <a:ext cx="461176" cy="2385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Flecha derecha"/>
          <p:cNvSpPr/>
          <p:nvPr/>
        </p:nvSpPr>
        <p:spPr>
          <a:xfrm rot="2639246">
            <a:off x="9686132" y="4122657"/>
            <a:ext cx="461176" cy="2385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805" y="4551872"/>
            <a:ext cx="2141307" cy="1479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80" y="4487884"/>
            <a:ext cx="2626416" cy="1540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5155138" y="6050945"/>
            <a:ext cx="2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Indexes </a:t>
            </a:r>
            <a:r>
              <a:rPr lang="es-E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matrix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9483139" y="6028628"/>
            <a:ext cx="15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Colour</a:t>
            </a:r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Gradients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05840" y="1755648"/>
            <a:ext cx="6326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Color </a:t>
            </a: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Gradient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Color </a:t>
            </a:r>
            <a:r>
              <a:rPr lang="pt-PT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Gradient 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Luminosity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Gradient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Luminosity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Gradient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pt-PT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Orientation</a:t>
            </a:r>
            <a:r>
              <a:rPr lang="pt-PT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</a:p>
        </p:txBody>
      </p:sp>
      <p:cxnSp>
        <p:nvCxnSpPr>
          <p:cNvPr id="6" name="Conexão reta 5"/>
          <p:cNvCxnSpPr/>
          <p:nvPr/>
        </p:nvCxnSpPr>
        <p:spPr>
          <a:xfrm>
            <a:off x="8986068" y="1755648"/>
            <a:ext cx="1524" cy="21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/>
          <p:nvPr/>
        </p:nvCxnSpPr>
        <p:spPr>
          <a:xfrm flipH="1">
            <a:off x="9931710" y="1755648"/>
            <a:ext cx="3810" cy="21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 flipH="1">
            <a:off x="8108244" y="2512004"/>
            <a:ext cx="2916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 flipH="1">
            <a:off x="8025948" y="3103316"/>
            <a:ext cx="2916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013500" y="2058591"/>
            <a:ext cx="92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North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961684" y="3201804"/>
            <a:ext cx="96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South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26532" y="2551997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West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037628" y="2570441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East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007404" y="261049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PIXEL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1842" y="4515945"/>
                <a:ext cx="2041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𝑁𝑜𝑟𝑡h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𝑆𝑜𝑢𝑡h</m:t>
                      </m:r>
                    </m:oMath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𝑊𝑒𝑠𝑡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𝐸𝑎𝑠𝑡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42" y="4515945"/>
                <a:ext cx="2041328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2395" r="-2695" b="-21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xão reta 29"/>
          <p:cNvCxnSpPr/>
          <p:nvPr/>
        </p:nvCxnSpPr>
        <p:spPr>
          <a:xfrm>
            <a:off x="5246737" y="5823148"/>
            <a:ext cx="23029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/>
          <p:nvPr/>
        </p:nvCxnSpPr>
        <p:spPr>
          <a:xfrm>
            <a:off x="7549671" y="5095825"/>
            <a:ext cx="0" cy="727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/>
          <p:cNvCxnSpPr/>
          <p:nvPr/>
        </p:nvCxnSpPr>
        <p:spPr>
          <a:xfrm flipV="1">
            <a:off x="5246737" y="5095825"/>
            <a:ext cx="2302934" cy="727323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085477" y="58231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77" y="5823148"/>
                <a:ext cx="1833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589752" y="53209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52" y="5320986"/>
                <a:ext cx="1867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orma livre 37"/>
          <p:cNvSpPr/>
          <p:nvPr/>
        </p:nvSpPr>
        <p:spPr>
          <a:xfrm>
            <a:off x="5935357" y="5608659"/>
            <a:ext cx="208004" cy="214489"/>
          </a:xfrm>
          <a:custGeom>
            <a:avLst/>
            <a:gdLst>
              <a:gd name="connsiteX0" fmla="*/ 0 w 208004"/>
              <a:gd name="connsiteY0" fmla="*/ 0 h 214489"/>
              <a:gd name="connsiteX1" fmla="*/ 203200 w 208004"/>
              <a:gd name="connsiteY1" fmla="*/ 79022 h 214489"/>
              <a:gd name="connsiteX2" fmla="*/ 124178 w 208004"/>
              <a:gd name="connsiteY2" fmla="*/ 214489 h 2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004" h="214489">
                <a:moveTo>
                  <a:pt x="0" y="0"/>
                </a:moveTo>
                <a:cubicBezTo>
                  <a:pt x="91252" y="21637"/>
                  <a:pt x="182504" y="43274"/>
                  <a:pt x="203200" y="79022"/>
                </a:cubicBezTo>
                <a:cubicBezTo>
                  <a:pt x="223896" y="114770"/>
                  <a:pt x="174037" y="164629"/>
                  <a:pt x="124178" y="2144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269983" y="554614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83" y="5546149"/>
                <a:ext cx="2308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03" r="-29730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xão reta unidirecional 41"/>
          <p:cNvCxnSpPr/>
          <p:nvPr/>
        </p:nvCxnSpPr>
        <p:spPr>
          <a:xfrm flipH="1">
            <a:off x="4591983" y="5186136"/>
            <a:ext cx="2585153" cy="4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288013" y="500147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Magnitude</a:t>
            </a:r>
          </a:p>
        </p:txBody>
      </p:sp>
      <p:sp>
        <p:nvSpPr>
          <p:cNvPr id="44" name="Oval 43"/>
          <p:cNvSpPr/>
          <p:nvPr/>
        </p:nvSpPr>
        <p:spPr>
          <a:xfrm>
            <a:off x="6247405" y="5534860"/>
            <a:ext cx="305117" cy="27699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5" name="Conexão reta unidirecional 44"/>
          <p:cNvCxnSpPr/>
          <p:nvPr/>
        </p:nvCxnSpPr>
        <p:spPr>
          <a:xfrm flipH="1">
            <a:off x="4591983" y="6229548"/>
            <a:ext cx="18062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/>
          <p:cNvCxnSpPr>
            <a:endCxn id="44" idx="4"/>
          </p:cNvCxnSpPr>
          <p:nvPr/>
        </p:nvCxnSpPr>
        <p:spPr>
          <a:xfrm flipV="1">
            <a:off x="6398204" y="5811859"/>
            <a:ext cx="1760" cy="4176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3289085" y="6044882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 smtClean="0"/>
              <a:t>Orientation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56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Matching process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16840" y="2417550"/>
            <a:ext cx="4794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For each structure of the manual annotation, we calculate the percentage of points that are in each </a:t>
            </a:r>
            <a:r>
              <a:rPr lang="en-US" sz="20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</a:t>
            </a:r>
          </a:p>
          <a:p>
            <a:pPr algn="just"/>
            <a:endParaRPr lang="en-U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Classification according to the highest percentage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646724" y="2261708"/>
            <a:ext cx="54019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Gather the characteristics of the manually annotated points </a:t>
            </a:r>
            <a:endParaRPr lang="en-US" sz="20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algn="just"/>
            <a:endParaRPr lang="en-U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Average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vector of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characteristics</a:t>
            </a:r>
            <a:endParaRPr lang="es-ES" sz="20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algn="just"/>
            <a:endParaRPr lang="es-E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Comparison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between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average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vector of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each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to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the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average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vector of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each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a</a:t>
            </a:r>
            <a:r>
              <a:rPr lang="es-ES" sz="200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rea</a:t>
            </a:r>
            <a:endParaRPr lang="es-ES" sz="20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algn="just"/>
            <a:endParaRPr lang="es-E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Classification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according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to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highest</a:t>
            </a:r>
            <a:r>
              <a:rPr lang="es-E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20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similarity</a:t>
            </a:r>
            <a:endParaRPr lang="en-U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</p:txBody>
      </p:sp>
      <p:cxnSp>
        <p:nvCxnSpPr>
          <p:cNvPr id="16" name="Straight Connector 3"/>
          <p:cNvCxnSpPr/>
          <p:nvPr/>
        </p:nvCxnSpPr>
        <p:spPr>
          <a:xfrm flipV="1">
            <a:off x="5431632" y="2178693"/>
            <a:ext cx="23148" cy="33383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0" y="1534959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Option</a:t>
            </a:r>
            <a:r>
              <a:rPr lang="pt-PT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pt-PT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12221" y="153495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Option</a:t>
            </a:r>
            <a:r>
              <a:rPr lang="pt-PT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endParaRPr lang="pt-PT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Evaluation process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047243" y="1898363"/>
            <a:ext cx="10066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Given a structure of the manual annotation and the cluster corresponding to that area: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TP</a:t>
            </a:r>
            <a:r>
              <a:rPr lang="en-US" sz="20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 =	Points present in the manual annotation and in the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FP</a:t>
            </a:r>
            <a:r>
              <a:rPr lang="en-US" sz="20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 =	Points present in the cluster and in another structure from the manual annotation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TN</a:t>
            </a:r>
            <a:r>
              <a:rPr lang="en-US" sz="20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= Points not present in the manual annotation (present in the other structures) and not      	present in the cluster (present in other clusters)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FN</a:t>
            </a:r>
            <a:r>
              <a:rPr lang="en-US" sz="20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n-US" sz="20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=	Points present in the manual annotation and in another cluster different from the   	 one we're looking</a:t>
            </a:r>
            <a:endParaRPr lang="en-US" sz="20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2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First results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2"/>
          <a:stretch/>
        </p:blipFill>
        <p:spPr bwMode="auto">
          <a:xfrm>
            <a:off x="1137841" y="1690688"/>
            <a:ext cx="9916317" cy="4413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Future planning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855475" y="2036556"/>
            <a:ext cx="7477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Addition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of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features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endParaRPr lang="es-ES" sz="32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Texture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Region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based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segmentation</a:t>
            </a:r>
            <a:endParaRPr lang="es-ES" sz="3200" dirty="0" smtClean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Region</a:t>
            </a:r>
            <a:r>
              <a:rPr lang="es-ES" sz="3200" dirty="0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 smtClean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growing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Clustering</a:t>
            </a:r>
            <a:r>
              <a:rPr lang="es-ES" sz="3200" dirty="0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 </a:t>
            </a:r>
            <a:r>
              <a:rPr lang="es-ES" sz="3200" dirty="0" err="1">
                <a:latin typeface="Segoe UI Light" panose="020B0502040204020203" pitchFamily="34" charset="0"/>
                <a:ea typeface="PMingLiU" panose="02020500000000000000" pitchFamily="18" charset="-120"/>
                <a:cs typeface="Segoe UI Light" panose="020B0502040204020203" pitchFamily="34" charset="0"/>
              </a:rPr>
              <a:t>method</a:t>
            </a:r>
            <a:endParaRPr lang="es-ES" sz="3200" dirty="0">
              <a:latin typeface="Segoe UI Light" panose="020B0502040204020203" pitchFamily="34" charset="0"/>
              <a:ea typeface="PMingLiU" panose="02020500000000000000" pitchFamily="18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Textures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1339516"/>
            <a:ext cx="10515600" cy="32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914422" y="1700609"/>
            <a:ext cx="10485690" cy="461665"/>
            <a:chOff x="914422" y="1871529"/>
            <a:chExt cx="10485690" cy="461665"/>
          </a:xfrm>
        </p:grpSpPr>
        <p:sp>
          <p:nvSpPr>
            <p:cNvPr id="3" name="2 CuadroTexto"/>
            <p:cNvSpPr txBox="1"/>
            <p:nvPr/>
          </p:nvSpPr>
          <p:spPr>
            <a:xfrm>
              <a:off x="914422" y="1871529"/>
              <a:ext cx="1048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Texture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Contains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narrow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range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frequency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orientation</a:t>
              </a:r>
              <a:r>
                <a:rPr lang="es-E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s-ES" sz="24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components</a:t>
              </a:r>
              <a:endPara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2042442" y="2102361"/>
              <a:ext cx="461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CuadroTexto"/>
          <p:cNvSpPr txBox="1"/>
          <p:nvPr/>
        </p:nvSpPr>
        <p:spPr>
          <a:xfrm>
            <a:off x="1031894" y="2501015"/>
            <a:ext cx="20873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94411" y="3363101"/>
            <a:ext cx="179033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r>
              <a:rPr lang="es-E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bank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36870" y="4403386"/>
            <a:ext cx="29012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s-E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extraction</a:t>
            </a:r>
            <a:r>
              <a:rPr lang="es-E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621298" y="5304036"/>
            <a:ext cx="229168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r>
              <a:rPr lang="es-E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18 Flecha doblada hacia arriba"/>
          <p:cNvSpPr/>
          <p:nvPr/>
        </p:nvSpPr>
        <p:spPr>
          <a:xfrm rot="5400000">
            <a:off x="2147104" y="3057569"/>
            <a:ext cx="555194" cy="764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Flecha doblada hacia arriba"/>
          <p:cNvSpPr/>
          <p:nvPr/>
        </p:nvSpPr>
        <p:spPr>
          <a:xfrm rot="5400000">
            <a:off x="4424892" y="4056001"/>
            <a:ext cx="555194" cy="764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Flecha doblada hacia arriba"/>
          <p:cNvSpPr/>
          <p:nvPr/>
        </p:nvSpPr>
        <p:spPr>
          <a:xfrm rot="5400000">
            <a:off x="7578289" y="5047315"/>
            <a:ext cx="555194" cy="764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6067522" y="3397285"/>
            <a:ext cx="18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Gabor</a:t>
            </a:r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filters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22 Flecha derecha"/>
          <p:cNvSpPr/>
          <p:nvPr/>
        </p:nvSpPr>
        <p:spPr>
          <a:xfrm>
            <a:off x="5336870" y="3572144"/>
            <a:ext cx="593911" cy="1414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CuadroTexto"/>
          <p:cNvSpPr txBox="1"/>
          <p:nvPr/>
        </p:nvSpPr>
        <p:spPr>
          <a:xfrm>
            <a:off x="9031513" y="4227892"/>
            <a:ext cx="255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 </a:t>
            </a:r>
            <a:r>
              <a:rPr lang="es-E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s-E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treatment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25 Flecha derecha"/>
          <p:cNvSpPr/>
          <p:nvPr/>
        </p:nvSpPr>
        <p:spPr>
          <a:xfrm>
            <a:off x="8411964" y="4600988"/>
            <a:ext cx="593911" cy="1414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4466</TotalTime>
  <Words>227</Words>
  <Application>Microsoft Office PowerPoint</Application>
  <PresentationFormat>Personalizado</PresentationFormat>
  <Paragraphs>82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Automatic image annotations</vt:lpstr>
      <vt:lpstr>Overview</vt:lpstr>
      <vt:lpstr>Colour</vt:lpstr>
      <vt:lpstr>Gradients</vt:lpstr>
      <vt:lpstr>Matching process</vt:lpstr>
      <vt:lpstr>Evaluation process</vt:lpstr>
      <vt:lpstr>First results</vt:lpstr>
      <vt:lpstr>Future planning</vt:lpstr>
      <vt:lpstr>Textures</vt:lpstr>
      <vt:lpstr>Future calendar </vt:lpstr>
      <vt:lpstr>Presentación de PowerPoint</vt:lpstr>
    </vt:vector>
  </TitlesOfParts>
  <Company>Microsoft Research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Ziria</dc:title>
  <dc:creator>Cristina Luengo Agulló</dc:creator>
  <cp:lastModifiedBy>Centor</cp:lastModifiedBy>
  <cp:revision>861</cp:revision>
  <dcterms:created xsi:type="dcterms:W3CDTF">2014-07-15T12:52:18Z</dcterms:created>
  <dcterms:modified xsi:type="dcterms:W3CDTF">2014-11-05T16:21:59Z</dcterms:modified>
</cp:coreProperties>
</file>