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636" r:id="rId2"/>
    <p:sldId id="662" r:id="rId3"/>
    <p:sldId id="728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729" r:id="rId32"/>
    <p:sldId id="692" r:id="rId33"/>
    <p:sldId id="693" r:id="rId34"/>
    <p:sldId id="694" r:id="rId35"/>
    <p:sldId id="696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8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  <p:sldId id="718" r:id="rId58"/>
    <p:sldId id="719" r:id="rId59"/>
    <p:sldId id="720" r:id="rId60"/>
    <p:sldId id="721" r:id="rId61"/>
    <p:sldId id="722" r:id="rId62"/>
    <p:sldId id="723" r:id="rId63"/>
    <p:sldId id="724" r:id="rId64"/>
    <p:sldId id="725" r:id="rId65"/>
    <p:sldId id="726" r:id="rId66"/>
    <p:sldId id="727" r:id="rId6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l Galar Idoate" initials="MGI" lastIdx="31" clrIdx="0">
    <p:extLst>
      <p:ext uri="{19B8F6BF-5375-455C-9EA6-DF929625EA0E}">
        <p15:presenceInfo xmlns:p15="http://schemas.microsoft.com/office/powerpoint/2012/main" userId="59d53fa997412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3" autoAdjust="0"/>
    <p:restoredTop sz="94363" autoAdjust="0"/>
  </p:normalViewPr>
  <p:slideViewPr>
    <p:cSldViewPr snapToGrid="0">
      <p:cViewPr varScale="1">
        <p:scale>
          <a:sx n="127" d="100"/>
          <a:sy n="127" d="100"/>
        </p:scale>
        <p:origin x="13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8:27:34.478" idx="18">
    <p:pos x="4024" y="3955"/>
    <p:text>Qué es a y qué es b?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1-09T18:35:07.988" idx="30">
    <p:pos x="4024" y="4091"/>
    <p:text>Escalado</p:text>
    <p:extLst>
      <p:ext uri="{C676402C-5697-4E1C-873F-D02D1690AC5C}">
        <p15:threadingInfo xmlns:p15="http://schemas.microsoft.com/office/powerpoint/2012/main" timeZoneBias="-60">
          <p15:parentCm authorId="1" idx="18"/>
        </p15:threadingInfo>
      </p:ext>
    </p:extLst>
  </p:cm>
  <p:cm authorId="1" dt="2017-01-09T18:35:24.211" idx="31">
    <p:pos x="4024" y="4227"/>
    <p:text>infinito va a 0 y 0 va a a</p:text>
    <p:extLst>
      <p:ext uri="{C676402C-5697-4E1C-873F-D02D1690AC5C}">
        <p15:threadingInfo xmlns:p15="http://schemas.microsoft.com/office/powerpoint/2012/main" timeZoneBias="-60">
          <p15:parentCm authorId="1" idx="18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5C3AF-2FBE-4F90-8154-F46FA9EE18F7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91A6-EE7A-47C5-920E-399AAD9699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5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91A6-EE7A-47C5-920E-399AAD96991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1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91A6-EE7A-47C5-920E-399AAD96991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89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91A6-EE7A-47C5-920E-399AAD9699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24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91A6-EE7A-47C5-920E-399AAD96991B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147468-EDDD-48F5-AAB0-2AA9595805D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ADA41A-2F0A-40D8-AB03-D74CDFA58D6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4063313"/>
            <a:ext cx="664587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noProof="0" dirty="0" smtClean="0">
                <a:solidFill>
                  <a:schemeClr val="bg1"/>
                </a:solidFill>
              </a:rPr>
              <a:t>COMPUTACIÓN EVOLUTIVA Y </a:t>
            </a:r>
            <a:br>
              <a:rPr lang="es-ES" noProof="0" dirty="0" smtClean="0">
                <a:solidFill>
                  <a:schemeClr val="bg1"/>
                </a:solidFill>
              </a:rPr>
            </a:br>
            <a:r>
              <a:rPr lang="es-ES" noProof="0" dirty="0" smtClean="0">
                <a:solidFill>
                  <a:schemeClr val="bg1"/>
                </a:solidFill>
              </a:rPr>
              <a:t>ALGORITMOS BIOINSPIRADOS</a:t>
            </a: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07" y="6074750"/>
            <a:ext cx="2178909" cy="685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Mikel Galar Idoate (mikel.galar@unavarra.es)</a:t>
            </a:r>
          </a:p>
          <a:p>
            <a:r>
              <a:rPr lang="en-US" dirty="0" smtClean="0"/>
              <a:t>José Antonio </a:t>
            </a:r>
            <a:r>
              <a:rPr lang="en-US" dirty="0" err="1" smtClean="0"/>
              <a:t>Sanz</a:t>
            </a:r>
            <a:r>
              <a:rPr lang="en-US" dirty="0" smtClean="0"/>
              <a:t> (joseantonio.sanz@unavarra.es)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62200" y="6074750"/>
            <a:ext cx="655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Universidad Pública de Navarra</a:t>
            </a:r>
          </a:p>
          <a:p>
            <a:r>
              <a:rPr lang="es-ES" sz="1200" dirty="0" smtClean="0"/>
              <a:t>Departamento de Automática y Computación – Instituto de Smart </a:t>
            </a:r>
            <a:r>
              <a:rPr lang="es-ES" sz="1200" dirty="0" err="1" smtClean="0"/>
              <a:t>Cities</a:t>
            </a:r>
            <a:r>
              <a:rPr lang="es-ES" sz="1200" dirty="0" smtClean="0"/>
              <a:t> (ISC)</a:t>
            </a:r>
          </a:p>
          <a:p>
            <a:r>
              <a:rPr lang="es-ES" sz="1200" dirty="0" smtClean="0"/>
              <a:t>Grupo de Investigación en Inteligencia Artificial y Razonamiento Aproximado (GIARA)</a:t>
            </a:r>
            <a:endParaRPr lang="es-ES" dirty="0"/>
          </a:p>
        </p:txBody>
      </p:sp>
      <p:pic>
        <p:nvPicPr>
          <p:cNvPr id="1026" name="Picture 2" descr="Resultado de imagen de upn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" y="3537617"/>
            <a:ext cx="2178909" cy="10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pna isc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685" y="4763529"/>
            <a:ext cx="3554011" cy="120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olution, Walking, Charles Darwin, Science, 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2" y="1685935"/>
            <a:ext cx="5107931" cy="28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Inicialización de la Nube de Partículas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/>
          <a:srcRect l="26325" t="29656" r="29465" b="20478"/>
          <a:stretch/>
        </p:blipFill>
        <p:spPr>
          <a:xfrm>
            <a:off x="2308891" y="2208902"/>
            <a:ext cx="4838357" cy="4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372732" cy="50618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Movimiento de la partícula</a:t>
                </a:r>
                <a:endParaRPr lang="es-E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noProof="0" dirty="0" smtClean="0"/>
                  <a:t>Añadimos al vector posición el vector velocidad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noProof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800" noProof="0" dirty="0" smtClean="0"/>
              </a:p>
              <a:p>
                <a:pPr lvl="1"/>
                <a:r>
                  <a:rPr lang="es-ES" sz="2400" noProof="0" dirty="0" smtClean="0"/>
                  <a:t>Una vez calculada la nueva posición de la partícula, se </a:t>
                </a:r>
                <a:r>
                  <a:rPr lang="es-ES" sz="2400" b="1" noProof="0" dirty="0" smtClean="0">
                    <a:solidFill>
                      <a:srgbClr val="0070C0"/>
                    </a:solidFill>
                  </a:rPr>
                  <a:t>evalúa la nueva solución </a:t>
                </a:r>
                <a:r>
                  <a:rPr lang="es-ES" sz="2400" noProof="0" dirty="0" smtClean="0"/>
                  <a:t>(localización)</a:t>
                </a:r>
              </a:p>
              <a:p>
                <a:pPr lvl="2"/>
                <a:r>
                  <a:rPr lang="es-ES" noProof="0" dirty="0" smtClean="0"/>
                  <a:t>Se actualiza el </a:t>
                </a:r>
                <a:r>
                  <a:rPr lang="es-ES" noProof="0" dirty="0" err="1" smtClean="0"/>
                  <a:t>fitness</a:t>
                </a:r>
                <a:r>
                  <a:rPr lang="es-ES" noProof="0" dirty="0" smtClean="0"/>
                  <a:t> de ese momento (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/>
                      </a:rPr>
                      <m:t>_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𝑓𝑖𝑡𝑛𝑒𝑠𝑠</m:t>
                    </m:r>
                  </m:oMath>
                </a14:m>
                <a:r>
                  <a:rPr lang="es-ES" noProof="0" dirty="0" smtClean="0"/>
                  <a:t>)</a:t>
                </a:r>
              </a:p>
              <a:p>
                <a:pPr lvl="2"/>
                <a:r>
                  <a:rPr lang="es-ES" noProof="0" dirty="0" smtClean="0"/>
                  <a:t>Si el nuevo </a:t>
                </a:r>
                <a:r>
                  <a:rPr lang="es-ES" noProof="0" dirty="0" err="1" smtClean="0"/>
                  <a:t>fitness</a:t>
                </a:r>
                <a:r>
                  <a:rPr lang="es-ES" noProof="0" dirty="0" smtClean="0"/>
                  <a:t> es mejor que el que mejor que teníamos hasta ahora, se actualiza</a:t>
                </a:r>
              </a:p>
              <a:p>
                <a:pPr lvl="3"/>
                <a:r>
                  <a:rPr lang="es-ES" i="0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p_fitness</a:t>
                </a:r>
                <a:r>
                  <a:rPr lang="es-ES" noProof="0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s-ES" i="0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x_fitness</a:t>
                </a:r>
                <a:endParaRPr lang="es-ES" noProof="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3"/>
                <a:r>
                  <a:rPr lang="es-ES" i="0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pBest</a:t>
                </a:r>
                <a:r>
                  <a:rPr lang="es-ES" i="0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ES" b="0" i="0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 X′</a:t>
                </a:r>
                <a:endParaRPr lang="es-ES" noProof="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ES" b="1" noProof="0" dirty="0" smtClean="0">
                    <a:solidFill>
                      <a:srgbClr val="FF0000"/>
                    </a:solidFill>
                  </a:rPr>
                  <a:t>Importante: ¿Cómo ajustamos la velocidad?</a:t>
                </a:r>
              </a:p>
              <a:p>
                <a:pPr lvl="1"/>
                <a:r>
                  <a:rPr lang="es-ES" noProof="0" dirty="0" smtClean="0"/>
                  <a:t>Este es el </a:t>
                </a:r>
                <a:r>
                  <a:rPr lang="es-ES" b="1" noProof="0" dirty="0" smtClean="0"/>
                  <a:t>paso más importante </a:t>
                </a:r>
                <a:r>
                  <a:rPr lang="es-ES" noProof="0" dirty="0" smtClean="0"/>
                  <a:t>del algoritmo PSO</a:t>
                </a:r>
                <a:endParaRPr lang="es-ES" noProof="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372732" cy="5061857"/>
              </a:xfrm>
              <a:blipFill rotWithShape="0">
                <a:blip r:embed="rId2"/>
                <a:stretch>
                  <a:fillRect l="-437" t="-19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82062" cy="5015204"/>
              </a:xfrm>
            </p:spPr>
            <p:txBody>
              <a:bodyPr/>
              <a:lstStyle/>
              <a:p>
                <a:r>
                  <a:rPr lang="es-ES" b="1" dirty="0">
                    <a:solidFill>
                      <a:srgbClr val="0070C0"/>
                    </a:solidFill>
                  </a:rPr>
                  <a:t>A</a:t>
                </a:r>
                <a:r>
                  <a:rPr lang="es-ES" b="1" noProof="0" dirty="0" err="1" smtClean="0">
                    <a:solidFill>
                      <a:srgbClr val="0070C0"/>
                    </a:solidFill>
                  </a:rPr>
                  <a:t>ctualización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del vector velocidad </a:t>
                </a:r>
              </a:p>
              <a:p>
                <a:pPr lvl="1"/>
                <a:r>
                  <a:rPr lang="es-ES" dirty="0"/>
                  <a:t>S</a:t>
                </a:r>
                <a:r>
                  <a:rPr lang="es-ES" noProof="0" dirty="0" smtClean="0"/>
                  <a:t>e realiza </a:t>
                </a:r>
                <a:r>
                  <a:rPr lang="es-ES" b="1" noProof="0" dirty="0" smtClean="0"/>
                  <a:t>para cada partícula y cada dimensión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noProof="0" dirty="0" smtClean="0"/>
                  <a:t>de dicha partícula</a:t>
                </a:r>
              </a:p>
              <a:p>
                <a:pPr lvl="1"/>
                <a:r>
                  <a:rPr lang="es-ES" noProof="0" dirty="0" smtClean="0">
                    <a:solidFill>
                      <a:srgbClr val="0070C0"/>
                    </a:solidFill>
                  </a:rPr>
                  <a:t>Inicialmente</a:t>
                </a:r>
                <a:r>
                  <a:rPr lang="es-ES" noProof="0" dirty="0" smtClean="0"/>
                  <a:t>,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mantenemos la trayectoria/velocidad </a:t>
                </a:r>
                <a:r>
                  <a:rPr lang="es-ES" noProof="0" dirty="0" smtClean="0"/>
                  <a:t>que tenía la partícula hasta ese momento</a:t>
                </a:r>
              </a:p>
              <a:p>
                <a:pPr marL="320040" lvl="1" indent="0">
                  <a:buNone/>
                </a:pPr>
                <a:r>
                  <a:rPr lang="es-ES" noProof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+1)=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noProof="0" dirty="0" smtClean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 smtClean="0"/>
              </a:p>
              <a:p>
                <a:endParaRPr lang="es-ES" noProof="0" dirty="0" smtClean="0"/>
              </a:p>
              <a:p>
                <a:pPr marL="0" indent="0">
                  <a:buNone/>
                </a:pPr>
                <a:endParaRPr lang="es-ES" noProof="0" dirty="0"/>
              </a:p>
              <a:p>
                <a:endParaRPr lang="es-ES" noProof="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82062" cy="5015204"/>
              </a:xfrm>
              <a:blipFill rotWithShape="0">
                <a:blip r:embed="rId2"/>
                <a:stretch>
                  <a:fillRect l="-436" t="-1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44740" cy="5015204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Actualización del vector velocidad </a:t>
                </a:r>
              </a:p>
              <a:p>
                <a:pPr lvl="1"/>
                <a:r>
                  <a:rPr lang="es-ES" noProof="0" dirty="0" smtClean="0">
                    <a:solidFill>
                      <a:srgbClr val="0070C0"/>
                    </a:solidFill>
                  </a:rPr>
                  <a:t>Añadimos</a:t>
                </a:r>
                <a:r>
                  <a:rPr lang="es-ES" noProof="0" dirty="0" smtClean="0"/>
                  <a:t> al vuelo una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componente cognitiva </a:t>
                </a:r>
                <a:r>
                  <a:rPr lang="es-ES" noProof="0" dirty="0" smtClean="0"/>
                  <a:t>(nostalgia)</a:t>
                </a:r>
              </a:p>
              <a:p>
                <a:pPr lvl="1"/>
                <a:r>
                  <a:rPr lang="es-ES" noProof="0" dirty="0" smtClean="0"/>
                  <a:t>Trata de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modificar la velocidad </a:t>
                </a:r>
                <a:r>
                  <a:rPr lang="es-ES" noProof="0" dirty="0" smtClean="0"/>
                  <a:t>para que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volvamos al punto en el que más cerca hemos estado de la comida </a:t>
                </a:r>
                <a:r>
                  <a:rPr lang="es-ES" noProof="0" dirty="0" smtClean="0"/>
                  <a:t>anteriormente</a:t>
                </a:r>
              </a:p>
              <a:p>
                <a:pPr lvl="1"/>
                <a:endParaRPr lang="es-ES" sz="1300" noProof="0" dirty="0" smtClean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 (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𝑝𝐵𝑒𝑠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noProof="0" dirty="0" smtClean="0"/>
              </a:p>
              <a:p>
                <a:pPr marL="320040" lvl="1" indent="0">
                  <a:buNone/>
                </a:pPr>
                <a:endParaRPr lang="es-ES" sz="800" noProof="0" dirty="0" smtClean="0"/>
              </a:p>
              <a:p>
                <a:pPr marL="320040" lvl="1" indent="0">
                  <a:buNone/>
                </a:pPr>
                <a:r>
                  <a:rPr lang="es-ES" noProof="0" dirty="0" smtClean="0"/>
                  <a:t>	</a:t>
                </a:r>
                <a:r>
                  <a:rPr lang="es-ES" sz="2100" noProof="0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100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sz="21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100" b="0" i="1" noProof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" sz="2100" noProof="0" dirty="0" smtClean="0"/>
                  <a:t> y </a:t>
                </a:r>
                <a14:m>
                  <m:oMath xmlns:m="http://schemas.openxmlformats.org/officeDocument/2006/math">
                    <m:r>
                      <a:rPr lang="es-ES" sz="2100" b="0" i="1" noProof="0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s-ES" sz="2100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100" noProof="0" dirty="0" smtClean="0"/>
                  <a:t>es un número aleatorio en </a:t>
                </a:r>
                <a14:m>
                  <m:oMath xmlns:m="http://schemas.openxmlformats.org/officeDocument/2006/math">
                    <m:r>
                      <a:rPr lang="es-ES" sz="2100" i="1" noProof="0" dirty="0" smtClean="0">
                        <a:latin typeface="Cambria Math"/>
                      </a:rPr>
                      <m:t>[0, 1]</m:t>
                    </m:r>
                  </m:oMath>
                </a14:m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44740" cy="5015204"/>
              </a:xfrm>
              <a:blipFill rotWithShape="0">
                <a:blip r:embed="rId2"/>
                <a:stretch>
                  <a:fillRect l="-439" t="-1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4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400723" cy="5052527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Actualización del vector velocidad </a:t>
                </a:r>
              </a:p>
              <a:p>
                <a:pPr lvl="1"/>
                <a:r>
                  <a:rPr lang="es-ES" dirty="0" smtClean="0">
                    <a:solidFill>
                      <a:srgbClr val="0070C0"/>
                    </a:solidFill>
                  </a:rPr>
                  <a:t>Añadimos</a:t>
                </a:r>
                <a:r>
                  <a:rPr lang="es-ES" noProof="0" dirty="0" smtClean="0"/>
                  <a:t> al vuelo una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componente social </a:t>
                </a:r>
                <a:r>
                  <a:rPr lang="es-ES" noProof="0" dirty="0" smtClean="0"/>
                  <a:t>(envidia)</a:t>
                </a:r>
              </a:p>
              <a:p>
                <a:pPr lvl="1"/>
                <a:r>
                  <a:rPr lang="es-ES" noProof="0" dirty="0" smtClean="0"/>
                  <a:t>Trata de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modificar la velocidad </a:t>
                </a:r>
                <a:r>
                  <a:rPr lang="es-ES" noProof="0" dirty="0" smtClean="0"/>
                  <a:t>para que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vayamos hacia la zona en la que se sitúa la partícula que más cerca ha estado de la comida</a:t>
                </a:r>
              </a:p>
              <a:p>
                <a:pPr marL="320040" lvl="1" indent="0">
                  <a:buNone/>
                </a:pPr>
                <a:endParaRPr lang="es-ES" sz="1700" b="0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𝑝𝐵𝑒𝑠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400" b="0" i="1" noProof="0" dirty="0" smtClean="0">
                  <a:latin typeface="Cambria Math"/>
                </a:endParaRP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·(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𝑔𝐵𝑒𝑠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noProof="0" dirty="0" smtClean="0"/>
              </a:p>
              <a:p>
                <a:pPr marL="320040" lvl="1" indent="0">
                  <a:buNone/>
                </a:pPr>
                <a:endParaRPr lang="es-ES" sz="800" noProof="0" dirty="0"/>
              </a:p>
              <a:p>
                <a:pPr marL="320040" lvl="1" indent="0">
                  <a:buNone/>
                </a:pPr>
                <a:r>
                  <a:rPr lang="es-ES" noProof="0" dirty="0" smtClean="0"/>
                  <a:t>	</a:t>
                </a:r>
                <a:r>
                  <a:rPr lang="es-ES" sz="2100" noProof="0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100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sz="21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100" b="0" i="1" noProof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" sz="2100" noProof="0" dirty="0" smtClean="0"/>
                  <a:t>, rand es un número </a:t>
                </a:r>
                <a:r>
                  <a:rPr lang="es-ES" sz="2100" dirty="0"/>
                  <a:t>aleatorio en [0, 1</a:t>
                </a:r>
                <a:r>
                  <a:rPr lang="es-ES" sz="2100" dirty="0" smtClean="0"/>
                  <a:t>] y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𝑔𝐵𝑒𝑠𝑡</m:t>
                    </m:r>
                  </m:oMath>
                </a14:m>
                <a:r>
                  <a:rPr lang="es-ES" sz="2100" dirty="0" smtClean="0"/>
                  <a:t> es la posición de la partícula con mejor </a:t>
                </a:r>
                <a:r>
                  <a:rPr lang="es-ES" sz="2100" dirty="0" err="1" smtClean="0"/>
                  <a:t>fitness</a:t>
                </a:r>
                <a:r>
                  <a:rPr lang="es-ES" sz="2100" dirty="0" smtClean="0"/>
                  <a:t> </a:t>
                </a:r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400723" cy="5052527"/>
              </a:xfrm>
              <a:blipFill rotWithShape="0">
                <a:blip r:embed="rId2"/>
                <a:stretch>
                  <a:fillRect l="-363" t="-1086" r="-19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363401" cy="5043196"/>
              </a:xfrm>
            </p:spPr>
            <p:txBody>
              <a:bodyPr/>
              <a:lstStyle/>
              <a:p>
                <a:r>
                  <a:rPr lang="es-ES" b="1" dirty="0">
                    <a:solidFill>
                      <a:srgbClr val="0070C0"/>
                    </a:solidFill>
                  </a:rPr>
                  <a:t>Actualización del vector velocidad </a:t>
                </a:r>
              </a:p>
              <a:p>
                <a:pPr lvl="1"/>
                <a:r>
                  <a:rPr lang="es-ES" b="1" noProof="0" dirty="0" smtClean="0">
                    <a:solidFill>
                      <a:srgbClr val="0070C0"/>
                    </a:solidFill>
                  </a:rPr>
                  <a:t>Ratios de aprendizaje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noProof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noProof="0" dirty="0"/>
                  <a:t> </a:t>
                </a:r>
                <a:endParaRPr lang="es-ES" noProof="0" dirty="0" smtClean="0"/>
              </a:p>
              <a:p>
                <a:pPr lvl="2"/>
                <a:r>
                  <a:rPr lang="es-ES" dirty="0"/>
                  <a:t>C</a:t>
                </a:r>
                <a:r>
                  <a:rPr lang="es-ES" noProof="0" dirty="0" err="1" smtClean="0"/>
                  <a:t>ontrolan</a:t>
                </a:r>
                <a:r>
                  <a:rPr lang="es-ES" noProof="0" dirty="0" smtClean="0"/>
                  <a:t> </a:t>
                </a:r>
                <a:r>
                  <a:rPr lang="es-ES" noProof="0" dirty="0"/>
                  <a:t>las componentes cognitivas y </a:t>
                </a:r>
                <a:r>
                  <a:rPr lang="es-ES" noProof="0" dirty="0" smtClean="0"/>
                  <a:t>social</a:t>
                </a:r>
              </a:p>
              <a:p>
                <a:pPr lvl="2"/>
                <a:r>
                  <a:rPr lang="es-ES" noProof="0" dirty="0" smtClean="0"/>
                  <a:t>Determinan diferentes </a:t>
                </a:r>
                <a:r>
                  <a:rPr lang="es-ES" b="1" noProof="0" dirty="0" smtClean="0"/>
                  <a:t>tipos de algoritmos PSO</a:t>
                </a:r>
              </a:p>
              <a:p>
                <a:pPr lvl="3"/>
                <a:r>
                  <a:rPr lang="es-ES" b="1" noProof="0" dirty="0" smtClean="0">
                    <a:solidFill>
                      <a:srgbClr val="0070C0"/>
                    </a:solidFill>
                  </a:rPr>
                  <a:t>Modelo completo</a:t>
                </a:r>
                <a:r>
                  <a:rPr lang="es-ES" noProof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noProof="0" dirty="0" smtClean="0"/>
              </a:p>
              <a:p>
                <a:pPr lvl="3"/>
                <a:r>
                  <a:rPr lang="es-ES" b="1" noProof="0" dirty="0" smtClean="0">
                    <a:solidFill>
                      <a:srgbClr val="0070C0"/>
                    </a:solidFill>
                  </a:rPr>
                  <a:t>Sólo cognitivo</a:t>
                </a:r>
                <a:r>
                  <a:rPr lang="es-ES" noProof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noProof="0" dirty="0" smtClean="0"/>
              </a:p>
              <a:p>
                <a:pPr lvl="3"/>
                <a:r>
                  <a:rPr lang="es-ES" b="1" noProof="0" dirty="0" smtClean="0">
                    <a:solidFill>
                      <a:srgbClr val="0070C0"/>
                    </a:solidFill>
                  </a:rPr>
                  <a:t>Sólo social</a:t>
                </a:r>
                <a:r>
                  <a:rPr lang="es-ES" noProof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b="0" noProof="0" dirty="0" smtClean="0"/>
              </a:p>
              <a:p>
                <a:pPr lvl="3"/>
                <a:r>
                  <a:rPr lang="es-ES" b="1" dirty="0"/>
                  <a:t>Sólo Social </a:t>
                </a:r>
                <a:r>
                  <a:rPr lang="es-ES" b="1" dirty="0" smtClean="0"/>
                  <a:t>exclusivo: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s-ES" b="0" i="1" smtClean="0">
                        <a:latin typeface="Cambria Math"/>
                      </a:rPr>
                      <m:t>, </m:t>
                    </m:r>
                    <m:r>
                      <a:rPr lang="es-ES" b="0" i="1" smtClean="0">
                        <a:latin typeface="Cambria Math"/>
                      </a:rPr>
                      <m:t>𝑖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𝑔</m:t>
                    </m:r>
                  </m:oMath>
                </a14:m>
                <a:endParaRPr lang="es-ES" dirty="0" smtClean="0"/>
              </a:p>
              <a:p>
                <a:pPr lvl="4"/>
                <a:r>
                  <a:rPr lang="es-ES" dirty="0" smtClean="0"/>
                  <a:t>La propia partícula no puede ser la mejor del entorno</a:t>
                </a:r>
                <a:endParaRPr lang="es-ES" dirty="0"/>
              </a:p>
              <a:p>
                <a:pPr lvl="2"/>
                <a:endParaRPr lang="es-ES" noProof="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363401" cy="5043196"/>
              </a:xfrm>
              <a:blipFill rotWithShape="0">
                <a:blip r:embed="rId2"/>
                <a:stretch>
                  <a:fillRect l="-364" t="-12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Actualización del vector velocidad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571" t="22192" r="28095" b="42189"/>
          <a:stretch/>
        </p:blipFill>
        <p:spPr>
          <a:xfrm>
            <a:off x="1559029" y="2214142"/>
            <a:ext cx="6068543" cy="41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dirty="0" smtClean="0"/>
              <a:t>PSO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13790" y="1576941"/>
            <a:ext cx="70170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t = 0;</a:t>
            </a:r>
          </a:p>
          <a:p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i=1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hasta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Número_partículas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inicializar Xi y Vi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(no se cumpla la condición de parada)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hacer</a:t>
            </a:r>
          </a:p>
          <a:p>
            <a:pPr lvl="1"/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t ← t + 1</a:t>
            </a:r>
          </a:p>
          <a:p>
            <a:pPr lvl="1"/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i=1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hasta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Número_partículas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evaluar Xi;</a:t>
            </a:r>
          </a:p>
          <a:p>
            <a:pPr lvl="2"/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F(Xi) es mejor que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s-E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entonces</a:t>
            </a:r>
          </a:p>
          <a:p>
            <a:pPr lvl="3"/>
            <a:r>
              <a:rPr lang="es-E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← Xi; F(</a:t>
            </a:r>
            <a:r>
              <a:rPr lang="es-E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 ← F(Xi)</a:t>
            </a:r>
          </a:p>
          <a:p>
            <a:pPr lvl="2"/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 F(</a:t>
            </a:r>
            <a:r>
              <a:rPr lang="es-ES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es mejor que </a:t>
            </a:r>
            <a:r>
              <a:rPr lang="es-E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s-ES" b="1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gBest</a:t>
            </a:r>
            <a:r>
              <a:rPr lang="es-E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entonces</a:t>
            </a:r>
          </a:p>
          <a:p>
            <a:pPr lvl="3"/>
            <a:r>
              <a:rPr lang="es-ES" b="1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gBest</a:t>
            </a:r>
            <a:r>
              <a:rPr lang="es-ES" b="1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s-ES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E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s-ES" b="1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gBest</a:t>
            </a:r>
            <a:r>
              <a:rPr lang="es-E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s-ES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i=1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hasta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Número_partículas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Calcular Vi, la velocidad de Xi, de acuerdo a </a:t>
            </a:r>
            <a:r>
              <a:rPr lang="es-E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pBest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s-ES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gBest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s-E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Calcular la nueva posición Xi, de acuerdo a Xi y Vi</a:t>
            </a:r>
          </a:p>
          <a:p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Devolver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la mejor solución encontrada</a:t>
            </a:r>
          </a:p>
        </p:txBody>
      </p:sp>
    </p:spTree>
    <p:extLst>
      <p:ext uri="{BB962C8B-B14F-4D97-AF65-F5344CB8AC3E}">
        <p14:creationId xmlns:p14="http://schemas.microsoft.com/office/powerpoint/2010/main" val="17867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326079" cy="5043196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Tamaño de la nube</a:t>
                </a:r>
              </a:p>
              <a:p>
                <a:pPr lvl="1"/>
                <a:r>
                  <a:rPr lang="es-ES" dirty="0" smtClean="0"/>
                  <a:t>Entre </a:t>
                </a:r>
                <a:r>
                  <a:rPr lang="es-ES" dirty="0"/>
                  <a:t>20 y 40 </a:t>
                </a:r>
                <a:r>
                  <a:rPr lang="es-ES" dirty="0" smtClean="0"/>
                  <a:t>partículas</a:t>
                </a:r>
              </a:p>
              <a:p>
                <a:pPr lvl="1"/>
                <a:r>
                  <a:rPr lang="es-ES" dirty="0"/>
                  <a:t>P</a:t>
                </a:r>
                <a:r>
                  <a:rPr lang="es-ES" dirty="0" smtClean="0"/>
                  <a:t>roblemas simples: 10</a:t>
                </a:r>
              </a:p>
              <a:p>
                <a:pPr lvl="1"/>
                <a:r>
                  <a:rPr lang="es-ES" dirty="0" smtClean="0"/>
                  <a:t>Problemas muy complejos</a:t>
                </a:r>
                <a:r>
                  <a:rPr lang="es-ES" dirty="0"/>
                  <a:t>, </a:t>
                </a:r>
                <a:r>
                  <a:rPr lang="es-ES" dirty="0" smtClean="0"/>
                  <a:t>100-200</a:t>
                </a:r>
                <a:endParaRPr lang="es-ES" dirty="0"/>
              </a:p>
              <a:p>
                <a:r>
                  <a:rPr lang="es-ES" b="1" dirty="0" smtClean="0">
                    <a:solidFill>
                      <a:srgbClr val="0070C0"/>
                    </a:solidFill>
                  </a:rPr>
                  <a:t>Velocidad máxima</a:t>
                </a:r>
              </a:p>
              <a:p>
                <a:pPr lvl="1"/>
                <a:r>
                  <a:rPr lang="es-ES" dirty="0" err="1" smtClean="0"/>
                  <a:t>Vmax</a:t>
                </a:r>
                <a:r>
                  <a:rPr lang="es-ES" dirty="0" smtClean="0"/>
                  <a:t> </a:t>
                </a:r>
                <a:r>
                  <a:rPr lang="es-ES" dirty="0"/>
                  <a:t>se suele definir a </a:t>
                </a:r>
                <a:r>
                  <a:rPr lang="es-ES" dirty="0" smtClean="0"/>
                  <a:t>partir del </a:t>
                </a:r>
                <a:r>
                  <a:rPr lang="es-ES" dirty="0"/>
                  <a:t>intervalo de cada </a:t>
                </a:r>
                <a:r>
                  <a:rPr lang="es-ES" dirty="0" smtClean="0"/>
                  <a:t>variable</a:t>
                </a:r>
                <a:endParaRPr lang="es-ES" dirty="0"/>
              </a:p>
              <a:p>
                <a:r>
                  <a:rPr lang="es-ES" b="1" dirty="0" smtClean="0">
                    <a:solidFill>
                      <a:srgbClr val="0070C0"/>
                    </a:solidFill>
                  </a:rPr>
                  <a:t>Ratios </a:t>
                </a:r>
                <a:r>
                  <a:rPr lang="es-ES" b="1" dirty="0">
                    <a:solidFill>
                      <a:srgbClr val="0070C0"/>
                    </a:solidFill>
                  </a:rPr>
                  <a:t>de </a:t>
                </a:r>
                <a:r>
                  <a:rPr lang="es-ES" b="1" dirty="0" smtClean="0">
                    <a:solidFill>
                      <a:srgbClr val="0070C0"/>
                    </a:solidFill>
                  </a:rPr>
                  <a:t>aprendizaje</a:t>
                </a:r>
              </a:p>
              <a:p>
                <a:pPr lvl="1"/>
                <a:r>
                  <a:rPr lang="es-ES" dirty="0" smtClean="0"/>
                  <a:t>Habitualmente</a:t>
                </a:r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326079" cy="5043196"/>
              </a:xfrm>
              <a:blipFill rotWithShape="0">
                <a:blip r:embed="rId2"/>
                <a:stretch>
                  <a:fillRect l="-366" t="-12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82062" cy="5099180"/>
          </a:xfrm>
        </p:spPr>
        <p:txBody>
          <a:bodyPr/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Relación con los algoritmos genéticos</a:t>
            </a:r>
          </a:p>
          <a:p>
            <a:pPr lvl="1"/>
            <a:r>
              <a:rPr lang="es-ES" noProof="0" dirty="0" smtClean="0"/>
              <a:t>Principal diferencia</a:t>
            </a:r>
          </a:p>
          <a:p>
            <a:pPr lvl="2"/>
            <a:r>
              <a:rPr lang="es-ES" noProof="0" dirty="0" smtClean="0"/>
              <a:t>En </a:t>
            </a:r>
            <a:r>
              <a:rPr lang="es-ES" b="1" noProof="0" dirty="0" smtClean="0"/>
              <a:t>PSO no existe</a:t>
            </a:r>
            <a:r>
              <a:rPr lang="es-ES" noProof="0" dirty="0" smtClean="0"/>
              <a:t> una operación de </a:t>
            </a:r>
            <a:r>
              <a:rPr lang="es-ES" b="1" noProof="0" dirty="0" smtClean="0"/>
              <a:t>selección</a:t>
            </a:r>
          </a:p>
          <a:p>
            <a:pPr lvl="2"/>
            <a:r>
              <a:rPr lang="es-ES" noProof="0" dirty="0" smtClean="0"/>
              <a:t>Todas las partículas  de la población se mantienen a lo largo del algoritmo</a:t>
            </a:r>
          </a:p>
          <a:p>
            <a:pPr lvl="1"/>
            <a:r>
              <a:rPr lang="es-ES" b="1" noProof="0" dirty="0" smtClean="0"/>
              <a:t>Actualización de la velocidad</a:t>
            </a:r>
          </a:p>
          <a:p>
            <a:pPr lvl="2"/>
            <a:r>
              <a:rPr lang="es-ES" noProof="0" dirty="0" smtClean="0"/>
              <a:t>Es una </a:t>
            </a:r>
            <a:r>
              <a:rPr lang="es-ES" b="1" noProof="0" dirty="0" smtClean="0">
                <a:solidFill>
                  <a:srgbClr val="0070C0"/>
                </a:solidFill>
              </a:rPr>
              <a:t>mezcla de cruce y mutación</a:t>
            </a:r>
          </a:p>
          <a:p>
            <a:pPr lvl="3"/>
            <a:r>
              <a:rPr lang="es-ES" b="1" noProof="0" dirty="0" smtClean="0"/>
              <a:t>Cruce</a:t>
            </a:r>
          </a:p>
          <a:p>
            <a:pPr lvl="4"/>
            <a:r>
              <a:rPr lang="es-ES" noProof="0" dirty="0" smtClean="0"/>
              <a:t>Que se </a:t>
            </a:r>
            <a:r>
              <a:rPr lang="es-ES" noProof="0" dirty="0" smtClean="0">
                <a:solidFill>
                  <a:srgbClr val="0070C0"/>
                </a:solidFill>
              </a:rPr>
              <a:t>mantienen ciertas características del individuo y otras se adquieren nuevas de las mejores soluciones</a:t>
            </a:r>
          </a:p>
          <a:p>
            <a:pPr lvl="3"/>
            <a:r>
              <a:rPr lang="es-ES" b="1" noProof="0" dirty="0" smtClean="0"/>
              <a:t>Mutación</a:t>
            </a:r>
            <a:endParaRPr lang="es-ES" dirty="0"/>
          </a:p>
          <a:p>
            <a:pPr lvl="4"/>
            <a:r>
              <a:rPr lang="es-ES" noProof="0" dirty="0" smtClean="0"/>
              <a:t>La </a:t>
            </a:r>
            <a:r>
              <a:rPr lang="es-ES" noProof="0" dirty="0" smtClean="0">
                <a:solidFill>
                  <a:srgbClr val="0070C0"/>
                </a:solidFill>
              </a:rPr>
              <a:t>aleatoriedad</a:t>
            </a:r>
            <a:r>
              <a:rPr lang="es-ES" noProof="0" dirty="0" smtClean="0"/>
              <a:t> introducida en la fórmula</a:t>
            </a:r>
          </a:p>
        </p:txBody>
      </p:sp>
    </p:spTree>
    <p:extLst>
      <p:ext uri="{BB962C8B-B14F-4D97-AF65-F5344CB8AC3E}">
        <p14:creationId xmlns:p14="http://schemas.microsoft.com/office/powerpoint/2010/main" val="28503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Particle</a:t>
            </a:r>
            <a:r>
              <a:rPr lang="es-ES" dirty="0" smtClean="0"/>
              <a:t> </a:t>
            </a:r>
            <a:r>
              <a:rPr lang="es-ES" dirty="0" err="1" smtClean="0"/>
              <a:t>Swarm</a:t>
            </a:r>
            <a:r>
              <a:rPr lang="es-ES" dirty="0" smtClean="0"/>
              <a:t> </a:t>
            </a:r>
            <a:r>
              <a:rPr lang="es-ES" dirty="0" err="1" smtClean="0"/>
              <a:t>Optimization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Differential</a:t>
            </a:r>
            <a:r>
              <a:rPr lang="es-ES" dirty="0" smtClean="0"/>
              <a:t> </a:t>
            </a:r>
            <a:r>
              <a:rPr lang="es-ES" dirty="0" err="1" smtClean="0"/>
              <a:t>Evolution</a:t>
            </a:r>
            <a:endParaRPr lang="es-ES" dirty="0" smtClean="0"/>
          </a:p>
          <a:p>
            <a:pPr marL="83439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Mejoras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410054" cy="5024535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Problemas</a:t>
                </a:r>
              </a:p>
              <a:p>
                <a:pPr lvl="1"/>
                <a:r>
                  <a:rPr lang="es-ES" noProof="0" dirty="0" smtClean="0">
                    <a:solidFill>
                      <a:srgbClr val="FF0000"/>
                    </a:solidFill>
                  </a:rPr>
                  <a:t>Velocidad de las partículas crece muy rápidamente</a:t>
                </a:r>
              </a:p>
              <a:p>
                <a:pPr lvl="2"/>
                <a:r>
                  <a:rPr lang="es-ES" dirty="0"/>
                  <a:t>El rendimiento puede disminuir si no se fija </a:t>
                </a:r>
                <a:r>
                  <a:rPr lang="es-ES" dirty="0" smtClean="0"/>
                  <a:t>adecuadamente el </a:t>
                </a:r>
                <a:r>
                  <a:rPr lang="es-ES" dirty="0"/>
                  <a:t>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noProof="0" dirty="0" smtClean="0"/>
              </a:p>
              <a:p>
                <a:pPr lvl="1"/>
                <a:endParaRPr lang="es-ES" noProof="0" dirty="0" smtClean="0"/>
              </a:p>
              <a:p>
                <a:pPr lvl="1"/>
                <a:r>
                  <a:rPr lang="es-ES" b="1" noProof="0" dirty="0" smtClean="0">
                    <a:solidFill>
                      <a:srgbClr val="00B050"/>
                    </a:solidFill>
                  </a:rPr>
                  <a:t>Posible solución</a:t>
                </a:r>
                <a:endParaRPr lang="es-ES" dirty="0"/>
              </a:p>
              <a:p>
                <a:pPr lvl="2"/>
                <a:r>
                  <a:rPr lang="es-ES" noProof="0" dirty="0" smtClean="0"/>
                  <a:t>Limitar el paso dado mediante la velocidad</a:t>
                </a:r>
                <a:endParaRPr lang="es-ES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noProof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ES" b="0" i="1" noProof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𝑚𝑎𝑥𝑑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𝑚𝑎𝑥𝑑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noProof="0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noProof="0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  <m:r>
                                      <a:rPr lang="es-ES" b="0" i="1" noProof="0" smtClean="0">
                                        <a:latin typeface="Cambria Math" panose="02040503050406030204" pitchFamily="18" charset="0"/>
                                      </a:rPr>
                                      <m:t>|≥</m:t>
                                    </m:r>
                                    <m:sSub>
                                      <m:sSubPr>
                                        <m:ctrlP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ES" b="0" i="1" noProof="0" smtClean="0">
                                            <a:latin typeface="Cambria Math" panose="02040503050406030204" pitchFamily="18" charset="0"/>
                                          </a:rPr>
                                          <m:t>𝑚𝑎𝑥𝑑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410054" cy="5024535"/>
              </a:xfrm>
              <a:blipFill rotWithShape="0">
                <a:blip r:embed="rId2"/>
                <a:stretch>
                  <a:fillRect l="-435" t="-1091" r="-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Mejoras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391393" cy="5127171"/>
              </a:xfrm>
            </p:spPr>
            <p:txBody>
              <a:bodyPr/>
              <a:lstStyle/>
              <a:p>
                <a:r>
                  <a:rPr lang="es-ES" noProof="0" dirty="0" smtClean="0"/>
                  <a:t>¿Qué pasa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si las velocidades son siempre superiores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ES" b="0" noProof="0" dirty="0" smtClean="0"/>
              </a:p>
              <a:p>
                <a:pPr lvl="1"/>
                <a:r>
                  <a:rPr lang="es-ES" noProof="0" dirty="0" smtClean="0">
                    <a:solidFill>
                      <a:srgbClr val="FF0000"/>
                    </a:solidFill>
                  </a:rPr>
                  <a:t>Las partículas se van acercando a los límites del espacio de búsqueda </a:t>
                </a:r>
              </a:p>
              <a:p>
                <a:r>
                  <a:rPr lang="es-ES" b="1" noProof="0" dirty="0" smtClean="0">
                    <a:solidFill>
                      <a:srgbClr val="00B050"/>
                    </a:solidFill>
                  </a:rPr>
                  <a:t>Posible solución</a:t>
                </a:r>
                <a:endParaRPr lang="es-ES" dirty="0"/>
              </a:p>
              <a:p>
                <a:pPr lvl="1"/>
                <a:r>
                  <a:rPr lang="es-ES" noProof="0" dirty="0" smtClean="0">
                    <a:solidFill>
                      <a:srgbClr val="00B050"/>
                    </a:solidFill>
                  </a:rPr>
                  <a:t>Reajustar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noProof="0" dirty="0" smtClean="0"/>
                  <a:t>cuando la mejor solución no se mejore en una serie de iteraciones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noProof="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391393" cy="5127171"/>
              </a:xfrm>
              <a:blipFill rotWithShape="0">
                <a:blip r:embed="rId2"/>
                <a:stretch>
                  <a:fillRect l="-363" t="-1069" r="-2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1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Mejoras. Parámetro de inercia</a:t>
            </a:r>
            <a:endParaRPr lang="es-E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82062" cy="513650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b="1" dirty="0" smtClean="0">
                    <a:solidFill>
                      <a:srgbClr val="00B050"/>
                    </a:solidFill>
                  </a:rPr>
                  <a:t>Solución</a:t>
                </a:r>
              </a:p>
              <a:p>
                <a:pPr lvl="1"/>
                <a:r>
                  <a:rPr lang="es-ES" dirty="0" smtClean="0">
                    <a:solidFill>
                      <a:srgbClr val="0070C0"/>
                    </a:solidFill>
                  </a:rPr>
                  <a:t>Introducir un </a:t>
                </a:r>
                <a:r>
                  <a:rPr lang="es-ES" b="1" dirty="0" smtClean="0">
                    <a:solidFill>
                      <a:srgbClr val="0070C0"/>
                    </a:solidFill>
                  </a:rPr>
                  <a:t>parámetro de inercia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)</a:t>
                </a:r>
                <a:endParaRPr lang="es-ES" noProof="0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s-ES" noProof="0" dirty="0" smtClean="0">
                    <a:solidFill>
                      <a:srgbClr val="00B050"/>
                    </a:solidFill>
                  </a:rPr>
                  <a:t>Encontrar un buen balance entre exploración y explotación </a:t>
                </a:r>
              </a:p>
              <a:p>
                <a:r>
                  <a:rPr lang="es-ES" dirty="0" smtClean="0"/>
                  <a:t>Nueva ecuación </a:t>
                </a:r>
                <a:r>
                  <a:rPr lang="es-ES" dirty="0"/>
                  <a:t>de adaptación de la </a:t>
                </a:r>
                <a:r>
                  <a:rPr lang="es-ES" dirty="0" smtClean="0"/>
                  <a:t>velocidad</a:t>
                </a:r>
              </a:p>
              <a:p>
                <a:pPr marL="0" lvl="1" indent="0">
                  <a:spcBef>
                    <a:spcPts val="700"/>
                  </a:spcBef>
                  <a:buClr>
                    <a:schemeClr val="accent2"/>
                  </a:buClr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𝑝𝐵𝑒𝑠</m:t>
                          </m:r>
                          <m:sSub>
                            <m:sSub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s-E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·(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𝑔𝐵𝑒𝑠</m:t>
                      </m:r>
                      <m:sSub>
                        <m:sSub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s-E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200" dirty="0"/>
              </a:p>
              <a:p>
                <a:pPr lvl="1"/>
                <a:r>
                  <a:rPr lang="es-ES" dirty="0" smtClean="0"/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 se inicializa a </a:t>
                </a:r>
                <a:r>
                  <a:rPr lang="es-ES" dirty="0" smtClean="0"/>
                  <a:t>1.0</a:t>
                </a:r>
              </a:p>
              <a:p>
                <a:pPr lvl="2"/>
                <a:r>
                  <a:rPr lang="es-ES" dirty="0" smtClean="0">
                    <a:solidFill>
                      <a:srgbClr val="0070C0"/>
                    </a:solidFill>
                  </a:rPr>
                  <a:t>Se </a:t>
                </a:r>
                <a:r>
                  <a:rPr lang="es-ES" dirty="0">
                    <a:solidFill>
                      <a:srgbClr val="0070C0"/>
                    </a:solidFill>
                  </a:rPr>
                  <a:t>va reduciendo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gradualmente a </a:t>
                </a:r>
                <a:r>
                  <a:rPr lang="es-ES" dirty="0">
                    <a:solidFill>
                      <a:srgbClr val="0070C0"/>
                    </a:solidFill>
                  </a:rPr>
                  <a:t>lo largo del tiempo </a:t>
                </a:r>
              </a:p>
              <a:p>
                <a:r>
                  <a:rPr lang="es-ES" sz="2600" dirty="0" smtClean="0"/>
                  <a:t>Efecto del parámetro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b="1" dirty="0" smtClean="0"/>
                  <a:t>Valores</a:t>
                </a:r>
                <a:r>
                  <a:rPr lang="es-ES" dirty="0" smtClean="0"/>
                  <a:t> </a:t>
                </a:r>
                <a:r>
                  <a:rPr lang="es-ES" b="1" dirty="0"/>
                  <a:t>altos </a:t>
                </a:r>
                <a:endParaRPr lang="es-ES" b="1" dirty="0" smtClean="0"/>
              </a:p>
              <a:p>
                <a:pPr lvl="2"/>
                <a:r>
                  <a:rPr lang="es-ES" dirty="0" smtClean="0">
                    <a:solidFill>
                      <a:srgbClr val="0070C0"/>
                    </a:solidFill>
                  </a:rPr>
                  <a:t>Provocan una </a:t>
                </a:r>
                <a:r>
                  <a:rPr lang="es-ES" b="1" dirty="0">
                    <a:solidFill>
                      <a:srgbClr val="0070C0"/>
                    </a:solidFill>
                  </a:rPr>
                  <a:t>búsqueda global </a:t>
                </a:r>
                <a:r>
                  <a:rPr lang="es-ES" dirty="0"/>
                  <a:t>(más diversificación</a:t>
                </a:r>
                <a:r>
                  <a:rPr lang="es-ES" dirty="0" smtClean="0"/>
                  <a:t>)</a:t>
                </a:r>
              </a:p>
              <a:p>
                <a:pPr lvl="1"/>
                <a:r>
                  <a:rPr lang="es-ES" b="1" dirty="0" smtClean="0"/>
                  <a:t>Valores</a:t>
                </a:r>
                <a:r>
                  <a:rPr lang="es-ES" dirty="0" smtClean="0"/>
                  <a:t> </a:t>
                </a:r>
                <a:r>
                  <a:rPr lang="es-ES" b="1" dirty="0" smtClean="0"/>
                  <a:t>bajos </a:t>
                </a:r>
              </a:p>
              <a:p>
                <a:pPr lvl="2"/>
                <a:r>
                  <a:rPr lang="es-ES" dirty="0" smtClean="0">
                    <a:solidFill>
                      <a:srgbClr val="0070C0"/>
                    </a:solidFill>
                  </a:rPr>
                  <a:t>Provocan una </a:t>
                </a:r>
                <a:r>
                  <a:rPr lang="es-ES" b="1" dirty="0">
                    <a:solidFill>
                      <a:srgbClr val="0070C0"/>
                    </a:solidFill>
                  </a:rPr>
                  <a:t>búsqueda más localizada </a:t>
                </a:r>
                <a:r>
                  <a:rPr lang="es-ES" dirty="0"/>
                  <a:t>(mas intensificación</a:t>
                </a:r>
                <a:r>
                  <a:rPr lang="es-ES" dirty="0" smtClean="0"/>
                  <a:t>)</a:t>
                </a:r>
              </a:p>
              <a:p>
                <a:pPr marL="0" lvl="1" indent="0">
                  <a:spcBef>
                    <a:spcPts val="700"/>
                  </a:spcBef>
                  <a:buClr>
                    <a:schemeClr val="accent2"/>
                  </a:buClr>
                  <a:buSzPct val="60000"/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noProof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82062" cy="5136502"/>
              </a:xfrm>
              <a:blipFill rotWithShape="0">
                <a:blip r:embed="rId2"/>
                <a:stretch>
                  <a:fillRect l="-364" t="-1188" b="-17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2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Parámetro de inercia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16748" cy="49592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Ajuste de la inercia</a:t>
                </a:r>
                <a:endParaRPr lang="es-E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noProof="0" dirty="0" smtClean="0"/>
                  <a:t>Realizar un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decrecimiento del peso de inercia a lo largo de la ejecución del algoritmo</a:t>
                </a:r>
              </a:p>
              <a:p>
                <a:pPr lvl="2"/>
                <a:r>
                  <a:rPr lang="es-ES" noProof="0" dirty="0" smtClean="0"/>
                  <a:t>Primeras iteraciones</a:t>
                </a:r>
              </a:p>
              <a:p>
                <a:pPr lvl="3"/>
                <a:r>
                  <a:rPr lang="es-ES" noProof="0" dirty="0" smtClean="0"/>
                  <a:t>El algoritmo PSO tiende a tener mayores habilidades de </a:t>
                </a:r>
                <a:r>
                  <a:rPr lang="es-ES" b="1" noProof="0" dirty="0" smtClean="0"/>
                  <a:t>búsqueda globa</a:t>
                </a:r>
                <a:r>
                  <a:rPr lang="es-ES" noProof="0" dirty="0" smtClean="0"/>
                  <a:t>l de nuevas soluciones</a:t>
                </a:r>
              </a:p>
              <a:p>
                <a:pPr lvl="3"/>
                <a:r>
                  <a:rPr lang="es-ES" noProof="0" dirty="0" smtClean="0"/>
                  <a:t>Nos interesa descubrir rápidamente zonas prometedoras</a:t>
                </a:r>
              </a:p>
              <a:p>
                <a:pPr lvl="2"/>
                <a:r>
                  <a:rPr lang="es-ES" noProof="0" dirty="0" smtClean="0"/>
                  <a:t>Conforme la ejecución del algoritmo se desarrolla</a:t>
                </a:r>
              </a:p>
              <a:p>
                <a:pPr lvl="3"/>
                <a:r>
                  <a:rPr lang="es-ES" noProof="0" dirty="0" smtClean="0"/>
                  <a:t>Desarrollar la </a:t>
                </a:r>
                <a:r>
                  <a:rPr lang="es-ES" b="1" noProof="0" dirty="0" smtClean="0"/>
                  <a:t>búsqueda local</a:t>
                </a:r>
              </a:p>
              <a:p>
                <a:pPr lvl="3"/>
                <a:r>
                  <a:rPr lang="es-ES" noProof="0" dirty="0" smtClean="0"/>
                  <a:t>Las zonas prometedoras ya han sido descubiertas y ahora buscamos localmente una buena solución</a:t>
                </a:r>
              </a:p>
              <a:p>
                <a:pPr lvl="3" indent="0">
                  <a:buNone/>
                </a:pPr>
                <a:endParaRPr lang="es-ES" noProof="0" dirty="0"/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noProof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 noProof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ES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s-ES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i="1" noProof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noProof="0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dirty="0" smtClean="0"/>
                  <a:t> es la iteración actual</a:t>
                </a: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ES" noProof="0" dirty="0" smtClean="0"/>
                  <a:t> es el número máximo de iteraciones</a:t>
                </a: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s-E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s-ES" noProof="0" dirty="0" smtClean="0"/>
                  <a:t> </a:t>
                </a:r>
              </a:p>
              <a:p>
                <a:pPr marL="1714500" lvl="3" indent="-342900"/>
                <a:r>
                  <a:rPr lang="es-ES" noProof="0" dirty="0" smtClean="0"/>
                  <a:t>Valores pequeños </a:t>
                </a:r>
                <a:r>
                  <a:rPr lang="es-ES" noProof="0" dirty="0" smtClean="0">
                    <a:sym typeface="Wingdings" panose="05000000000000000000" pitchFamily="2" charset="2"/>
                  </a:rPr>
                  <a:t> </a:t>
                </a:r>
                <a:r>
                  <a:rPr lang="es-ES" noProof="0" dirty="0" smtClean="0"/>
                  <a:t>decrecen w rápidamente (tener en cuenta a los demás)</a:t>
                </a:r>
              </a:p>
              <a:p>
                <a:pPr marL="1714500" lvl="3" indent="-342900"/>
                <a:r>
                  <a:rPr lang="es-ES" dirty="0" smtClean="0"/>
                  <a:t>Valores grandes </a:t>
                </a:r>
                <a:r>
                  <a:rPr lang="es-ES" dirty="0" smtClean="0">
                    <a:sym typeface="Wingdings" panose="05000000000000000000" pitchFamily="2" charset="2"/>
                  </a:rPr>
                  <a:t> minimizan el efecto de w</a:t>
                </a:r>
                <a:endParaRPr lang="es-ES" noProof="0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16748" cy="4959220"/>
              </a:xfrm>
              <a:blipFill rotWithShape="0">
                <a:blip r:embed="rId2"/>
                <a:stretch>
                  <a:fillRect l="-73" t="-2091" b="-7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</a:t>
            </a:r>
            <a:r>
              <a:rPr lang="es-ES" noProof="0" dirty="0" smtClean="0"/>
              <a:t>Constricción</a:t>
            </a:r>
            <a:endParaRPr lang="es-E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400723" cy="5164494"/>
              </a:xfrm>
            </p:spPr>
            <p:txBody>
              <a:bodyPr>
                <a:normAutofit/>
              </a:bodyPr>
              <a:lstStyle/>
              <a:p>
                <a:r>
                  <a:rPr lang="es-ES" noProof="0" dirty="0" smtClean="0"/>
                  <a:t>Otra forma de solucionar la explotación de PSO</a:t>
                </a:r>
              </a:p>
              <a:p>
                <a:pPr lvl="1"/>
                <a:r>
                  <a:rPr lang="es-ES" b="1" noProof="0" dirty="0" err="1" smtClean="0">
                    <a:solidFill>
                      <a:srgbClr val="0070C0"/>
                    </a:solidFill>
                  </a:rPr>
                  <a:t>Constricted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PSO</a:t>
                </a:r>
              </a:p>
              <a:p>
                <a:pPr lvl="2"/>
                <a:r>
                  <a:rPr lang="es-ES" noProof="0" dirty="0" smtClean="0">
                    <a:solidFill>
                      <a:srgbClr val="00B050"/>
                    </a:solidFill>
                  </a:rPr>
                  <a:t>Control de la explosión y de la convergencia del algoritmo</a:t>
                </a:r>
              </a:p>
              <a:p>
                <a:pPr marL="731520" lvl="2" indent="0">
                  <a:buNone/>
                </a:pPr>
                <a:endParaRPr lang="es-ES" sz="1800" b="0" i="1" noProof="0" dirty="0" smtClean="0">
                  <a:latin typeface="Cambria Math" panose="02040503050406030204" pitchFamily="18" charset="0"/>
                </a:endParaRPr>
              </a:p>
              <a:p>
                <a:pPr marL="7315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 b="0" i="1" noProof="0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d>
                            <m:d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𝑝𝐵𝑒𝑠</m:t>
                              </m:r>
                              <m:sSub>
                                <m:sSubPr>
                                  <m:ctrlP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800" b="0" i="1" noProof="0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𝑔𝐵𝑒𝑠</m:t>
                          </m:r>
                          <m:sSub>
                            <m:sSub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r>
                            <a:rPr lang="es-ES" sz="1800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1800" b="0" noProof="0" dirty="0" smtClean="0"/>
              </a:p>
              <a:p>
                <a:pPr marL="731520" lvl="2" indent="0">
                  <a:buNone/>
                </a:pPr>
                <a:endParaRPr lang="es-ES" noProof="0" dirty="0" smtClean="0"/>
              </a:p>
              <a:p>
                <a:pPr marL="731520" lvl="2" indent="0">
                  <a:buNone/>
                </a:pPr>
                <a:r>
                  <a:rPr lang="es-ES" noProof="0" dirty="0" smtClean="0"/>
                  <a:t>Donde</a:t>
                </a:r>
              </a:p>
              <a:p>
                <a:pPr marL="7315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noProof="0" smtClean="0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−2+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s-ES" b="0" noProof="0" dirty="0" smtClean="0"/>
              </a:p>
              <a:p>
                <a:pPr marL="731520" lvl="2" indent="0">
                  <a:buNone/>
                </a:pPr>
                <a:endParaRPr lang="es-ES" b="0" noProof="0" dirty="0" smtClean="0"/>
              </a:p>
              <a:p>
                <a:pPr marL="731520" lvl="2" indent="0">
                  <a:buNone/>
                </a:pPr>
                <a:r>
                  <a:rPr lang="es-ES" b="0" noProof="0" dirty="0" smtClean="0"/>
                  <a:t>Con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es-ES" b="0" i="1" noProof="0" dirty="0" smtClean="0">
                  <a:latin typeface="Cambria Math" panose="02040503050406030204" pitchFamily="18" charset="0"/>
                </a:endParaRPr>
              </a:p>
              <a:p>
                <a:pPr marL="731520" lvl="2" indent="0">
                  <a:buNone/>
                </a:pPr>
                <a:r>
                  <a:rPr lang="es-ES" b="0" noProof="0" dirty="0" smtClean="0"/>
                  <a:t>	En la literatura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=2,05+2,05</m:t>
                    </m:r>
                  </m:oMath>
                </a14:m>
                <a:endParaRPr lang="es-ES" b="0" noProof="0" dirty="0" smtClean="0"/>
              </a:p>
              <a:p>
                <a:pPr marL="731520" lvl="2" indent="0">
                  <a:buNone/>
                </a:pPr>
                <a:endParaRPr lang="es-ES" noProof="0" dirty="0" smtClean="0"/>
              </a:p>
              <a:p>
                <a:pPr lvl="1"/>
                <a:endParaRPr lang="es-ES" noProof="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400723" cy="5164494"/>
              </a:xfrm>
              <a:blipFill rotWithShape="0">
                <a:blip r:embed="rId2"/>
                <a:stretch>
                  <a:fillRect l="-363" t="-11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07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</a:t>
            </a:r>
            <a:r>
              <a:rPr lang="es-ES" noProof="0" dirty="0" smtClean="0"/>
              <a:t>Vecindad</a:t>
            </a:r>
            <a:endParaRPr lang="es-E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363401" cy="5015204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Topología de vecindad</a:t>
                </a:r>
              </a:p>
              <a:p>
                <a:pPr lvl="2"/>
                <a:r>
                  <a:rPr lang="es-ES" noProof="0" dirty="0" smtClean="0"/>
                  <a:t>Una parte esencial de PSO es la componente social	</a:t>
                </a:r>
              </a:p>
              <a:p>
                <a:pPr lvl="1"/>
                <a:r>
                  <a:rPr lang="es-ES" noProof="0" dirty="0" smtClean="0"/>
                  <a:t>Hasta ahora: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PSO global</a:t>
                </a:r>
              </a:p>
              <a:p>
                <a:pPr lvl="2"/>
                <a:r>
                  <a:rPr lang="es-ES" b="1" noProof="0" dirty="0" smtClean="0">
                    <a:solidFill>
                      <a:srgbClr val="0070C0"/>
                    </a:solidFill>
                  </a:rPr>
                  <a:t>Todas las partículas están interrelacionadas con todas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ES" b="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𝑔𝐵𝑒𝑠𝑡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noProof="0" dirty="0" smtClean="0"/>
                  <a:t>es la partícula con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mayor </a:t>
                </a:r>
                <a:r>
                  <a:rPr lang="es-ES" noProof="0" dirty="0" err="1" smtClean="0">
                    <a:solidFill>
                      <a:srgbClr val="0070C0"/>
                    </a:solidFill>
                  </a:rPr>
                  <a:t>fitness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 a lo largo de todo el tiempo</a:t>
                </a:r>
                <a:r>
                  <a:rPr lang="es-ES" noProof="0" dirty="0" smtClean="0"/>
                  <a:t> del algoritmo</a:t>
                </a:r>
              </a:p>
              <a:p>
                <a:pPr lvl="2"/>
                <a:r>
                  <a:rPr lang="es-ES" noProof="0" dirty="0" smtClean="0">
                    <a:solidFill>
                      <a:srgbClr val="FF0000"/>
                    </a:solidFill>
                  </a:rPr>
                  <a:t>Problema de convergencia rápida a </a:t>
                </a:r>
                <a:r>
                  <a:rPr lang="es-ES" b="1" noProof="0" dirty="0" smtClean="0">
                    <a:solidFill>
                      <a:srgbClr val="FF0000"/>
                    </a:solidFill>
                  </a:rPr>
                  <a:t>mínimos locales</a:t>
                </a:r>
              </a:p>
              <a:p>
                <a:pPr lvl="1"/>
                <a:r>
                  <a:rPr lang="es-ES" b="1" noProof="0" dirty="0" smtClean="0">
                    <a:solidFill>
                      <a:srgbClr val="0070C0"/>
                    </a:solidFill>
                  </a:rPr>
                  <a:t>PSO local</a:t>
                </a:r>
              </a:p>
              <a:p>
                <a:pPr lvl="2"/>
                <a:r>
                  <a:rPr lang="es-ES" noProof="0" dirty="0" smtClean="0"/>
                  <a:t>La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componente social </a:t>
                </a:r>
                <a:r>
                  <a:rPr lang="es-ES" noProof="0" dirty="0" smtClean="0"/>
                  <a:t>viene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determinada por la </a:t>
                </a:r>
                <a:r>
                  <a:rPr lang="es-ES" b="1" noProof="0" dirty="0" smtClean="0">
                    <a:solidFill>
                      <a:srgbClr val="00B050"/>
                    </a:solidFill>
                  </a:rPr>
                  <a:t>mejor partícula de un vecindario restringido</a:t>
                </a:r>
              </a:p>
              <a:p>
                <a:pPr lvl="2"/>
                <a:r>
                  <a:rPr lang="es-ES" noProof="0" dirty="0" smtClean="0"/>
                  <a:t>Importante: ¿Qué vecindad?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363401" cy="5015204"/>
              </a:xfrm>
              <a:blipFill rotWithShape="0">
                <a:blip r:embed="rId2"/>
                <a:stretch>
                  <a:fillRect l="-364" t="-1217" r="-2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3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Vecindad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Topología local</a:t>
            </a:r>
          </a:p>
          <a:p>
            <a:pPr lvl="1"/>
            <a:r>
              <a:rPr lang="es-ES" noProof="0" dirty="0" smtClean="0">
                <a:solidFill>
                  <a:srgbClr val="0070C0"/>
                </a:solidFill>
              </a:rPr>
              <a:t>Cada partícula es influida por N vecinos adyacentes</a:t>
            </a:r>
            <a:r>
              <a:rPr lang="es-ES" noProof="0" dirty="0" smtClean="0"/>
              <a:t> (más cercanos o por vecindario predefinido)</a:t>
            </a:r>
          </a:p>
          <a:p>
            <a:pPr lvl="1"/>
            <a:r>
              <a:rPr lang="es-ES" noProof="0" dirty="0" smtClean="0"/>
              <a:t>Se </a:t>
            </a:r>
            <a:r>
              <a:rPr lang="es-ES" noProof="0" dirty="0" smtClean="0">
                <a:solidFill>
                  <a:srgbClr val="00B050"/>
                </a:solidFill>
              </a:rPr>
              <a:t>calcula el </a:t>
            </a:r>
            <a:r>
              <a:rPr lang="es-ES" noProof="0" dirty="0" err="1" smtClean="0">
                <a:solidFill>
                  <a:srgbClr val="00B050"/>
                </a:solidFill>
              </a:rPr>
              <a:t>fitness</a:t>
            </a:r>
            <a:r>
              <a:rPr lang="es-ES" noProof="0" dirty="0" smtClean="0">
                <a:solidFill>
                  <a:srgbClr val="00B050"/>
                </a:solidFill>
              </a:rPr>
              <a:t> de cada uno de los vecinos y se orienta la velocidad hacia su posición</a:t>
            </a:r>
            <a:endParaRPr lang="es-ES" noProof="0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/>
          <a:srcRect l="42762" t="35828" r="34152" b="48080"/>
          <a:stretch/>
        </p:blipFill>
        <p:spPr>
          <a:xfrm>
            <a:off x="2889713" y="3872108"/>
            <a:ext cx="3904071" cy="22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dirty="0" smtClean="0"/>
              <a:t>PSO local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54155" y="1844000"/>
            <a:ext cx="7315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 = 0;</a:t>
            </a:r>
          </a:p>
          <a:p>
            <a:r>
              <a:rPr lang="es-ES" b="1" dirty="0"/>
              <a:t>Para</a:t>
            </a:r>
            <a:r>
              <a:rPr lang="es-ES" dirty="0"/>
              <a:t> i=1 </a:t>
            </a:r>
            <a:r>
              <a:rPr lang="es-ES" b="1" dirty="0"/>
              <a:t>hasta</a:t>
            </a:r>
            <a:r>
              <a:rPr lang="es-ES" dirty="0"/>
              <a:t> </a:t>
            </a:r>
            <a:r>
              <a:rPr lang="es-ES" dirty="0" err="1"/>
              <a:t>Número_partículas</a:t>
            </a:r>
            <a:endParaRPr lang="es-ES" dirty="0"/>
          </a:p>
          <a:p>
            <a:pPr lvl="1"/>
            <a:r>
              <a:rPr lang="es-ES" dirty="0"/>
              <a:t>inicializar Xi y Vi</a:t>
            </a:r>
            <a:r>
              <a:rPr lang="es-ES" dirty="0" smtClean="0"/>
              <a:t>;</a:t>
            </a:r>
          </a:p>
          <a:p>
            <a:pPr lvl="1"/>
            <a:endParaRPr lang="es-ES" dirty="0"/>
          </a:p>
          <a:p>
            <a:r>
              <a:rPr lang="es-ES" b="1" dirty="0"/>
              <a:t>Mientras</a:t>
            </a:r>
            <a:r>
              <a:rPr lang="es-ES" dirty="0"/>
              <a:t> (no se cumpla la condición de parada) </a:t>
            </a:r>
            <a:r>
              <a:rPr lang="es-ES" b="1" dirty="0"/>
              <a:t>hacer</a:t>
            </a:r>
          </a:p>
          <a:p>
            <a:pPr lvl="1"/>
            <a:r>
              <a:rPr lang="es-ES" dirty="0"/>
              <a:t>t ← t + 1</a:t>
            </a:r>
          </a:p>
          <a:p>
            <a:pPr lvl="1"/>
            <a:r>
              <a:rPr lang="es-ES" b="1" dirty="0"/>
              <a:t>Para</a:t>
            </a:r>
            <a:r>
              <a:rPr lang="es-ES" dirty="0"/>
              <a:t> i=1 </a:t>
            </a:r>
            <a:r>
              <a:rPr lang="es-ES" b="1" dirty="0"/>
              <a:t>hasta</a:t>
            </a:r>
            <a:r>
              <a:rPr lang="es-ES" dirty="0"/>
              <a:t> </a:t>
            </a:r>
            <a:r>
              <a:rPr lang="es-ES" dirty="0" err="1"/>
              <a:t>Número_partículas</a:t>
            </a:r>
            <a:endParaRPr lang="es-ES" dirty="0"/>
          </a:p>
          <a:p>
            <a:pPr lvl="2"/>
            <a:r>
              <a:rPr lang="es-ES" dirty="0"/>
              <a:t>evaluar Xi;</a:t>
            </a:r>
          </a:p>
          <a:p>
            <a:pPr lvl="2"/>
            <a:r>
              <a:rPr lang="es-ES" b="1" dirty="0"/>
              <a:t>Si</a:t>
            </a:r>
            <a:r>
              <a:rPr lang="es-ES" dirty="0"/>
              <a:t> F(Xi) es mejor que F(</a:t>
            </a:r>
            <a:r>
              <a:rPr lang="es-ES" dirty="0" err="1"/>
              <a:t>pBest</a:t>
            </a:r>
            <a:r>
              <a:rPr lang="es-ES" dirty="0"/>
              <a:t>) </a:t>
            </a:r>
            <a:r>
              <a:rPr lang="es-ES" b="1" dirty="0"/>
              <a:t>entonces</a:t>
            </a:r>
          </a:p>
          <a:p>
            <a:pPr lvl="3"/>
            <a:r>
              <a:rPr lang="es-ES" dirty="0" err="1"/>
              <a:t>pBesti</a:t>
            </a:r>
            <a:r>
              <a:rPr lang="es-ES" dirty="0"/>
              <a:t> ← Xi; F(</a:t>
            </a:r>
            <a:r>
              <a:rPr lang="es-ES" dirty="0" err="1"/>
              <a:t>pBesti</a:t>
            </a:r>
            <a:r>
              <a:rPr lang="es-ES" dirty="0"/>
              <a:t>) ← F(Xi)</a:t>
            </a:r>
          </a:p>
          <a:p>
            <a:pPr lvl="1"/>
            <a:r>
              <a:rPr lang="es-ES" b="1" dirty="0"/>
              <a:t>Para</a:t>
            </a:r>
            <a:r>
              <a:rPr lang="es-ES" dirty="0"/>
              <a:t> i=1 </a:t>
            </a:r>
            <a:r>
              <a:rPr lang="es-ES" b="1" dirty="0"/>
              <a:t>hasta</a:t>
            </a:r>
            <a:r>
              <a:rPr lang="es-ES" dirty="0"/>
              <a:t> </a:t>
            </a:r>
            <a:r>
              <a:rPr lang="es-ES" dirty="0" err="1"/>
              <a:t>Número_partículas</a:t>
            </a:r>
            <a:endParaRPr lang="es-ES" dirty="0"/>
          </a:p>
          <a:p>
            <a:pPr lvl="2"/>
            <a:r>
              <a:rPr lang="es-ES" dirty="0"/>
              <a:t>Escoger </a:t>
            </a:r>
            <a:r>
              <a:rPr lang="es-ES" dirty="0" err="1"/>
              <a:t>lBesti</a:t>
            </a:r>
            <a:r>
              <a:rPr lang="es-ES" dirty="0"/>
              <a:t>, la partícula con mejor </a:t>
            </a:r>
            <a:r>
              <a:rPr lang="es-ES" dirty="0" err="1"/>
              <a:t>fitness</a:t>
            </a:r>
            <a:r>
              <a:rPr lang="es-ES" dirty="0"/>
              <a:t> del entorno de Xi</a:t>
            </a:r>
          </a:p>
          <a:p>
            <a:pPr lvl="2"/>
            <a:r>
              <a:rPr lang="es-ES" dirty="0"/>
              <a:t>Calcular Vi, la velocidad de Xi, de acuerdo a </a:t>
            </a:r>
            <a:r>
              <a:rPr lang="es-ES" dirty="0" err="1"/>
              <a:t>pBesti</a:t>
            </a:r>
            <a:r>
              <a:rPr lang="es-ES" dirty="0"/>
              <a:t> y </a:t>
            </a:r>
            <a:r>
              <a:rPr lang="es-ES" dirty="0" err="1"/>
              <a:t>lBesti</a:t>
            </a:r>
            <a:endParaRPr lang="es-ES" dirty="0"/>
          </a:p>
          <a:p>
            <a:pPr lvl="2"/>
            <a:r>
              <a:rPr lang="es-ES" dirty="0"/>
              <a:t>Calcular la nueva posición Xi, de acuerdo a Xi y Vi</a:t>
            </a:r>
          </a:p>
          <a:p>
            <a:r>
              <a:rPr lang="es-ES" b="1" dirty="0"/>
              <a:t>Devolver</a:t>
            </a:r>
            <a:r>
              <a:rPr lang="es-ES" dirty="0"/>
              <a:t> la mejor solución encontrada</a:t>
            </a:r>
          </a:p>
        </p:txBody>
      </p:sp>
    </p:spTree>
    <p:extLst>
      <p:ext uri="{BB962C8B-B14F-4D97-AF65-F5344CB8AC3E}">
        <p14:creationId xmlns:p14="http://schemas.microsoft.com/office/powerpoint/2010/main" val="4253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</a:t>
            </a:r>
            <a:r>
              <a:rPr lang="es-ES" noProof="0" dirty="0" err="1" smtClean="0"/>
              <a:t>Predator-Prey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410054" cy="5061857"/>
          </a:xfrm>
        </p:spPr>
        <p:txBody>
          <a:bodyPr/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Problema de diversidad</a:t>
            </a:r>
          </a:p>
          <a:p>
            <a:pPr lvl="1"/>
            <a:r>
              <a:rPr lang="es-ES" noProof="0" dirty="0" smtClean="0">
                <a:solidFill>
                  <a:srgbClr val="FF0000"/>
                </a:solidFill>
              </a:rPr>
              <a:t>Estancamiento de la nube de partículas en un </a:t>
            </a:r>
            <a:r>
              <a:rPr lang="es-ES" b="1" noProof="0" dirty="0" smtClean="0">
                <a:solidFill>
                  <a:srgbClr val="FF0000"/>
                </a:solidFill>
              </a:rPr>
              <a:t>mínimo local</a:t>
            </a:r>
          </a:p>
          <a:p>
            <a:pPr lvl="1"/>
            <a:r>
              <a:rPr lang="es-ES" b="1" noProof="0" dirty="0" smtClean="0"/>
              <a:t>Metáfora biológica</a:t>
            </a:r>
          </a:p>
          <a:p>
            <a:pPr lvl="2"/>
            <a:r>
              <a:rPr lang="es-ES" noProof="0" dirty="0" smtClean="0"/>
              <a:t>Cuando una </a:t>
            </a:r>
            <a:r>
              <a:rPr lang="es-ES" noProof="0" dirty="0" smtClean="0">
                <a:solidFill>
                  <a:srgbClr val="0070C0"/>
                </a:solidFill>
              </a:rPr>
              <a:t>bandada se siente perseguida por un predador, tiende a no quedarse demasiado tiempo parada</a:t>
            </a:r>
          </a:p>
          <a:p>
            <a:pPr lvl="3"/>
            <a:r>
              <a:rPr lang="es-ES" noProof="0" dirty="0" smtClean="0"/>
              <a:t>Incluso si la bandada ha encontrado un lugar bueno</a:t>
            </a:r>
          </a:p>
          <a:p>
            <a:pPr lvl="2"/>
            <a:r>
              <a:rPr lang="es-ES" noProof="0" dirty="0" smtClean="0"/>
              <a:t>Puede ocurrir que al moverse de un sitio bueno se encuentre un sitio aún mejor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68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</a:t>
            </a:r>
            <a:r>
              <a:rPr lang="es-ES" noProof="0" dirty="0" err="1"/>
              <a:t>Predator-Prey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ES" noProof="0" dirty="0" smtClean="0">
                    <a:solidFill>
                      <a:srgbClr val="0070C0"/>
                    </a:solidFill>
                  </a:rPr>
                  <a:t>Introducir en el modelo una 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partícula depredadora</a:t>
                </a:r>
              </a:p>
              <a:p>
                <a:pPr lvl="1"/>
                <a:r>
                  <a:rPr lang="es-ES" b="1" noProof="0" dirty="0" smtClean="0"/>
                  <a:t>Objetivo</a:t>
                </a:r>
                <a:r>
                  <a:rPr lang="es-ES" noProof="0" dirty="0" smtClean="0"/>
                  <a:t>: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perseguir al mejor individuo de la nube de partículas</a:t>
                </a:r>
              </a:p>
              <a:p>
                <a:pPr marL="457200" lvl="1" indent="0">
                  <a:buNone/>
                </a:pPr>
                <a:endParaRPr lang="es-ES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𝑔𝐵𝑒𝑠𝑡</m:t>
                          </m:r>
                          <m:d>
                            <m:dPr>
                              <m:ctrlP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noProof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b="0" noProof="0" dirty="0" smtClean="0"/>
              </a:p>
              <a:p>
                <a:pPr marL="457200" lvl="1" indent="0">
                  <a:buNone/>
                </a:pPr>
                <a:endParaRPr lang="es-ES" noProof="0" dirty="0" smtClean="0"/>
              </a:p>
              <a:p>
                <a:pPr marL="457200" lvl="1" indent="0">
                  <a:buNone/>
                </a:pPr>
                <a:r>
                  <a:rPr lang="es-ES" noProof="0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" noProof="0" dirty="0" smtClean="0"/>
                  <a:t> y rand un número aleatorio en [0, 1]</a:t>
                </a:r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8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Particle</a:t>
            </a:r>
            <a:r>
              <a:rPr lang="es-ES" dirty="0" smtClean="0"/>
              <a:t> </a:t>
            </a:r>
            <a:r>
              <a:rPr lang="es-ES" dirty="0" err="1" smtClean="0"/>
              <a:t>Swarm</a:t>
            </a:r>
            <a:r>
              <a:rPr lang="es-ES" dirty="0" smtClean="0"/>
              <a:t> </a:t>
            </a:r>
            <a:r>
              <a:rPr lang="es-ES" dirty="0" err="1" smtClean="0"/>
              <a:t>Optimization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Differential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3439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Mejoras. </a:t>
            </a:r>
            <a:r>
              <a:rPr lang="es-ES" noProof="0" dirty="0" err="1"/>
              <a:t>Predator-Prey</a:t>
            </a:r>
            <a:endParaRPr lang="es-E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2732" cy="5071188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Influencia del predador en las partículas</a:t>
                </a:r>
              </a:p>
              <a:p>
                <a:pPr lvl="1"/>
                <a:r>
                  <a:rPr lang="es-ES" noProof="0" dirty="0" smtClean="0">
                    <a:solidFill>
                      <a:srgbClr val="0070C0"/>
                    </a:solidFill>
                  </a:rPr>
                  <a:t>Cada partícula tiene una probabilidad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rgbClr val="0070C0"/>
                    </a:solidFill>
                  </a:rPr>
                  <a:t> de sentir miedo </a:t>
                </a:r>
                <a:r>
                  <a:rPr lang="es-ES" noProof="0" dirty="0" smtClean="0"/>
                  <a:t>por el predador y modificar su dirección	</a:t>
                </a:r>
              </a:p>
              <a:p>
                <a:pPr lvl="2"/>
                <a:r>
                  <a:rPr lang="es-ES" noProof="0" dirty="0" smtClean="0">
                    <a:solidFill>
                      <a:srgbClr val="0070C0"/>
                    </a:solidFill>
                  </a:rPr>
                  <a:t>Si la partícula decide no cambiar</a:t>
                </a:r>
                <a:r>
                  <a:rPr lang="es-ES" noProof="0" dirty="0" smtClean="0"/>
                  <a:t>, su vector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velocidad se mantiene de la misma forma</a:t>
                </a:r>
              </a:p>
              <a:p>
                <a:pPr lvl="2"/>
                <a:r>
                  <a:rPr lang="es-ES" noProof="0" dirty="0" smtClean="0">
                    <a:solidFill>
                      <a:srgbClr val="0070C0"/>
                    </a:solidFill>
                  </a:rPr>
                  <a:t>Si la partícula siente miedo</a:t>
                </a:r>
                <a:r>
                  <a:rPr lang="es-ES" noProof="0" dirty="0" smtClean="0"/>
                  <a:t>, 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modifica su velocidad de la forma</a:t>
                </a:r>
              </a:p>
              <a:p>
                <a:pPr lvl="2"/>
                <a:endParaRPr lang="es-ES" noProof="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𝑝𝐵𝑒𝑠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𝑔𝐵𝑒𝑠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b="0" i="1" noProof="0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s-ES" sz="2400" b="0" i="1" noProof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noProof="0" smtClean="0">
                              <a:latin typeface="Cambria Math" panose="02040503050406030204" pitchFamily="18" charset="0"/>
                            </a:rPr>
                            <m:t>𝑑𝑥𝑝</m:t>
                          </m:r>
                        </m:e>
                      </m:d>
                    </m:oMath>
                  </m:oMathPara>
                </a14:m>
                <a:endParaRPr lang="es-ES" sz="2400" b="0" noProof="0" dirty="0" smtClean="0"/>
              </a:p>
              <a:p>
                <a:pPr marL="914400" lvl="2" indent="0">
                  <a:buNone/>
                </a:pPr>
                <a:endParaRPr lang="es-ES" noProof="0" dirty="0" smtClean="0"/>
              </a:p>
              <a:p>
                <a:pPr lvl="2" indent="0">
                  <a:buNone/>
                </a:pPr>
                <a:r>
                  <a:rPr lang="es-ES" noProof="0" dirty="0" smtClean="0"/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𝑑𝑥𝑝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noProof="0" dirty="0" smtClean="0"/>
                  <a:t>es la distancia entre la partícula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noProof="0" dirty="0" smtClean="0"/>
                  <a:t> y el predador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noProof="0" dirty="0" smtClean="0"/>
                  <a:t> y la función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noProof="0" dirty="0" smtClean="0"/>
                  <a:t> tiene la forma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r>
                  <a:rPr lang="es-ES" noProof="0" dirty="0" smtClean="0"/>
                  <a:t> 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2732" cy="5071188"/>
              </a:xfrm>
              <a:blipFill rotWithShape="0">
                <a:blip r:embed="rId2"/>
                <a:stretch>
                  <a:fillRect l="-364" t="-12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Particle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Swarm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</a:rPr>
              <a:t>Optimization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Differential</a:t>
            </a:r>
            <a:r>
              <a:rPr lang="es-ES" dirty="0" smtClean="0"/>
              <a:t> </a:t>
            </a:r>
            <a:r>
              <a:rPr lang="es-ES" dirty="0" err="1" smtClean="0"/>
              <a:t>Evolution</a:t>
            </a:r>
            <a:endParaRPr lang="es-ES" dirty="0" smtClean="0"/>
          </a:p>
          <a:p>
            <a:pPr marL="83439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6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5344" y="1685665"/>
            <a:ext cx="8431374" cy="4901747"/>
          </a:xfrm>
        </p:spPr>
        <p:txBody>
          <a:bodyPr>
            <a:normAutofit fontScale="92500" lnSpcReduction="10000"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Modelo evolutivo que enfatiza la mutación</a:t>
            </a:r>
            <a:r>
              <a:rPr lang="es-ES" noProof="0" dirty="0" smtClean="0"/>
              <a:t>, utiliza un </a:t>
            </a:r>
            <a:r>
              <a:rPr lang="es-ES" noProof="0" dirty="0" smtClean="0">
                <a:solidFill>
                  <a:srgbClr val="00B0F0"/>
                </a:solidFill>
              </a:rPr>
              <a:t>operador de cruce/recombinación a posteriori </a:t>
            </a:r>
            <a:r>
              <a:rPr lang="es-ES" noProof="0" dirty="0" smtClean="0"/>
              <a:t>de la mutación</a:t>
            </a:r>
          </a:p>
          <a:p>
            <a:pPr lvl="1"/>
            <a:r>
              <a:rPr lang="es-ES" noProof="0" dirty="0" smtClean="0"/>
              <a:t>Fue propuesto para optimización con parámetros reales </a:t>
            </a:r>
          </a:p>
          <a:p>
            <a:r>
              <a:rPr lang="es-ES" noProof="0" dirty="0" smtClean="0"/>
              <a:t>Fue propuesta of R. Storm, 1997 </a:t>
            </a:r>
          </a:p>
          <a:p>
            <a:pPr algn="just">
              <a:buNone/>
            </a:pPr>
            <a:r>
              <a:rPr lang="es-ES" sz="2400" noProof="0" dirty="0" smtClean="0"/>
              <a:t>		R. </a:t>
            </a:r>
            <a:r>
              <a:rPr lang="es-ES" sz="2400" noProof="0" dirty="0" err="1" smtClean="0"/>
              <a:t>Storn</a:t>
            </a:r>
            <a:r>
              <a:rPr lang="es-ES" sz="2400" noProof="0" dirty="0" smtClean="0"/>
              <a:t>, </a:t>
            </a:r>
            <a:r>
              <a:rPr lang="es-ES" sz="2400" noProof="0" dirty="0" err="1" smtClean="0"/>
              <a:t>Differential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Evolution</a:t>
            </a:r>
            <a:r>
              <a:rPr lang="es-ES" sz="2400" noProof="0" dirty="0" smtClean="0"/>
              <a:t>, A simple and </a:t>
            </a:r>
            <a:r>
              <a:rPr lang="es-ES" sz="2400" noProof="0" dirty="0" err="1" smtClean="0"/>
              <a:t>efficiente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heuristic</a:t>
            </a:r>
            <a:r>
              <a:rPr lang="es-ES" sz="2400" noProof="0" dirty="0" smtClean="0"/>
              <a:t> 	</a:t>
            </a:r>
            <a:r>
              <a:rPr lang="es-ES" sz="2400" noProof="0" dirty="0" err="1" smtClean="0"/>
              <a:t>strategy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for</a:t>
            </a:r>
            <a:r>
              <a:rPr lang="es-ES" sz="2400" noProof="0" dirty="0" smtClean="0"/>
              <a:t> global </a:t>
            </a:r>
            <a:r>
              <a:rPr lang="es-ES" sz="2400" noProof="0" dirty="0" err="1" smtClean="0"/>
              <a:t>optimization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over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continuous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spaces</a:t>
            </a:r>
            <a:r>
              <a:rPr lang="es-ES" sz="2400" noProof="0" dirty="0" smtClean="0"/>
              <a:t>. </a:t>
            </a:r>
            <a:r>
              <a:rPr lang="es-ES" sz="2400" noProof="0" dirty="0" err="1" smtClean="0"/>
              <a:t>Journal</a:t>
            </a:r>
            <a:r>
              <a:rPr lang="es-ES" sz="2400" noProof="0" dirty="0" smtClean="0"/>
              <a:t> 	of Global </a:t>
            </a:r>
            <a:r>
              <a:rPr lang="es-ES" sz="2400" noProof="0" dirty="0" err="1" smtClean="0"/>
              <a:t>Optimization</a:t>
            </a:r>
            <a:r>
              <a:rPr lang="es-ES" sz="2400" noProof="0" dirty="0" smtClean="0"/>
              <a:t>, 11 (1997) 341-359</a:t>
            </a:r>
          </a:p>
          <a:p>
            <a:endParaRPr lang="es-ES" noProof="0" dirty="0" smtClean="0"/>
          </a:p>
          <a:p>
            <a:pPr>
              <a:buNone/>
            </a:pPr>
            <a:r>
              <a:rPr lang="es-ES" noProof="0" dirty="0" smtClean="0"/>
              <a:t>   		</a:t>
            </a:r>
            <a:r>
              <a:rPr lang="es-ES" sz="2400" noProof="0" dirty="0" smtClean="0"/>
              <a:t>Kenneth V. Price, </a:t>
            </a:r>
            <a:r>
              <a:rPr lang="es-ES" sz="2400" noProof="0" dirty="0" err="1" smtClean="0"/>
              <a:t>Rainer</a:t>
            </a:r>
            <a:r>
              <a:rPr lang="es-ES" sz="2400" noProof="0" dirty="0" smtClean="0"/>
              <a:t> M. </a:t>
            </a:r>
            <a:r>
              <a:rPr lang="es-ES" sz="2400" noProof="0" dirty="0" err="1" smtClean="0"/>
              <a:t>Storn</a:t>
            </a:r>
            <a:r>
              <a:rPr lang="es-ES" sz="2400" noProof="0" dirty="0" smtClean="0"/>
              <a:t>, and </a:t>
            </a:r>
            <a:r>
              <a:rPr lang="es-ES" sz="2400" noProof="0" dirty="0" err="1" smtClean="0"/>
              <a:t>Jouni</a:t>
            </a:r>
            <a:r>
              <a:rPr lang="es-ES" sz="2400" noProof="0" dirty="0" smtClean="0"/>
              <a:t> A. </a:t>
            </a:r>
            <a:r>
              <a:rPr lang="es-ES" sz="2400" noProof="0" dirty="0" err="1" smtClean="0"/>
              <a:t>Lampinen</a:t>
            </a:r>
            <a:r>
              <a:rPr lang="es-ES" sz="2400" noProof="0" dirty="0" smtClean="0"/>
              <a:t> 	</a:t>
            </a:r>
            <a:r>
              <a:rPr lang="es-ES" sz="2400" noProof="0" dirty="0" err="1" smtClean="0"/>
              <a:t>Differential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Evolution</a:t>
            </a:r>
            <a:r>
              <a:rPr lang="es-ES" sz="2400" noProof="0" dirty="0" smtClean="0"/>
              <a:t>: A </a:t>
            </a:r>
            <a:r>
              <a:rPr lang="es-ES" sz="2400" noProof="0" dirty="0" err="1" smtClean="0"/>
              <a:t>Practical</a:t>
            </a:r>
            <a:r>
              <a:rPr lang="es-ES" sz="2400" noProof="0" dirty="0" smtClean="0"/>
              <a:t> </a:t>
            </a:r>
            <a:r>
              <a:rPr lang="es-ES" sz="2400" noProof="0" dirty="0" err="1" smtClean="0"/>
              <a:t>Approach</a:t>
            </a:r>
            <a:r>
              <a:rPr lang="es-ES" sz="2400" noProof="0" dirty="0" smtClean="0"/>
              <a:t> to Global 	</a:t>
            </a:r>
            <a:r>
              <a:rPr lang="es-ES" sz="2400" noProof="0" dirty="0" err="1" smtClean="0"/>
              <a:t>Optimization</a:t>
            </a:r>
            <a:r>
              <a:rPr lang="es-ES" sz="2400" noProof="0" dirty="0" smtClean="0"/>
              <a:t> (Natural Computing Series) </a:t>
            </a:r>
            <a:r>
              <a:rPr lang="es-ES" sz="2400" noProof="0" dirty="0" err="1" smtClean="0"/>
              <a:t>Springer-Verlag</a:t>
            </a:r>
            <a:r>
              <a:rPr lang="es-ES" sz="2400" noProof="0" dirty="0" smtClean="0"/>
              <a:t>, 2005.</a:t>
            </a:r>
          </a:p>
          <a:p>
            <a:pPr algn="ctr">
              <a:buNone/>
            </a:pPr>
            <a:endParaRPr lang="es-ES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89" y="4883492"/>
            <a:ext cx="1162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Esquema </a:t>
            </a:r>
            <a:r>
              <a:rPr lang="es-ES" b="1" dirty="0" err="1" smtClean="0">
                <a:solidFill>
                  <a:srgbClr val="0070C0"/>
                </a:solidFill>
              </a:rPr>
              <a:t>Differential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Evolution</a:t>
            </a:r>
            <a:r>
              <a:rPr lang="es-ES" b="1" dirty="0" smtClean="0">
                <a:solidFill>
                  <a:srgbClr val="0070C0"/>
                </a:solidFill>
              </a:rPr>
              <a:t> (DE)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036" y="2766057"/>
            <a:ext cx="8506624" cy="21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298087" cy="500587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Población</a:t>
                </a:r>
              </a:p>
              <a:p>
                <a:pPr lvl="1"/>
                <a:r>
                  <a:rPr lang="es-ES" noProof="0" dirty="0" smtClean="0"/>
                  <a:t>Las </a:t>
                </a:r>
                <a:r>
                  <a:rPr lang="es-ES" b="1" noProof="0" dirty="0" smtClean="0"/>
                  <a:t>generaciones</a:t>
                </a:r>
                <a:r>
                  <a:rPr lang="es-ES" noProof="0" dirty="0" smtClean="0"/>
                  <a:t> en ED se denotan como </a:t>
                </a:r>
                <a:endParaRPr lang="es-ES" b="0" i="1" noProof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=0, 1, …,</m:t>
                      </m:r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ES" noProof="0" dirty="0" smtClean="0"/>
              </a:p>
              <a:p>
                <a:pPr lvl="1"/>
                <a:r>
                  <a:rPr lang="es-ES" noProof="0" dirty="0" smtClean="0"/>
                  <a:t>Una </a:t>
                </a:r>
                <a:r>
                  <a:rPr lang="es-ES" b="1" noProof="0" dirty="0" smtClean="0">
                    <a:solidFill>
                      <a:schemeClr val="tx1"/>
                    </a:solidFill>
                  </a:rPr>
                  <a:t>población</a:t>
                </a:r>
                <a:r>
                  <a:rPr lang="es-ES" noProof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b="0" i="1" noProof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s-ES" b="0" i="1" noProof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está compuesta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vectores de parámetros de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dimensiones </a:t>
                </a:r>
              </a:p>
              <a:p>
                <a:pPr marL="365760" lvl="1" indent="0">
                  <a:buNone/>
                </a:pPr>
                <a:r>
                  <a:rPr lang="es-ES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/>
                              </a:rPr>
                              <m:t>1,</m:t>
                            </m:r>
                            <m:r>
                              <a:rPr lang="es-E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E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s-E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s-ES" b="0" i="1" dirty="0" smtClean="0">
                        <a:latin typeface="Cambria Math"/>
                      </a:rPr>
                      <m:t>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s-ES" b="0" i="1" dirty="0" smtClean="0">
                        <a:latin typeface="Cambria Math"/>
                      </a:rPr>
                      <m:t>𝑖</m:t>
                    </m:r>
                    <m:r>
                      <a:rPr lang="es-E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/>
                          </a:rPr>
                          <m:t>1, …, </m:t>
                        </m:r>
                        <m:sSub>
                          <m:sSub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noProof="0" dirty="0" smtClean="0"/>
                  <a:t> </a:t>
                </a:r>
              </a:p>
              <a:p>
                <a:pPr lvl="1"/>
                <a:r>
                  <a:rPr lang="es-ES" noProof="0" dirty="0" smtClean="0"/>
                  <a:t>Es decir</a:t>
                </a:r>
              </a:p>
              <a:p>
                <a:pPr lvl="2"/>
                <a:r>
                  <a:rPr lang="es-ES" noProof="0" dirty="0" smtClean="0"/>
                  <a:t>Se entiende la población como un conjunto de vectores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s-ES" dirty="0" smtClean="0"/>
                  <a:t> es la dimensión del problema</a:t>
                </a:r>
              </a:p>
              <a:p>
                <a:pPr lvl="3"/>
                <a:r>
                  <a:rPr lang="es-ES" noProof="0" dirty="0" smtClean="0"/>
                  <a:t>Número de parámetros a estimar</a:t>
                </a:r>
              </a:p>
              <a:p>
                <a:pPr lvl="2"/>
                <a:r>
                  <a:rPr lang="es-ES" noProof="0" dirty="0" smtClean="0"/>
                  <a:t>La ED está diseñada para problemas de codificación real</a:t>
                </a:r>
              </a:p>
              <a:p>
                <a:pPr lvl="3"/>
                <a:r>
                  <a:rPr lang="es-ES" dirty="0" smtClean="0"/>
                  <a:t>También puede usarse con enteros</a:t>
                </a:r>
                <a:endParaRPr lang="es-ES" noProof="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298087" cy="5005873"/>
              </a:xfrm>
              <a:blipFill rotWithShape="0">
                <a:blip r:embed="rId2"/>
                <a:stretch>
                  <a:fillRect l="-294" t="-1095" b="-1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1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298087" cy="5005873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Inicialización</a:t>
                </a:r>
              </a:p>
              <a:p>
                <a:pPr lvl="1"/>
                <a:r>
                  <a:rPr lang="es-ES" noProof="0" dirty="0" smtClean="0"/>
                  <a:t>Siendo los </a:t>
                </a:r>
                <a:r>
                  <a:rPr lang="es-ES" b="1" noProof="0" dirty="0" smtClean="0"/>
                  <a:t>rangos de los parámetros </a:t>
                </a:r>
                <a:endParaRPr lang="es-ES" b="1" i="1" noProof="0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i="1" dirty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ES" sz="2400" i="1" dirty="0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E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i="1" dirty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s-ES" sz="24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E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i="1" dirty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ES" sz="2400" i="1" dirty="0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E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i="1" dirty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s-ES" sz="24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noProof="0" dirty="0" smtClean="0"/>
              </a:p>
              <a:p>
                <a:pPr lvl="1"/>
                <a:r>
                  <a:rPr lang="es-ES" noProof="0" dirty="0" smtClean="0"/>
                  <a:t>Los valores de la </a:t>
                </a:r>
                <a:r>
                  <a:rPr lang="es-ES" b="1" noProof="0" dirty="0" smtClean="0"/>
                  <a:t>población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s-ES" dirty="0"/>
                  <a:t>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)</a:t>
                </a:r>
                <a:r>
                  <a:rPr lang="es-ES" noProof="0" dirty="0" smtClean="0"/>
                  <a:t> se generan </a:t>
                </a:r>
                <a:r>
                  <a:rPr lang="es-ES" b="1" noProof="0" dirty="0" smtClean="0"/>
                  <a:t>aleatoriamente dentro del rango</a:t>
                </a:r>
              </a:p>
              <a:p>
                <a:pPr lvl="1"/>
                <a:r>
                  <a:rPr lang="es-ES" dirty="0" smtClean="0"/>
                  <a:t>El parámetro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del vector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se genera </a:t>
                </a:r>
                <a:r>
                  <a:rPr lang="es-ES" dirty="0" smtClean="0"/>
                  <a:t>mediante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sz="2300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s-ES" sz="2300" i="1" dirty="0">
                              <a:latin typeface="Cambria Math"/>
                            </a:rPr>
                            <m:t>,</m:t>
                          </m:r>
                          <m:r>
                            <a:rPr lang="es-ES" sz="2300" i="1" dirty="0">
                              <a:latin typeface="Cambria Math"/>
                            </a:rPr>
                            <m:t>𝑖</m:t>
                          </m:r>
                          <m:r>
                            <a:rPr lang="es-ES" sz="2300" i="1" dirty="0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es-ES" sz="23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300" i="1" dirty="0">
                              <a:latin typeface="Cambria Math"/>
                            </a:rPr>
                            <m:t>𝑗</m:t>
                          </m:r>
                          <m:r>
                            <a:rPr lang="es-ES" sz="2300" i="1" dirty="0">
                              <a:latin typeface="Cambria Math"/>
                            </a:rPr>
                            <m:t>,</m:t>
                          </m:r>
                          <m:r>
                            <a:rPr lang="es-ES" sz="2300" i="1" dirty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sz="23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b="0" i="1" dirty="0" smtClean="0">
                              <a:latin typeface="Cambria Math"/>
                            </a:rPr>
                            <m:t>𝑟𝑎𝑛𝑑</m:t>
                          </m:r>
                        </m:e>
                        <m:sub>
                          <m:r>
                            <a:rPr lang="es-ES" sz="23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300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sz="2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300" b="0" i="1" dirty="0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s-ES" sz="2300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3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300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ES" sz="23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3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ES" sz="2300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3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300" i="1" dirty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ES" sz="23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3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s-ES" sz="2300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s-ES" sz="2300" b="0" i="1" dirty="0" smtClean="0">
                  <a:latin typeface="Cambria Math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300" b="0" i="1" dirty="0" smtClean="0">
                          <a:latin typeface="Cambria Math"/>
                        </a:rPr>
                        <m:t>𝑗</m:t>
                      </m:r>
                      <m:r>
                        <a:rPr lang="es-ES" sz="23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300" b="0" i="1" dirty="0" smtClean="0">
                              <a:latin typeface="Cambria Math"/>
                            </a:rPr>
                            <m:t>1, …, </m:t>
                          </m:r>
                          <m:r>
                            <a:rPr lang="es-ES" sz="2300" b="0" i="1" dirty="0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s-ES" sz="2300" b="0" i="1" dirty="0" smtClean="0">
                          <a:latin typeface="Cambria Math"/>
                        </a:rPr>
                        <m:t>, </m:t>
                      </m:r>
                      <m:r>
                        <a:rPr lang="es-ES" sz="2300" i="1" dirty="0">
                          <a:latin typeface="Cambria Math"/>
                        </a:rPr>
                        <m:t>𝑖</m:t>
                      </m:r>
                      <m:r>
                        <a:rPr lang="es-ES" sz="2300" i="1" dirty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300" i="1" dirty="0">
                              <a:latin typeface="Cambria Math"/>
                            </a:rPr>
                            <m:t>1, …, </m:t>
                          </m:r>
                          <m:sSub>
                            <m:sSubPr>
                              <m:ctrlPr>
                                <a:rPr lang="es-ES" sz="2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300" i="1" dirty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300" i="1" dirty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298087" cy="5005873"/>
              </a:xfrm>
              <a:blipFill rotWithShape="0">
                <a:blip r:embed="rId2"/>
                <a:stretch>
                  <a:fillRect l="-367" t="-10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Generación de vectores de prueba </a:t>
                </a:r>
              </a:p>
              <a:p>
                <a:pPr lvl="1"/>
                <a:r>
                  <a:rPr lang="es-ES" noProof="0" dirty="0" smtClean="0"/>
                  <a:t>En </a:t>
                </a:r>
                <a:r>
                  <a:rPr lang="es-ES" noProof="0" dirty="0" smtClean="0">
                    <a:solidFill>
                      <a:schemeClr val="tx1"/>
                    </a:solidFill>
                  </a:rPr>
                  <a:t>la generación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-</a:t>
                </a:r>
                <a:r>
                  <a:rPr lang="es-ES" noProof="0" dirty="0" err="1" smtClean="0">
                    <a:solidFill>
                      <a:schemeClr val="tx1"/>
                    </a:solidFill>
                  </a:rPr>
                  <a:t>ésima</a:t>
                </a:r>
                <a:r>
                  <a:rPr lang="es-ES" noProof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es-ES" b="1" noProof="0" dirty="0" smtClean="0">
                    <a:solidFill>
                      <a:schemeClr val="tx1"/>
                    </a:solidFill>
                  </a:rPr>
                  <a:t>se genera una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b="1" noProof="0" dirty="0" smtClean="0">
                    <a:solidFill>
                      <a:schemeClr val="tx1"/>
                    </a:solidFill>
                  </a:rPr>
                  <a:t>de vectores candidatos </a:t>
                </a:r>
                <a:r>
                  <a:rPr lang="es-ES" noProof="0" dirty="0" smtClean="0">
                    <a:solidFill>
                      <a:schemeClr val="tx1"/>
                    </a:solidFill>
                  </a:rPr>
                  <a:t>(prueba) compuesta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vectores de parámetros de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 dimensiones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s-E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es-ES" i="1" dirty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 …, </m:t>
                          </m:r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s-ES" noProof="0" dirty="0" smtClean="0">
                    <a:solidFill>
                      <a:schemeClr val="tx1"/>
                    </a:solidFill>
                  </a:rPr>
                  <a:t>Para generarla se aplican, </a:t>
                </a:r>
                <a:r>
                  <a:rPr lang="es-ES" dirty="0">
                    <a:solidFill>
                      <a:schemeClr val="tx1"/>
                    </a:solidFill>
                  </a:rPr>
                  <a:t>a la población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chemeClr val="tx1"/>
                    </a:solidFill>
                  </a:rPr>
                  <a:t>, los </a:t>
                </a:r>
                <a:r>
                  <a:rPr lang="es-ES" b="1" noProof="0" dirty="0" smtClean="0">
                    <a:solidFill>
                      <a:schemeClr val="tx1"/>
                    </a:solidFill>
                  </a:rPr>
                  <a:t>operadores de</a:t>
                </a:r>
              </a:p>
              <a:p>
                <a:pPr lvl="2"/>
                <a:r>
                  <a:rPr lang="es-ES" b="1" dirty="0" smtClean="0">
                    <a:solidFill>
                      <a:srgbClr val="0070C0"/>
                    </a:solidFill>
                  </a:rPr>
                  <a:t>Mutación diferencial</a:t>
                </a:r>
              </a:p>
              <a:p>
                <a:pPr lvl="2"/>
                <a:r>
                  <a:rPr lang="es-ES" b="1" noProof="0" dirty="0" smtClean="0">
                    <a:solidFill>
                      <a:srgbClr val="0070C0"/>
                    </a:solidFill>
                  </a:rPr>
                  <a:t>Cruce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 noProof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  <a:blipFill rotWithShape="0">
                <a:blip r:embed="rId2"/>
                <a:stretch>
                  <a:fillRect l="-440" t="-10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Notación en ED</a:t>
            </a:r>
          </a:p>
          <a:p>
            <a:pPr lvl="1"/>
            <a:r>
              <a:rPr lang="es-ES" dirty="0" smtClean="0"/>
              <a:t>Vector padre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Vector objetivo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Vector mutante  </a:t>
            </a:r>
            <a:r>
              <a:rPr lang="es-E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Vector donante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Hijo obtenido tras el cruce del vector donante y el vector objetivo  </a:t>
            </a:r>
            <a:r>
              <a:rPr lang="es-E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Vector de prueba</a:t>
            </a:r>
          </a:p>
        </p:txBody>
      </p:sp>
    </p:spTree>
    <p:extLst>
      <p:ext uri="{BB962C8B-B14F-4D97-AF65-F5344CB8AC3E}">
        <p14:creationId xmlns:p14="http://schemas.microsoft.com/office/powerpoint/2010/main" val="161858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Idea bajo la evolución diferencial</a:t>
            </a:r>
            <a:endParaRPr lang="es-ES" dirty="0" smtClean="0"/>
          </a:p>
          <a:p>
            <a:pPr lvl="1"/>
            <a:r>
              <a:rPr lang="es-ES" dirty="0" smtClean="0"/>
              <a:t>Para cada vector objetivo de la población obtenemos un vector donante</a:t>
            </a:r>
          </a:p>
          <a:p>
            <a:pPr lvl="2"/>
            <a:r>
              <a:rPr lang="es-ES" dirty="0" smtClean="0"/>
              <a:t>Utilizando 3 vectores aleatorios diferentes del objetivo </a:t>
            </a:r>
          </a:p>
          <a:p>
            <a:pPr lvl="2"/>
            <a:r>
              <a:rPr lang="es-ES" dirty="0" smtClean="0"/>
              <a:t>Mutación diferencial </a:t>
            </a:r>
            <a:r>
              <a:rPr lang="es-ES" dirty="0" smtClean="0">
                <a:sym typeface="Wingdings" panose="05000000000000000000" pitchFamily="2" charset="2"/>
              </a:rPr>
              <a:t> mediante diferencias entre vectores</a:t>
            </a:r>
            <a:endParaRPr lang="es-ES" dirty="0" smtClean="0"/>
          </a:p>
          <a:p>
            <a:pPr lvl="1"/>
            <a:r>
              <a:rPr lang="es-ES" dirty="0" smtClean="0"/>
              <a:t>El vector donante se cruza con el objetivo</a:t>
            </a:r>
          </a:p>
          <a:p>
            <a:pPr lvl="2"/>
            <a:r>
              <a:rPr lang="es-ES" dirty="0" smtClean="0"/>
              <a:t>Se crea un vector de prueba</a:t>
            </a:r>
          </a:p>
          <a:p>
            <a:pPr lvl="1"/>
            <a:r>
              <a:rPr lang="es-ES" dirty="0" smtClean="0"/>
              <a:t>Si el vector de prueba es mejor que el objetivo</a:t>
            </a:r>
          </a:p>
          <a:p>
            <a:pPr lvl="2"/>
            <a:r>
              <a:rPr lang="es-ES" dirty="0" smtClean="0"/>
              <a:t>El vector de prueba sustituye al objetivo en la población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383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Mutación diferencial</a:t>
                </a:r>
              </a:p>
              <a:p>
                <a:pPr lvl="1"/>
                <a:r>
                  <a:rPr lang="es-ES" noProof="0" dirty="0" smtClean="0">
                    <a:solidFill>
                      <a:srgbClr val="0070C0"/>
                    </a:solidFill>
                  </a:rPr>
                  <a:t>Por cada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noProof="0" dirty="0" smtClean="0"/>
                  <a:t> de la población actual, llamado vector objetivo, 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se genera un vector mutante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noProof="0" dirty="0" smtClean="0"/>
                  <a:t> </a:t>
                </a:r>
                <a:r>
                  <a:rPr lang="es-ES" noProof="0" dirty="0" smtClean="0">
                    <a:solidFill>
                      <a:srgbClr val="7030A0"/>
                    </a:solidFill>
                  </a:rPr>
                  <a:t>añadiendo un vector diferencia, escalado y aleatoriamente muestreado a un vector base elegido aleatoriamente </a:t>
                </a:r>
                <a:r>
                  <a:rPr lang="es-ES" noProof="0" dirty="0" smtClean="0"/>
                  <a:t>de la población actual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  <a:blipFill rotWithShape="0">
                <a:blip r:embed="rId2"/>
                <a:stretch>
                  <a:fillRect l="-440" t="-10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2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Introducción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44740" cy="5043196"/>
          </a:xfrm>
        </p:spPr>
        <p:txBody>
          <a:bodyPr>
            <a:normAutofit/>
          </a:bodyPr>
          <a:lstStyle/>
          <a:p>
            <a:r>
              <a:rPr lang="es-ES" b="1" noProof="0" dirty="0" err="1" smtClean="0">
                <a:solidFill>
                  <a:srgbClr val="0070C0"/>
                </a:solidFill>
              </a:rPr>
              <a:t>Particle</a:t>
            </a:r>
            <a:r>
              <a:rPr lang="es-ES" b="1" noProof="0" dirty="0" smtClean="0">
                <a:solidFill>
                  <a:srgbClr val="0070C0"/>
                </a:solidFill>
              </a:rPr>
              <a:t> </a:t>
            </a:r>
            <a:r>
              <a:rPr lang="es-ES" b="1" noProof="0" dirty="0" err="1" smtClean="0">
                <a:solidFill>
                  <a:srgbClr val="0070C0"/>
                </a:solidFill>
              </a:rPr>
              <a:t>Swarm</a:t>
            </a:r>
            <a:r>
              <a:rPr lang="es-ES" b="1" noProof="0" dirty="0" smtClean="0">
                <a:solidFill>
                  <a:srgbClr val="0070C0"/>
                </a:solidFill>
              </a:rPr>
              <a:t> </a:t>
            </a:r>
            <a:r>
              <a:rPr lang="es-ES" b="1" noProof="0" dirty="0" err="1" smtClean="0">
                <a:solidFill>
                  <a:srgbClr val="0070C0"/>
                </a:solidFill>
              </a:rPr>
              <a:t>Optimization</a:t>
            </a:r>
            <a:r>
              <a:rPr lang="es-ES" b="1" noProof="0" dirty="0" smtClean="0">
                <a:solidFill>
                  <a:srgbClr val="0070C0"/>
                </a:solidFill>
              </a:rPr>
              <a:t> - PSO</a:t>
            </a:r>
          </a:p>
          <a:p>
            <a:pPr lvl="1"/>
            <a:r>
              <a:rPr lang="es-ES" noProof="0" dirty="0" smtClean="0"/>
              <a:t>Método de optimización basado en el comportamiento social del vuelo de bandadas de aves y el movimiento de bancos de peces</a:t>
            </a:r>
          </a:p>
          <a:p>
            <a:pPr lvl="2"/>
            <a:r>
              <a:rPr lang="es-ES" noProof="0" dirty="0" smtClean="0"/>
              <a:t>Vuelan a la </a:t>
            </a:r>
            <a:r>
              <a:rPr lang="es-ES" b="1" noProof="0" dirty="0" smtClean="0"/>
              <a:t>misma velocidad</a:t>
            </a:r>
            <a:r>
              <a:rPr lang="es-ES" noProof="0" dirty="0" smtClean="0"/>
              <a:t> que sus vecinos</a:t>
            </a:r>
          </a:p>
          <a:p>
            <a:pPr lvl="2"/>
            <a:r>
              <a:rPr lang="es-ES" noProof="0" dirty="0" smtClean="0"/>
              <a:t>Vuelan </a:t>
            </a:r>
            <a:r>
              <a:rPr lang="es-ES" b="1" noProof="0" dirty="0" smtClean="0"/>
              <a:t>cerca</a:t>
            </a:r>
            <a:r>
              <a:rPr lang="es-ES" noProof="0" dirty="0" smtClean="0"/>
              <a:t> de sus vecinos pero nunca se chocan entre ellos</a:t>
            </a:r>
          </a:p>
          <a:p>
            <a:pPr lvl="2"/>
            <a:r>
              <a:rPr lang="es-ES" noProof="0" dirty="0" smtClean="0"/>
              <a:t>Vuelan en la </a:t>
            </a:r>
            <a:r>
              <a:rPr lang="es-ES" b="1" noProof="0" dirty="0" smtClean="0"/>
              <a:t>misma dirección </a:t>
            </a:r>
            <a:r>
              <a:rPr lang="es-ES" noProof="0" dirty="0" smtClean="0"/>
              <a:t>que el </a:t>
            </a:r>
            <a:r>
              <a:rPr lang="es-ES" b="1" noProof="0" dirty="0" smtClean="0"/>
              <a:t>pájaro de la cabeza </a:t>
            </a:r>
            <a:r>
              <a:rPr lang="es-ES" noProof="0" dirty="0" smtClean="0"/>
              <a:t>de la bandada</a:t>
            </a:r>
          </a:p>
          <a:p>
            <a:pPr lvl="2"/>
            <a:r>
              <a:rPr lang="es-ES" noProof="0" dirty="0" smtClean="0"/>
              <a:t>Vuelan en torno a </a:t>
            </a:r>
            <a:r>
              <a:rPr lang="es-ES" b="1" noProof="0" dirty="0" smtClean="0"/>
              <a:t>áreas de atracción </a:t>
            </a:r>
          </a:p>
          <a:p>
            <a:pPr lvl="1"/>
            <a:r>
              <a:rPr lang="es-ES" b="1" noProof="0" dirty="0" smtClean="0"/>
              <a:t>Población</a:t>
            </a:r>
          </a:p>
          <a:p>
            <a:pPr lvl="2"/>
            <a:r>
              <a:rPr lang="es-ES" noProof="0" dirty="0" smtClean="0">
                <a:solidFill>
                  <a:srgbClr val="0070C0"/>
                </a:solidFill>
              </a:rPr>
              <a:t>Varias partículas </a:t>
            </a:r>
            <a:r>
              <a:rPr lang="es-ES" noProof="0" dirty="0" smtClean="0"/>
              <a:t>(nubes de partículas) que </a:t>
            </a:r>
            <a:r>
              <a:rPr lang="es-ES" noProof="0" dirty="0" smtClean="0">
                <a:solidFill>
                  <a:srgbClr val="0070C0"/>
                </a:solidFill>
              </a:rPr>
              <a:t>se mueven</a:t>
            </a:r>
            <a:r>
              <a:rPr lang="es-ES" noProof="0" dirty="0" smtClean="0"/>
              <a:t> (vuelan o nadan) </a:t>
            </a:r>
            <a:r>
              <a:rPr lang="es-ES" noProof="0" dirty="0" smtClean="0">
                <a:solidFill>
                  <a:srgbClr val="0070C0"/>
                </a:solidFill>
              </a:rPr>
              <a:t>por el </a:t>
            </a:r>
            <a:r>
              <a:rPr lang="es-ES" b="1" noProof="0" dirty="0" smtClean="0">
                <a:solidFill>
                  <a:srgbClr val="0070C0"/>
                </a:solidFill>
              </a:rPr>
              <a:t>espacio de búsqueda</a:t>
            </a:r>
          </a:p>
        </p:txBody>
      </p:sp>
    </p:spTree>
    <p:extLst>
      <p:ext uri="{BB962C8B-B14F-4D97-AF65-F5344CB8AC3E}">
        <p14:creationId xmlns:p14="http://schemas.microsoft.com/office/powerpoint/2010/main" val="38014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Mutación diferencial</a:t>
                </a:r>
              </a:p>
              <a:p>
                <a:pPr lvl="1"/>
                <a:r>
                  <a:rPr lang="es-ES" noProof="0" dirty="0" smtClean="0"/>
                  <a:t>Para obtener el </a:t>
                </a:r>
                <a:r>
                  <a:rPr lang="es-ES" b="1" noProof="0" dirty="0" smtClean="0"/>
                  <a:t>vector mutante</a:t>
                </a:r>
                <a:r>
                  <a:rPr lang="es-ES" noProof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s-ES" noProof="0" dirty="0" smtClean="0"/>
              </a:p>
              <a:p>
                <a:pPr lvl="2"/>
                <a:r>
                  <a:rPr lang="es-ES" dirty="0" smtClean="0"/>
                  <a:t>Obtener aleatoriamente otros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tres vectores aleatorios </a:t>
                </a:r>
                <a:r>
                  <a:rPr lang="es-ES" dirty="0" smtClean="0"/>
                  <a:t>de la población</a:t>
                </a:r>
              </a:p>
              <a:p>
                <a:pPr marL="1143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lvl="3"/>
                <a:r>
                  <a:rPr lang="es-ES" dirty="0" smtClean="0"/>
                  <a:t>Los índices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 smtClean="0"/>
                  <a:t> son enteros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mutuamente excluyentes </a:t>
                </a:r>
                <a:r>
                  <a:rPr lang="es-ES" dirty="0" smtClean="0"/>
                  <a:t>del rango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[1, 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 smtClean="0"/>
                  <a:t> y diferentes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, es decir, </a:t>
                </a:r>
              </a:p>
              <a:p>
                <a:pPr marL="1143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ES" dirty="0" smtClean="0"/>
              </a:p>
              <a:p>
                <a:pPr lvl="3"/>
                <a:r>
                  <a:rPr lang="es-ES" dirty="0" smtClean="0">
                    <a:solidFill>
                      <a:srgbClr val="0070C0"/>
                    </a:solidFill>
                  </a:rPr>
                  <a:t>La diferencia </a:t>
                </a:r>
                <a:r>
                  <a:rPr lang="es-ES" dirty="0" smtClean="0"/>
                  <a:t>entre dos de esos vectores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se escala </a:t>
                </a:r>
                <a:r>
                  <a:rPr lang="es-ES" dirty="0" smtClean="0"/>
                  <a:t>por un número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∈(0, 1]</m:t>
                    </m:r>
                  </m:oMath>
                </a14:m>
                <a:r>
                  <a:rPr lang="es-ES" dirty="0" smtClean="0"/>
                  <a:t> (típicamente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∈[0.4, 1]</m:t>
                    </m:r>
                  </m:oMath>
                </a14:m>
                <a:r>
                  <a:rPr lang="es-ES" dirty="0" smtClean="0"/>
                  <a:t>)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y se le suma al otro vector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latin typeface="Cambria Math"/>
                            </a:rPr>
                            <m:t>𝑖</m:t>
                          </m:r>
                          <m:r>
                            <a:rPr lang="es-ES" i="1" dirty="0">
                              <a:latin typeface="Cambria Math"/>
                            </a:rPr>
                            <m:t>,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Sup>
                            <m:sSubSup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ES" i="1" dirty="0">
                              <a:latin typeface="Cambria Math"/>
                            </a:rPr>
                            <m:t>,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i="1" dirty="0">
                          <a:latin typeface="Cambria Math"/>
                        </a:rPr>
                        <m:t>+</m:t>
                      </m:r>
                      <m:r>
                        <a:rPr lang="es-ES" i="1" dirty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 dirty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s-E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 dirty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pPr lvl="3"/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316748" cy="4996543"/>
              </a:xfrm>
              <a:blipFill rotWithShape="0">
                <a:blip r:embed="rId2"/>
                <a:stretch>
                  <a:fillRect l="-440" t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Ilustración de la evolución diferencial clásica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36" y="2632365"/>
            <a:ext cx="4280097" cy="31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1426" y="2589936"/>
            <a:ext cx="4707419" cy="316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Ilustración de la evolución diferencial </a:t>
            </a:r>
            <a:r>
              <a:rPr lang="es-ES" b="1" dirty="0" smtClean="0">
                <a:solidFill>
                  <a:srgbClr val="0070C0"/>
                </a:solidFill>
              </a:rPr>
              <a:t>clásica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93" y="2594366"/>
            <a:ext cx="4212582" cy="338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75" y="2512372"/>
            <a:ext cx="4272848" cy="361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87673" y="6127103"/>
            <a:ext cx="265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Mutación</a:t>
            </a:r>
            <a:endParaRPr lang="es-ES" sz="24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305331" y="2734147"/>
            <a:ext cx="135802" cy="89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525117" y="2409700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Vector mutante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3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Cruce</a:t>
                </a:r>
                <a:endParaRPr lang="es-E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dirty="0" smtClean="0"/>
                  <a:t>Existen </a:t>
                </a:r>
                <a:r>
                  <a:rPr lang="es-ES" b="1" dirty="0" smtClean="0"/>
                  <a:t>dos cruces típicos </a:t>
                </a:r>
                <a:r>
                  <a:rPr lang="es-ES" dirty="0" smtClean="0"/>
                  <a:t>en ED (ambos son discretos)</a:t>
                </a:r>
              </a:p>
              <a:p>
                <a:pPr lvl="2"/>
                <a:r>
                  <a:rPr lang="es-ES" dirty="0" smtClean="0"/>
                  <a:t>Exponencial (cruce en dos puntos módulo)</a:t>
                </a:r>
              </a:p>
              <a:p>
                <a:pPr lvl="2"/>
                <a:r>
                  <a:rPr lang="es-ES" dirty="0" smtClean="0"/>
                  <a:t>Binomial (uniforme)</a:t>
                </a:r>
              </a:p>
              <a:p>
                <a:pPr lvl="1"/>
                <a:r>
                  <a:rPr lang="es-ES" dirty="0" smtClean="0"/>
                  <a:t>Se trata de cruzar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el vector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con el vector mutante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para obtener un vector candidato (de prueba)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Ratio de cruce predeterminado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𝐶𝑟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∈[0, 1]</m:t>
                    </m:r>
                  </m:oMath>
                </a14:m>
                <a:endParaRPr lang="es-ES" dirty="0">
                  <a:solidFill>
                    <a:srgbClr val="0070C0"/>
                  </a:solidFill>
                </a:endParaRPr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  <a:blipFill rotWithShape="0">
                <a:blip r:embed="rId2"/>
                <a:stretch>
                  <a:fillRect l="-367" t="-10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Cruce binomial (uniforme)</a:t>
                </a:r>
              </a:p>
              <a:p>
                <a:pPr lvl="1"/>
                <a:r>
                  <a:rPr lang="es-ES" dirty="0" smtClean="0"/>
                  <a:t>Para cada valor del vector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se elige aleatoriamente si se toma del vector mutante o del objetivo</a:t>
                </a:r>
              </a:p>
              <a:p>
                <a:pPr lvl="2"/>
                <a:r>
                  <a:rPr lang="es-ES" dirty="0" smtClean="0"/>
                  <a:t>En </a:t>
                </a:r>
                <a:r>
                  <a:rPr lang="es-ES" dirty="0"/>
                  <a:t>la generación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 smtClean="0"/>
                  <a:t>-</a:t>
                </a:r>
                <a:r>
                  <a:rPr lang="es-ES" dirty="0" err="1" smtClean="0"/>
                  <a:t>ésima</a:t>
                </a:r>
                <a:r>
                  <a:rPr lang="es-ES" dirty="0"/>
                  <a:t>, el vector de prueba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/>
                  <a:t> con respecto al vector objetivo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de la población actual,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/>
                  <a:t>,  se genera aplicando</a:t>
                </a:r>
              </a:p>
              <a:p>
                <a:pPr lvl="2"/>
                <a:endParaRPr lang="es-E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𝑗</m:t>
                          </m:r>
                          <m:r>
                            <a:rPr lang="es-ES" sz="2000" i="1">
                              <a:latin typeface="Cambria Math"/>
                            </a:rPr>
                            <m:t>,</m:t>
                          </m:r>
                          <m:r>
                            <a:rPr lang="es-ES" sz="2000" i="1"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latin typeface="Cambria Math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000" i="1">
                                            <a:latin typeface="Cambria Math"/>
                                          </a:rPr>
                                          <m:t>𝑟𝑎𝑛𝑑</m:t>
                                        </m:r>
                                      </m:e>
                                      <m:sub>
                                        <m:r>
                                          <a:rPr lang="es-E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 i="1">
                                            <a:latin typeface="Cambria Math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𝐶𝑟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𝑜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000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s-ES" sz="2000" i="1">
                                            <a:latin typeface="Cambria Math"/>
                                            <a:ea typeface="Cambria Math"/>
                                          </a:rPr>
                                          <m:t>𝑟𝑎𝑛𝑑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𝑒𝑛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𝑜𝑡𝑟𝑜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</a:rPr>
                                  <m:t>𝑐𝑎𝑠𝑜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  <m:sub>
                        <m:r>
                          <a:rPr lang="es-ES" sz="2400" i="1">
                            <a:latin typeface="Cambria Math"/>
                            <a:ea typeface="Cambria Math"/>
                          </a:rPr>
                          <m:t>𝑟𝑎𝑛𝑑</m:t>
                        </m:r>
                      </m:sub>
                    </m:sSub>
                  </m:oMath>
                </a14:m>
                <a:r>
                  <a:rPr lang="es-ES" dirty="0" smtClean="0"/>
                  <a:t> es un índice aleatorio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1, 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 smtClean="0"/>
                  <a:t> que asegura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 smtClean="0"/>
                  <a:t> toma al menos un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</a:p>
              <a:p>
                <a:pPr lvl="3"/>
                <a:r>
                  <a:rPr lang="es-ES" dirty="0" smtClean="0"/>
                  <a:t>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  <a:blipFill rotWithShape="0">
                <a:blip r:embed="rId2"/>
                <a:stretch>
                  <a:fillRect l="-367" t="-1086" r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1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Ilustración </a:t>
            </a:r>
            <a:r>
              <a:rPr lang="es-ES" b="1" dirty="0" smtClean="0">
                <a:solidFill>
                  <a:srgbClr val="0070C0"/>
                </a:solidFill>
              </a:rPr>
              <a:t>del cruce binomial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5" y="2469541"/>
            <a:ext cx="4315932" cy="35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48889" y="5866280"/>
            <a:ext cx="264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Cruce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34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Cruce exponencial (dos puntos módulo)</a:t>
                </a:r>
              </a:p>
              <a:p>
                <a:pPr lvl="1"/>
                <a:r>
                  <a:rPr lang="es-ES" dirty="0" smtClean="0"/>
                  <a:t>Se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elige aleatoriamente un entero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dirty="0" smtClean="0"/>
                  <a:t>como punto de inicio a partir del cual se intercambian los valores con el donante (mutante) </a:t>
                </a:r>
              </a:p>
              <a:p>
                <a:pPr lvl="1"/>
                <a:r>
                  <a:rPr lang="es-ES" dirty="0" smtClean="0"/>
                  <a:t>Se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elige aleatoriamente otro </a:t>
                </a:r>
                <a:r>
                  <a:rPr lang="es-ES" dirty="0">
                    <a:solidFill>
                      <a:srgbClr val="0070C0"/>
                    </a:solidFill>
                  </a:rPr>
                  <a:t>entero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dirty="0">
                    <a:solidFill>
                      <a:srgbClr val="0070C0"/>
                    </a:solidFill>
                  </a:rPr>
                  <a:t>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>
                  <a:solidFill>
                    <a:srgbClr val="0070C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ES" dirty="0" smtClean="0"/>
                  <a:t> es el número de elementos que el donante pasa al vector objetivo</a:t>
                </a:r>
              </a:p>
              <a:p>
                <a:pPr lvl="1"/>
                <a:r>
                  <a:rPr lang="es-ES" dirty="0" smtClean="0"/>
                  <a:t>En </a:t>
                </a:r>
                <a:r>
                  <a:rPr lang="es-ES" dirty="0"/>
                  <a:t>la generación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 smtClean="0"/>
                  <a:t>-</a:t>
                </a:r>
                <a:r>
                  <a:rPr lang="es-ES" dirty="0" err="1" smtClean="0"/>
                  <a:t>ésima</a:t>
                </a:r>
                <a:r>
                  <a:rPr lang="es-ES" dirty="0"/>
                  <a:t>, el vector de prueba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/>
                  <a:t> con respecto al vector objetivo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 err="1"/>
                  <a:t>ésimo</a:t>
                </a:r>
                <a:r>
                  <a:rPr lang="es-ES" dirty="0"/>
                  <a:t> de la población actual,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/>
                  <a:t>,  se genera aplicando</a:t>
                </a:r>
              </a:p>
              <a:p>
                <a:pPr lvl="2"/>
                <a:endParaRPr lang="es-E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𝑗</m:t>
                          </m:r>
                          <m:r>
                            <a:rPr lang="es-ES" sz="2000" i="1">
                              <a:latin typeface="Cambria Math"/>
                            </a:rPr>
                            <m:t>,</m:t>
                          </m:r>
                          <m:r>
                            <a:rPr lang="es-ES" sz="2000" i="1"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latin typeface="Cambria Math"/>
                            </a:rPr>
                            <m:t>,</m:t>
                          </m:r>
                          <m:r>
                            <a:rPr lang="es-ES" sz="20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para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sz="2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s-E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ES" sz="21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para</m:t>
                      </m:r>
                      <m: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todas</m:t>
                      </m:r>
                      <m: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las</m:t>
                      </m:r>
                      <m: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dem</m:t>
                      </m:r>
                      <m: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s-ES" sz="21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100" b="0" i="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donde</m:t>
                      </m:r>
                      <m:r>
                        <a:rPr lang="es-ES" sz="2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funci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dulo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dulo</m:t>
                      </m:r>
                      <m: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s-ES" dirty="0" smtClean="0"/>
              </a:p>
              <a:p>
                <a:pPr lvl="1"/>
                <a:r>
                  <a:rPr lang="es-ES" dirty="0" smtClean="0"/>
                  <a:t>Es decir,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cruce en dos puntos pero continuando por el principio si se llega al final sin haber copiado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elementos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lvl="2"/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  <a:blipFill rotWithShape="0">
                <a:blip r:embed="rId2"/>
                <a:stretch>
                  <a:fillRect l="-147" t="-2292" r="-16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8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Cruce exponencial (dos puntos módulo)</a:t>
                </a:r>
              </a:p>
              <a:p>
                <a:pPr lvl="1"/>
                <a:r>
                  <a:rPr lang="es-ES" dirty="0" smtClean="0"/>
                  <a:t>Para obtener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ES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dirty="0" smtClean="0"/>
                  <a:t>también se usa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𝐶𝑅</m:t>
                    </m:r>
                  </m:oMath>
                </a14:m>
                <a:endParaRPr lang="es-E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s-ES" dirty="0" smtClean="0"/>
              </a:p>
              <a:p>
                <a:pPr lvl="2"/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199"/>
                <a:ext cx="8307417" cy="5052527"/>
              </a:xfrm>
              <a:blipFill rotWithShape="0">
                <a:blip r:embed="rId2"/>
                <a:stretch>
                  <a:fillRect l="-367" t="-10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1570429" y="2706986"/>
            <a:ext cx="623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0;</a:t>
            </a:r>
          </a:p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:= L + 1;</a:t>
            </a:r>
          </a:p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((rand(0,1) &lt;= CR AND (L &lt;= D))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Selección (Reemplazo)</a:t>
                </a:r>
              </a:p>
              <a:p>
                <a:pPr lvl="1"/>
                <a:r>
                  <a:rPr lang="es-ES" noProof="0" dirty="0" smtClean="0">
                    <a:solidFill>
                      <a:srgbClr val="0070C0"/>
                    </a:solidFill>
                  </a:rPr>
                  <a:t>Si el vector de prueba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rgbClr val="0070C0"/>
                    </a:solidFill>
                  </a:rPr>
                  <a:t> tiene un valor de función objetivo mejor que el de su correspondiente vector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s-ES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s-ES" noProof="0" dirty="0" smtClean="0">
                    <a:solidFill>
                      <a:srgbClr val="7030A0"/>
                    </a:solidFill>
                  </a:rPr>
                  <a:t>Dicho vector reemplaza al vector objetivo en la generación </a:t>
                </a:r>
                <a14:m>
                  <m:oMath xmlns:m="http://schemas.openxmlformats.org/officeDocument/2006/math">
                    <m:r>
                      <a:rPr lang="es-ES" b="0" i="0" noProof="0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s-ES" i="1" dirty="0">
                        <a:solidFill>
                          <a:srgbClr val="7030A0"/>
                        </a:solidFill>
                        <a:latin typeface="Cambria Math"/>
                      </a:rPr>
                      <m:t>𝐺</m:t>
                    </m:r>
                    <m:r>
                      <a:rPr lang="es-ES" i="1" noProof="0" dirty="0" smtClean="0">
                        <a:solidFill>
                          <a:srgbClr val="7030A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s-ES" noProof="0" dirty="0" smtClean="0">
                    <a:solidFill>
                      <a:srgbClr val="7030A0"/>
                    </a:solidFill>
                  </a:rPr>
                  <a:t>-ésima</a:t>
                </a:r>
                <a:endParaRPr lang="es-ES" noProof="0" dirty="0" smtClean="0"/>
              </a:p>
              <a:p>
                <a:pPr lvl="2"/>
                <a:r>
                  <a:rPr lang="es-ES" noProof="0" dirty="0" smtClean="0"/>
                  <a:t>En caso contrario el vector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latin typeface="Cambria Math"/>
                          </a:rPr>
                          <m:t>𝑖</m:t>
                        </m:r>
                        <m:r>
                          <a:rPr lang="es-ES" i="1" dirty="0">
                            <a:latin typeface="Cambria Math"/>
                          </a:rPr>
                          <m:t>,</m:t>
                        </m:r>
                        <m:r>
                          <a:rPr lang="es-ES" i="1" dirty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noProof="0" dirty="0" smtClean="0"/>
                  <a:t> permanece en la generación 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dirty="0"/>
                  <a:t>)-</a:t>
                </a:r>
                <a:r>
                  <a:rPr lang="es-ES" dirty="0" err="1"/>
                  <a:t>ésima</a:t>
                </a:r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Ilustración </a:t>
            </a:r>
            <a:r>
              <a:rPr lang="es-ES" b="1" dirty="0" smtClean="0">
                <a:solidFill>
                  <a:srgbClr val="0070C0"/>
                </a:solidFill>
              </a:rPr>
              <a:t>de la selección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38" y="2288473"/>
            <a:ext cx="4354387" cy="35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380298" y="5844932"/>
            <a:ext cx="264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Reemplazo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Introducción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35409" cy="4959220"/>
          </a:xfrm>
        </p:spPr>
        <p:txBody>
          <a:bodyPr/>
          <a:lstStyle/>
          <a:p>
            <a:r>
              <a:rPr lang="es-ES" noProof="0" dirty="0" smtClean="0"/>
              <a:t>La </a:t>
            </a:r>
            <a:r>
              <a:rPr lang="es-ES" b="1" noProof="0" dirty="0" smtClean="0">
                <a:solidFill>
                  <a:srgbClr val="0070C0"/>
                </a:solidFill>
              </a:rPr>
              <a:t>base</a:t>
            </a:r>
            <a:r>
              <a:rPr lang="es-ES" noProof="0" dirty="0" smtClean="0">
                <a:solidFill>
                  <a:srgbClr val="0070C0"/>
                </a:solidFill>
              </a:rPr>
              <a:t> </a:t>
            </a:r>
            <a:r>
              <a:rPr lang="es-ES" noProof="0" dirty="0" smtClean="0"/>
              <a:t>de PSO</a:t>
            </a:r>
          </a:p>
          <a:p>
            <a:pPr lvl="1"/>
            <a:r>
              <a:rPr lang="es-ES" noProof="0" dirty="0" smtClean="0"/>
              <a:t>Asume un </a:t>
            </a:r>
            <a:r>
              <a:rPr lang="es-ES" b="1" noProof="0" dirty="0" smtClean="0"/>
              <a:t>intercambio de información entre las partículas</a:t>
            </a:r>
          </a:p>
          <a:p>
            <a:pPr lvl="1"/>
            <a:r>
              <a:rPr lang="es-ES" noProof="0" dirty="0" smtClean="0"/>
              <a:t>Se guarda información de las </a:t>
            </a:r>
            <a:r>
              <a:rPr lang="es-ES" b="1" noProof="0" dirty="0" smtClean="0"/>
              <a:t>mejores soluciones</a:t>
            </a:r>
            <a:r>
              <a:rPr lang="es-ES" noProof="0" dirty="0" smtClean="0"/>
              <a:t> (</a:t>
            </a:r>
            <a:r>
              <a:rPr lang="es-ES" b="1" noProof="0" dirty="0" smtClean="0"/>
              <a:t>locales</a:t>
            </a:r>
            <a:r>
              <a:rPr lang="es-ES" noProof="0" dirty="0" smtClean="0"/>
              <a:t> y </a:t>
            </a:r>
            <a:r>
              <a:rPr lang="es-ES" b="1" noProof="0" dirty="0" smtClean="0"/>
              <a:t>globales</a:t>
            </a:r>
            <a:r>
              <a:rPr lang="es-ES" noProof="0" dirty="0" smtClean="0"/>
              <a:t>)</a:t>
            </a:r>
          </a:p>
          <a:p>
            <a:r>
              <a:rPr lang="es-ES" b="1" noProof="0" dirty="0" smtClean="0">
                <a:solidFill>
                  <a:srgbClr val="00B050"/>
                </a:solidFill>
              </a:rPr>
              <a:t>Ventajas de PSO</a:t>
            </a:r>
          </a:p>
          <a:p>
            <a:pPr lvl="1"/>
            <a:r>
              <a:rPr lang="es-ES" noProof="0" dirty="0" smtClean="0"/>
              <a:t>La </a:t>
            </a:r>
            <a:r>
              <a:rPr lang="es-ES" b="1" noProof="0" dirty="0" smtClean="0">
                <a:solidFill>
                  <a:srgbClr val="0070C0"/>
                </a:solidFill>
              </a:rPr>
              <a:t>implementación</a:t>
            </a:r>
            <a:r>
              <a:rPr lang="es-ES" noProof="0" dirty="0" smtClean="0">
                <a:solidFill>
                  <a:srgbClr val="0070C0"/>
                </a:solidFill>
              </a:rPr>
              <a:t> es muy </a:t>
            </a:r>
            <a:r>
              <a:rPr lang="es-ES" b="1" noProof="0" smtClean="0">
                <a:solidFill>
                  <a:srgbClr val="0070C0"/>
                </a:solidFill>
              </a:rPr>
              <a:t>sencilla</a:t>
            </a:r>
            <a:r>
              <a:rPr lang="es-ES" noProof="0" smtClean="0"/>
              <a:t> </a:t>
            </a:r>
          </a:p>
          <a:p>
            <a:pPr lvl="1"/>
            <a:r>
              <a:rPr lang="es-ES" b="1" noProof="0" smtClean="0">
                <a:solidFill>
                  <a:srgbClr val="0070C0"/>
                </a:solidFill>
              </a:rPr>
              <a:t>Converge </a:t>
            </a:r>
            <a:r>
              <a:rPr lang="es-ES" b="1" noProof="0" dirty="0" smtClean="0">
                <a:solidFill>
                  <a:srgbClr val="0070C0"/>
                </a:solidFill>
              </a:rPr>
              <a:t>rápidamente </a:t>
            </a:r>
            <a:r>
              <a:rPr lang="es-ES" noProof="0" dirty="0" smtClean="0"/>
              <a:t>a una buena solución</a:t>
            </a:r>
          </a:p>
        </p:txBody>
      </p:sp>
    </p:spTree>
    <p:extLst>
      <p:ext uri="{BB962C8B-B14F-4D97-AF65-F5344CB8AC3E}">
        <p14:creationId xmlns:p14="http://schemas.microsoft.com/office/powerpoint/2010/main" val="30818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Evolución 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81996" y="1601690"/>
            <a:ext cx="8440706" cy="5097690"/>
          </a:xfrm>
        </p:spPr>
        <p:txBody>
          <a:bodyPr>
            <a:normAutofit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Procedimiento Básico – Evolución Diferencial</a:t>
            </a:r>
            <a:endParaRPr lang="es-ES" noProof="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1" y="2178139"/>
            <a:ext cx="7671714" cy="46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Procedimiento Básico – Evolución Diferencial</a:t>
            </a:r>
            <a:endParaRPr lang="es-ES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72" y="2239176"/>
            <a:ext cx="6496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Procedimiento Básico – Evolución Diferencial</a:t>
            </a:r>
            <a:endParaRPr lang="es-ES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77282" y="2322912"/>
            <a:ext cx="4946647" cy="26616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91"/>
          <a:stretch/>
        </p:blipFill>
        <p:spPr>
          <a:xfrm>
            <a:off x="-177282" y="5056123"/>
            <a:ext cx="4979406" cy="13819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982"/>
          <a:stretch/>
        </p:blipFill>
        <p:spPr>
          <a:xfrm>
            <a:off x="4006177" y="3925004"/>
            <a:ext cx="4913888" cy="17823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666" y="6530995"/>
            <a:ext cx="4761334" cy="3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Condición de parada</a:t>
                </a:r>
              </a:p>
              <a:p>
                <a:pPr lvl="1"/>
                <a:r>
                  <a:rPr lang="es-ES" dirty="0" smtClean="0"/>
                  <a:t>Número máximo de iteraciones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Cuando el mejor </a:t>
                </a:r>
                <a:r>
                  <a:rPr lang="es-ES" dirty="0" err="1" smtClean="0"/>
                  <a:t>fitness</a:t>
                </a:r>
                <a:r>
                  <a:rPr lang="es-ES" dirty="0" smtClean="0"/>
                  <a:t> de la población no cambia o no mejora lo suficiente en iteraciones sucesivas</a:t>
                </a:r>
              </a:p>
              <a:p>
                <a:pPr lvl="1"/>
                <a:r>
                  <a:rPr lang="es-ES" dirty="0" smtClean="0"/>
                  <a:t>Objetivo de la función </a:t>
                </a:r>
                <a:r>
                  <a:rPr lang="es-ES" dirty="0" err="1" smtClean="0"/>
                  <a:t>fitness</a:t>
                </a:r>
                <a:r>
                  <a:rPr lang="es-ES" dirty="0" smtClean="0"/>
                  <a:t> alcanzado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3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Variantes de la evolución </a:t>
            </a:r>
            <a:r>
              <a:rPr lang="es-ES" noProof="0" dirty="0" smtClean="0"/>
              <a:t>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Modelos según la mutación diferencial</a:t>
                </a:r>
              </a:p>
              <a:p>
                <a:pPr lvl="1"/>
                <a:r>
                  <a:rPr lang="es-ES" dirty="0" smtClean="0"/>
                  <a:t>Notación DE/x/y/z</a:t>
                </a:r>
              </a:p>
              <a:p>
                <a:pPr lvl="2"/>
                <a:r>
                  <a:rPr lang="es-ES" noProof="0" dirty="0" smtClean="0"/>
                  <a:t>x: Representa el vector base que es perturbado</a:t>
                </a:r>
              </a:p>
              <a:p>
                <a:pPr lvl="2"/>
                <a:r>
                  <a:rPr lang="es-ES" dirty="0" smtClean="0"/>
                  <a:t>y: Número de vectores diferencia considerados para la perturbación de x</a:t>
                </a:r>
              </a:p>
              <a:p>
                <a:pPr lvl="2"/>
                <a:r>
                  <a:rPr lang="es-ES" noProof="0" dirty="0" smtClean="0"/>
                  <a:t>z: Tipo de cruce utilizado (</a:t>
                </a:r>
                <a:r>
                  <a:rPr lang="es-ES" noProof="0" dirty="0" err="1" smtClean="0"/>
                  <a:t>exp</a:t>
                </a:r>
                <a:r>
                  <a:rPr lang="es-ES" noProof="0" dirty="0" smtClean="0"/>
                  <a:t>: exponencial, </a:t>
                </a:r>
                <a:r>
                  <a:rPr lang="es-ES" noProof="0" dirty="0" err="1" smtClean="0"/>
                  <a:t>bin</a:t>
                </a:r>
                <a:r>
                  <a:rPr lang="es-ES" noProof="0" dirty="0" smtClean="0"/>
                  <a:t>: binomial)</a:t>
                </a:r>
              </a:p>
              <a:p>
                <a:pPr lvl="1"/>
                <a:r>
                  <a:rPr lang="es-ES" dirty="0" smtClean="0"/>
                  <a:t>El modelo que hemos visto hasta ahora es</a:t>
                </a:r>
              </a:p>
              <a:p>
                <a:pPr marL="0" indent="0" algn="ctr">
                  <a:buNone/>
                </a:pPr>
                <a:r>
                  <a:rPr lang="es-ES" sz="2200" dirty="0"/>
                  <a:t>DE/rand/1: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800" i="1">
                            <a:latin typeface="Cambria Math"/>
                          </a:rPr>
                          <m:t>𝑖</m:t>
                        </m:r>
                        <m:r>
                          <a:rPr lang="es-ES" sz="2800" i="1">
                            <a:latin typeface="Cambria Math"/>
                          </a:rPr>
                          <m:t>,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800" i="1">
                            <a:latin typeface="Cambria Math"/>
                          </a:rPr>
                          <m:t>,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2800" i="1">
                        <a:latin typeface="Cambria Math"/>
                      </a:rPr>
                      <m:t>+</m:t>
                    </m:r>
                    <m:r>
                      <a:rPr lang="es-ES" sz="2800" i="1">
                        <a:latin typeface="Cambria Math"/>
                      </a:rPr>
                      <m:t>𝐹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2200" dirty="0"/>
              </a:p>
              <a:p>
                <a:pPr marL="0" indent="0">
                  <a:buNone/>
                </a:pPr>
                <a:endParaRPr lang="es-ES" noProof="0" dirty="0" smtClean="0"/>
              </a:p>
              <a:p>
                <a:pPr lvl="1"/>
                <a:endParaRPr lang="es-ES" sz="2200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  <a:blipFill rotWithShape="0">
                <a:blip r:embed="rId2"/>
                <a:stretch>
                  <a:fillRect l="-367" t="-12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Variantes de la evolución </a:t>
            </a:r>
            <a:r>
              <a:rPr lang="es-ES" noProof="0" dirty="0" smtClean="0"/>
              <a:t>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Modelos según la mutación diferencial</a:t>
                </a:r>
              </a:p>
              <a:p>
                <a:pPr lvl="1"/>
                <a:r>
                  <a:rPr lang="es-ES" dirty="0" smtClean="0"/>
                  <a:t>Otros modelos</a:t>
                </a:r>
                <a:endParaRPr lang="es-ES" dirty="0"/>
              </a:p>
              <a:p>
                <a:pPr marL="320040" lvl="1" indent="0">
                  <a:buNone/>
                </a:pPr>
                <a:r>
                  <a:rPr lang="es-ES" sz="1900" dirty="0"/>
                  <a:t>DE/rand/1: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b="0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1900" dirty="0"/>
              </a:p>
              <a:p>
                <a:pPr marL="320040" lvl="1" indent="0">
                  <a:buNone/>
                </a:pPr>
                <a:r>
                  <a:rPr lang="es-ES" sz="1900" dirty="0"/>
                  <a:t>DE/</a:t>
                </a:r>
                <a:r>
                  <a:rPr lang="es-ES" sz="1900" dirty="0" err="1"/>
                  <a:t>best</a:t>
                </a:r>
                <a:r>
                  <a:rPr lang="es-ES" sz="1900" dirty="0"/>
                  <a:t>/1</a:t>
                </a:r>
                <a:r>
                  <a:rPr lang="es-ES" sz="19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𝑏𝑒𝑠𝑡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1900" dirty="0"/>
              </a:p>
              <a:p>
                <a:pPr marL="320040" lvl="1" indent="0">
                  <a:buNone/>
                </a:pPr>
                <a:r>
                  <a:rPr lang="es-ES" sz="1900" dirty="0"/>
                  <a:t>DE/</a:t>
                </a:r>
                <a:r>
                  <a:rPr lang="es-ES" sz="1900" dirty="0" err="1"/>
                  <a:t>current</a:t>
                </a:r>
                <a:r>
                  <a:rPr lang="es-ES" sz="1900" dirty="0"/>
                  <a:t>-to-</a:t>
                </a:r>
                <a:r>
                  <a:rPr lang="es-ES" sz="1900" dirty="0" err="1"/>
                  <a:t>best</a:t>
                </a:r>
                <a:r>
                  <a:rPr lang="es-ES" sz="1900" dirty="0"/>
                  <a:t>/1</a:t>
                </a:r>
                <a:r>
                  <a:rPr lang="es-ES" sz="19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900" i="1">
                                <a:latin typeface="Cambria Math"/>
                              </a:rPr>
                              <m:t>𝑏𝑒𝑠𝑡</m:t>
                            </m:r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900" i="1">
                                <a:latin typeface="Cambria Math"/>
                              </a:rPr>
                              <m:t>𝑖</m:t>
                            </m:r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1900" dirty="0"/>
              </a:p>
              <a:p>
                <a:pPr marL="320040" lvl="1" indent="0">
                  <a:buNone/>
                </a:pPr>
                <a:r>
                  <a:rPr lang="es-ES" sz="1900" dirty="0"/>
                  <a:t>DE/rand/2:</a:t>
                </a:r>
                <a14:m>
                  <m:oMath xmlns:m="http://schemas.openxmlformats.org/officeDocument/2006/math">
                    <m:r>
                      <a:rPr lang="es-ES" sz="19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E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1900" dirty="0"/>
              </a:p>
              <a:p>
                <a:pPr marL="320040" lvl="1" indent="0">
                  <a:buNone/>
                </a:pPr>
                <a:r>
                  <a:rPr lang="es-ES" sz="1900" dirty="0"/>
                  <a:t>DE/</a:t>
                </a:r>
                <a:r>
                  <a:rPr lang="es-ES" sz="1900" dirty="0" err="1"/>
                  <a:t>best</a:t>
                </a:r>
                <a:r>
                  <a:rPr lang="es-ES" sz="1900" dirty="0"/>
                  <a:t>/2</a:t>
                </a:r>
                <a:r>
                  <a:rPr lang="es-ES" sz="19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𝑖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𝑏𝑒𝑠𝑡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1900" i="1">
                        <a:latin typeface="Cambria Math"/>
                      </a:rPr>
                      <m:t>+</m:t>
                    </m:r>
                    <m:r>
                      <a:rPr lang="es-ES" sz="1900" i="1">
                        <a:latin typeface="Cambria Math"/>
                      </a:rPr>
                      <m:t>𝐹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s-ES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sz="1900" i="1">
                                <a:latin typeface="Cambria Math"/>
                              </a:rPr>
                              <m:t>,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s-ES" sz="1900" dirty="0" smtClean="0"/>
              </a:p>
              <a:p>
                <a:pPr marL="320040" lvl="1" indent="0">
                  <a:buNone/>
                </a:pPr>
                <a:endParaRPr lang="es-ES" sz="1900" dirty="0"/>
              </a:p>
              <a:p>
                <a:pPr marL="66294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900" i="1">
                            <a:latin typeface="Cambria Math"/>
                          </a:rPr>
                          <m:t>𝑏𝑒𝑠𝑡</m:t>
                        </m:r>
                        <m:r>
                          <a:rPr lang="es-ES" sz="1900" i="1">
                            <a:latin typeface="Cambria Math"/>
                          </a:rPr>
                          <m:t>,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1900" dirty="0" smtClean="0"/>
                  <a:t> es el vector con el mejor </a:t>
                </a:r>
                <a:r>
                  <a:rPr lang="es-ES" sz="1900" dirty="0" err="1" smtClean="0"/>
                  <a:t>fitness</a:t>
                </a:r>
                <a:r>
                  <a:rPr lang="es-ES" sz="1900" dirty="0" smtClean="0"/>
                  <a:t> en la generación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ES" sz="1900" dirty="0"/>
              </a:p>
              <a:p>
                <a:pPr lvl="1"/>
                <a:endParaRPr lang="es-ES" sz="2200" dirty="0"/>
              </a:p>
              <a:p>
                <a:pPr marL="0" indent="0">
                  <a:buNone/>
                </a:pPr>
                <a:endParaRPr lang="es-ES" noProof="0" dirty="0" smtClean="0"/>
              </a:p>
              <a:p>
                <a:pPr lvl="1"/>
                <a:endParaRPr lang="es-ES" sz="2200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  <a:blipFill rotWithShape="0">
                <a:blip r:embed="rId2"/>
                <a:stretch>
                  <a:fillRect l="-367" t="-12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Variantes de la evolución </a:t>
            </a:r>
            <a:r>
              <a:rPr lang="es-ES" noProof="0" dirty="0" smtClean="0"/>
              <a:t>diferencial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Modelos según la mutación diferencial</a:t>
                </a:r>
              </a:p>
              <a:p>
                <a:pPr lvl="1"/>
                <a:r>
                  <a:rPr lang="es-ES" noProof="0" dirty="0" smtClean="0"/>
                  <a:t>Vector de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una diferencia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noProof="0" smtClean="0">
                          <a:latin typeface="Cambria Math"/>
                        </a:rPr>
                        <m:t>𝐹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noProof="0" dirty="0" smtClean="0"/>
              </a:p>
              <a:p>
                <a:pPr lvl="1"/>
                <a:r>
                  <a:rPr lang="es-ES" noProof="0" dirty="0"/>
                  <a:t>Vector de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dos diferencias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noProof="0">
                          <a:latin typeface="Cambria Math"/>
                        </a:rPr>
                        <m:t>𝐹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 noProof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 noProof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 noProof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ES" b="0" i="1" noProof="0" smtClean="0">
                          <a:latin typeface="Cambria Math"/>
                        </a:rPr>
                        <m:t>+</m:t>
                      </m:r>
                      <m:r>
                        <a:rPr lang="es-ES" i="1" noProof="0">
                          <a:latin typeface="Cambria Math"/>
                        </a:rPr>
                        <m:t>𝐹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 noProof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 noProof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 noProof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𝐹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s-ES" noProof="0" dirty="0" smtClean="0"/>
              </a:p>
              <a:p>
                <a:pPr lvl="1"/>
                <a:r>
                  <a:rPr lang="es-ES" noProof="0" dirty="0" smtClean="0"/>
                  <a:t>Escala del </a:t>
                </a:r>
                <a:r>
                  <a:rPr lang="es-ES" b="1" noProof="0" dirty="0" smtClean="0"/>
                  <a:t>factor de mutación</a:t>
                </a:r>
              </a:p>
              <a:p>
                <a:pPr lvl="2"/>
                <a:r>
                  <a:rPr lang="es-ES" noProof="0" dirty="0" smtClean="0"/>
                  <a:t>Juega un papel clave: balance entre explotación y exploración</a:t>
                </a:r>
                <a:endParaRPr lang="es-ES" sz="2200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/>
              </a:p>
              <a:p>
                <a:pPr marL="0" indent="0">
                  <a:buNone/>
                </a:pPr>
                <a:endParaRPr lang="es-ES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298087" cy="4977882"/>
              </a:xfrm>
              <a:blipFill rotWithShape="0">
                <a:blip r:embed="rId2"/>
                <a:stretch>
                  <a:fillRect l="-367" t="-12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Parámetros de ED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Valores de los parámetros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noProof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s-ES" i="1" noProof="0" dirty="0" smtClean="0">
                        <a:latin typeface="Cambria Math"/>
                      </a:rPr>
                      <m:t>= [5</m:t>
                    </m:r>
                    <m:r>
                      <a:rPr lang="es-ES" i="1" noProof="0" dirty="0" smtClean="0">
                        <a:latin typeface="Cambria Math"/>
                      </a:rPr>
                      <m:t>𝐷</m:t>
                    </m:r>
                    <m:r>
                      <a:rPr lang="es-ES" i="1" noProof="0" dirty="0" smtClean="0">
                        <a:latin typeface="Cambria Math"/>
                      </a:rPr>
                      <m:t>, 10</m:t>
                    </m:r>
                    <m:r>
                      <a:rPr lang="es-ES" i="1" noProof="0" dirty="0" smtClean="0">
                        <a:latin typeface="Cambria Math"/>
                      </a:rPr>
                      <m:t>𝐷</m:t>
                    </m:r>
                    <m:r>
                      <a:rPr lang="es-ES" i="1" noProof="0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s-ES" noProof="0" dirty="0" smtClean="0"/>
                  <a:t>, siendo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s-ES" noProof="0" dirty="0" smtClean="0"/>
                  <a:t> el número de parámetros </a:t>
                </a:r>
              </a:p>
              <a:p>
                <a:pPr lvl="1"/>
                <a:r>
                  <a:rPr lang="es-ES" noProof="0" dirty="0" smtClean="0"/>
                  <a:t>Elección inicial de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latin typeface="Cambria Math"/>
                      </a:rPr>
                      <m:t>𝐹</m:t>
                    </m:r>
                    <m:r>
                      <a:rPr lang="es-ES" i="1" noProof="0" dirty="0" smtClean="0">
                        <a:latin typeface="Cambria Math"/>
                      </a:rPr>
                      <m:t>=0.5</m:t>
                    </m:r>
                  </m:oMath>
                </a14:m>
                <a:endParaRPr lang="es-ES" noProof="0" dirty="0" smtClean="0"/>
              </a:p>
              <a:p>
                <a:pPr lvl="2"/>
                <a:r>
                  <a:rPr lang="es-ES" dirty="0" smtClean="0"/>
                  <a:t>Generalmente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∈[0.4, 1]</m:t>
                    </m:r>
                  </m:oMath>
                </a14:m>
                <a:endParaRPr lang="es-ES" noProof="0" dirty="0" smtClean="0"/>
              </a:p>
              <a:p>
                <a:pPr lvl="1"/>
                <a:r>
                  <a:rPr lang="es-ES" noProof="0" dirty="0" smtClean="0"/>
                  <a:t>Elección inicial de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latin typeface="Cambria Math"/>
                      </a:rPr>
                      <m:t>𝐶𝑅</m:t>
                    </m:r>
                    <m:r>
                      <a:rPr lang="es-ES" i="1" noProof="0" dirty="0" smtClean="0">
                        <a:latin typeface="Cambria Math"/>
                      </a:rPr>
                      <m:t>=0.1/0.9</m:t>
                    </m:r>
                  </m:oMath>
                </a14:m>
                <a:r>
                  <a:rPr lang="es-ES" noProof="0" dirty="0" smtClean="0"/>
                  <a:t> (ver siguiente)</a:t>
                </a:r>
              </a:p>
              <a:p>
                <a:pPr lvl="1"/>
                <a:r>
                  <a:rPr lang="es-ES" dirty="0" smtClean="0"/>
                  <a:t>Si </a:t>
                </a:r>
                <a:r>
                  <a:rPr lang="es-ES" dirty="0"/>
                  <a:t>existe convergencia prematura </a:t>
                </a:r>
                <a:endParaRPr lang="es-ES" dirty="0" smtClean="0"/>
              </a:p>
              <a:p>
                <a:pPr lvl="2"/>
                <a:r>
                  <a:rPr lang="es-ES" noProof="0" dirty="0" smtClean="0">
                    <a:solidFill>
                      <a:srgbClr val="0070C0"/>
                    </a:solidFill>
                  </a:rPr>
                  <a:t>Incrementar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noProof="0" dirty="0" smtClean="0">
                    <a:solidFill>
                      <a:srgbClr val="0070C0"/>
                    </a:solidFill>
                  </a:rPr>
                  <a:t> y/o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s-ES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6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Parámetros de ED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391393" cy="5136502"/>
              </a:xfrm>
            </p:spPr>
            <p:txBody>
              <a:bodyPr>
                <a:normAutofit/>
              </a:bodyPr>
              <a:lstStyle/>
              <a:p>
                <a:r>
                  <a:rPr lang="es-ES" b="1" dirty="0" smtClean="0">
                    <a:solidFill>
                      <a:srgbClr val="0070C0"/>
                    </a:solidFill>
                  </a:rPr>
                  <a:t>Valores de los parámetros</a:t>
                </a:r>
              </a:p>
              <a:p>
                <a:pPr lvl="1"/>
                <a:r>
                  <a:rPr lang="es-ES" noProof="0" dirty="0" smtClean="0"/>
                  <a:t>Probabilidad de cruce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latin typeface="Cambria Math"/>
                      </a:rPr>
                      <m:t>𝐶𝑅</m:t>
                    </m:r>
                    <m:r>
                      <a:rPr lang="es-ES" b="0" i="1" noProof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s-ES" b="0" i="1" noProof="0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r>
                      <a:rPr lang="es-ES" b="0" i="1" noProof="0" smtClean="0">
                        <a:latin typeface="Cambria Math"/>
                        <a:ea typeface="Cambria Math"/>
                      </a:rPr>
                      <m:t>0,1]</m:t>
                    </m:r>
                  </m:oMath>
                </a14:m>
                <a:endParaRPr lang="es-ES" noProof="0" dirty="0" smtClean="0"/>
              </a:p>
              <a:p>
                <a:pPr lvl="2"/>
                <a:r>
                  <a:rPr lang="es-ES" noProof="0" dirty="0" smtClean="0"/>
                  <a:t>Funciones descomponibles (CR pequeño, 0-0.2)</a:t>
                </a:r>
              </a:p>
              <a:p>
                <a:pPr lvl="3"/>
                <a:r>
                  <a:rPr lang="es-ES" dirty="0" smtClean="0"/>
                  <a:t>Funciones que se obtienen como la agregación de otras</a:t>
                </a:r>
              </a:p>
              <a:p>
                <a:pPr lvl="3"/>
                <a:r>
                  <a:rPr lang="es-ES" noProof="0" dirty="0" smtClean="0"/>
                  <a:t>Hablamos de optimización real sobre funciones definidas</a:t>
                </a:r>
              </a:p>
              <a:p>
                <a:pPr lvl="2"/>
                <a:r>
                  <a:rPr lang="es-ES" noProof="0" dirty="0"/>
                  <a:t>Funciones </a:t>
                </a:r>
                <a:r>
                  <a:rPr lang="es-ES" noProof="0" dirty="0" smtClean="0"/>
                  <a:t>no descomponibles </a:t>
                </a:r>
                <a:r>
                  <a:rPr lang="es-ES" noProof="0" dirty="0"/>
                  <a:t>(CR </a:t>
                </a:r>
                <a:r>
                  <a:rPr lang="es-ES" noProof="0" dirty="0" smtClean="0"/>
                  <a:t>grande, 0.9-1)</a:t>
                </a:r>
              </a:p>
              <a:p>
                <a:pPr lvl="1"/>
                <a:endParaRPr lang="es-ES" noProof="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391393" cy="5136502"/>
              </a:xfrm>
              <a:blipFill rotWithShape="0">
                <a:blip r:embed="rId2"/>
                <a:stretch>
                  <a:fillRect l="-363" t="-11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de ED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Sobre el parámetro CR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" y="2154724"/>
            <a:ext cx="8936346" cy="28154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8950" y="5536355"/>
            <a:ext cx="789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Distribución empírica de vectores de prueba obtenidos con diferentes valores de CR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04111" y="497016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CR=0.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0222" y="497016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CR=0.5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179196" y="497016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CR=1.0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44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Modelo PSO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410054" cy="5155163"/>
          </a:xfrm>
        </p:spPr>
        <p:txBody>
          <a:bodyPr>
            <a:normAutofit fontScale="92500" lnSpcReduction="20000"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PSO</a:t>
            </a:r>
          </a:p>
          <a:p>
            <a:pPr lvl="1"/>
            <a:r>
              <a:rPr lang="es-ES" dirty="0"/>
              <a:t>S</a:t>
            </a:r>
            <a:r>
              <a:rPr lang="es-ES" noProof="0" dirty="0" err="1" smtClean="0"/>
              <a:t>imulación</a:t>
            </a:r>
            <a:r>
              <a:rPr lang="es-ES" noProof="0" dirty="0" smtClean="0"/>
              <a:t> del comportamiento de bandadas de aves o bancos de peces</a:t>
            </a:r>
          </a:p>
          <a:p>
            <a:r>
              <a:rPr lang="es-ES" noProof="0" dirty="0" smtClean="0"/>
              <a:t>Supongamos que </a:t>
            </a:r>
            <a:r>
              <a:rPr lang="es-ES" noProof="0" dirty="0" smtClean="0">
                <a:solidFill>
                  <a:srgbClr val="0070C0"/>
                </a:solidFill>
              </a:rPr>
              <a:t>una bandada busca una pieza de comida</a:t>
            </a:r>
            <a:r>
              <a:rPr lang="es-ES" noProof="0" dirty="0" smtClean="0"/>
              <a:t> en un </a:t>
            </a:r>
            <a:r>
              <a:rPr lang="es-ES" noProof="0" dirty="0" smtClean="0">
                <a:solidFill>
                  <a:srgbClr val="0070C0"/>
                </a:solidFill>
              </a:rPr>
              <a:t>área de búsqueda</a:t>
            </a:r>
          </a:p>
          <a:p>
            <a:pPr lvl="1"/>
            <a:r>
              <a:rPr lang="es-ES" noProof="0" dirty="0" smtClean="0"/>
              <a:t>Asumimos que </a:t>
            </a:r>
            <a:r>
              <a:rPr lang="es-ES" noProof="0" dirty="0" smtClean="0">
                <a:solidFill>
                  <a:srgbClr val="0070C0"/>
                </a:solidFill>
              </a:rPr>
              <a:t>cada partícula no sabe dónde está la comida</a:t>
            </a:r>
            <a:r>
              <a:rPr lang="es-ES" noProof="0" dirty="0" smtClean="0"/>
              <a:t>, pero </a:t>
            </a:r>
            <a:r>
              <a:rPr lang="es-ES" noProof="0" dirty="0" smtClean="0">
                <a:solidFill>
                  <a:srgbClr val="0070C0"/>
                </a:solidFill>
              </a:rPr>
              <a:t>sí su distancia a la misma </a:t>
            </a:r>
            <a:r>
              <a:rPr lang="es-ES" noProof="0" dirty="0" smtClean="0"/>
              <a:t>(podemos calcular un coste/beneficio de cada partícula)</a:t>
            </a:r>
          </a:p>
          <a:p>
            <a:pPr lvl="1"/>
            <a:r>
              <a:rPr lang="es-ES" b="1" noProof="0" dirty="0" smtClean="0"/>
              <a:t>Estrategia</a:t>
            </a:r>
            <a:r>
              <a:rPr lang="es-ES" noProof="0" dirty="0" smtClean="0"/>
              <a:t>: </a:t>
            </a:r>
            <a:r>
              <a:rPr lang="es-ES" noProof="0" dirty="0" smtClean="0">
                <a:solidFill>
                  <a:srgbClr val="00B050"/>
                </a:solidFill>
              </a:rPr>
              <a:t>seguimos a la partícula que esté más cerca de la comida</a:t>
            </a:r>
          </a:p>
          <a:p>
            <a:r>
              <a:rPr lang="es-ES" b="1" dirty="0">
                <a:solidFill>
                  <a:srgbClr val="0070C0"/>
                </a:solidFill>
              </a:rPr>
              <a:t>PSO emula este escenario </a:t>
            </a:r>
            <a:r>
              <a:rPr lang="es-ES" dirty="0"/>
              <a:t>para resolver </a:t>
            </a:r>
            <a:r>
              <a:rPr lang="es-ES" b="1" dirty="0">
                <a:solidFill>
                  <a:srgbClr val="0070C0"/>
                </a:solidFill>
              </a:rPr>
              <a:t>problemas </a:t>
            </a:r>
            <a:r>
              <a:rPr lang="es-ES" b="1" dirty="0" smtClean="0">
                <a:solidFill>
                  <a:srgbClr val="0070C0"/>
                </a:solidFill>
              </a:rPr>
              <a:t>de optimización</a:t>
            </a:r>
          </a:p>
          <a:p>
            <a:pPr lvl="1"/>
            <a:r>
              <a:rPr lang="es-ES" dirty="0"/>
              <a:t>Cada solución (partícula) es un </a:t>
            </a:r>
            <a:r>
              <a:rPr lang="es-ES" i="1" dirty="0"/>
              <a:t>“ave” </a:t>
            </a:r>
            <a:r>
              <a:rPr lang="es-ES" dirty="0"/>
              <a:t>en </a:t>
            </a:r>
            <a:r>
              <a:rPr lang="es-ES" dirty="0" smtClean="0"/>
              <a:t>el espacio </a:t>
            </a:r>
            <a:r>
              <a:rPr lang="es-ES" dirty="0"/>
              <a:t>de búsqueda que está siempre en </a:t>
            </a:r>
            <a:r>
              <a:rPr lang="es-ES" dirty="0" smtClean="0"/>
              <a:t>continuo movimiento </a:t>
            </a:r>
            <a:r>
              <a:rPr lang="es-ES" dirty="0"/>
              <a:t>y que nunca muere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56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Variantes de la evolución </a:t>
            </a:r>
            <a:r>
              <a:rPr lang="es-ES" noProof="0" dirty="0" smtClean="0"/>
              <a:t>diferencial</a:t>
            </a:r>
            <a:endParaRPr lang="es-E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242103" cy="3283104"/>
          </a:xfrm>
        </p:spPr>
        <p:txBody>
          <a:bodyPr>
            <a:normAutofit lnSpcReduction="10000"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Cruce</a:t>
            </a:r>
          </a:p>
          <a:p>
            <a:pPr lvl="1"/>
            <a:r>
              <a:rPr lang="es-ES" b="1" noProof="0" dirty="0" smtClean="0"/>
              <a:t>Cruce discreto</a:t>
            </a:r>
            <a:r>
              <a:rPr lang="es-ES" noProof="0" dirty="0" smtClean="0"/>
              <a:t>: variante con la rotación</a:t>
            </a:r>
          </a:p>
          <a:p>
            <a:pPr lvl="2"/>
            <a:r>
              <a:rPr lang="es-ES" noProof="0" dirty="0" smtClean="0"/>
              <a:t>En un punto y </a:t>
            </a:r>
            <a:r>
              <a:rPr lang="es-ES" noProof="0" dirty="0" err="1" smtClean="0"/>
              <a:t>multi</a:t>
            </a:r>
            <a:r>
              <a:rPr lang="es-ES" noProof="0" dirty="0"/>
              <a:t> </a:t>
            </a:r>
            <a:r>
              <a:rPr lang="es-ES" noProof="0" dirty="0" smtClean="0"/>
              <a:t>punto</a:t>
            </a:r>
          </a:p>
          <a:p>
            <a:pPr lvl="2"/>
            <a:r>
              <a:rPr lang="es-ES" noProof="0" dirty="0" smtClean="0"/>
              <a:t>Exponencial</a:t>
            </a:r>
          </a:p>
          <a:p>
            <a:pPr lvl="2"/>
            <a:r>
              <a:rPr lang="es-ES" noProof="0" dirty="0" smtClean="0"/>
              <a:t>Binomial (uniforme)</a:t>
            </a:r>
          </a:p>
          <a:p>
            <a:pPr lvl="1"/>
            <a:r>
              <a:rPr lang="es-ES" b="1" noProof="0" dirty="0" smtClean="0"/>
              <a:t>Cruce aritmético</a:t>
            </a:r>
          </a:p>
          <a:p>
            <a:pPr lvl="2"/>
            <a:r>
              <a:rPr lang="es-ES" noProof="0" dirty="0" smtClean="0"/>
              <a:t>Cruce lineal: invariante con la rotación</a:t>
            </a:r>
          </a:p>
          <a:p>
            <a:pPr lvl="2"/>
            <a:r>
              <a:rPr lang="es-ES" noProof="0" dirty="0" smtClean="0"/>
              <a:t>Cruce intermedio: varían con la rotación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7" y="5026945"/>
            <a:ext cx="5182635" cy="183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36" y="4771219"/>
            <a:ext cx="3107836" cy="2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Evolución diferencial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07417" cy="4977882"/>
          </a:xfrm>
        </p:spPr>
        <p:txBody>
          <a:bodyPr/>
          <a:lstStyle/>
          <a:p>
            <a:r>
              <a:rPr lang="es-ES" noProof="0" dirty="0" smtClean="0"/>
              <a:t>Bibliografía</a:t>
            </a:r>
          </a:p>
          <a:p>
            <a:pPr lvl="1"/>
            <a:r>
              <a:rPr lang="es-ES" sz="2000" noProof="0" dirty="0" smtClean="0"/>
              <a:t>R. </a:t>
            </a:r>
            <a:r>
              <a:rPr lang="es-ES" sz="2000" noProof="0" dirty="0" err="1" smtClean="0"/>
              <a:t>Storn</a:t>
            </a:r>
            <a:r>
              <a:rPr lang="es-ES" sz="2000" noProof="0" dirty="0" smtClean="0"/>
              <a:t> and K. V. Price, “</a:t>
            </a:r>
            <a:r>
              <a:rPr lang="es-ES" sz="2000" noProof="0" dirty="0" err="1" smtClean="0"/>
              <a:t>Differential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evolution</a:t>
            </a:r>
            <a:r>
              <a:rPr lang="es-ES" sz="2000" noProof="0" dirty="0" smtClean="0"/>
              <a:t>-A simple and </a:t>
            </a:r>
            <a:r>
              <a:rPr lang="es-ES" sz="2000" noProof="0" dirty="0" err="1" smtClean="0"/>
              <a:t>Efficient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Heuristic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for</a:t>
            </a:r>
            <a:r>
              <a:rPr lang="es-ES" sz="2000" noProof="0" dirty="0" smtClean="0"/>
              <a:t> Global </a:t>
            </a:r>
            <a:r>
              <a:rPr lang="es-ES" sz="2000" noProof="0" dirty="0" err="1" smtClean="0"/>
              <a:t>Optimization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over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Continuous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Spaces</a:t>
            </a:r>
            <a:r>
              <a:rPr lang="es-ES" sz="2000" noProof="0" dirty="0" smtClean="0"/>
              <a:t>,” </a:t>
            </a:r>
            <a:r>
              <a:rPr lang="es-ES" sz="2000" noProof="0" dirty="0" err="1" smtClean="0"/>
              <a:t>Journal</a:t>
            </a:r>
            <a:r>
              <a:rPr lang="es-ES" sz="2000" noProof="0" dirty="0" smtClean="0"/>
              <a:t> of Global </a:t>
            </a:r>
            <a:r>
              <a:rPr lang="es-ES" sz="2000" noProof="0" dirty="0" err="1" smtClean="0"/>
              <a:t>Optimization</a:t>
            </a:r>
            <a:r>
              <a:rPr lang="es-ES" sz="2000" noProof="0" dirty="0" smtClean="0"/>
              <a:t>, 11:341-359,1997.</a:t>
            </a:r>
          </a:p>
          <a:p>
            <a:pPr lvl="1"/>
            <a:r>
              <a:rPr lang="es-ES" sz="2000" noProof="0" dirty="0" smtClean="0"/>
              <a:t>K. V. Price, R. </a:t>
            </a:r>
            <a:r>
              <a:rPr lang="es-ES" sz="2000" noProof="0" dirty="0" err="1" smtClean="0"/>
              <a:t>Storn</a:t>
            </a:r>
            <a:r>
              <a:rPr lang="es-ES" sz="2000" noProof="0" dirty="0" smtClean="0"/>
              <a:t>, J. </a:t>
            </a:r>
            <a:r>
              <a:rPr lang="es-ES" sz="2000" noProof="0" dirty="0" err="1" smtClean="0"/>
              <a:t>Lampinen</a:t>
            </a:r>
            <a:r>
              <a:rPr lang="es-ES" sz="2000" noProof="0" dirty="0" smtClean="0"/>
              <a:t>, </a:t>
            </a:r>
            <a:r>
              <a:rPr lang="es-ES" sz="2000" noProof="0" dirty="0" err="1" smtClean="0"/>
              <a:t>Differential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Evolution</a:t>
            </a:r>
            <a:r>
              <a:rPr lang="es-ES" sz="2000" noProof="0" dirty="0" smtClean="0"/>
              <a:t> - A </a:t>
            </a:r>
            <a:r>
              <a:rPr lang="es-ES" sz="2000" noProof="0" dirty="0" err="1" smtClean="0"/>
              <a:t>Practical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Approach</a:t>
            </a:r>
            <a:r>
              <a:rPr lang="es-ES" sz="2000" noProof="0" dirty="0" smtClean="0"/>
              <a:t> to Global </a:t>
            </a:r>
            <a:r>
              <a:rPr lang="es-ES" sz="2000" noProof="0" dirty="0" err="1" smtClean="0"/>
              <a:t>Optimization</a:t>
            </a:r>
            <a:r>
              <a:rPr lang="es-ES" sz="2000" noProof="0" dirty="0" smtClean="0"/>
              <a:t>, </a:t>
            </a:r>
            <a:r>
              <a:rPr lang="es-ES" sz="2000" noProof="0" dirty="0" err="1" smtClean="0"/>
              <a:t>Springer</a:t>
            </a:r>
            <a:r>
              <a:rPr lang="es-ES" sz="2000" noProof="0" dirty="0" smtClean="0"/>
              <a:t>, </a:t>
            </a:r>
            <a:r>
              <a:rPr lang="es-ES" sz="2000" noProof="0" dirty="0" err="1" smtClean="0"/>
              <a:t>Berlin</a:t>
            </a:r>
            <a:r>
              <a:rPr lang="es-ES" sz="2000" noProof="0" dirty="0" smtClean="0"/>
              <a:t>, 2005.</a:t>
            </a:r>
          </a:p>
          <a:p>
            <a:pPr lvl="1"/>
            <a:r>
              <a:rPr lang="es-ES" sz="2000" noProof="0" dirty="0" smtClean="0"/>
              <a:t>U. K. </a:t>
            </a:r>
            <a:r>
              <a:rPr lang="es-ES" sz="2000" noProof="0" dirty="0" err="1" smtClean="0"/>
              <a:t>Chakraborty</a:t>
            </a:r>
            <a:r>
              <a:rPr lang="es-ES" sz="2000" noProof="0" dirty="0" smtClean="0"/>
              <a:t>, </a:t>
            </a:r>
            <a:r>
              <a:rPr lang="es-ES" sz="2000" noProof="0" dirty="0" err="1" smtClean="0"/>
              <a:t>Advances</a:t>
            </a:r>
            <a:r>
              <a:rPr lang="es-ES" sz="2000" noProof="0" dirty="0" smtClean="0"/>
              <a:t> in </a:t>
            </a:r>
            <a:r>
              <a:rPr lang="es-ES" sz="2000" noProof="0" dirty="0" err="1" smtClean="0"/>
              <a:t>Differential</a:t>
            </a:r>
            <a:r>
              <a:rPr lang="es-ES" sz="2000" noProof="0" dirty="0" smtClean="0"/>
              <a:t> </a:t>
            </a:r>
            <a:r>
              <a:rPr lang="es-ES" sz="2000" noProof="0" dirty="0" err="1" smtClean="0"/>
              <a:t>Evolution</a:t>
            </a:r>
            <a:r>
              <a:rPr lang="es-ES" sz="2000" noProof="0" dirty="0" smtClean="0"/>
              <a:t>, Heidelberg, </a:t>
            </a:r>
            <a:r>
              <a:rPr lang="es-ES" sz="2000" noProof="0" dirty="0" err="1" smtClean="0"/>
              <a:t>Germany</a:t>
            </a:r>
            <a:r>
              <a:rPr lang="es-ES" sz="2000" noProof="0" dirty="0" smtClean="0"/>
              <a:t>: </a:t>
            </a:r>
            <a:r>
              <a:rPr lang="es-ES" sz="2000" noProof="0" dirty="0" err="1" smtClean="0"/>
              <a:t>Springer-Verlag</a:t>
            </a:r>
            <a:r>
              <a:rPr lang="es-ES" sz="2000" noProof="0" dirty="0" smtClean="0"/>
              <a:t>, 2008.</a:t>
            </a:r>
            <a:endParaRPr lang="es-ES" sz="2000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91" y="4680157"/>
            <a:ext cx="1019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22" y="4670632"/>
            <a:ext cx="1028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632532"/>
            <a:ext cx="1076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9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Evolución diferencial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410054" cy="5183155"/>
          </a:xfrm>
        </p:spPr>
        <p:txBody>
          <a:bodyPr>
            <a:normAutofit fontScale="77500" lnSpcReduction="20000"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Motivación de la auto adaptación </a:t>
            </a:r>
            <a:r>
              <a:rPr lang="es-ES" noProof="0" dirty="0" smtClean="0"/>
              <a:t>en la evolución diferencial</a:t>
            </a:r>
          </a:p>
          <a:p>
            <a:pPr lvl="1"/>
            <a:r>
              <a:rPr lang="es-ES" noProof="0" dirty="0" smtClean="0"/>
              <a:t>El rendimiento de la evolución diferencial depende de</a:t>
            </a:r>
          </a:p>
          <a:p>
            <a:pPr lvl="2"/>
            <a:r>
              <a:rPr lang="es-ES" noProof="0" dirty="0" smtClean="0"/>
              <a:t>El tamaño de la población</a:t>
            </a:r>
          </a:p>
          <a:p>
            <a:pPr lvl="2"/>
            <a:r>
              <a:rPr lang="es-ES" noProof="0" dirty="0" smtClean="0"/>
              <a:t>La estrategia y la configuración de los parámetros elegida para generar los vectores de prueba</a:t>
            </a:r>
          </a:p>
          <a:p>
            <a:pPr lvl="2"/>
            <a:r>
              <a:rPr lang="es-ES" noProof="0" dirty="0" smtClean="0"/>
              <a:t>El esquema de reemplazo</a:t>
            </a:r>
          </a:p>
          <a:p>
            <a:pPr lvl="1"/>
            <a:r>
              <a:rPr lang="es-ES" noProof="0" dirty="0" smtClean="0"/>
              <a:t>Es </a:t>
            </a:r>
            <a:r>
              <a:rPr lang="es-ES" noProof="0" dirty="0" smtClean="0">
                <a:solidFill>
                  <a:srgbClr val="0070C0"/>
                </a:solidFill>
              </a:rPr>
              <a:t>difícil elegir una combinación única de par solucionar de forma exitosa cualquier problema</a:t>
            </a:r>
          </a:p>
          <a:p>
            <a:pPr lvl="2"/>
            <a:r>
              <a:rPr lang="es-ES" noProof="0" dirty="0" smtClean="0"/>
              <a:t>El tamaño de la población depende de la escala y complejidad del problema</a:t>
            </a:r>
          </a:p>
          <a:p>
            <a:pPr lvl="2"/>
            <a:r>
              <a:rPr lang="es-ES" noProof="0" dirty="0" smtClean="0"/>
              <a:t>Durante la evolución, puede ser beneficioso en función de la fase de búsqueda utilizar diferentes estrategias emparejadas con algunas combinaciones e parámetros</a:t>
            </a:r>
          </a:p>
          <a:p>
            <a:pPr lvl="2"/>
            <a:r>
              <a:rPr lang="es-ES" noProof="0" dirty="0" smtClean="0"/>
              <a:t>El esquema de reemplazo influye en la diversidad de la población</a:t>
            </a:r>
          </a:p>
          <a:p>
            <a:pPr lvl="2"/>
            <a:r>
              <a:rPr lang="es-ES" noProof="0" dirty="0" smtClean="0"/>
              <a:t>Un esquema de prueba y error muy ser una pérdida de tiempo computacional y recursos</a:t>
            </a:r>
          </a:p>
          <a:p>
            <a:pPr marL="0" indent="0" algn="ctr">
              <a:buNone/>
            </a:pPr>
            <a:r>
              <a:rPr lang="es-ES" b="1" noProof="0" dirty="0" smtClean="0">
                <a:solidFill>
                  <a:srgbClr val="002060"/>
                </a:solidFill>
              </a:rPr>
              <a:t>Adaptar de forma automática la configuración de la evolución diferencial para generar vectores de prueba efectivos durante la evolución</a:t>
            </a:r>
          </a:p>
          <a:p>
            <a:pPr lvl="1"/>
            <a:endParaRPr lang="es-E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462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Evolución diferencial: Algunos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400" b="1" dirty="0" smtClean="0">
                    <a:solidFill>
                      <a:srgbClr val="0070C0"/>
                    </a:solidFill>
                  </a:rPr>
                  <a:t>Opposition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s-ES" sz="2400" b="1" dirty="0" err="1">
                    <a:solidFill>
                      <a:srgbClr val="0070C0"/>
                    </a:solidFill>
                  </a:rPr>
                  <a:t>based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s-ES" sz="2400" b="1" dirty="0" err="1">
                    <a:solidFill>
                      <a:srgbClr val="0070C0"/>
                    </a:solidFill>
                  </a:rPr>
                  <a:t>Differential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s-ES" sz="2400" b="1" dirty="0" err="1">
                    <a:solidFill>
                      <a:srgbClr val="0070C0"/>
                    </a:solidFill>
                  </a:rPr>
                  <a:t>Evolution</a:t>
                </a:r>
                <a:endParaRPr lang="es-E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sz="2000" dirty="0" smtClean="0"/>
                  <a:t>El </a:t>
                </a:r>
                <a:r>
                  <a:rPr lang="es-ES" sz="2000" dirty="0"/>
                  <a:t>algoritmo </a:t>
                </a:r>
                <a:r>
                  <a:rPr lang="es-ES" sz="2000" dirty="0">
                    <a:solidFill>
                      <a:srgbClr val="0070C0"/>
                    </a:solidFill>
                  </a:rPr>
                  <a:t>comprueba </a:t>
                </a:r>
                <a:r>
                  <a:rPr lang="es-ES" sz="2000" dirty="0"/>
                  <a:t>constantemente la </a:t>
                </a:r>
                <a:r>
                  <a:rPr lang="es-ES" sz="2000" dirty="0">
                    <a:solidFill>
                      <a:srgbClr val="0070C0"/>
                    </a:solidFill>
                  </a:rPr>
                  <a:t>calidad de una solución y de la de su opuesta</a:t>
                </a:r>
                <a:r>
                  <a:rPr lang="es-ES" sz="2000" dirty="0"/>
                  <a:t> en el espacio de </a:t>
                </a:r>
                <a:r>
                  <a:rPr lang="es-ES" sz="2000" dirty="0" smtClean="0"/>
                  <a:t>búsqueda</a:t>
                </a:r>
                <a:endParaRPr lang="es-ES" sz="2000" dirty="0"/>
              </a:p>
              <a:p>
                <a:pPr lvl="1"/>
                <a:r>
                  <a:rPr lang="es-ES" sz="2000" dirty="0" smtClean="0"/>
                  <a:t>En </a:t>
                </a:r>
                <a:r>
                  <a:rPr lang="es-ES" sz="2000" dirty="0"/>
                  <a:t>teoría, el 50% de las veces, una solución inicial aleatoria está más alejada del óptimo global que su </a:t>
                </a:r>
                <a:r>
                  <a:rPr lang="es-ES" sz="2000" dirty="0" smtClean="0"/>
                  <a:t>opuesta</a:t>
                </a:r>
              </a:p>
              <a:p>
                <a:pPr lvl="2"/>
                <a:r>
                  <a:rPr lang="es-ES" sz="2000" dirty="0" smtClean="0"/>
                  <a:t>Se </a:t>
                </a:r>
                <a:r>
                  <a:rPr lang="es-ES" sz="2000" dirty="0"/>
                  <a:t>escoge la mejor de </a:t>
                </a:r>
                <a:r>
                  <a:rPr lang="es-ES" sz="2000" dirty="0" smtClean="0"/>
                  <a:t>ambas</a:t>
                </a:r>
                <a:endParaRPr lang="es-ES" sz="2000" dirty="0"/>
              </a:p>
              <a:p>
                <a:pPr lvl="1"/>
                <a:r>
                  <a:rPr lang="es-ES" sz="2000" dirty="0" smtClean="0">
                    <a:solidFill>
                      <a:srgbClr val="0070C0"/>
                    </a:solidFill>
                  </a:rPr>
                  <a:t>Número </a:t>
                </a:r>
                <a:r>
                  <a:rPr lang="es-ES" sz="2000" dirty="0">
                    <a:solidFill>
                      <a:srgbClr val="0070C0"/>
                    </a:solidFill>
                  </a:rPr>
                  <a:t>Opuesto</a:t>
                </a:r>
                <a:r>
                  <a:rPr lang="es-ES" sz="2000" dirty="0"/>
                  <a:t>: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dirty="0"/>
              </a:p>
              <a:p>
                <a:pPr lvl="1"/>
                <a:r>
                  <a:rPr lang="es-ES" sz="2000" dirty="0" smtClean="0"/>
                  <a:t>Durante </a:t>
                </a:r>
                <a:r>
                  <a:rPr lang="es-ES" sz="2000" dirty="0"/>
                  <a:t>su ejecución, se ejecuta una fase de salto (condicionada a una probabilidad </a:t>
                </a:r>
                <a:r>
                  <a:rPr lang="es-ES" sz="2000" dirty="0" smtClean="0"/>
                  <a:t>predefinida (0, 0.04)) </a:t>
                </a:r>
                <a:r>
                  <a:rPr lang="es-ES" sz="2000" dirty="0"/>
                  <a:t>al opuesto de cada individuo y se escogen los </a:t>
                </a:r>
                <a:r>
                  <a:rPr lang="es-ES" sz="2000" dirty="0" smtClean="0"/>
                  <a:t>mejores</a:t>
                </a:r>
              </a:p>
              <a:p>
                <a:pPr lvl="2"/>
                <a:r>
                  <a:rPr lang="es-ES" sz="2000" dirty="0" smtClean="0"/>
                  <a:t>En </a:t>
                </a:r>
                <a:r>
                  <a:rPr lang="es-ES" sz="2000" dirty="0"/>
                  <a:t>este caso, no se </a:t>
                </a:r>
                <a:r>
                  <a:rPr lang="es-ES" sz="2000" dirty="0" smtClean="0"/>
                  <a:t>utilizan </a:t>
                </a:r>
                <a:r>
                  <a:rPr lang="es-ES" sz="2000" dirty="0"/>
                  <a:t>los límites del problema, sino que se usan los límites recogidos en la población </a:t>
                </a:r>
                <a:r>
                  <a:rPr lang="es-ES" sz="2000" dirty="0" smtClean="0"/>
                  <a:t>actual</a:t>
                </a:r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50" t="-1085" r="-8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429209" y="6211669"/>
            <a:ext cx="8714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S. </a:t>
            </a:r>
            <a:r>
              <a:rPr lang="es-ES" dirty="0" err="1"/>
              <a:t>Rahnamayan</a:t>
            </a:r>
            <a:r>
              <a:rPr lang="es-ES" dirty="0"/>
              <a:t>, H.R. </a:t>
            </a:r>
            <a:r>
              <a:rPr lang="es-ES" dirty="0" err="1"/>
              <a:t>Tizhoosh</a:t>
            </a:r>
            <a:r>
              <a:rPr lang="es-ES" dirty="0"/>
              <a:t>, M.M.A. </a:t>
            </a:r>
            <a:r>
              <a:rPr lang="es-ES" dirty="0" err="1"/>
              <a:t>Salama</a:t>
            </a:r>
            <a:r>
              <a:rPr lang="es-ES" dirty="0"/>
              <a:t>. </a:t>
            </a:r>
            <a:r>
              <a:rPr lang="es-ES" dirty="0" err="1"/>
              <a:t>Opposition-Based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Evolution</a:t>
            </a:r>
            <a:r>
              <a:rPr lang="es-ES" dirty="0"/>
              <a:t>. IEEE </a:t>
            </a:r>
            <a:r>
              <a:rPr lang="es-ES" dirty="0" err="1"/>
              <a:t>Transactions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Computation</a:t>
            </a:r>
            <a:r>
              <a:rPr lang="es-ES" dirty="0"/>
              <a:t>, 12:1 (2008) 64-79.</a:t>
            </a:r>
          </a:p>
        </p:txBody>
      </p:sp>
    </p:spTree>
    <p:extLst>
      <p:ext uri="{BB962C8B-B14F-4D97-AF65-F5344CB8AC3E}">
        <p14:creationId xmlns:p14="http://schemas.microsoft.com/office/powerpoint/2010/main" val="3278635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Evolución </a:t>
            </a:r>
            <a:r>
              <a:rPr lang="es-ES" noProof="0" dirty="0" smtClean="0"/>
              <a:t>diferencial: Algunos modelos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1327" y="1685666"/>
                <a:ext cx="8356729" cy="399667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ES" b="1" noProof="0" dirty="0" err="1" smtClean="0">
                    <a:solidFill>
                      <a:srgbClr val="0070C0"/>
                    </a:solidFill>
                  </a:rPr>
                  <a:t>SaDE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s-ES" b="1" noProof="0" dirty="0" err="1" smtClean="0">
                    <a:solidFill>
                      <a:srgbClr val="0070C0"/>
                    </a:solidFill>
                  </a:rPr>
                  <a:t>Self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b="1" noProof="0" dirty="0" err="1" smtClean="0">
                    <a:solidFill>
                      <a:srgbClr val="0070C0"/>
                    </a:solidFill>
                  </a:rPr>
                  <a:t>adaptive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b="1" noProof="0" dirty="0" err="1" smtClean="0">
                    <a:solidFill>
                      <a:srgbClr val="0070C0"/>
                    </a:solidFill>
                  </a:rPr>
                  <a:t>Differential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b="1" noProof="0" dirty="0" err="1" smtClean="0">
                    <a:solidFill>
                      <a:srgbClr val="0070C0"/>
                    </a:solidFill>
                  </a:rPr>
                  <a:t>Evolution</a:t>
                </a:r>
                <a:endParaRPr lang="es-ES" b="1" noProof="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noProof="0" dirty="0" err="1" smtClean="0"/>
                  <a:t>SaDE</a:t>
                </a:r>
                <a:r>
                  <a:rPr lang="es-ES" noProof="0" dirty="0" smtClean="0"/>
                  <a:t> se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propone para ajustar tanto soluciones como valores de parámetros</a:t>
                </a:r>
              </a:p>
              <a:p>
                <a:pPr lvl="1"/>
                <a:r>
                  <a:rPr lang="es-ES" noProof="0" dirty="0" smtClean="0"/>
                  <a:t>Se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consideran varias estrategias y se elige aquella que funcionó mejor en generaciones previas</a:t>
                </a:r>
                <a:endParaRPr lang="es-ES" noProof="0" dirty="0" smtClean="0"/>
              </a:p>
              <a:p>
                <a:pPr lvl="2"/>
                <a:r>
                  <a:rPr lang="es-ES" noProof="0" dirty="0" smtClean="0"/>
                  <a:t>De alta convergencia: DE/rand-to-</a:t>
                </a:r>
                <a:r>
                  <a:rPr lang="es-ES" noProof="0" dirty="0" err="1" smtClean="0"/>
                  <a:t>best</a:t>
                </a:r>
                <a:r>
                  <a:rPr lang="es-ES" noProof="0" dirty="0" smtClean="0"/>
                  <a:t>/2/</a:t>
                </a:r>
                <a:r>
                  <a:rPr lang="es-ES" noProof="0" dirty="0" err="1" smtClean="0"/>
                  <a:t>bin</a:t>
                </a:r>
                <a:endParaRPr lang="es-ES" noProof="0" dirty="0" smtClean="0"/>
              </a:p>
              <a:p>
                <a:pPr lvl="2"/>
                <a:r>
                  <a:rPr lang="es-ES" noProof="0" dirty="0" smtClean="0"/>
                  <a:t>De lenta convergencia: DE/rand/1/</a:t>
                </a:r>
                <a:r>
                  <a:rPr lang="es-ES" noProof="0" dirty="0" err="1" smtClean="0"/>
                  <a:t>bin</a:t>
                </a:r>
                <a:endParaRPr lang="es-ES" noProof="0" dirty="0" smtClean="0"/>
              </a:p>
              <a:p>
                <a:pPr lvl="2"/>
                <a:r>
                  <a:rPr lang="es-ES" noProof="0" dirty="0" smtClean="0"/>
                  <a:t>De dos diferencias, para ofrecer mejores perturbaciones: DE/rand/2/</a:t>
                </a:r>
                <a:r>
                  <a:rPr lang="es-ES" noProof="0" dirty="0" err="1" smtClean="0"/>
                  <a:t>bin</a:t>
                </a:r>
                <a:endParaRPr lang="es-ES" noProof="0" dirty="0" smtClean="0"/>
              </a:p>
              <a:p>
                <a:pPr lvl="2"/>
                <a:r>
                  <a:rPr lang="es-ES" noProof="0" dirty="0" smtClean="0"/>
                  <a:t>Estrategia de rotación invariante: DE/</a:t>
                </a:r>
                <a:r>
                  <a:rPr lang="es-ES" noProof="0" dirty="0" err="1" smtClean="0"/>
                  <a:t>current</a:t>
                </a:r>
                <a:r>
                  <a:rPr lang="es-ES" noProof="0" dirty="0" smtClean="0"/>
                  <a:t>-to-rand/1</a:t>
                </a:r>
              </a:p>
              <a:p>
                <a:pPr lvl="1"/>
                <a:r>
                  <a:rPr lang="es-ES" noProof="0" dirty="0" smtClean="0"/>
                  <a:t>La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probabilidad de elección de cada estrategia se adapta </a:t>
                </a:r>
                <a:r>
                  <a:rPr lang="es-ES" noProof="0" dirty="0" smtClean="0"/>
                  <a:t>mediante una memoria de fallos y aciertos</a:t>
                </a:r>
              </a:p>
              <a:p>
                <a:pPr lvl="1"/>
                <a:r>
                  <a:rPr lang="es-ES" noProof="0" dirty="0" err="1" smtClean="0"/>
                  <a:t>SaDE</a:t>
                </a:r>
                <a:r>
                  <a:rPr lang="es-ES" noProof="0" dirty="0" smtClean="0"/>
                  <a:t>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adapta los parámetros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0070C0"/>
                        </a:solidFill>
                        <a:latin typeface="Cambria Math"/>
                      </a:rPr>
                      <m:t>𝐶𝑅</m:t>
                    </m:r>
                  </m:oMath>
                </a14:m>
                <a:r>
                  <a:rPr lang="es-ES" noProof="0" dirty="0" smtClean="0">
                    <a:solidFill>
                      <a:srgbClr val="0070C0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s-ES" noProof="0" dirty="0" smtClean="0"/>
              </a:p>
              <a:p>
                <a:pPr lvl="2"/>
                <a:r>
                  <a:rPr lang="es-ES" noProof="0" dirty="0" smtClean="0"/>
                  <a:t>Inicialización: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latin typeface="Cambria Math"/>
                      </a:rPr>
                      <m:t>𝐹</m:t>
                    </m:r>
                    <m:r>
                      <a:rPr lang="es-ES" i="1" noProof="0" dirty="0" smtClean="0">
                        <a:latin typeface="Cambria Math"/>
                      </a:rPr>
                      <m:t>~</m:t>
                    </m:r>
                    <m:r>
                      <a:rPr lang="es-ES" i="1" noProof="0" dirty="0" smtClean="0">
                        <a:latin typeface="Cambria Math"/>
                      </a:rPr>
                      <m:t>𝑁</m:t>
                    </m:r>
                    <m:r>
                      <a:rPr lang="es-ES" i="1" noProof="0" dirty="0" smtClean="0">
                        <a:latin typeface="Cambria Math"/>
                      </a:rPr>
                      <m:t>(0.5,0.3)</m:t>
                    </m:r>
                  </m:oMath>
                </a14:m>
                <a:r>
                  <a:rPr lang="es-ES" noProof="0" dirty="0" smtClean="0"/>
                  <a:t>, 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latin typeface="Cambria Math"/>
                      </a:rPr>
                      <m:t>𝐶𝑅</m:t>
                    </m:r>
                    <m:r>
                      <a:rPr lang="es-ES" i="1" noProof="0" dirty="0" smtClean="0">
                        <a:latin typeface="Cambria Math"/>
                      </a:rPr>
                      <m:t>~</m:t>
                    </m:r>
                    <m:r>
                      <a:rPr lang="es-ES" i="1" noProof="0" dirty="0" smtClean="0">
                        <a:latin typeface="Cambria Math"/>
                      </a:rPr>
                      <m:t>𝑁</m:t>
                    </m:r>
                    <m:r>
                      <a:rPr lang="es-ES" i="1" noProof="0" dirty="0" smtClean="0">
                        <a:latin typeface="Cambria Math"/>
                      </a:rPr>
                      <m:t>(0.5,0.1)</m:t>
                    </m:r>
                  </m:oMath>
                </a14:m>
                <a:endParaRPr lang="es-ES" noProof="0" dirty="0" smtClean="0"/>
              </a:p>
              <a:p>
                <a:pPr lvl="2"/>
                <a:r>
                  <a:rPr lang="es-ES" dirty="0" smtClean="0"/>
                  <a:t>Se adaptan según los </a:t>
                </a:r>
                <a:r>
                  <a:rPr lang="es-ES" dirty="0" err="1" smtClean="0"/>
                  <a:t>éxistos</a:t>
                </a:r>
                <a:r>
                  <a:rPr lang="es-ES" dirty="0" smtClean="0"/>
                  <a:t> de cada valor de CR y F (vectores generados que pasan a la siguiente generación)</a:t>
                </a:r>
                <a:endParaRPr lang="es-ES" noProof="0" dirty="0" smtClean="0"/>
              </a:p>
              <a:p>
                <a:pPr marL="0" indent="0">
                  <a:buNone/>
                </a:pPr>
                <a:endParaRPr lang="es-ES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1327" y="1685666"/>
                <a:ext cx="8356729" cy="3996677"/>
              </a:xfrm>
              <a:blipFill rotWithShape="0">
                <a:blip r:embed="rId2"/>
                <a:stretch>
                  <a:fillRect t="-2290" r="-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67951" y="5856421"/>
            <a:ext cx="8780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A.K. </a:t>
            </a:r>
            <a:r>
              <a:rPr lang="es-ES" sz="1600" dirty="0" err="1"/>
              <a:t>Qin</a:t>
            </a:r>
            <a:r>
              <a:rPr lang="es-ES" sz="1600" dirty="0"/>
              <a:t>, V.L. </a:t>
            </a:r>
            <a:r>
              <a:rPr lang="es-ES" sz="1600" dirty="0" err="1"/>
              <a:t>Huang</a:t>
            </a:r>
            <a:r>
              <a:rPr lang="es-ES" sz="1600" dirty="0"/>
              <a:t>, P.N. </a:t>
            </a:r>
            <a:r>
              <a:rPr lang="es-ES" sz="1600" dirty="0" err="1"/>
              <a:t>Suganthan</a:t>
            </a:r>
            <a:r>
              <a:rPr lang="es-ES" sz="1600" dirty="0"/>
              <a:t>. </a:t>
            </a:r>
            <a:r>
              <a:rPr lang="es-ES" sz="1600" dirty="0" err="1"/>
              <a:t>Differential</a:t>
            </a:r>
            <a:r>
              <a:rPr lang="es-ES" sz="1600" dirty="0"/>
              <a:t> </a:t>
            </a:r>
            <a:r>
              <a:rPr lang="es-ES" sz="1600" dirty="0" err="1"/>
              <a:t>Evolution</a:t>
            </a:r>
            <a:r>
              <a:rPr lang="es-ES" sz="1600" dirty="0"/>
              <a:t> </a:t>
            </a:r>
            <a:r>
              <a:rPr lang="es-ES" sz="1600" dirty="0" err="1"/>
              <a:t>Algorithm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strategy</a:t>
            </a:r>
            <a:r>
              <a:rPr lang="es-ES" sz="1600" dirty="0"/>
              <a:t> </a:t>
            </a:r>
            <a:r>
              <a:rPr lang="es-ES" sz="1600" dirty="0" err="1"/>
              <a:t>Adaptation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Global </a:t>
            </a:r>
            <a:r>
              <a:rPr lang="es-ES" sz="1600" dirty="0" err="1"/>
              <a:t>Numerical</a:t>
            </a:r>
            <a:r>
              <a:rPr lang="es-ES" sz="1600" dirty="0"/>
              <a:t> </a:t>
            </a:r>
            <a:r>
              <a:rPr lang="es-ES" sz="1600" dirty="0" err="1"/>
              <a:t>Optimization</a:t>
            </a:r>
            <a:r>
              <a:rPr lang="es-ES" sz="1600" dirty="0"/>
              <a:t>. IEEE </a:t>
            </a:r>
            <a:r>
              <a:rPr lang="es-ES" sz="1600" dirty="0" err="1"/>
              <a:t>Transactions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Evolutionary</a:t>
            </a:r>
            <a:r>
              <a:rPr lang="es-ES" sz="1600" dirty="0"/>
              <a:t> </a:t>
            </a:r>
            <a:r>
              <a:rPr lang="es-ES" sz="1600" dirty="0" err="1"/>
              <a:t>Computation</a:t>
            </a:r>
            <a:r>
              <a:rPr lang="es-ES" sz="1600" dirty="0"/>
              <a:t>, 13:2 (2009) 398-417</a:t>
            </a:r>
          </a:p>
        </p:txBody>
      </p:sp>
    </p:spTree>
    <p:extLst>
      <p:ext uri="{BB962C8B-B14F-4D97-AF65-F5344CB8AC3E}">
        <p14:creationId xmlns:p14="http://schemas.microsoft.com/office/powerpoint/2010/main" val="26652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Evolución diferencial: Algunos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1327" y="1556961"/>
                <a:ext cx="8347400" cy="5039781"/>
              </a:xfrm>
            </p:spPr>
            <p:txBody>
              <a:bodyPr>
                <a:noAutofit/>
              </a:bodyPr>
              <a:lstStyle/>
              <a:p>
                <a:r>
                  <a:rPr lang="es-ES" sz="2400" b="1" noProof="0" dirty="0" smtClean="0">
                    <a:solidFill>
                      <a:srgbClr val="0070C0"/>
                    </a:solidFill>
                  </a:rPr>
                  <a:t>JADE: </a:t>
                </a:r>
                <a:r>
                  <a:rPr lang="es-ES" sz="2400" b="1" noProof="0" dirty="0" err="1" smtClean="0">
                    <a:solidFill>
                      <a:srgbClr val="0070C0"/>
                    </a:solidFill>
                  </a:rPr>
                  <a:t>Adaptive</a:t>
                </a:r>
                <a:r>
                  <a:rPr lang="es-ES" sz="2400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sz="2400" b="1" noProof="0" dirty="0" err="1" smtClean="0">
                    <a:solidFill>
                      <a:srgbClr val="0070C0"/>
                    </a:solidFill>
                  </a:rPr>
                  <a:t>Differential</a:t>
                </a:r>
                <a:r>
                  <a:rPr lang="es-ES" sz="2400" b="1" noProof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sz="2400" b="1" noProof="0" dirty="0" err="1" smtClean="0">
                    <a:solidFill>
                      <a:srgbClr val="0070C0"/>
                    </a:solidFill>
                  </a:rPr>
                  <a:t>Evolution</a:t>
                </a:r>
                <a:endParaRPr lang="es-ES" sz="2400" b="1" noProof="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s-ES" sz="2000" noProof="0" dirty="0" smtClean="0"/>
                  <a:t>Utiliza un </a:t>
                </a:r>
                <a:r>
                  <a:rPr lang="es-ES" sz="2000" noProof="0" dirty="0" smtClean="0">
                    <a:solidFill>
                      <a:srgbClr val="0070C0"/>
                    </a:solidFill>
                  </a:rPr>
                  <a:t>esquema DE/</a:t>
                </a:r>
                <a:r>
                  <a:rPr lang="es-ES" sz="2000" noProof="0" dirty="0" err="1" smtClean="0">
                    <a:solidFill>
                      <a:srgbClr val="0070C0"/>
                    </a:solidFill>
                  </a:rPr>
                  <a:t>current</a:t>
                </a:r>
                <a:r>
                  <a:rPr lang="es-ES" sz="2000" noProof="0" dirty="0" smtClean="0">
                    <a:solidFill>
                      <a:srgbClr val="0070C0"/>
                    </a:solidFill>
                  </a:rPr>
                  <a:t>-to-</a:t>
                </a:r>
                <a:r>
                  <a:rPr lang="es-ES" sz="2000" noProof="0" dirty="0" err="1" smtClean="0">
                    <a:solidFill>
                      <a:srgbClr val="0070C0"/>
                    </a:solidFill>
                  </a:rPr>
                  <a:t>pbest</a:t>
                </a:r>
                <a:r>
                  <a:rPr lang="es-ES" sz="2000" noProof="0" dirty="0" smtClean="0">
                    <a:solidFill>
                      <a:srgbClr val="0070C0"/>
                    </a:solidFill>
                  </a:rPr>
                  <a:t> y </a:t>
                </a:r>
                <a:r>
                  <a:rPr lang="es-ES" sz="2000" noProof="0" dirty="0" err="1" smtClean="0">
                    <a:solidFill>
                      <a:srgbClr val="0070C0"/>
                    </a:solidFill>
                  </a:rPr>
                  <a:t>autoadapta</a:t>
                </a:r>
                <a:r>
                  <a:rPr lang="es-ES" sz="2000" noProof="0" dirty="0" smtClean="0">
                    <a:solidFill>
                      <a:srgbClr val="0070C0"/>
                    </a:solidFill>
                  </a:rPr>
                  <a:t> los parámetros </a:t>
                </a:r>
                <a14:m>
                  <m:oMath xmlns:m="http://schemas.openxmlformats.org/officeDocument/2006/math">
                    <m:r>
                      <a:rPr lang="es-ES" sz="2000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s-ES" sz="2000" noProof="0" dirty="0" smtClean="0">
                    <a:solidFill>
                      <a:srgbClr val="0070C0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𝐶𝑅</m:t>
                    </m:r>
                  </m:oMath>
                </a14:m>
                <a:endParaRPr lang="es-ES" sz="2000" noProof="0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s-ES" sz="2000" noProof="0" dirty="0" smtClean="0"/>
              </a:p>
              <a:p>
                <a:pPr lvl="1"/>
                <a:endParaRPr lang="es-ES" sz="2000" noProof="0" dirty="0" smtClean="0"/>
              </a:p>
              <a:p>
                <a:pPr lvl="1"/>
                <a:endParaRPr lang="es-ES" sz="2000" noProof="0" dirty="0" smtClean="0"/>
              </a:p>
              <a:p>
                <a:pPr lvl="1"/>
                <a:endParaRPr lang="es-ES" sz="2000" noProof="0" dirty="0" smtClean="0"/>
              </a:p>
              <a:p>
                <a:pPr lvl="1"/>
                <a:r>
                  <a:rPr lang="es-ES" sz="2000" noProof="0" dirty="0" smtClean="0"/>
                  <a:t>Donde se escoge aleatoriamente uno de los 100p% mejores.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sz="2000" noProof="0" dirty="0" smtClean="0">
                    <a:solidFill>
                      <a:srgbClr val="0070C0"/>
                    </a:solidFill>
                  </a:rPr>
                  <a:t> puede escogerse entre la población y un archivo opcional</a:t>
                </a:r>
                <a:r>
                  <a:rPr lang="es-ES" sz="2000" noProof="0" dirty="0" smtClean="0"/>
                  <a:t>, que mantiene soluciones no seleccionadas aleatoriamente en generaciones anteriores.</a:t>
                </a:r>
              </a:p>
              <a:p>
                <a:pPr lvl="1"/>
                <a:r>
                  <a:rPr lang="es-ES" sz="2000" noProof="0" dirty="0" err="1" smtClean="0"/>
                  <a:t>Autoadaptación</a:t>
                </a:r>
                <a:r>
                  <a:rPr lang="es-ES" sz="2000" noProof="0" dirty="0" smtClean="0"/>
                  <a:t> de parámetros similar a </a:t>
                </a:r>
                <a:r>
                  <a:rPr lang="es-ES" sz="2000" noProof="0" dirty="0" err="1" smtClean="0"/>
                  <a:t>SaDE</a:t>
                </a:r>
                <a:endParaRPr lang="es-ES" sz="2000" noProof="0" dirty="0" smtClean="0"/>
              </a:p>
              <a:p>
                <a:pPr marL="0" indent="0">
                  <a:buNone/>
                </a:pPr>
                <a:endParaRPr lang="es-ES" sz="800" noProof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1327" y="1556961"/>
                <a:ext cx="8347400" cy="5039781"/>
              </a:xfrm>
              <a:blipFill rotWithShape="0">
                <a:blip r:embed="rId2"/>
                <a:stretch>
                  <a:fillRect l="-146" t="-967" r="-7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63" y="2771717"/>
            <a:ext cx="5178662" cy="117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2512" y="6170100"/>
            <a:ext cx="8934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J. Zhang, A.C. </a:t>
            </a:r>
            <a:r>
              <a:rPr lang="es-ES" sz="1600" dirty="0" err="1"/>
              <a:t>Sanderson</a:t>
            </a:r>
            <a:r>
              <a:rPr lang="es-ES" sz="1600" dirty="0"/>
              <a:t>. JADE: </a:t>
            </a:r>
            <a:r>
              <a:rPr lang="es-ES" sz="1600" dirty="0" err="1"/>
              <a:t>Adaptive</a:t>
            </a:r>
            <a:r>
              <a:rPr lang="es-ES" sz="1600" dirty="0"/>
              <a:t> </a:t>
            </a:r>
            <a:r>
              <a:rPr lang="es-ES" sz="1600" dirty="0" err="1"/>
              <a:t>Differential</a:t>
            </a:r>
            <a:r>
              <a:rPr lang="es-ES" sz="1600" dirty="0"/>
              <a:t> </a:t>
            </a:r>
            <a:r>
              <a:rPr lang="es-ES" sz="1600" dirty="0" err="1"/>
              <a:t>Evolution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Optional</a:t>
            </a:r>
            <a:r>
              <a:rPr lang="es-ES" sz="1600" dirty="0"/>
              <a:t> </a:t>
            </a:r>
            <a:r>
              <a:rPr lang="es-ES" sz="1600" dirty="0" err="1"/>
              <a:t>External</a:t>
            </a:r>
            <a:r>
              <a:rPr lang="es-ES" sz="1600" dirty="0"/>
              <a:t> Archive. IEEE </a:t>
            </a:r>
            <a:r>
              <a:rPr lang="es-ES" sz="1600" dirty="0" err="1"/>
              <a:t>Transactions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Evolutionary</a:t>
            </a:r>
            <a:r>
              <a:rPr lang="es-ES" sz="1600" dirty="0"/>
              <a:t> </a:t>
            </a:r>
            <a:r>
              <a:rPr lang="es-ES" sz="1600" dirty="0" err="1"/>
              <a:t>Computation</a:t>
            </a:r>
            <a:r>
              <a:rPr lang="es-ES" sz="1600" dirty="0"/>
              <a:t>, 13:5 (2009) 945-958.</a:t>
            </a:r>
          </a:p>
        </p:txBody>
      </p:sp>
    </p:spTree>
    <p:extLst>
      <p:ext uri="{BB962C8B-B14F-4D97-AF65-F5344CB8AC3E}">
        <p14:creationId xmlns:p14="http://schemas.microsoft.com/office/powerpoint/2010/main" val="22333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/>
              <a:t>Evolución diferencial: Algunos modelos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37980" y="1722989"/>
            <a:ext cx="8384722" cy="4285925"/>
          </a:xfrm>
        </p:spPr>
        <p:txBody>
          <a:bodyPr>
            <a:normAutofit fontScale="77500" lnSpcReduction="20000"/>
          </a:bodyPr>
          <a:lstStyle/>
          <a:p>
            <a:r>
              <a:rPr lang="es-ES" b="1" noProof="0" dirty="0" smtClean="0">
                <a:solidFill>
                  <a:srgbClr val="0070C0"/>
                </a:solidFill>
              </a:rPr>
              <a:t>DEGL: </a:t>
            </a:r>
            <a:r>
              <a:rPr lang="es-ES" b="1" noProof="0" dirty="0" err="1" smtClean="0">
                <a:solidFill>
                  <a:srgbClr val="0070C0"/>
                </a:solidFill>
              </a:rPr>
              <a:t>Differential</a:t>
            </a:r>
            <a:r>
              <a:rPr lang="es-ES" b="1" noProof="0" dirty="0" smtClean="0">
                <a:solidFill>
                  <a:srgbClr val="0070C0"/>
                </a:solidFill>
              </a:rPr>
              <a:t> </a:t>
            </a:r>
            <a:r>
              <a:rPr lang="es-ES" b="1" noProof="0" dirty="0" err="1" smtClean="0">
                <a:solidFill>
                  <a:srgbClr val="0070C0"/>
                </a:solidFill>
              </a:rPr>
              <a:t>Evolution</a:t>
            </a:r>
            <a:r>
              <a:rPr lang="es-ES" b="1" noProof="0" dirty="0" smtClean="0">
                <a:solidFill>
                  <a:srgbClr val="0070C0"/>
                </a:solidFill>
              </a:rPr>
              <a:t> </a:t>
            </a:r>
            <a:r>
              <a:rPr lang="es-ES" b="1" noProof="0" dirty="0" err="1" smtClean="0">
                <a:solidFill>
                  <a:srgbClr val="0070C0"/>
                </a:solidFill>
              </a:rPr>
              <a:t>with</a:t>
            </a:r>
            <a:r>
              <a:rPr lang="es-ES" b="1" noProof="0" dirty="0" smtClean="0">
                <a:solidFill>
                  <a:srgbClr val="0070C0"/>
                </a:solidFill>
              </a:rPr>
              <a:t> Global and Local </a:t>
            </a:r>
            <a:r>
              <a:rPr lang="es-ES" b="1" noProof="0" dirty="0" err="1" smtClean="0">
                <a:solidFill>
                  <a:srgbClr val="0070C0"/>
                </a:solidFill>
              </a:rPr>
              <a:t>Neighborhoods</a:t>
            </a:r>
            <a:endParaRPr lang="es-ES" b="1" noProof="0" dirty="0" smtClean="0">
              <a:solidFill>
                <a:srgbClr val="0070C0"/>
              </a:solidFill>
            </a:endParaRPr>
          </a:p>
          <a:p>
            <a:pPr lvl="1"/>
            <a:r>
              <a:rPr lang="es-ES" noProof="0" dirty="0" smtClean="0"/>
              <a:t>Utiliza una </a:t>
            </a:r>
            <a:r>
              <a:rPr lang="es-ES" noProof="0" dirty="0" smtClean="0">
                <a:solidFill>
                  <a:srgbClr val="0070C0"/>
                </a:solidFill>
              </a:rPr>
              <a:t>estrategia DE/target-to-</a:t>
            </a:r>
            <a:r>
              <a:rPr lang="es-ES" noProof="0" dirty="0" err="1" smtClean="0">
                <a:solidFill>
                  <a:srgbClr val="0070C0"/>
                </a:solidFill>
              </a:rPr>
              <a:t>best</a:t>
            </a:r>
            <a:r>
              <a:rPr lang="es-ES" noProof="0" dirty="0" smtClean="0">
                <a:solidFill>
                  <a:srgbClr val="0070C0"/>
                </a:solidFill>
              </a:rPr>
              <a:t>/1 </a:t>
            </a:r>
            <a:r>
              <a:rPr lang="es-ES" noProof="0" dirty="0" smtClean="0"/>
              <a:t>con alta componente de explotación</a:t>
            </a:r>
          </a:p>
          <a:p>
            <a:pPr lvl="2"/>
            <a:r>
              <a:rPr lang="es-ES" dirty="0" smtClean="0"/>
              <a:t>A</a:t>
            </a:r>
            <a:r>
              <a:rPr lang="es-ES" noProof="0" dirty="0" smtClean="0"/>
              <a:t>plica el </a:t>
            </a:r>
            <a:r>
              <a:rPr lang="es-ES" noProof="0" dirty="0" smtClean="0">
                <a:solidFill>
                  <a:srgbClr val="0070C0"/>
                </a:solidFill>
              </a:rPr>
              <a:t>concepto de vecindad local y vecindad global </a:t>
            </a:r>
            <a:r>
              <a:rPr lang="es-ES" noProof="0" dirty="0" smtClean="0"/>
              <a:t>para determinar el mejor vector, similar a las vecindades en PSO</a:t>
            </a:r>
          </a:p>
          <a:p>
            <a:pPr lvl="1"/>
            <a:r>
              <a:rPr lang="es-ES" noProof="0" dirty="0" smtClean="0"/>
              <a:t>Añade un </a:t>
            </a:r>
            <a:r>
              <a:rPr lang="es-ES" noProof="0" dirty="0" smtClean="0">
                <a:solidFill>
                  <a:srgbClr val="0070C0"/>
                </a:solidFill>
              </a:rPr>
              <a:t>parámetro de peso (w) que combina el modelo local y global</a:t>
            </a:r>
            <a:r>
              <a:rPr lang="es-ES" noProof="0" dirty="0" smtClean="0"/>
              <a:t> y las vecindades no se establecen acorde a situación geográfica ni </a:t>
            </a:r>
            <a:r>
              <a:rPr lang="es-ES" noProof="0" dirty="0" err="1" smtClean="0"/>
              <a:t>fitness</a:t>
            </a:r>
            <a:r>
              <a:rPr lang="es-ES" noProof="0" dirty="0" smtClean="0"/>
              <a:t>, sino a priori en una estructura de anillo según los índices</a:t>
            </a:r>
          </a:p>
          <a:p>
            <a:pPr lvl="1"/>
            <a:r>
              <a:rPr lang="es-ES" noProof="0" dirty="0" smtClean="0"/>
              <a:t>Si w es cercano a 1, se favorece la explotación, y si es cercano a 0 se favorece la exploración</a:t>
            </a:r>
          </a:p>
          <a:p>
            <a:pPr lvl="1"/>
            <a:r>
              <a:rPr lang="es-ES" noProof="0" dirty="0" smtClean="0">
                <a:solidFill>
                  <a:srgbClr val="0070C0"/>
                </a:solidFill>
              </a:rPr>
              <a:t>Adaptación de w</a:t>
            </a:r>
          </a:p>
          <a:p>
            <a:pPr lvl="2"/>
            <a:r>
              <a:rPr lang="es-ES" noProof="0" dirty="0" smtClean="0"/>
              <a:t>Incremental</a:t>
            </a:r>
          </a:p>
          <a:p>
            <a:pPr lvl="2"/>
            <a:r>
              <a:rPr lang="es-ES" noProof="0" dirty="0" smtClean="0"/>
              <a:t>Aleatoria</a:t>
            </a:r>
          </a:p>
          <a:p>
            <a:pPr lvl="2"/>
            <a:r>
              <a:rPr lang="es-ES" noProof="0" dirty="0" err="1" smtClean="0"/>
              <a:t>AutoAdaptación</a:t>
            </a:r>
            <a:endParaRPr lang="es-ES" noProof="0" dirty="0" smtClean="0"/>
          </a:p>
          <a:p>
            <a:pPr marL="0" indent="0">
              <a:buNone/>
            </a:pPr>
            <a:endParaRPr lang="es-ES" noProof="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85299" y="5927928"/>
            <a:ext cx="8737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S. Das, A. Abraham, U.K. </a:t>
            </a:r>
            <a:r>
              <a:rPr lang="es-ES" sz="1600" dirty="0" err="1"/>
              <a:t>Chakraborty</a:t>
            </a:r>
            <a:r>
              <a:rPr lang="es-ES" sz="1600" dirty="0"/>
              <a:t>, A. </a:t>
            </a:r>
            <a:r>
              <a:rPr lang="es-ES" sz="1600" dirty="0" err="1"/>
              <a:t>Konar</a:t>
            </a:r>
            <a:r>
              <a:rPr lang="es-ES" sz="1600" dirty="0"/>
              <a:t>. </a:t>
            </a:r>
            <a:r>
              <a:rPr lang="es-ES" sz="1600" dirty="0" err="1"/>
              <a:t>Differential</a:t>
            </a:r>
            <a:r>
              <a:rPr lang="es-ES" sz="1600" dirty="0"/>
              <a:t> </a:t>
            </a:r>
            <a:r>
              <a:rPr lang="es-ES" sz="1600" dirty="0" err="1"/>
              <a:t>Evolution</a:t>
            </a:r>
            <a:r>
              <a:rPr lang="es-ES" sz="1600" dirty="0"/>
              <a:t> </a:t>
            </a:r>
            <a:r>
              <a:rPr lang="es-ES" sz="1600" dirty="0" err="1"/>
              <a:t>Using</a:t>
            </a:r>
            <a:r>
              <a:rPr lang="es-ES" sz="1600" dirty="0"/>
              <a:t> a </a:t>
            </a:r>
            <a:r>
              <a:rPr lang="es-ES" sz="1600" dirty="0" err="1"/>
              <a:t>Neighborhood-Based</a:t>
            </a:r>
            <a:r>
              <a:rPr lang="es-ES" sz="1600" dirty="0"/>
              <a:t> </a:t>
            </a:r>
            <a:r>
              <a:rPr lang="es-ES" sz="1600" dirty="0" err="1"/>
              <a:t>Mutation</a:t>
            </a:r>
            <a:r>
              <a:rPr lang="es-ES" sz="1600" dirty="0"/>
              <a:t> </a:t>
            </a:r>
            <a:r>
              <a:rPr lang="es-ES" sz="1600" dirty="0" err="1"/>
              <a:t>Operator</a:t>
            </a:r>
            <a:r>
              <a:rPr lang="es-ES" sz="1600" dirty="0"/>
              <a:t>. IEEE </a:t>
            </a:r>
            <a:r>
              <a:rPr lang="es-ES" sz="1600" dirty="0" err="1"/>
              <a:t>Transactions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Evolutionary</a:t>
            </a:r>
            <a:r>
              <a:rPr lang="es-ES" sz="1600" dirty="0"/>
              <a:t> </a:t>
            </a:r>
            <a:r>
              <a:rPr lang="es-ES" sz="1600" dirty="0" err="1"/>
              <a:t>Computation</a:t>
            </a:r>
            <a:r>
              <a:rPr lang="es-ES" sz="1600" dirty="0"/>
              <a:t>, 13:3 (2009) 526-553.</a:t>
            </a:r>
          </a:p>
        </p:txBody>
      </p:sp>
    </p:spTree>
    <p:extLst>
      <p:ext uri="{BB962C8B-B14F-4D97-AF65-F5344CB8AC3E}">
        <p14:creationId xmlns:p14="http://schemas.microsoft.com/office/powerpoint/2010/main" val="20970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Modelo PSO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410054" cy="5155163"/>
          </a:xfrm>
        </p:spPr>
        <p:txBody>
          <a:bodyPr>
            <a:normAutofit fontScale="92500"/>
          </a:bodyPr>
          <a:lstStyle/>
          <a:p>
            <a:r>
              <a:rPr lang="es-ES" dirty="0"/>
              <a:t>La </a:t>
            </a:r>
            <a:r>
              <a:rPr lang="es-ES" dirty="0">
                <a:solidFill>
                  <a:srgbClr val="0070C0"/>
                </a:solidFill>
              </a:rPr>
              <a:t>nube de partículas </a:t>
            </a:r>
            <a:r>
              <a:rPr lang="es-ES" dirty="0"/>
              <a:t>es </a:t>
            </a:r>
            <a:r>
              <a:rPr lang="es-ES" dirty="0" smtClean="0"/>
              <a:t>un </a:t>
            </a:r>
            <a:r>
              <a:rPr lang="es-ES" b="1" dirty="0" smtClean="0">
                <a:solidFill>
                  <a:srgbClr val="0070C0"/>
                </a:solidFill>
              </a:rPr>
              <a:t>sistema </a:t>
            </a:r>
            <a:r>
              <a:rPr lang="es-ES" b="1" dirty="0" err="1" smtClean="0">
                <a:solidFill>
                  <a:srgbClr val="0070C0"/>
                </a:solidFill>
              </a:rPr>
              <a:t>multi</a:t>
            </a:r>
            <a:r>
              <a:rPr lang="es-ES" b="1" dirty="0" smtClean="0">
                <a:solidFill>
                  <a:srgbClr val="0070C0"/>
                </a:solidFill>
              </a:rPr>
              <a:t> agente</a:t>
            </a:r>
            <a:endParaRPr lang="es-ES" dirty="0"/>
          </a:p>
          <a:p>
            <a:r>
              <a:rPr lang="es-ES" dirty="0" smtClean="0"/>
              <a:t>Las </a:t>
            </a:r>
            <a:r>
              <a:rPr lang="es-ES" dirty="0" smtClean="0">
                <a:solidFill>
                  <a:srgbClr val="0070C0"/>
                </a:solidFill>
              </a:rPr>
              <a:t>partículas</a:t>
            </a:r>
            <a:r>
              <a:rPr lang="es-ES" dirty="0" smtClean="0"/>
              <a:t> son </a:t>
            </a:r>
            <a:r>
              <a:rPr lang="es-ES" b="1" dirty="0">
                <a:solidFill>
                  <a:srgbClr val="0070C0"/>
                </a:solidFill>
              </a:rPr>
              <a:t>agentes simples </a:t>
            </a:r>
            <a:r>
              <a:rPr lang="es-ES" dirty="0"/>
              <a:t>que </a:t>
            </a:r>
            <a:r>
              <a:rPr lang="es-ES" dirty="0">
                <a:solidFill>
                  <a:srgbClr val="00B050"/>
                </a:solidFill>
              </a:rPr>
              <a:t>se </a:t>
            </a:r>
            <a:r>
              <a:rPr lang="es-ES" dirty="0" smtClean="0">
                <a:solidFill>
                  <a:srgbClr val="00B050"/>
                </a:solidFill>
              </a:rPr>
              <a:t>mueven </a:t>
            </a:r>
            <a:r>
              <a:rPr lang="es-ES" dirty="0" smtClean="0"/>
              <a:t>por </a:t>
            </a:r>
            <a:r>
              <a:rPr lang="es-ES" dirty="0"/>
              <a:t>el espacio de búsqueda y </a:t>
            </a:r>
            <a:r>
              <a:rPr lang="es-ES" dirty="0" smtClean="0"/>
              <a:t>que </a:t>
            </a:r>
            <a:r>
              <a:rPr lang="es-ES" dirty="0" smtClean="0">
                <a:solidFill>
                  <a:srgbClr val="00B050"/>
                </a:solidFill>
              </a:rPr>
              <a:t>guardan</a:t>
            </a:r>
            <a:r>
              <a:rPr lang="es-ES" dirty="0" smtClean="0"/>
              <a:t> </a:t>
            </a:r>
            <a:r>
              <a:rPr lang="es-ES" dirty="0"/>
              <a:t>(y </a:t>
            </a:r>
            <a:r>
              <a:rPr lang="es-ES" dirty="0" smtClean="0"/>
              <a:t>posiblemente </a:t>
            </a:r>
            <a:r>
              <a:rPr lang="es-ES" dirty="0" smtClean="0">
                <a:solidFill>
                  <a:srgbClr val="00B050"/>
                </a:solidFill>
              </a:rPr>
              <a:t>comunican</a:t>
            </a:r>
            <a:r>
              <a:rPr lang="es-ES" dirty="0"/>
              <a:t>) </a:t>
            </a:r>
            <a:r>
              <a:rPr lang="es-ES" dirty="0">
                <a:solidFill>
                  <a:srgbClr val="00B050"/>
                </a:solidFill>
              </a:rPr>
              <a:t>la mejor solución </a:t>
            </a:r>
            <a:r>
              <a:rPr lang="es-ES" dirty="0" smtClean="0"/>
              <a:t>que han encontrado</a:t>
            </a:r>
            <a:endParaRPr lang="es-ES" dirty="0"/>
          </a:p>
          <a:p>
            <a:r>
              <a:rPr lang="es-ES" dirty="0" smtClean="0"/>
              <a:t> </a:t>
            </a:r>
            <a:r>
              <a:rPr lang="es-ES" b="1" noProof="0" dirty="0" smtClean="0">
                <a:solidFill>
                  <a:srgbClr val="0070C0"/>
                </a:solidFill>
              </a:rPr>
              <a:t>Partícula</a:t>
            </a:r>
          </a:p>
          <a:p>
            <a:pPr lvl="1"/>
            <a:r>
              <a:rPr lang="es-ES" b="1" noProof="0" dirty="0" err="1" smtClean="0"/>
              <a:t>Fitness</a:t>
            </a:r>
            <a:r>
              <a:rPr lang="es-ES" b="1" noProof="0" dirty="0" smtClean="0"/>
              <a:t> </a:t>
            </a:r>
            <a:r>
              <a:rPr lang="es-ES" noProof="0" dirty="0" smtClean="0"/>
              <a:t>(coste/beneficio)</a:t>
            </a:r>
          </a:p>
          <a:p>
            <a:pPr lvl="1"/>
            <a:r>
              <a:rPr lang="es-ES" b="1" noProof="0" dirty="0" smtClean="0"/>
              <a:t>Posición</a:t>
            </a:r>
          </a:p>
          <a:p>
            <a:pPr lvl="1"/>
            <a:r>
              <a:rPr lang="es-ES" b="1" noProof="0" dirty="0" smtClean="0"/>
              <a:t>Vector velocidad</a:t>
            </a:r>
          </a:p>
          <a:p>
            <a:r>
              <a:rPr lang="es-ES" dirty="0" smtClean="0"/>
              <a:t>El </a:t>
            </a:r>
            <a:r>
              <a:rPr lang="es-ES" b="1" dirty="0" smtClean="0">
                <a:solidFill>
                  <a:srgbClr val="00B050"/>
                </a:solidFill>
              </a:rPr>
              <a:t>movimiento </a:t>
            </a:r>
            <a:r>
              <a:rPr lang="es-ES" dirty="0"/>
              <a:t>de las partículas por el espacio </a:t>
            </a:r>
            <a:r>
              <a:rPr lang="es-ES" dirty="0" smtClean="0"/>
              <a:t>está </a:t>
            </a:r>
            <a:r>
              <a:rPr lang="es-ES" b="1" dirty="0" smtClean="0">
                <a:solidFill>
                  <a:srgbClr val="00B050"/>
                </a:solidFill>
              </a:rPr>
              <a:t>guiado </a:t>
            </a:r>
            <a:r>
              <a:rPr lang="es-ES" b="1" dirty="0">
                <a:solidFill>
                  <a:srgbClr val="00B050"/>
                </a:solidFill>
              </a:rPr>
              <a:t>por las partículas óptimas </a:t>
            </a:r>
            <a:r>
              <a:rPr lang="es-ES" dirty="0"/>
              <a:t>en el </a:t>
            </a:r>
            <a:r>
              <a:rPr lang="es-ES" dirty="0" smtClean="0"/>
              <a:t>momento actual</a:t>
            </a:r>
            <a:endParaRPr lang="es-ES" noProof="0" dirty="0" smtClean="0"/>
          </a:p>
          <a:p>
            <a:pPr lvl="1"/>
            <a:endParaRPr lang="es-E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39" y="3429000"/>
            <a:ext cx="2429218" cy="187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344740" cy="50525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noProof="0" dirty="0" smtClean="0"/>
                  <a:t>Información de </a:t>
                </a:r>
                <a:r>
                  <a:rPr lang="es-ES" b="1" noProof="0" dirty="0" smtClean="0">
                    <a:solidFill>
                      <a:srgbClr val="0070C0"/>
                    </a:solidFill>
                  </a:rPr>
                  <a:t>cada partícula</a:t>
                </a:r>
              </a:p>
              <a:p>
                <a:pPr lvl="1"/>
                <a:r>
                  <a:rPr lang="es-ES" b="1" noProof="0" dirty="0" smtClean="0"/>
                  <a:t>Vector de posición actual</a:t>
                </a:r>
              </a:p>
              <a:p>
                <a:pPr lvl="2"/>
                <a:r>
                  <a:rPr lang="es-ES" noProof="0" dirty="0" smtClean="0"/>
                  <a:t>Almacena la posición actual de la partícula en el espacio de búsqueda (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s-ES" noProof="0" dirty="0" smtClean="0"/>
                  <a:t>)</a:t>
                </a:r>
              </a:p>
              <a:p>
                <a:pPr lvl="1"/>
                <a:r>
                  <a:rPr lang="es-ES" b="1" noProof="0" dirty="0" smtClean="0"/>
                  <a:t>Vector de mejor solución</a:t>
                </a:r>
                <a:endParaRPr lang="es-ES" b="1" dirty="0"/>
              </a:p>
              <a:p>
                <a:pPr lvl="2"/>
                <a:r>
                  <a:rPr lang="es-ES" noProof="0" dirty="0" smtClean="0"/>
                  <a:t>Almacena la localización de la mejor solución encontrada por la partícula hasta el momento (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𝑝𝐵𝑒𝑠𝑡</m:t>
                    </m:r>
                  </m:oMath>
                </a14:m>
                <a:r>
                  <a:rPr lang="es-ES" noProof="0" dirty="0" smtClean="0"/>
                  <a:t>)</a:t>
                </a:r>
              </a:p>
              <a:p>
                <a:pPr lvl="1"/>
                <a:r>
                  <a:rPr lang="es-ES" b="1" noProof="0" dirty="0" smtClean="0"/>
                  <a:t>Vector de velocidad</a:t>
                </a:r>
                <a:endParaRPr lang="es-ES" b="1" dirty="0"/>
              </a:p>
              <a:p>
                <a:pPr lvl="2"/>
                <a:r>
                  <a:rPr lang="es-ES" dirty="0"/>
                  <a:t>A</a:t>
                </a:r>
                <a:r>
                  <a:rPr lang="es-ES" noProof="0" dirty="0" err="1" smtClean="0"/>
                  <a:t>lmacena</a:t>
                </a:r>
                <a:r>
                  <a:rPr lang="es-ES" noProof="0" dirty="0" smtClean="0"/>
                  <a:t> el gradiente o dirección según el cuál se moverá la partícula (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s-ES" noProof="0" dirty="0" smtClean="0"/>
                  <a:t>)</a:t>
                </a:r>
              </a:p>
              <a:p>
                <a:pPr lvl="1"/>
                <a:r>
                  <a:rPr lang="es-ES" b="1" noProof="0" dirty="0" smtClean="0"/>
                  <a:t>Valor de </a:t>
                </a:r>
                <a:r>
                  <a:rPr lang="es-ES" b="1" noProof="0" dirty="0" err="1" smtClean="0"/>
                  <a:t>fitness</a:t>
                </a:r>
                <a:endParaRPr lang="es-ES" b="1" dirty="0"/>
              </a:p>
              <a:p>
                <a:pPr lvl="2"/>
                <a:r>
                  <a:rPr lang="es-ES" noProof="0" dirty="0" smtClean="0"/>
                  <a:t>Almacena el </a:t>
                </a:r>
                <a:r>
                  <a:rPr lang="es-ES" noProof="0" dirty="0" err="1" smtClean="0"/>
                  <a:t>fitness</a:t>
                </a:r>
                <a:r>
                  <a:rPr lang="es-ES" noProof="0" dirty="0" smtClean="0"/>
                  <a:t> de la solución actual (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𝑓𝑖𝑡𝑛𝑒𝑠𝑠</m:t>
                    </m:r>
                  </m:oMath>
                </a14:m>
                <a:r>
                  <a:rPr lang="es-ES" noProof="0" dirty="0" smtClean="0"/>
                  <a:t>)</a:t>
                </a:r>
              </a:p>
              <a:p>
                <a:pPr lvl="1"/>
                <a:r>
                  <a:rPr lang="es-ES" b="1" noProof="0" dirty="0" smtClean="0"/>
                  <a:t>Valor de mejor </a:t>
                </a:r>
                <a:r>
                  <a:rPr lang="es-ES" b="1" noProof="0" dirty="0" err="1" smtClean="0"/>
                  <a:t>fitness</a:t>
                </a:r>
                <a:endParaRPr lang="es-ES" b="1" dirty="0"/>
              </a:p>
              <a:p>
                <a:pPr lvl="2"/>
                <a:r>
                  <a:rPr lang="es-ES" noProof="0" dirty="0" smtClean="0"/>
                  <a:t>Almacena el </a:t>
                </a:r>
                <a:r>
                  <a:rPr lang="es-ES" noProof="0" dirty="0" err="1" smtClean="0"/>
                  <a:t>fitness</a:t>
                </a:r>
                <a:r>
                  <a:rPr lang="es-ES" noProof="0" dirty="0" smtClean="0"/>
                  <a:t> de la mejor solución local (</a:t>
                </a:r>
                <a14:m>
                  <m:oMath xmlns:m="http://schemas.openxmlformats.org/officeDocument/2006/math"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s-ES" i="1" noProof="0" dirty="0" smtClean="0">
                        <a:solidFill>
                          <a:srgbClr val="0070C0"/>
                        </a:solidFill>
                        <a:latin typeface="Cambria Math"/>
                      </a:rPr>
                      <m:t>𝑓𝑖𝑡𝑛𝑒𝑠𝑠</m:t>
                    </m:r>
                  </m:oMath>
                </a14:m>
                <a:r>
                  <a:rPr lang="es-ES" noProof="0" dirty="0" smtClean="0"/>
                  <a:t>)</a:t>
                </a:r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344740" cy="5052527"/>
              </a:xfrm>
              <a:blipFill rotWithShape="0">
                <a:blip r:embed="rId2"/>
                <a:stretch>
                  <a:fillRect l="-365" t="-25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Modelo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2732" cy="5071188"/>
              </a:xfrm>
            </p:spPr>
            <p:txBody>
              <a:bodyPr>
                <a:normAutofit/>
              </a:bodyPr>
              <a:lstStyle/>
              <a:p>
                <a:r>
                  <a:rPr lang="es-ES" b="1" noProof="0" dirty="0" smtClean="0">
                    <a:solidFill>
                      <a:srgbClr val="0070C0"/>
                    </a:solidFill>
                  </a:rPr>
                  <a:t>Inicialización</a:t>
                </a:r>
              </a:p>
              <a:p>
                <a:pPr lvl="1"/>
                <a:r>
                  <a:rPr lang="es-ES" noProof="0" dirty="0" smtClean="0"/>
                  <a:t>La </a:t>
                </a:r>
                <a:r>
                  <a:rPr lang="es-ES" b="1" noProof="0" dirty="0" smtClean="0">
                    <a:solidFill>
                      <a:srgbClr val="00B050"/>
                    </a:solidFill>
                  </a:rPr>
                  <a:t>nube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noProof="0" dirty="0" smtClean="0"/>
                  <a:t>se inicializa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generando posiciones y velocidades iniciales</a:t>
                </a:r>
              </a:p>
              <a:p>
                <a:pPr lvl="1"/>
                <a:r>
                  <a:rPr lang="es-ES" noProof="0" dirty="0" smtClean="0"/>
                  <a:t>Las </a:t>
                </a:r>
                <a:r>
                  <a:rPr lang="es-ES" b="1" noProof="0" dirty="0" smtClean="0">
                    <a:solidFill>
                      <a:srgbClr val="00B050"/>
                    </a:solidFill>
                  </a:rPr>
                  <a:t>posiciones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noProof="0" dirty="0" smtClean="0"/>
                  <a:t>se pueden generar de manera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aleatoria</a:t>
                </a:r>
                <a:r>
                  <a:rPr lang="es-ES" noProof="0" dirty="0" smtClean="0"/>
                  <a:t> o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de forma regular </a:t>
                </a:r>
                <a:r>
                  <a:rPr lang="es-ES" noProof="0" dirty="0" smtClean="0"/>
                  <a:t>(o ambas)</a:t>
                </a:r>
              </a:p>
              <a:p>
                <a:pPr lvl="2"/>
                <a:r>
                  <a:rPr lang="es-ES" noProof="0" dirty="0" smtClean="0"/>
                  <a:t>Siempre </a:t>
                </a:r>
                <a:r>
                  <a:rPr lang="es-ES" b="1" noProof="0" dirty="0" smtClean="0"/>
                  <a:t>dentro del espacio de búsqueda</a:t>
                </a:r>
              </a:p>
              <a:p>
                <a:pPr lvl="1"/>
                <a:r>
                  <a:rPr lang="es-ES" b="1" noProof="0" dirty="0" smtClean="0">
                    <a:solidFill>
                      <a:srgbClr val="00B050"/>
                    </a:solidFill>
                  </a:rPr>
                  <a:t>Velocidades</a:t>
                </a:r>
                <a:r>
                  <a:rPr lang="es-ES" noProof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noProof="0" dirty="0" smtClean="0"/>
                  <a:t>se generan aleatoriamente en un </a:t>
                </a:r>
                <a:r>
                  <a:rPr lang="es-ES" noProof="0" dirty="0" smtClean="0">
                    <a:solidFill>
                      <a:srgbClr val="0070C0"/>
                    </a:solidFill>
                  </a:rPr>
                  <a:t>intervalo fijado </a:t>
                </a:r>
                <a14:m>
                  <m:oMath xmlns:m="http://schemas.openxmlformats.org/officeDocument/2006/math">
                    <m:r>
                      <a:rPr lang="es-ES" b="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b="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es-ES" noProof="0" dirty="0" smtClean="0"/>
              </a:p>
              <a:p>
                <a:pPr lvl="2"/>
                <a:r>
                  <a:rPr lang="es-ES" noProof="0" dirty="0" smtClean="0"/>
                  <a:t>Intentar </a:t>
                </a:r>
                <a:r>
                  <a:rPr lang="es-ES" b="1" noProof="0" dirty="0" smtClean="0"/>
                  <a:t>no inicializar movimientos a cero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: </a:t>
                </a:r>
                <a:r>
                  <a:rPr lang="es-ES" dirty="0"/>
                  <a:t>velocidad máxima que puede tomar la partícula en cada movimiento</a:t>
                </a:r>
                <a:endParaRPr lang="es-ES" noProof="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2732" cy="5071188"/>
              </a:xfrm>
              <a:blipFill rotWithShape="0">
                <a:blip r:embed="rId2"/>
                <a:stretch>
                  <a:fillRect l="-437" t="-1203" r="-20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32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13543</TotalTime>
  <Words>2664</Words>
  <Application>Microsoft Office PowerPoint</Application>
  <PresentationFormat>Presentación en pantalla (4:3)</PresentationFormat>
  <Paragraphs>518</Paragraphs>
  <Slides>66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4" baseType="lpstr"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Intermedio</vt:lpstr>
      <vt:lpstr>COMPUTACIÓN EVOLUTIVA Y  ALGORITMOS BIOINSPIRADOS</vt:lpstr>
      <vt:lpstr>Índice</vt:lpstr>
      <vt:lpstr>Índice</vt:lpstr>
      <vt:lpstr>Introducción</vt:lpstr>
      <vt:lpstr>Introducción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Modelo PSO</vt:lpstr>
      <vt:lpstr>Mejoras</vt:lpstr>
      <vt:lpstr>Mejoras</vt:lpstr>
      <vt:lpstr>Mejoras. Parámetro de inercia</vt:lpstr>
      <vt:lpstr>Mejoras. Parámetro de inercia</vt:lpstr>
      <vt:lpstr>Mejoras. Constricción</vt:lpstr>
      <vt:lpstr>Mejoras. Vecindad</vt:lpstr>
      <vt:lpstr>Mejoras. Vecindad</vt:lpstr>
      <vt:lpstr>Modelo PSO local</vt:lpstr>
      <vt:lpstr>Mejoras. Predator-Prey</vt:lpstr>
      <vt:lpstr>Mejoras. Predator-Prey</vt:lpstr>
      <vt:lpstr>Mejoras. Predator-Prey</vt:lpstr>
      <vt:lpstr>Índice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Evolución diferencial</vt:lpstr>
      <vt:lpstr>Variantes de la evolución diferencial</vt:lpstr>
      <vt:lpstr>Variantes de la evolución diferencial</vt:lpstr>
      <vt:lpstr>Variantes de la evolución diferencial</vt:lpstr>
      <vt:lpstr>Parámetros de ED</vt:lpstr>
      <vt:lpstr>Parámetros de ED</vt:lpstr>
      <vt:lpstr>Parámetros de ED</vt:lpstr>
      <vt:lpstr>Variantes de la evolución diferencial</vt:lpstr>
      <vt:lpstr>Evolución diferencial</vt:lpstr>
      <vt:lpstr>Evolución diferencial</vt:lpstr>
      <vt:lpstr>Evolución diferencial: Algunos modelos</vt:lpstr>
      <vt:lpstr>Evolución diferencial: Algunos modelos</vt:lpstr>
      <vt:lpstr>Evolución diferencial: Algunos modelos</vt:lpstr>
      <vt:lpstr>Evolución diferencial: Algunos 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EVOLUTIVA Y ALGORITMOS BIOINSPIRADOS</dc:title>
  <dc:creator>Jose Antonio Sanz Delgado</dc:creator>
  <cp:lastModifiedBy>Mikel Galar Idoate</cp:lastModifiedBy>
  <cp:revision>391</cp:revision>
  <dcterms:created xsi:type="dcterms:W3CDTF">2016-12-05T15:00:41Z</dcterms:created>
  <dcterms:modified xsi:type="dcterms:W3CDTF">2017-01-26T18:44:55Z</dcterms:modified>
</cp:coreProperties>
</file>