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commentAuthors.xml" ContentType="application/vnd.openxmlformats-officedocument.presentationml.commentAuthors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3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3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30.xml" ContentType="application/vnd.openxmlformats-officedocument.presentationml.comments+xml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55.png" ContentType="image/png"/>
  <Override PartName="/ppt/media/image30.png" ContentType="image/png"/>
  <Override PartName="/ppt/media/image56.png" ContentType="image/png"/>
  <Override PartName="/ppt/media/image31.png" ContentType="image/png"/>
  <Override PartName="/ppt/media/image57.png" ContentType="image/png"/>
  <Override PartName="/ppt/media/image32.png" ContentType="image/png"/>
  <Override PartName="/ppt/media/image58.png" ContentType="image/png"/>
  <Override PartName="/ppt/media/image33.png" ContentType="image/png"/>
  <Override PartName="/ppt/media/image59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63.png" ContentType="image/png"/>
  <Override PartName="/ppt/media/image8.png" ContentType="image/png"/>
  <Override PartName="/ppt/media/image62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60.png" ContentType="image/png"/>
  <Override PartName="/ppt/media/image5.png" ContentType="image/png"/>
  <Override PartName="/ppt/media/image61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66.xml" ContentType="application/vnd.openxmlformats-officedocument.presentationml.slide+xml"/>
  <Override PartName="/ppt/slides/slide41.xml" ContentType="application/vnd.openxmlformats-officedocument.presentationml.slide+xml"/>
  <Override PartName="/ppt/slides/slide65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4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slides/slide30.xml" ContentType="application/vnd.openxmlformats-officedocument.presentationml.slide+xml"/>
  <Override PartName="/ppt/slides/slide56.xml" ContentType="application/vnd.openxmlformats-officedocument.presentationml.slide+xml"/>
  <Override PartName="/ppt/slides/slide31.xml" ContentType="application/vnd.openxmlformats-officedocument.presentationml.slide+xml"/>
  <Override PartName="/ppt/slides/slide57.xml" ContentType="application/vnd.openxmlformats-officedocument.presentationml.slide+xml"/>
  <Override PartName="/ppt/slides/slide32.xml" ContentType="application/vnd.openxmlformats-officedocument.presentationml.slide+xml"/>
  <Override PartName="/ppt/slides/slide58.xml" ContentType="application/vnd.openxmlformats-officedocument.presentationml.slide+xml"/>
  <Override PartName="/ppt/slides/slide33.xml" ContentType="application/vnd.openxmlformats-officedocument.presentationml.slide+xml"/>
  <Override PartName="/ppt/slides/slide59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66.xml.rels" ContentType="application/vnd.openxmlformats-package.relationships+xml"/>
  <Override PartName="/ppt/slides/_rels/slide65.xml.rels" ContentType="application/vnd.openxmlformats-package.relationships+xml"/>
  <Override PartName="/ppt/slides/_rels/slide64.xml.rels" ContentType="application/vnd.openxmlformats-package.relationships+xml"/>
  <Override PartName="/ppt/slides/_rels/slide63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9.xml.rels" ContentType="application/vnd.openxmlformats-package.relationships+xml"/>
  <Override PartName="/ppt/slides/_rels/slide12.xml.rels" ContentType="application/vnd.openxmlformats-package.relationships+xml"/>
  <Override PartName="/ppt/slides/_rels/slide58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60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</p:sldIdLst>
  <p:sldSz cx="9144000" cy="6858000"/>
  <p:notesSz cx="6858000" cy="9144000"/>
</p:presentation>
</file>

<file path=ppt/commentAuthors.xml><?xml version="1.0" encoding="utf-8"?>
<p:cmAuthorLst xmlns:p="http://schemas.openxmlformats.org/presentationml/2006/main">
  <p:cmAuthor id="0" name="Mikel Galar Idoate" initials="MGI" lastIdx="3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commentAuthors" Target="commentAuthors.xml"/>
</Relationships>
</file>

<file path=ppt/comments/comment30.xml><?xml version="1.0" encoding="utf-8"?>
<p:cmLst xmlns:p="http://schemas.openxmlformats.org/presentationml/2006/main">
  <p:cm authorId="0" dt="2017-01-07T18:27:34.478000000" idx="1">
    <p:pos x="3959" y="3959"/>
    <p:text>Qué es a y qué es b?</p:text>
  </p:cm>
  <p:cm authorId="0" dt="2017-01-09T18:35:07.988000000" idx="2">
    <p:pos x="3959" y="3959"/>
    <p:text>Escalado</p:text>
  </p:cm>
  <p:cm authorId="0" dt="2017-01-09T18:35:24.211000000" idx="3">
    <p:pos x="3959" y="4319"/>
    <p:text>infinito va a 0 y 0 va a a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S" sz="1800" spc="-1" strike="noStrike">
                <a:solidFill>
                  <a:srgbClr val="ffffff"/>
                </a:solidFill>
                <a:latin typeface="Tw Cen MT"/>
              </a:rPr>
              <a:t>Pulse para desplazar la página</a:t>
            </a:r>
            <a:endParaRPr b="0" lang="es-E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s-ES" sz="2000" spc="-1" strike="noStrike">
                <a:latin typeface="Arial"/>
              </a:rPr>
              <a:t>Pulse para editar el formato de las notas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s-ES" sz="1400" spc="-1" strike="noStrike">
                <a:latin typeface="Times New Roman"/>
              </a:rPr>
              <a:t> 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s-ES" sz="1400" spc="-1" strike="noStrike">
                <a:latin typeface="Times New Roman"/>
              </a:rPr>
              <a:t> 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s-ES" sz="1400" spc="-1" strike="noStrike">
                <a:latin typeface="Times New Roman"/>
              </a:rPr>
              <a:t> 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4EEB9FE-1C14-4F65-A724-72BB4F7DCC3F}" type="slidenum">
              <a:rPr b="0" lang="es-ES" sz="1400" spc="-1" strike="noStrike">
                <a:latin typeface="Times New Roman"/>
              </a:rPr>
              <a:t>1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s-ES" sz="2000" spc="-1" strike="noStrike">
              <a:latin typeface="Arial"/>
            </a:endParaRPr>
          </a:p>
        </p:txBody>
      </p:sp>
      <p:sp>
        <p:nvSpPr>
          <p:cNvPr id="30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2703450-AF20-48B2-8C95-D1D7FDCA2D80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s-ES" sz="2000" spc="-1" strike="noStrike">
              <a:latin typeface="Arial"/>
            </a:endParaRPr>
          </a:p>
        </p:txBody>
      </p:sp>
      <p:sp>
        <p:nvSpPr>
          <p:cNvPr id="31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70B65A0-5333-47D2-85AD-3A96C4896966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s-ES" sz="2000" spc="-1" strike="noStrike">
              <a:latin typeface="Arial"/>
            </a:endParaRPr>
          </a:p>
        </p:txBody>
      </p:sp>
      <p:sp>
        <p:nvSpPr>
          <p:cNvPr id="31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03A1EC5-B2B0-4E2F-ADF3-FAB650EE8615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s-ES" sz="2000" spc="-1" strike="noStrike">
              <a:latin typeface="Arial"/>
            </a:endParaRPr>
          </a:p>
        </p:txBody>
      </p:sp>
      <p:sp>
        <p:nvSpPr>
          <p:cNvPr id="31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5AFDB8C-56ED-48EF-994B-3B870EE44A32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75f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5970960"/>
            <a:ext cx="9143640" cy="886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-9000" y="6053400"/>
            <a:ext cx="2248920" cy="7128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2359080" y="6044040"/>
            <a:ext cx="6784560" cy="712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s-ES" sz="4400" spc="-1" strike="noStrike" cap="all">
                <a:solidFill>
                  <a:srgbClr val="ebddc3"/>
                </a:solidFill>
                <a:latin typeface="Tw Cen MT"/>
              </a:rPr>
              <a:t>Haga clic para modificar el estilo de título del patrón</a:t>
            </a:r>
            <a:endParaRPr b="0" lang="es-ES" sz="4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76320" y="6068520"/>
            <a:ext cx="2057040" cy="6854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000120B-20E1-43C0-A286-7CD9291E48D1}" type="datetime">
              <a:rPr b="0" lang="es-ES" sz="2000" spc="-1" strike="noStrike">
                <a:solidFill>
                  <a:srgbClr val="ffffff"/>
                </a:solidFill>
                <a:latin typeface="Tw Cen MT"/>
              </a:rPr>
              <a:t>3/09/20</a:t>
            </a:fld>
            <a:endParaRPr b="0" lang="es-ES" sz="20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2085480" y="236520"/>
            <a:ext cx="5866920" cy="36468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8001000" y="228600"/>
            <a:ext cx="837720" cy="3805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3876FDF-4856-42B5-B74B-AD53B49A8CBB}" type="slidenum">
              <a:rPr b="1" lang="es-ES" sz="1400" spc="-1" strike="noStrike">
                <a:solidFill>
                  <a:srgbClr val="ebddc3"/>
                </a:solidFill>
                <a:latin typeface="Tw Cen MT"/>
              </a:rPr>
              <a:t>&lt;número&gt;</a:t>
            </a:fld>
            <a:endParaRPr b="0" lang="es-ES" sz="1400" spc="-1" strike="noStrike">
              <a:latin typeface="Times New Roman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900" spc="-1" strike="noStrike">
                <a:solidFill>
                  <a:srgbClr val="ffffff"/>
                </a:solidFill>
                <a:latin typeface="Tw Cen MT"/>
              </a:rPr>
              <a:t>Pulse para editar el formato de </a:t>
            </a:r>
            <a:r>
              <a:rPr b="0" lang="es-ES" sz="2900" spc="-1" strike="noStrike">
                <a:solidFill>
                  <a:srgbClr val="ffffff"/>
                </a:solidFill>
                <a:latin typeface="Tw Cen MT"/>
              </a:rPr>
              <a:t>esquema del texto</a:t>
            </a:r>
            <a:endParaRPr b="0" lang="es-ES" sz="2900" spc="-1" strike="noStrike">
              <a:solidFill>
                <a:srgbClr val="ffffff"/>
              </a:solidFill>
              <a:latin typeface="Tw Cen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300" spc="-1" strike="noStrike">
                <a:solidFill>
                  <a:srgbClr val="ffffff"/>
                </a:solidFill>
                <a:latin typeface="Tw Cen MT"/>
              </a:rPr>
              <a:t>Segundo nivel del esquema</a:t>
            </a:r>
            <a:endParaRPr b="0" lang="es-ES" sz="2300" spc="-1" strike="noStrike">
              <a:solidFill>
                <a:srgbClr val="ffffff"/>
              </a:solidFill>
              <a:latin typeface="Tw Cen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Tw Cen MT"/>
              </a:rPr>
              <a:t>Tercer nivel del esquema</a:t>
            </a:r>
            <a:endParaRPr b="0" lang="es-ES" sz="2000" spc="-1" strike="noStrike">
              <a:solidFill>
                <a:srgbClr val="ffffff"/>
              </a:solidFill>
              <a:latin typeface="Tw Cen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ffffff"/>
                </a:solidFill>
                <a:latin typeface="Tw Cen MT"/>
              </a:rPr>
              <a:t>Cuarto nivel del esquema</a:t>
            </a:r>
            <a:endParaRPr b="0" lang="es-ES" sz="2000" spc="-1" strike="noStrike">
              <a:solidFill>
                <a:srgbClr val="ffffff"/>
              </a:solidFill>
              <a:latin typeface="Tw Cen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Tw Cen MT"/>
              </a:rPr>
              <a:t>Quinto nivel del esquema</a:t>
            </a:r>
            <a:endParaRPr b="0" lang="es-ES" sz="2000" spc="-1" strike="noStrike">
              <a:solidFill>
                <a:srgbClr val="ffffff"/>
              </a:solidFill>
              <a:latin typeface="Tw Cen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Tw Cen MT"/>
              </a:rPr>
              <a:t>Sexto nivel del esquema</a:t>
            </a:r>
            <a:endParaRPr b="0" lang="es-ES" sz="2000" spc="-1" strike="noStrike">
              <a:solidFill>
                <a:srgbClr val="ffffff"/>
              </a:solidFill>
              <a:latin typeface="Tw Cen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Tw Cen MT"/>
              </a:rPr>
              <a:t>Séptimo nivel del esquema</a:t>
            </a:r>
            <a:endParaRPr b="0" lang="es-ES" sz="20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Haga clic para modificar el estilo de título del patrón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7B936591-36F1-4F7D-B518-9B14C22BA33F}" type="datetime">
              <a:rPr b="0" lang="es-ES" sz="1400" spc="-1" strike="noStrike">
                <a:solidFill>
                  <a:srgbClr val="775f55"/>
                </a:solidFill>
                <a:latin typeface="Tw Cen MT"/>
              </a:rPr>
              <a:t>3/09/20</a:t>
            </a:fld>
            <a:endParaRPr b="0" lang="es-ES" sz="1400" spc="-1" strike="noStrike"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9DAA143-3D22-46DB-ADE8-4A0CA00694FD}" type="slidenum">
              <a:rPr b="1" lang="es-ES" sz="1400" spc="-1" strike="noStrike">
                <a:solidFill>
                  <a:srgbClr val="ffffff"/>
                </a:solidFill>
                <a:latin typeface="Tw Cen MT"/>
              </a:rPr>
              <a:t>1</a:t>
            </a:fld>
            <a:endParaRPr b="0" lang="es-ES" sz="1400" spc="-1" strike="noStrike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solidFill>
                  <a:srgbClr val="000000"/>
                </a:solidFill>
                <a:latin typeface="Tw Cen MT"/>
              </a:rPr>
              <a:t>Haga clic para modificar el estilo de texto del patrón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Segundo nivel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Tercer nivel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</a:pPr>
            <a:r>
              <a:rPr b="0" lang="es-ES" sz="2000" spc="-1" strike="noStrike">
                <a:solidFill>
                  <a:srgbClr val="000000"/>
                </a:solidFill>
                <a:latin typeface="Tw Cen MT"/>
              </a:rPr>
              <a:t>Cuarto nivel</a:t>
            </a:r>
            <a:endParaRPr b="0" lang="es-ES" sz="2000" spc="-1" strike="noStrike">
              <a:solidFill>
                <a:srgbClr val="000000"/>
              </a:solid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</a:pPr>
            <a:r>
              <a:rPr b="0" lang="es-ES" sz="2000" spc="-1" strike="noStrike">
                <a:solidFill>
                  <a:srgbClr val="000000"/>
                </a:solidFill>
                <a:latin typeface="Tw Cen MT"/>
              </a:rPr>
              <a:t>Quinto nivel</a:t>
            </a:r>
            <a:endParaRPr b="0" lang="es-ES" sz="2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comments" Target="../comments/comment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2362320" y="4063320"/>
            <a:ext cx="6645600" cy="182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 cap="all">
                <a:solidFill>
                  <a:srgbClr val="000000"/>
                </a:solidFill>
                <a:latin typeface="Tw Cen MT"/>
              </a:rPr>
              <a:t>COMPUTACIÓN EVOLUTIVA Y </a:t>
            </a:r>
            <a:br/>
            <a:r>
              <a:rPr b="0" lang="es-ES" sz="4400" spc="-1" strike="noStrike" cap="all">
                <a:solidFill>
                  <a:srgbClr val="000000"/>
                </a:solidFill>
                <a:latin typeface="Tw Cen MT"/>
              </a:rPr>
              <a:t>ALGORITMOS BIOINSPIRADOS</a:t>
            </a:r>
            <a:endParaRPr b="0" lang="es-ES" sz="4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360" y="6074640"/>
            <a:ext cx="2178720" cy="68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es-ES" sz="2600" spc="-1" strike="noStrike">
                <a:solidFill>
                  <a:srgbClr val="ffffff"/>
                </a:solidFill>
                <a:latin typeface="Tw Cen MT"/>
              </a:rPr>
              <a:t>Mikel Galar Idoate (mikel.galar@unavarra.es)</a:t>
            </a:r>
            <a:endParaRPr b="0" lang="es-E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es-ES" sz="2600" spc="-1" strike="noStrike">
                <a:solidFill>
                  <a:srgbClr val="ffffff"/>
                </a:solidFill>
                <a:latin typeface="Tw Cen MT"/>
              </a:rPr>
              <a:t>José Antonio Sanz (joseantonio.sanz@unavarra.es)</a:t>
            </a:r>
            <a:endParaRPr b="0" lang="es-ES" sz="26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2362320" y="6074640"/>
            <a:ext cx="655884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ffffff"/>
                </a:solidFill>
                <a:latin typeface="Tw Cen MT"/>
              </a:rPr>
              <a:t>Universidad Pública de Navarra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ffffff"/>
                </a:solidFill>
                <a:latin typeface="Tw Cen MT"/>
              </a:rPr>
              <a:t>Departamento de Automática y Computación – Instituto de Smart Cities (ISC)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ffffff"/>
                </a:solidFill>
                <a:latin typeface="Tw Cen MT"/>
              </a:rPr>
              <a:t>Grupo de Investigación en Inteligencia Artificial y Razonamiento Aproximado (GIARA)</a:t>
            </a:r>
            <a:endParaRPr b="0" lang="es-ES" sz="1200" spc="-1" strike="noStrike">
              <a:latin typeface="Arial"/>
            </a:endParaRPr>
          </a:p>
        </p:txBody>
      </p:sp>
      <p:pic>
        <p:nvPicPr>
          <p:cNvPr id="100" name="Picture 2" descr=""/>
          <p:cNvPicPr/>
          <p:nvPr/>
        </p:nvPicPr>
        <p:blipFill>
          <a:blip r:embed="rId1"/>
          <a:stretch/>
        </p:blipFill>
        <p:spPr>
          <a:xfrm>
            <a:off x="45360" y="3537720"/>
            <a:ext cx="2178720" cy="1051200"/>
          </a:xfrm>
          <a:prstGeom prst="rect">
            <a:avLst/>
          </a:prstGeom>
          <a:ln>
            <a:noFill/>
          </a:ln>
        </p:spPr>
      </p:pic>
      <p:pic>
        <p:nvPicPr>
          <p:cNvPr id="101" name="Picture 4" descr=""/>
          <p:cNvPicPr/>
          <p:nvPr/>
        </p:nvPicPr>
        <p:blipFill>
          <a:blip r:embed="rId2"/>
          <a:stretch/>
        </p:blipFill>
        <p:spPr>
          <a:xfrm>
            <a:off x="-684720" y="4763520"/>
            <a:ext cx="3553560" cy="1207800"/>
          </a:xfrm>
          <a:prstGeom prst="rect">
            <a:avLst/>
          </a:prstGeom>
          <a:ln>
            <a:noFill/>
          </a:ln>
        </p:spPr>
      </p:pic>
      <p:pic>
        <p:nvPicPr>
          <p:cNvPr id="102" name="Picture 6" descr=""/>
          <p:cNvPicPr/>
          <p:nvPr/>
        </p:nvPicPr>
        <p:blipFill>
          <a:blip r:embed="rId3"/>
          <a:stretch/>
        </p:blipFill>
        <p:spPr>
          <a:xfrm>
            <a:off x="3131280" y="1685880"/>
            <a:ext cx="5107680" cy="283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Modelo PSO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s-ES" sz="2900" spc="-1" strike="noStrike">
                <a:solidFill>
                  <a:srgbClr val="0070c0"/>
                </a:solidFill>
                <a:latin typeface="Tw Cen MT"/>
              </a:rPr>
              <a:t>Inicialización de la Nube de Partículas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24" name="Imagen 3" descr=""/>
          <p:cNvPicPr/>
          <p:nvPr/>
        </p:nvPicPr>
        <p:blipFill>
          <a:blip r:embed="rId1"/>
          <a:srcRect l="26328" t="29661" r="29469" b="20482"/>
          <a:stretch/>
        </p:blipFill>
        <p:spPr>
          <a:xfrm>
            <a:off x="2309040" y="2208960"/>
            <a:ext cx="4838040" cy="444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Modelo PSO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612720" y="1600200"/>
            <a:ext cx="8372520" cy="506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s-ES" sz="2900" spc="-1" strike="noStrike">
                <a:solidFill>
                  <a:srgbClr val="0070c0"/>
                </a:solidFill>
                <a:latin typeface="Tw Cen MT"/>
              </a:rPr>
              <a:t>Movimiento de la partícula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Añadimos al vector posición el vector velocidad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marL="457200">
              <a:lnSpc>
                <a:spcPct val="100000"/>
              </a:lnSpc>
              <a:spcBef>
                <a:spcPts val="550"/>
              </a:spcBef>
            </a:pP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400" spc="-1" strike="noStrike">
                <a:solidFill>
                  <a:srgbClr val="000000"/>
                </a:solidFill>
                <a:latin typeface="Tw Cen MT"/>
              </a:rPr>
              <a:t>Una vez calculada la nueva posición de la partícula, se </a:t>
            </a:r>
            <a:r>
              <a:rPr b="1" lang="es-ES" sz="2400" spc="-1" strike="noStrike">
                <a:solidFill>
                  <a:srgbClr val="0070c0"/>
                </a:solidFill>
                <a:latin typeface="Tw Cen MT"/>
              </a:rPr>
              <a:t>evalúa la nueva solución </a:t>
            </a:r>
            <a:r>
              <a:rPr b="0" lang="es-ES" sz="2400" spc="-1" strike="noStrike">
                <a:solidFill>
                  <a:srgbClr val="000000"/>
                </a:solidFill>
                <a:latin typeface="Tw Cen MT"/>
              </a:rPr>
              <a:t>(localización)</a:t>
            </a:r>
            <a:endParaRPr b="0" lang="es-ES" sz="24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Se actualiza el fitness de ese momento ()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Si el nuevo fitness es mejor que el que mejor que teníamos hasta ahora, se actualiza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</a:pPr>
            <a:r>
              <a:rPr b="0" lang="es-ES" sz="2000" spc="-1" strike="noStrike">
                <a:solidFill>
                  <a:srgbClr val="00b050"/>
                </a:solidFill>
                <a:latin typeface="Consolas"/>
              </a:rPr>
              <a:t>p_fitness = x_fitness</a:t>
            </a:r>
            <a:endParaRPr b="0" lang="es-ES" sz="2000" spc="-1" strike="noStrike">
              <a:solidFill>
                <a:srgbClr val="000000"/>
              </a:solid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</a:pPr>
            <a:r>
              <a:rPr b="0" lang="es-ES" sz="2000" spc="-1" strike="noStrike">
                <a:solidFill>
                  <a:srgbClr val="00b050"/>
                </a:solidFill>
                <a:latin typeface="Consolas"/>
              </a:rPr>
              <a:t>pBest = X′</a:t>
            </a:r>
            <a:endParaRPr b="0" lang="es-ES" sz="2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s-ES" sz="2900" spc="-1" strike="noStrike">
                <a:solidFill>
                  <a:srgbClr val="ff0000"/>
                </a:solidFill>
                <a:latin typeface="Tw Cen MT"/>
              </a:rPr>
              <a:t>Importante: ¿Cómo ajustamos la velocidad?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Este es el </a:t>
            </a:r>
            <a:r>
              <a:rPr b="1" lang="es-ES" sz="2600" spc="-1" strike="noStrike">
                <a:solidFill>
                  <a:srgbClr val="000000"/>
                </a:solidFill>
                <a:latin typeface="Tw Cen MT"/>
              </a:rPr>
              <a:t>paso más importante 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del algoritmo PSO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612720" y="1600200"/>
            <a:ext cx="8372520" cy="50616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latin typeface="Tw Cen MT"/>
              </a:rPr>
              <a:t> 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Modelo PSO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612720" y="1600200"/>
            <a:ext cx="8381880" cy="50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s-ES" sz="2900" spc="-1" strike="noStrike">
                <a:solidFill>
                  <a:srgbClr val="0070c0"/>
                </a:solidFill>
                <a:latin typeface="Tw Cen MT"/>
              </a:rPr>
              <a:t>Actualización del vector velocidad 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Se realiza </a:t>
            </a:r>
            <a:r>
              <a:rPr b="1" lang="es-ES" sz="2600" spc="-1" strike="noStrike">
                <a:solidFill>
                  <a:srgbClr val="000000"/>
                </a:solidFill>
                <a:latin typeface="Tw Cen MT"/>
              </a:rPr>
              <a:t>para cada partícula y cada dimensión</a:t>
            </a:r>
            <a:r>
              <a:rPr b="1" lang="es-ES" sz="2600" spc="-1" strike="noStrike">
                <a:solidFill>
                  <a:srgbClr val="0070c0"/>
                </a:solidFill>
                <a:latin typeface="Tw Cen MT"/>
              </a:rPr>
              <a:t> 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de dicha partícula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70c0"/>
                </a:solidFill>
                <a:latin typeface="Tw Cen MT"/>
              </a:rPr>
              <a:t>Inicialmente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, </a:t>
            </a:r>
            <a:r>
              <a:rPr b="0" lang="es-ES" sz="2600" spc="-1" strike="noStrike">
                <a:solidFill>
                  <a:srgbClr val="00b050"/>
                </a:solidFill>
                <a:latin typeface="Tw Cen MT"/>
              </a:rPr>
              <a:t>mantenemos la trayectoria/velocidad 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que tenía la partícula hasta ese momento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marL="320040">
              <a:lnSpc>
                <a:spcPct val="100000"/>
              </a:lnSpc>
              <a:spcBef>
                <a:spcPts val="550"/>
              </a:spcBef>
            </a:pP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	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612720" y="1600200"/>
            <a:ext cx="8381880" cy="5014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latin typeface="Tw Cen MT"/>
              </a:rPr>
              <a:t> 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Modelo PSO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612720" y="1600200"/>
            <a:ext cx="8344440" cy="50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s-ES" sz="2900" spc="-1" strike="noStrike">
                <a:solidFill>
                  <a:srgbClr val="0070c0"/>
                </a:solidFill>
                <a:latin typeface="Tw Cen MT"/>
              </a:rPr>
              <a:t>Actualización del vector velocidad 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70c0"/>
                </a:solidFill>
                <a:latin typeface="Tw Cen MT"/>
              </a:rPr>
              <a:t>Añadimos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 al vuelo una </a:t>
            </a:r>
            <a:r>
              <a:rPr b="0" lang="es-ES" sz="2600" spc="-1" strike="noStrike">
                <a:solidFill>
                  <a:srgbClr val="0070c0"/>
                </a:solidFill>
                <a:latin typeface="Tw Cen MT"/>
              </a:rPr>
              <a:t>componente cognitiva 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(nostalgia)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Trata de </a:t>
            </a:r>
            <a:r>
              <a:rPr b="0" lang="es-ES" sz="2600" spc="-1" strike="noStrike">
                <a:solidFill>
                  <a:srgbClr val="0070c0"/>
                </a:solidFill>
                <a:latin typeface="Tw Cen MT"/>
              </a:rPr>
              <a:t>modificar la velocidad 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para que </a:t>
            </a:r>
            <a:r>
              <a:rPr b="0" lang="es-ES" sz="2600" spc="-1" strike="noStrike">
                <a:solidFill>
                  <a:srgbClr val="00b050"/>
                </a:solidFill>
                <a:latin typeface="Tw Cen MT"/>
              </a:rPr>
              <a:t>volvamos al punto en el que más cerca hemos estado de la comida 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anteriormente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marL="320040">
              <a:lnSpc>
                <a:spcPct val="100000"/>
              </a:lnSpc>
              <a:spcBef>
                <a:spcPts val="550"/>
              </a:spcBef>
            </a:pP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marL="320040">
              <a:lnSpc>
                <a:spcPct val="100000"/>
              </a:lnSpc>
              <a:spcBef>
                <a:spcPts val="550"/>
              </a:spcBef>
            </a:pP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marL="320040">
              <a:lnSpc>
                <a:spcPct val="100000"/>
              </a:lnSpc>
              <a:spcBef>
                <a:spcPts val="550"/>
              </a:spcBef>
            </a:pP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es-ES" sz="2100" spc="-1" strike="noStrike">
                <a:solidFill>
                  <a:srgbClr val="000000"/>
                </a:solidFill>
                <a:latin typeface="Tw Cen MT"/>
              </a:rPr>
              <a:t>donde  y es un número aleatorio en </a:t>
            </a:r>
            <a:endParaRPr b="0" lang="es-ES" sz="21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612720" y="1600200"/>
            <a:ext cx="8344440" cy="5014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latin typeface="Tw Cen MT"/>
              </a:rPr>
              <a:t> 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Modelo PSO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612720" y="1600200"/>
            <a:ext cx="8400240" cy="505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s-ES" sz="2900" spc="-1" strike="noStrike">
                <a:solidFill>
                  <a:srgbClr val="0070c0"/>
                </a:solidFill>
                <a:latin typeface="Tw Cen MT"/>
              </a:rPr>
              <a:t>Actualización del vector velocidad 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70c0"/>
                </a:solidFill>
                <a:latin typeface="Tw Cen MT"/>
              </a:rPr>
              <a:t>Añadimos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 al vuelo una </a:t>
            </a:r>
            <a:r>
              <a:rPr b="0" lang="es-ES" sz="2600" spc="-1" strike="noStrike">
                <a:solidFill>
                  <a:srgbClr val="0070c0"/>
                </a:solidFill>
                <a:latin typeface="Tw Cen MT"/>
              </a:rPr>
              <a:t>componente social 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(envidia)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Trata de </a:t>
            </a:r>
            <a:r>
              <a:rPr b="0" lang="es-ES" sz="2600" spc="-1" strike="noStrike">
                <a:solidFill>
                  <a:srgbClr val="0070c0"/>
                </a:solidFill>
                <a:latin typeface="Tw Cen MT"/>
              </a:rPr>
              <a:t>modificar la velocidad 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para que </a:t>
            </a:r>
            <a:r>
              <a:rPr b="0" lang="es-ES" sz="2600" spc="-1" strike="noStrike">
                <a:solidFill>
                  <a:srgbClr val="00b050"/>
                </a:solidFill>
                <a:latin typeface="Tw Cen MT"/>
              </a:rPr>
              <a:t>vayamos hacia la zona en la que se sitúa la partícula que más cerca ha estado de la comida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marL="320040">
              <a:lnSpc>
                <a:spcPct val="100000"/>
              </a:lnSpc>
              <a:spcBef>
                <a:spcPts val="550"/>
              </a:spcBef>
            </a:pP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marL="320040">
              <a:lnSpc>
                <a:spcPct val="100000"/>
              </a:lnSpc>
              <a:spcBef>
                <a:spcPts val="550"/>
              </a:spcBef>
            </a:pP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marL="320040">
              <a:lnSpc>
                <a:spcPct val="100000"/>
              </a:lnSpc>
              <a:spcBef>
                <a:spcPts val="550"/>
              </a:spcBef>
            </a:pP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marL="320040">
              <a:lnSpc>
                <a:spcPct val="100000"/>
              </a:lnSpc>
              <a:spcBef>
                <a:spcPts val="550"/>
              </a:spcBef>
            </a:pP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marL="320040">
              <a:lnSpc>
                <a:spcPct val="100000"/>
              </a:lnSpc>
              <a:spcBef>
                <a:spcPts val="550"/>
              </a:spcBef>
            </a:pP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es-ES" sz="2100" spc="-1" strike="noStrike">
                <a:solidFill>
                  <a:srgbClr val="000000"/>
                </a:solidFill>
                <a:latin typeface="Tw Cen MT"/>
              </a:rPr>
              <a:t>donde , rand es un número aleatorio en [0, 1] y es la posición de la partícula con mejor fitness </a:t>
            </a:r>
            <a:endParaRPr b="0" lang="es-ES" sz="21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612720" y="1600200"/>
            <a:ext cx="8400240" cy="5052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latin typeface="Tw Cen MT"/>
              </a:rPr>
              <a:t> 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Modelo PSO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612720" y="1600200"/>
            <a:ext cx="8363160" cy="504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s-ES" sz="2900" spc="-1" strike="noStrike">
                <a:solidFill>
                  <a:srgbClr val="0070c0"/>
                </a:solidFill>
                <a:latin typeface="Tw Cen MT"/>
              </a:rPr>
              <a:t>Actualización del vector velocidad 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1" lang="es-ES" sz="2600" spc="-1" strike="noStrike">
                <a:solidFill>
                  <a:srgbClr val="0070c0"/>
                </a:solidFill>
                <a:latin typeface="Tw Cen MT"/>
              </a:rPr>
              <a:t>Ratios de aprendizaje 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 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Controlan las componentes cognitivas y social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Determinan diferentes </a:t>
            </a:r>
            <a:r>
              <a:rPr b="1" lang="es-ES" sz="2300" spc="-1" strike="noStrike">
                <a:solidFill>
                  <a:srgbClr val="000000"/>
                </a:solidFill>
                <a:latin typeface="Tw Cen MT"/>
              </a:rPr>
              <a:t>tipos de algoritmos PSO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</a:pPr>
            <a:r>
              <a:rPr b="1" lang="es-ES" sz="2000" spc="-1" strike="noStrike">
                <a:solidFill>
                  <a:srgbClr val="0070c0"/>
                </a:solidFill>
                <a:latin typeface="Tw Cen MT"/>
              </a:rPr>
              <a:t>Modelo completo</a:t>
            </a:r>
            <a:r>
              <a:rPr b="0" lang="es-ES" sz="2000" spc="-1" strike="noStrike">
                <a:solidFill>
                  <a:srgbClr val="000000"/>
                </a:solidFill>
                <a:latin typeface="Tw Cen MT"/>
              </a:rPr>
              <a:t>: </a:t>
            </a:r>
            <a:endParaRPr b="0" lang="es-ES" sz="2000" spc="-1" strike="noStrike">
              <a:solidFill>
                <a:srgbClr val="000000"/>
              </a:solid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</a:pPr>
            <a:r>
              <a:rPr b="1" lang="es-ES" sz="2000" spc="-1" strike="noStrike">
                <a:solidFill>
                  <a:srgbClr val="0070c0"/>
                </a:solidFill>
                <a:latin typeface="Tw Cen MT"/>
              </a:rPr>
              <a:t>Sólo cognitivo</a:t>
            </a:r>
            <a:r>
              <a:rPr b="0" lang="es-ES" sz="2000" spc="-1" strike="noStrike">
                <a:solidFill>
                  <a:srgbClr val="000000"/>
                </a:solidFill>
                <a:latin typeface="Tw Cen MT"/>
              </a:rPr>
              <a:t>: </a:t>
            </a:r>
            <a:endParaRPr b="0" lang="es-ES" sz="2000" spc="-1" strike="noStrike">
              <a:solidFill>
                <a:srgbClr val="000000"/>
              </a:solid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</a:pPr>
            <a:r>
              <a:rPr b="1" lang="es-ES" sz="2000" spc="-1" strike="noStrike">
                <a:solidFill>
                  <a:srgbClr val="0070c0"/>
                </a:solidFill>
                <a:latin typeface="Tw Cen MT"/>
              </a:rPr>
              <a:t>Sólo social</a:t>
            </a:r>
            <a:r>
              <a:rPr b="0" lang="es-ES" sz="2000" spc="-1" strike="noStrike">
                <a:solidFill>
                  <a:srgbClr val="000000"/>
                </a:solidFill>
                <a:latin typeface="Tw Cen MT"/>
              </a:rPr>
              <a:t>: </a:t>
            </a:r>
            <a:endParaRPr b="0" lang="es-ES" sz="2000" spc="-1" strike="noStrike">
              <a:solidFill>
                <a:srgbClr val="000000"/>
              </a:solid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</a:pPr>
            <a:r>
              <a:rPr b="1" lang="es-ES" sz="2000" spc="-1" strike="noStrike">
                <a:solidFill>
                  <a:srgbClr val="000000"/>
                </a:solidFill>
                <a:latin typeface="Tw Cen MT"/>
              </a:rPr>
              <a:t>Sólo Social exclusivo:</a:t>
            </a:r>
            <a:r>
              <a:rPr b="0" lang="es-ES" sz="2000" spc="-1" strike="noStrike">
                <a:solidFill>
                  <a:srgbClr val="000000"/>
                </a:solidFill>
                <a:latin typeface="Tw Cen MT"/>
              </a:rPr>
              <a:t> </a:t>
            </a:r>
            <a:endParaRPr b="0" lang="es-ES" sz="2000" spc="-1" strike="noStrike">
              <a:solidFill>
                <a:srgbClr val="000000"/>
              </a:solid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</a:pPr>
            <a:r>
              <a:rPr b="0" lang="es-ES" sz="2000" spc="-1" strike="noStrike">
                <a:solidFill>
                  <a:srgbClr val="000000"/>
                </a:solidFill>
                <a:latin typeface="Tw Cen MT"/>
              </a:rPr>
              <a:t>La propia partícula no puede ser la mejor del entorno</a:t>
            </a:r>
            <a:endParaRPr b="0" lang="es-ES" sz="2000" spc="-1" strike="noStrike">
              <a:solidFill>
                <a:srgbClr val="000000"/>
              </a:solidFill>
              <a:latin typeface="Tw Cen MT"/>
            </a:endParaRPr>
          </a:p>
          <a:p>
            <a:endParaRPr b="0" lang="es-ES" sz="2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612720" y="1600200"/>
            <a:ext cx="8363160" cy="50428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latin typeface="Tw Cen MT"/>
              </a:rPr>
              <a:t> 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Modelo PSO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s-ES" sz="2900" spc="-1" strike="noStrike">
                <a:solidFill>
                  <a:srgbClr val="0070c0"/>
                </a:solidFill>
                <a:latin typeface="Tw Cen MT"/>
              </a:rPr>
              <a:t>Actualización del vector velocidad 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42" name="Imagen 4" descr=""/>
          <p:cNvPicPr/>
          <p:nvPr/>
        </p:nvPicPr>
        <p:blipFill>
          <a:blip r:embed="rId1"/>
          <a:srcRect l="28576" t="22195" r="28099" b="42194"/>
          <a:stretch/>
        </p:blipFill>
        <p:spPr>
          <a:xfrm>
            <a:off x="1559160" y="2214000"/>
            <a:ext cx="6068160" cy="415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Modelo PSO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013760" y="1576800"/>
            <a:ext cx="7016760" cy="53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onsolas"/>
              </a:rPr>
              <a:t>t = 0;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onsolas"/>
              </a:rPr>
              <a:t>Para</a:t>
            </a:r>
            <a:r>
              <a:rPr b="0" lang="es-ES" sz="1800" spc="-1" strike="noStrike">
                <a:solidFill>
                  <a:srgbClr val="000000"/>
                </a:solidFill>
                <a:latin typeface="Consolas"/>
              </a:rPr>
              <a:t> i=1 </a:t>
            </a:r>
            <a:r>
              <a:rPr b="1" lang="es-ES" sz="1800" spc="-1" strike="noStrike">
                <a:solidFill>
                  <a:srgbClr val="000000"/>
                </a:solidFill>
                <a:latin typeface="Consolas"/>
              </a:rPr>
              <a:t>hasta</a:t>
            </a:r>
            <a:r>
              <a:rPr b="0" lang="es-ES" sz="1800" spc="-1" strike="noStrike">
                <a:solidFill>
                  <a:srgbClr val="000000"/>
                </a:solidFill>
                <a:latin typeface="Consolas"/>
              </a:rPr>
              <a:t> Número_partículas</a:t>
            </a: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onsolas"/>
              </a:rPr>
              <a:t>inicializar Xi y Vi;</a:t>
            </a: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onsolas"/>
              </a:rPr>
              <a:t>Mientras</a:t>
            </a:r>
            <a:r>
              <a:rPr b="0" lang="es-ES" sz="1800" spc="-1" strike="noStrike">
                <a:solidFill>
                  <a:srgbClr val="000000"/>
                </a:solidFill>
                <a:latin typeface="Consolas"/>
              </a:rPr>
              <a:t> (no se cumpla la condición de parada) </a:t>
            </a:r>
            <a:r>
              <a:rPr b="1" lang="es-ES" sz="1800" spc="-1" strike="noStrike">
                <a:solidFill>
                  <a:srgbClr val="000000"/>
                </a:solidFill>
                <a:latin typeface="Consolas"/>
              </a:rPr>
              <a:t>hacer</a:t>
            </a: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onsolas"/>
              </a:rPr>
              <a:t>t ← t + 1</a:t>
            </a: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onsolas"/>
              </a:rPr>
              <a:t>Para</a:t>
            </a:r>
            <a:r>
              <a:rPr b="0" lang="es-ES" sz="1800" spc="-1" strike="noStrike">
                <a:solidFill>
                  <a:srgbClr val="000000"/>
                </a:solidFill>
                <a:latin typeface="Consolas"/>
              </a:rPr>
              <a:t> i=1 </a:t>
            </a:r>
            <a:r>
              <a:rPr b="1" lang="es-ES" sz="1800" spc="-1" strike="noStrike">
                <a:solidFill>
                  <a:srgbClr val="000000"/>
                </a:solidFill>
                <a:latin typeface="Consolas"/>
              </a:rPr>
              <a:t>hasta</a:t>
            </a:r>
            <a:r>
              <a:rPr b="0" lang="es-ES" sz="1800" spc="-1" strike="noStrike">
                <a:solidFill>
                  <a:srgbClr val="000000"/>
                </a:solidFill>
                <a:latin typeface="Consolas"/>
              </a:rPr>
              <a:t> Número_partículas</a:t>
            </a:r>
            <a:endParaRPr b="0" lang="es-E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onsolas"/>
              </a:rPr>
              <a:t>evaluar Xi;</a:t>
            </a:r>
            <a:endParaRPr b="0" lang="es-E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onsolas"/>
              </a:rPr>
              <a:t>Si</a:t>
            </a:r>
            <a:r>
              <a:rPr b="0" lang="es-ES" sz="1800" spc="-1" strike="noStrike">
                <a:solidFill>
                  <a:srgbClr val="000000"/>
                </a:solidFill>
                <a:latin typeface="Consolas"/>
              </a:rPr>
              <a:t> F(Xi) es mejor que F(</a:t>
            </a:r>
            <a:r>
              <a:rPr b="0" i="1" lang="es-ES" sz="1800" spc="-1" strike="noStrike">
                <a:solidFill>
                  <a:srgbClr val="000000"/>
                </a:solidFill>
                <a:latin typeface="Consolas"/>
              </a:rPr>
              <a:t>pBest</a:t>
            </a:r>
            <a:r>
              <a:rPr b="0" lang="es-ES" sz="1800" spc="-1" strike="noStrike">
                <a:solidFill>
                  <a:srgbClr val="000000"/>
                </a:solidFill>
                <a:latin typeface="Consolas"/>
              </a:rPr>
              <a:t>i) </a:t>
            </a:r>
            <a:r>
              <a:rPr b="1" lang="es-ES" sz="1800" spc="-1" strike="noStrike">
                <a:solidFill>
                  <a:srgbClr val="000000"/>
                </a:solidFill>
                <a:latin typeface="Consolas"/>
              </a:rPr>
              <a:t>entonces</a:t>
            </a:r>
            <a:endParaRPr b="0" lang="es-ES" sz="1800" spc="-1" strike="noStrike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b="0" i="1" lang="es-ES" sz="1800" spc="-1" strike="noStrike">
                <a:solidFill>
                  <a:srgbClr val="000000"/>
                </a:solidFill>
                <a:latin typeface="Consolas"/>
              </a:rPr>
              <a:t>pBest</a:t>
            </a:r>
            <a:r>
              <a:rPr b="0" lang="es-ES" sz="1800" spc="-1" strike="noStrike">
                <a:solidFill>
                  <a:srgbClr val="000000"/>
                </a:solidFill>
                <a:latin typeface="Consolas"/>
              </a:rPr>
              <a:t>i ← Xi; F(</a:t>
            </a:r>
            <a:r>
              <a:rPr b="0" i="1" lang="es-ES" sz="1800" spc="-1" strike="noStrike">
                <a:solidFill>
                  <a:srgbClr val="000000"/>
                </a:solidFill>
                <a:latin typeface="Consolas"/>
              </a:rPr>
              <a:t>pBest</a:t>
            </a:r>
            <a:r>
              <a:rPr b="0" lang="es-ES" sz="1800" spc="-1" strike="noStrike">
                <a:solidFill>
                  <a:srgbClr val="000000"/>
                </a:solidFill>
                <a:latin typeface="Consolas"/>
              </a:rPr>
              <a:t>i) ← F(Xi)</a:t>
            </a:r>
            <a:endParaRPr b="0" lang="es-E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1" lang="es-ES" sz="1800" spc="-1" strike="noStrike">
                <a:solidFill>
                  <a:srgbClr val="00b050"/>
                </a:solidFill>
                <a:latin typeface="Consolas"/>
              </a:rPr>
              <a:t>Si F(</a:t>
            </a:r>
            <a:r>
              <a:rPr b="1" i="1" lang="es-ES" sz="1800" spc="-1" strike="noStrike">
                <a:solidFill>
                  <a:srgbClr val="00b050"/>
                </a:solidFill>
                <a:latin typeface="Consolas"/>
              </a:rPr>
              <a:t>pBest</a:t>
            </a:r>
            <a:r>
              <a:rPr b="1" lang="es-ES" sz="1800" spc="-1" strike="noStrike">
                <a:solidFill>
                  <a:srgbClr val="00b050"/>
                </a:solidFill>
                <a:latin typeface="Consolas"/>
              </a:rPr>
              <a:t>) es mejor que F(</a:t>
            </a:r>
            <a:r>
              <a:rPr b="1" i="1" lang="es-ES" sz="1800" spc="-1" strike="noStrike">
                <a:solidFill>
                  <a:srgbClr val="00b050"/>
                </a:solidFill>
                <a:latin typeface="Consolas"/>
              </a:rPr>
              <a:t>gBest</a:t>
            </a:r>
            <a:r>
              <a:rPr b="1" lang="es-ES" sz="1800" spc="-1" strike="noStrike">
                <a:solidFill>
                  <a:srgbClr val="00b050"/>
                </a:solidFill>
                <a:latin typeface="Consolas"/>
              </a:rPr>
              <a:t>) entonces</a:t>
            </a:r>
            <a:endParaRPr b="0" lang="es-ES" sz="1800" spc="-1" strike="noStrike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b="1" i="1" lang="es-ES" sz="1800" spc="-1" strike="noStrike">
                <a:solidFill>
                  <a:srgbClr val="00b050"/>
                </a:solidFill>
                <a:latin typeface="Consolas"/>
              </a:rPr>
              <a:t>gBest </a:t>
            </a:r>
            <a:r>
              <a:rPr b="0" lang="es-ES" sz="1800" spc="-1" strike="noStrike">
                <a:solidFill>
                  <a:srgbClr val="00b050"/>
                </a:solidFill>
                <a:latin typeface="Consolas"/>
              </a:rPr>
              <a:t>← </a:t>
            </a:r>
            <a:r>
              <a:rPr b="1" i="1" lang="es-ES" sz="1800" spc="-1" strike="noStrike">
                <a:solidFill>
                  <a:srgbClr val="00b050"/>
                </a:solidFill>
                <a:latin typeface="Consolas"/>
              </a:rPr>
              <a:t>pBest</a:t>
            </a:r>
            <a:r>
              <a:rPr b="1" lang="es-ES" sz="1800" spc="-1" strike="noStrike">
                <a:solidFill>
                  <a:srgbClr val="00b050"/>
                </a:solidFill>
                <a:latin typeface="Consolas"/>
              </a:rPr>
              <a:t>i; F(</a:t>
            </a:r>
            <a:r>
              <a:rPr b="1" i="1" lang="es-ES" sz="1800" spc="-1" strike="noStrike">
                <a:solidFill>
                  <a:srgbClr val="00b050"/>
                </a:solidFill>
                <a:latin typeface="Consolas"/>
              </a:rPr>
              <a:t>gBest</a:t>
            </a:r>
            <a:r>
              <a:rPr b="1" lang="es-ES" sz="1800" spc="-1" strike="noStrike">
                <a:solidFill>
                  <a:srgbClr val="00b050"/>
                </a:solidFill>
                <a:latin typeface="Consolas"/>
              </a:rPr>
              <a:t>) </a:t>
            </a:r>
            <a:r>
              <a:rPr b="0" lang="es-ES" sz="1800" spc="-1" strike="noStrike">
                <a:solidFill>
                  <a:srgbClr val="00b050"/>
                </a:solidFill>
                <a:latin typeface="Consolas"/>
              </a:rPr>
              <a:t>← </a:t>
            </a:r>
            <a:r>
              <a:rPr b="1" lang="es-ES" sz="1800" spc="-1" strike="noStrike">
                <a:solidFill>
                  <a:srgbClr val="00b050"/>
                </a:solidFill>
                <a:latin typeface="Consolas"/>
              </a:rPr>
              <a:t>F(</a:t>
            </a:r>
            <a:r>
              <a:rPr b="1" i="1" lang="es-ES" sz="1800" spc="-1" strike="noStrike">
                <a:solidFill>
                  <a:srgbClr val="00b050"/>
                </a:solidFill>
                <a:latin typeface="Consolas"/>
              </a:rPr>
              <a:t>pBest</a:t>
            </a:r>
            <a:r>
              <a:rPr b="1" lang="es-ES" sz="1800" spc="-1" strike="noStrike">
                <a:solidFill>
                  <a:srgbClr val="00b050"/>
                </a:solidFill>
                <a:latin typeface="Consolas"/>
              </a:rPr>
              <a:t>i)</a:t>
            </a: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onsolas"/>
              </a:rPr>
              <a:t>Para </a:t>
            </a:r>
            <a:r>
              <a:rPr b="0" lang="es-ES" sz="1800" spc="-1" strike="noStrike">
                <a:solidFill>
                  <a:srgbClr val="000000"/>
                </a:solidFill>
                <a:latin typeface="Consolas"/>
              </a:rPr>
              <a:t>i=1 </a:t>
            </a:r>
            <a:r>
              <a:rPr b="1" lang="es-ES" sz="1800" spc="-1" strike="noStrike">
                <a:solidFill>
                  <a:srgbClr val="000000"/>
                </a:solidFill>
                <a:latin typeface="Consolas"/>
              </a:rPr>
              <a:t>hasta</a:t>
            </a:r>
            <a:r>
              <a:rPr b="0" lang="es-ES" sz="1800" spc="-1" strike="noStrike">
                <a:solidFill>
                  <a:srgbClr val="000000"/>
                </a:solidFill>
                <a:latin typeface="Consolas"/>
              </a:rPr>
              <a:t> Número_partículas</a:t>
            </a:r>
            <a:endParaRPr b="0" lang="es-E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onsolas"/>
              </a:rPr>
              <a:t>Calcular Vi, la velocidad de Xi, de acuerdo a </a:t>
            </a:r>
            <a:r>
              <a:rPr b="0" i="1" lang="es-ES" sz="1800" spc="-1" strike="noStrike">
                <a:solidFill>
                  <a:srgbClr val="000000"/>
                </a:solidFill>
                <a:latin typeface="Consolas"/>
              </a:rPr>
              <a:t>pBest</a:t>
            </a:r>
            <a:r>
              <a:rPr b="0" lang="es-ES" sz="1800" spc="-1" strike="noStrike">
                <a:solidFill>
                  <a:srgbClr val="000000"/>
                </a:solidFill>
                <a:latin typeface="Consolas"/>
              </a:rPr>
              <a:t>i y </a:t>
            </a:r>
            <a:r>
              <a:rPr b="1" i="1" lang="es-ES" sz="1800" spc="-1" strike="noStrike">
                <a:solidFill>
                  <a:srgbClr val="00b050"/>
                </a:solidFill>
                <a:latin typeface="Consolas"/>
              </a:rPr>
              <a:t>gBest</a:t>
            </a:r>
            <a:r>
              <a:rPr b="1" lang="es-ES" sz="1800" spc="-1" strike="noStrike">
                <a:solidFill>
                  <a:srgbClr val="00b050"/>
                </a:solidFill>
                <a:latin typeface="Consolas"/>
              </a:rPr>
              <a:t>i</a:t>
            </a:r>
            <a:endParaRPr b="0" lang="es-E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onsolas"/>
              </a:rPr>
              <a:t>Calcular la nueva posición Xi, de acuerdo a Xi y Vi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onsolas"/>
              </a:rPr>
              <a:t>Devolver</a:t>
            </a:r>
            <a:r>
              <a:rPr b="0" lang="es-ES" sz="1800" spc="-1" strike="noStrike">
                <a:solidFill>
                  <a:srgbClr val="000000"/>
                </a:solidFill>
                <a:latin typeface="Consolas"/>
              </a:rPr>
              <a:t> la mejor solución encontrada</a:t>
            </a:r>
            <a:endParaRPr b="0" lang="es-ES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Modelo PSO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612720" y="1600200"/>
            <a:ext cx="8325720" cy="504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s-ES" sz="2900" spc="-1" strike="noStrike">
                <a:solidFill>
                  <a:srgbClr val="0070c0"/>
                </a:solidFill>
                <a:latin typeface="Tw Cen MT"/>
              </a:rPr>
              <a:t>Tamaño de la nube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Entre 20 y 40 partículas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Problemas simples: 10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Problemas muy complejos, 100-200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s-ES" sz="2900" spc="-1" strike="noStrike">
                <a:solidFill>
                  <a:srgbClr val="0070c0"/>
                </a:solidFill>
                <a:latin typeface="Tw Cen MT"/>
              </a:rPr>
              <a:t>Velocidad máxima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Vmax se suele definir a partir del intervalo de cada variable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s-ES" sz="2900" spc="-1" strike="noStrike">
                <a:solidFill>
                  <a:srgbClr val="0070c0"/>
                </a:solidFill>
                <a:latin typeface="Tw Cen MT"/>
              </a:rPr>
              <a:t>Ratios de aprendizaje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Habitualmente, 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612720" y="1600200"/>
            <a:ext cx="8325720" cy="50428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latin typeface="Tw Cen MT"/>
              </a:rPr>
              <a:t> 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Modelo PSO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612720" y="1600200"/>
            <a:ext cx="8381880" cy="5098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s-ES" sz="2900" spc="-1" strike="noStrike">
                <a:solidFill>
                  <a:srgbClr val="0070c0"/>
                </a:solidFill>
                <a:latin typeface="Tw Cen MT"/>
              </a:rPr>
              <a:t>Relación con los algoritmos genéticos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Principal diferencia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En </a:t>
            </a:r>
            <a:r>
              <a:rPr b="1" lang="es-ES" sz="2300" spc="-1" strike="noStrike">
                <a:solidFill>
                  <a:srgbClr val="000000"/>
                </a:solidFill>
                <a:latin typeface="Tw Cen MT"/>
              </a:rPr>
              <a:t>PSO no existe</a:t>
            </a: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 una operación de </a:t>
            </a:r>
            <a:r>
              <a:rPr b="1" lang="es-ES" sz="2300" spc="-1" strike="noStrike">
                <a:solidFill>
                  <a:srgbClr val="000000"/>
                </a:solidFill>
                <a:latin typeface="Tw Cen MT"/>
              </a:rPr>
              <a:t>selección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Todas las partículas  de la población se mantienen a lo largo del algoritmo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1" lang="es-ES" sz="2600" spc="-1" strike="noStrike">
                <a:solidFill>
                  <a:srgbClr val="000000"/>
                </a:solidFill>
                <a:latin typeface="Tw Cen MT"/>
              </a:rPr>
              <a:t>Actualización de la velocidad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Es una </a:t>
            </a:r>
            <a:r>
              <a:rPr b="1" lang="es-ES" sz="2300" spc="-1" strike="noStrike">
                <a:solidFill>
                  <a:srgbClr val="0070c0"/>
                </a:solidFill>
                <a:latin typeface="Tw Cen MT"/>
              </a:rPr>
              <a:t>mezcla de cruce y mutación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</a:pPr>
            <a:r>
              <a:rPr b="1" lang="es-ES" sz="2000" spc="-1" strike="noStrike">
                <a:solidFill>
                  <a:srgbClr val="000000"/>
                </a:solidFill>
                <a:latin typeface="Tw Cen MT"/>
              </a:rPr>
              <a:t>Cruce</a:t>
            </a:r>
            <a:endParaRPr b="0" lang="es-ES" sz="2000" spc="-1" strike="noStrike">
              <a:solidFill>
                <a:srgbClr val="000000"/>
              </a:solid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</a:pPr>
            <a:r>
              <a:rPr b="0" lang="es-ES" sz="2000" spc="-1" strike="noStrike">
                <a:solidFill>
                  <a:srgbClr val="000000"/>
                </a:solidFill>
                <a:latin typeface="Tw Cen MT"/>
              </a:rPr>
              <a:t>Que se </a:t>
            </a:r>
            <a:r>
              <a:rPr b="0" lang="es-ES" sz="2000" spc="-1" strike="noStrike">
                <a:solidFill>
                  <a:srgbClr val="0070c0"/>
                </a:solidFill>
                <a:latin typeface="Tw Cen MT"/>
              </a:rPr>
              <a:t>mantienen ciertas características del individuo y otras se adquieren nuevas de las mejores soluciones</a:t>
            </a:r>
            <a:endParaRPr b="0" lang="es-ES" sz="2000" spc="-1" strike="noStrike">
              <a:solidFill>
                <a:srgbClr val="000000"/>
              </a:solid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</a:pPr>
            <a:r>
              <a:rPr b="1" lang="es-ES" sz="2000" spc="-1" strike="noStrike">
                <a:solidFill>
                  <a:srgbClr val="000000"/>
                </a:solidFill>
                <a:latin typeface="Tw Cen MT"/>
              </a:rPr>
              <a:t>Mutación</a:t>
            </a:r>
            <a:endParaRPr b="0" lang="es-ES" sz="2000" spc="-1" strike="noStrike">
              <a:solidFill>
                <a:srgbClr val="000000"/>
              </a:solid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</a:pPr>
            <a:r>
              <a:rPr b="0" lang="es-ES" sz="2000" spc="-1" strike="noStrike">
                <a:solidFill>
                  <a:srgbClr val="000000"/>
                </a:solidFill>
                <a:latin typeface="Tw Cen MT"/>
              </a:rPr>
              <a:t>La </a:t>
            </a:r>
            <a:r>
              <a:rPr b="0" lang="es-ES" sz="2000" spc="-1" strike="noStrike">
                <a:solidFill>
                  <a:srgbClr val="0070c0"/>
                </a:solidFill>
                <a:latin typeface="Tw Cen MT"/>
              </a:rPr>
              <a:t>aleatoriedad</a:t>
            </a:r>
            <a:r>
              <a:rPr b="0" lang="es-ES" sz="2000" spc="-1" strike="noStrike">
                <a:solidFill>
                  <a:srgbClr val="000000"/>
                </a:solidFill>
                <a:latin typeface="Tw Cen MT"/>
              </a:rPr>
              <a:t> introducida en la fórmula</a:t>
            </a:r>
            <a:endParaRPr b="0" lang="es-ES" sz="2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Índice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514440" indent="-5140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Tw Cen MT"/>
              <a:buAutoNum type="arabicPeriod"/>
            </a:pPr>
            <a:r>
              <a:rPr b="0" lang="es-ES" sz="2900" spc="-1" strike="noStrike">
                <a:solidFill>
                  <a:srgbClr val="000000"/>
                </a:solidFill>
                <a:latin typeface="Tw Cen MT"/>
              </a:rPr>
              <a:t>Particle Swarm Optimization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marL="514440" indent="-5140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Tw Cen MT"/>
              <a:buAutoNum type="arabicPeriod"/>
            </a:pPr>
            <a:r>
              <a:rPr b="0" lang="es-ES" sz="2900" spc="-1" strike="noStrike">
                <a:solidFill>
                  <a:srgbClr val="000000"/>
                </a:solidFill>
                <a:latin typeface="Tw Cen MT"/>
              </a:rPr>
              <a:t>Differential Evolution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Mejoras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612720" y="1600200"/>
            <a:ext cx="8409600" cy="502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s-ES" sz="2900" spc="-1" strike="noStrike">
                <a:solidFill>
                  <a:srgbClr val="0070c0"/>
                </a:solidFill>
                <a:latin typeface="Tw Cen MT"/>
              </a:rPr>
              <a:t>Problemas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ff0000"/>
                </a:solidFill>
                <a:latin typeface="Tw Cen MT"/>
              </a:rPr>
              <a:t>Velocidad de las partículas crece muy rápidamente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El rendimiento puede disminuir si no se fija adecuadamente el valor de 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1" lang="es-ES" sz="2600" spc="-1" strike="noStrike">
                <a:solidFill>
                  <a:srgbClr val="00b050"/>
                </a:solidFill>
                <a:latin typeface="Tw Cen MT"/>
              </a:rPr>
              <a:t>Posible solución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Limitar el paso dado mediante la velocidad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marL="457200">
              <a:lnSpc>
                <a:spcPct val="100000"/>
              </a:lnSpc>
              <a:spcBef>
                <a:spcPts val="550"/>
              </a:spcBef>
            </a:pP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612720" y="1600200"/>
            <a:ext cx="8409600" cy="5024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latin typeface="Tw Cen MT"/>
              </a:rPr>
              <a:t> 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Mejoras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612720" y="1600200"/>
            <a:ext cx="8390880" cy="512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solidFill>
                  <a:srgbClr val="000000"/>
                </a:solidFill>
                <a:latin typeface="Tw Cen MT"/>
              </a:rPr>
              <a:t>¿Qué pasa </a:t>
            </a:r>
            <a:r>
              <a:rPr b="0" lang="es-ES" sz="2900" spc="-1" strike="noStrike">
                <a:solidFill>
                  <a:srgbClr val="0070c0"/>
                </a:solidFill>
                <a:latin typeface="Tw Cen MT"/>
              </a:rPr>
              <a:t>si las velocidades son siempre superiores a 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ff0000"/>
                </a:solidFill>
                <a:latin typeface="Tw Cen MT"/>
              </a:rPr>
              <a:t>Las partículas se van acercando a los límites del espacio de búsqueda 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s-ES" sz="2900" spc="-1" strike="noStrike">
                <a:solidFill>
                  <a:srgbClr val="00b050"/>
                </a:solidFill>
                <a:latin typeface="Tw Cen MT"/>
              </a:rPr>
              <a:t>Posible solución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b050"/>
                </a:solidFill>
                <a:latin typeface="Tw Cen MT"/>
              </a:rPr>
              <a:t>Reajustar el valor de 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cuando la mejor solución no se mejore en una serie de iteraciones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612720" y="1600200"/>
            <a:ext cx="8390880" cy="51267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latin typeface="Tw Cen MT"/>
              </a:rPr>
              <a:t> 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Mejoras. Parámetro de inercia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612720" y="1600200"/>
            <a:ext cx="8381880" cy="513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s-ES" sz="2900" spc="-1" strike="noStrike">
                <a:solidFill>
                  <a:srgbClr val="00b050"/>
                </a:solidFill>
                <a:latin typeface="Tw Cen MT"/>
              </a:rPr>
              <a:t>Solución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70c0"/>
                </a:solidFill>
                <a:latin typeface="Tw Cen MT"/>
              </a:rPr>
              <a:t>Introducir un </a:t>
            </a:r>
            <a:r>
              <a:rPr b="1" lang="es-ES" sz="2600" spc="-1" strike="noStrike">
                <a:solidFill>
                  <a:srgbClr val="0070c0"/>
                </a:solidFill>
                <a:latin typeface="Tw Cen MT"/>
              </a:rPr>
              <a:t>parámetro de inercia </a:t>
            </a:r>
            <a:r>
              <a:rPr b="0" lang="es-ES" sz="2600" spc="-1" strike="noStrike">
                <a:solidFill>
                  <a:srgbClr val="0070c0"/>
                </a:solidFill>
                <a:latin typeface="Tw Cen MT"/>
              </a:rPr>
              <a:t>()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b050"/>
                </a:solidFill>
                <a:latin typeface="Tw Cen MT"/>
              </a:rPr>
              <a:t>Encontrar un buen balance entre exploración y explotación 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solidFill>
                  <a:srgbClr val="000000"/>
                </a:solidFill>
                <a:latin typeface="Tw Cen MT"/>
              </a:rPr>
              <a:t>Nueva ecuación de adaptación de la velocidad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donde  se inicializa a 1.0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70c0"/>
                </a:solidFill>
                <a:latin typeface="Tw Cen MT"/>
              </a:rPr>
              <a:t>Se va reduciendo gradualmente a lo largo del tiempo 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Efecto del parámetro 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1" lang="es-ES" sz="2600" spc="-1" strike="noStrike">
                <a:solidFill>
                  <a:srgbClr val="000000"/>
                </a:solidFill>
                <a:latin typeface="Tw Cen MT"/>
              </a:rPr>
              <a:t>Valores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1" lang="es-ES" sz="2600" spc="-1" strike="noStrike">
                <a:solidFill>
                  <a:srgbClr val="000000"/>
                </a:solidFill>
                <a:latin typeface="Tw Cen MT"/>
              </a:rPr>
              <a:t>altos 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70c0"/>
                </a:solidFill>
                <a:latin typeface="Tw Cen MT"/>
              </a:rPr>
              <a:t>Provocan una </a:t>
            </a:r>
            <a:r>
              <a:rPr b="1" lang="es-ES" sz="2300" spc="-1" strike="noStrike">
                <a:solidFill>
                  <a:srgbClr val="0070c0"/>
                </a:solidFill>
                <a:latin typeface="Tw Cen MT"/>
              </a:rPr>
              <a:t>búsqueda global </a:t>
            </a: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(más diversificación)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1" lang="es-ES" sz="2600" spc="-1" strike="noStrike">
                <a:solidFill>
                  <a:srgbClr val="000000"/>
                </a:solidFill>
                <a:latin typeface="Tw Cen MT"/>
              </a:rPr>
              <a:t>Valores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1" lang="es-ES" sz="2600" spc="-1" strike="noStrike">
                <a:solidFill>
                  <a:srgbClr val="000000"/>
                </a:solidFill>
                <a:latin typeface="Tw Cen MT"/>
              </a:rPr>
              <a:t>bajos 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70c0"/>
                </a:solidFill>
                <a:latin typeface="Tw Cen MT"/>
              </a:rPr>
              <a:t>Provocan una </a:t>
            </a:r>
            <a:r>
              <a:rPr b="1" lang="es-ES" sz="2300" spc="-1" strike="noStrike">
                <a:solidFill>
                  <a:srgbClr val="0070c0"/>
                </a:solidFill>
                <a:latin typeface="Tw Cen MT"/>
              </a:rPr>
              <a:t>búsqueda más localizada </a:t>
            </a: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(mas intensificación)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612720" y="1600200"/>
            <a:ext cx="8381880" cy="51361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latin typeface="Tw Cen MT"/>
              </a:rPr>
              <a:t> 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Mejoras. Parámetro de inercia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612720" y="1600200"/>
            <a:ext cx="8316360" cy="495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s-ES" sz="2900" spc="-1" strike="noStrike">
                <a:solidFill>
                  <a:srgbClr val="0070c0"/>
                </a:solidFill>
                <a:latin typeface="Tw Cen MT"/>
              </a:rPr>
              <a:t>Ajuste de la inercia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Realizar un </a:t>
            </a:r>
            <a:r>
              <a:rPr b="0" lang="es-ES" sz="2600" spc="-1" strike="noStrike">
                <a:solidFill>
                  <a:srgbClr val="0070c0"/>
                </a:solidFill>
                <a:latin typeface="Tw Cen MT"/>
              </a:rPr>
              <a:t>decrecimiento del peso de inercia a lo largo de la ejecución del algoritmo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Primeras iteraciones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</a:pPr>
            <a:r>
              <a:rPr b="0" lang="es-ES" sz="2000" spc="-1" strike="noStrike">
                <a:solidFill>
                  <a:srgbClr val="000000"/>
                </a:solidFill>
                <a:latin typeface="Tw Cen MT"/>
              </a:rPr>
              <a:t>El algoritmo PSO tiende a tener mayores habilidades de </a:t>
            </a:r>
            <a:r>
              <a:rPr b="1" lang="es-ES" sz="2000" spc="-1" strike="noStrike">
                <a:solidFill>
                  <a:srgbClr val="000000"/>
                </a:solidFill>
                <a:latin typeface="Tw Cen MT"/>
              </a:rPr>
              <a:t>búsqueda globa</a:t>
            </a:r>
            <a:r>
              <a:rPr b="0" lang="es-ES" sz="2000" spc="-1" strike="noStrike">
                <a:solidFill>
                  <a:srgbClr val="000000"/>
                </a:solidFill>
                <a:latin typeface="Tw Cen MT"/>
              </a:rPr>
              <a:t>l de nuevas soluciones</a:t>
            </a:r>
            <a:endParaRPr b="0" lang="es-ES" sz="2000" spc="-1" strike="noStrike">
              <a:solidFill>
                <a:srgbClr val="000000"/>
              </a:solid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</a:pPr>
            <a:r>
              <a:rPr b="0" lang="es-ES" sz="2000" spc="-1" strike="noStrike">
                <a:solidFill>
                  <a:srgbClr val="000000"/>
                </a:solidFill>
                <a:latin typeface="Tw Cen MT"/>
              </a:rPr>
              <a:t>Nos interesa descubrir rápidamente zonas prometedoras</a:t>
            </a:r>
            <a:endParaRPr b="0" lang="es-ES" sz="20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Conforme la ejecución del algoritmo se desarrolla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</a:pPr>
            <a:r>
              <a:rPr b="0" lang="es-ES" sz="2000" spc="-1" strike="noStrike">
                <a:solidFill>
                  <a:srgbClr val="000000"/>
                </a:solidFill>
                <a:latin typeface="Tw Cen MT"/>
              </a:rPr>
              <a:t>Desarrollar la </a:t>
            </a:r>
            <a:r>
              <a:rPr b="1" lang="es-ES" sz="2000" spc="-1" strike="noStrike">
                <a:solidFill>
                  <a:srgbClr val="000000"/>
                </a:solidFill>
                <a:latin typeface="Tw Cen MT"/>
              </a:rPr>
              <a:t>búsqueda local</a:t>
            </a:r>
            <a:endParaRPr b="0" lang="es-ES" sz="2000" spc="-1" strike="noStrike">
              <a:solidFill>
                <a:srgbClr val="000000"/>
              </a:solid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</a:pPr>
            <a:r>
              <a:rPr b="0" lang="es-ES" sz="2000" spc="-1" strike="noStrike">
                <a:solidFill>
                  <a:srgbClr val="000000"/>
                </a:solidFill>
                <a:latin typeface="Tw Cen MT"/>
              </a:rPr>
              <a:t>Las zonas prometedoras ya han sido descubiertas y ahora buscamos localmente una buena solución</a:t>
            </a:r>
            <a:endParaRPr b="0" lang="es-ES" sz="2000" spc="-1" strike="noStrike">
              <a:solidFill>
                <a:srgbClr val="000000"/>
              </a:solidFill>
              <a:latin typeface="Tw Cen MT"/>
            </a:endParaRPr>
          </a:p>
          <a:p>
            <a:pPr marL="1371600">
              <a:lnSpc>
                <a:spcPct val="100000"/>
              </a:lnSpc>
              <a:spcBef>
                <a:spcPts val="400"/>
              </a:spcBef>
            </a:pPr>
            <a:endParaRPr b="0" lang="es-ES" sz="2000" spc="-1" strike="noStrike">
              <a:solidFill>
                <a:srgbClr val="000000"/>
              </a:solidFill>
              <a:latin typeface="Tw Cen MT"/>
            </a:endParaRPr>
          </a:p>
          <a:p>
            <a:pPr marL="1371600">
              <a:lnSpc>
                <a:spcPct val="100000"/>
              </a:lnSpc>
              <a:spcBef>
                <a:spcPts val="400"/>
              </a:spcBef>
            </a:pPr>
            <a:endParaRPr b="0" lang="es-ES" sz="2000" spc="-1" strike="noStrike">
              <a:solidFill>
                <a:srgbClr val="000000"/>
              </a:solidFill>
              <a:latin typeface="Tw Cen MT"/>
            </a:endParaRPr>
          </a:p>
          <a:p>
            <a:pPr marL="1371600">
              <a:lnSpc>
                <a:spcPct val="100000"/>
              </a:lnSpc>
              <a:spcBef>
                <a:spcPts val="400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s-ES" sz="2000" spc="-1" strike="noStrike">
                <a:solidFill>
                  <a:srgbClr val="000000"/>
                </a:solidFill>
                <a:latin typeface="Tw Cen MT"/>
              </a:rPr>
              <a:t>es la iteración actual</a:t>
            </a:r>
            <a:endParaRPr b="0" lang="es-ES" sz="2000" spc="-1" strike="noStrike">
              <a:solidFill>
                <a:srgbClr val="000000"/>
              </a:solidFill>
              <a:latin typeface="Tw Cen MT"/>
            </a:endParaRPr>
          </a:p>
          <a:p>
            <a:pPr marL="1371600">
              <a:lnSpc>
                <a:spcPct val="100000"/>
              </a:lnSpc>
              <a:spcBef>
                <a:spcPts val="400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s-ES" sz="2000" spc="-1" strike="noStrike">
                <a:solidFill>
                  <a:srgbClr val="000000"/>
                </a:solidFill>
                <a:latin typeface="Tw Cen MT"/>
              </a:rPr>
              <a:t>es el número máximo de iteraciones</a:t>
            </a:r>
            <a:endParaRPr b="0" lang="es-ES" sz="2000" spc="-1" strike="noStrike">
              <a:solidFill>
                <a:srgbClr val="000000"/>
              </a:solidFill>
              <a:latin typeface="Tw Cen MT"/>
            </a:endParaRPr>
          </a:p>
          <a:p>
            <a:pPr marL="1371600">
              <a:lnSpc>
                <a:spcPct val="100000"/>
              </a:lnSpc>
              <a:spcBef>
                <a:spcPts val="400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Tw Cen MT"/>
              </a:rPr>
              <a:t> </a:t>
            </a:r>
            <a:endParaRPr b="0" lang="es-ES" sz="2000" spc="-1" strike="noStrike">
              <a:solidFill>
                <a:srgbClr val="000000"/>
              </a:solidFill>
              <a:latin typeface="Tw Cen MT"/>
            </a:endParaRPr>
          </a:p>
          <a:p>
            <a:pPr lvl="3" marL="1714680" indent="-342720">
              <a:lnSpc>
                <a:spcPct val="100000"/>
              </a:lnSpc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</a:pPr>
            <a:r>
              <a:rPr b="0" lang="es-ES" sz="2000" spc="-1" strike="noStrike">
                <a:solidFill>
                  <a:srgbClr val="000000"/>
                </a:solidFill>
                <a:latin typeface="Tw Cen MT"/>
              </a:rPr>
              <a:t>Valores pequeños </a:t>
            </a:r>
            <a:r>
              <a:rPr b="0" lang="es-ES" sz="2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000" spc="-1" strike="noStrike">
                <a:solidFill>
                  <a:srgbClr val="000000"/>
                </a:solidFill>
                <a:latin typeface="Tw Cen MT"/>
              </a:rPr>
              <a:t> decrecen w rápidamente (tener en cuenta a los demás)</a:t>
            </a:r>
            <a:endParaRPr b="0" lang="es-ES" sz="2000" spc="-1" strike="noStrike">
              <a:solidFill>
                <a:srgbClr val="000000"/>
              </a:solidFill>
              <a:latin typeface="Tw Cen MT"/>
            </a:endParaRPr>
          </a:p>
          <a:p>
            <a:pPr lvl="3" marL="1714680" indent="-342720">
              <a:lnSpc>
                <a:spcPct val="100000"/>
              </a:lnSpc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</a:pPr>
            <a:r>
              <a:rPr b="0" lang="es-ES" sz="2000" spc="-1" strike="noStrike">
                <a:solidFill>
                  <a:srgbClr val="000000"/>
                </a:solidFill>
                <a:latin typeface="Tw Cen MT"/>
              </a:rPr>
              <a:t>Valores grandes </a:t>
            </a:r>
            <a:r>
              <a:rPr b="0" lang="es-ES" sz="2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000" spc="-1" strike="noStrike">
                <a:solidFill>
                  <a:srgbClr val="000000"/>
                </a:solidFill>
                <a:latin typeface="Tw Cen MT"/>
              </a:rPr>
              <a:t> minimizan el efecto de w</a:t>
            </a:r>
            <a:endParaRPr b="0" lang="es-ES" sz="2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612720" y="1600200"/>
            <a:ext cx="8316360" cy="49590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latin typeface="Tw Cen MT"/>
              </a:rPr>
              <a:t> 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Mejoras. Constricción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612720" y="1600200"/>
            <a:ext cx="8400240" cy="516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solidFill>
                  <a:srgbClr val="000000"/>
                </a:solidFill>
                <a:latin typeface="Tw Cen MT"/>
              </a:rPr>
              <a:t>Otra forma de solucionar la explotación de PSO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1" lang="es-ES" sz="2600" spc="-1" strike="noStrike">
                <a:solidFill>
                  <a:srgbClr val="0070c0"/>
                </a:solidFill>
                <a:latin typeface="Tw Cen MT"/>
              </a:rPr>
              <a:t>Constricted PSO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b050"/>
                </a:solidFill>
                <a:latin typeface="Tw Cen MT"/>
              </a:rPr>
              <a:t>Control de la explosión y de la convergencia del algoritmo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marL="731520">
              <a:lnSpc>
                <a:spcPct val="100000"/>
              </a:lnSpc>
              <a:spcBef>
                <a:spcPts val="499"/>
              </a:spcBef>
            </a:pP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marL="731520">
              <a:lnSpc>
                <a:spcPct val="100000"/>
              </a:lnSpc>
              <a:spcBef>
                <a:spcPts val="499"/>
              </a:spcBef>
            </a:pP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marL="731520">
              <a:lnSpc>
                <a:spcPct val="100000"/>
              </a:lnSpc>
              <a:spcBef>
                <a:spcPts val="499"/>
              </a:spcBef>
            </a:pP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marL="731520">
              <a:lnSpc>
                <a:spcPct val="100000"/>
              </a:lnSpc>
              <a:spcBef>
                <a:spcPts val="499"/>
              </a:spcBef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Donde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marL="731520">
              <a:lnSpc>
                <a:spcPct val="100000"/>
              </a:lnSpc>
              <a:spcBef>
                <a:spcPts val="499"/>
              </a:spcBef>
            </a:pP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marL="731520">
              <a:lnSpc>
                <a:spcPct val="100000"/>
              </a:lnSpc>
              <a:spcBef>
                <a:spcPts val="499"/>
              </a:spcBef>
            </a:pP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marL="731520">
              <a:lnSpc>
                <a:spcPct val="100000"/>
              </a:lnSpc>
              <a:spcBef>
                <a:spcPts val="499"/>
              </a:spcBef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Con 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marL="731520">
              <a:lnSpc>
                <a:spcPct val="100000"/>
              </a:lnSpc>
              <a:spcBef>
                <a:spcPts val="499"/>
              </a:spcBef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En la literatura 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marL="731520">
              <a:lnSpc>
                <a:spcPct val="100000"/>
              </a:lnSpc>
              <a:spcBef>
                <a:spcPts val="499"/>
              </a:spcBef>
            </a:pP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612720" y="1600200"/>
            <a:ext cx="8400240" cy="51642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latin typeface="Tw Cen MT"/>
              </a:rPr>
              <a:t> 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Mejoras. Vecindad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612720" y="1600200"/>
            <a:ext cx="8363160" cy="50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s-ES" sz="2900" spc="-1" strike="noStrike">
                <a:solidFill>
                  <a:srgbClr val="0070c0"/>
                </a:solidFill>
                <a:latin typeface="Tw Cen MT"/>
              </a:rPr>
              <a:t>Topología de vecindad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Una parte esencial de PSO es la componente social</a:t>
            </a: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	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Hasta ahora: </a:t>
            </a:r>
            <a:r>
              <a:rPr b="0" lang="es-ES" sz="2600" spc="-1" strike="noStrike">
                <a:solidFill>
                  <a:srgbClr val="0070c0"/>
                </a:solidFill>
                <a:latin typeface="Tw Cen MT"/>
              </a:rPr>
              <a:t>PSO global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1" lang="es-ES" sz="2300" spc="-1" strike="noStrike">
                <a:solidFill>
                  <a:srgbClr val="0070c0"/>
                </a:solidFill>
                <a:latin typeface="Tw Cen MT"/>
              </a:rPr>
              <a:t>Todas las partículas están interrelacionadas con todas 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es la partícula con </a:t>
            </a:r>
            <a:r>
              <a:rPr b="0" lang="es-ES" sz="2300" spc="-1" strike="noStrike">
                <a:solidFill>
                  <a:srgbClr val="0070c0"/>
                </a:solidFill>
                <a:latin typeface="Tw Cen MT"/>
              </a:rPr>
              <a:t>mayor fitness a lo largo de todo el tiempo</a:t>
            </a: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 del algoritmo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ff0000"/>
                </a:solidFill>
                <a:latin typeface="Tw Cen MT"/>
              </a:rPr>
              <a:t>Problema de convergencia rápida a </a:t>
            </a:r>
            <a:r>
              <a:rPr b="1" lang="es-ES" sz="2300" spc="-1" strike="noStrike">
                <a:solidFill>
                  <a:srgbClr val="ff0000"/>
                </a:solidFill>
                <a:latin typeface="Tw Cen MT"/>
              </a:rPr>
              <a:t>mínimos locales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1" lang="es-ES" sz="2600" spc="-1" strike="noStrike">
                <a:solidFill>
                  <a:srgbClr val="0070c0"/>
                </a:solidFill>
                <a:latin typeface="Tw Cen MT"/>
              </a:rPr>
              <a:t>PSO local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La </a:t>
            </a:r>
            <a:r>
              <a:rPr b="0" lang="es-ES" sz="2300" spc="-1" strike="noStrike">
                <a:solidFill>
                  <a:srgbClr val="0070c0"/>
                </a:solidFill>
                <a:latin typeface="Tw Cen MT"/>
              </a:rPr>
              <a:t>componente social </a:t>
            </a: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viene </a:t>
            </a:r>
            <a:r>
              <a:rPr b="0" lang="es-ES" sz="2300" spc="-1" strike="noStrike">
                <a:solidFill>
                  <a:srgbClr val="00b050"/>
                </a:solidFill>
                <a:latin typeface="Tw Cen MT"/>
              </a:rPr>
              <a:t>determinada por la </a:t>
            </a:r>
            <a:r>
              <a:rPr b="1" lang="es-ES" sz="2300" spc="-1" strike="noStrike">
                <a:solidFill>
                  <a:srgbClr val="00b050"/>
                </a:solidFill>
                <a:latin typeface="Tw Cen MT"/>
              </a:rPr>
              <a:t>mejor partícula de un vecindario restringido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Importante: ¿Qué vecindad?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612720" y="1600200"/>
            <a:ext cx="8363160" cy="5014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latin typeface="Tw Cen MT"/>
              </a:rPr>
              <a:t> 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Mejoras. Vecindad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s-ES" sz="2900" spc="-1" strike="noStrike">
                <a:solidFill>
                  <a:srgbClr val="0070c0"/>
                </a:solidFill>
                <a:latin typeface="Tw Cen MT"/>
              </a:rPr>
              <a:t>Topología local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70c0"/>
                </a:solidFill>
                <a:latin typeface="Tw Cen MT"/>
              </a:rPr>
              <a:t>Cada partícula es influida por N vecinos adyacentes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 (más cercanos o por vecindario predefinido)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Se </a:t>
            </a:r>
            <a:r>
              <a:rPr b="0" lang="es-ES" sz="2600" spc="-1" strike="noStrike">
                <a:solidFill>
                  <a:srgbClr val="00b050"/>
                </a:solidFill>
                <a:latin typeface="Tw Cen MT"/>
              </a:rPr>
              <a:t>calcula el fitness de cada uno de los vecinos y se orienta la velocidad hacia su posición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70" name="Imagen 3" descr=""/>
          <p:cNvPicPr/>
          <p:nvPr/>
        </p:nvPicPr>
        <p:blipFill>
          <a:blip r:embed="rId1"/>
          <a:srcRect l="42767" t="35834" r="34157" b="48087"/>
          <a:stretch/>
        </p:blipFill>
        <p:spPr>
          <a:xfrm>
            <a:off x="2889720" y="3872160"/>
            <a:ext cx="3903840" cy="226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Modelo PSO local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954000" y="1843920"/>
            <a:ext cx="7314840" cy="475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Tw Cen MT"/>
              </a:rPr>
              <a:t>t = 0;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Tw Cen MT"/>
              </a:rPr>
              <a:t>Para</a:t>
            </a:r>
            <a:r>
              <a:rPr b="0" lang="es-ES" sz="1800" spc="-1" strike="noStrike">
                <a:solidFill>
                  <a:srgbClr val="000000"/>
                </a:solidFill>
                <a:latin typeface="Tw Cen MT"/>
              </a:rPr>
              <a:t> i=1 </a:t>
            </a:r>
            <a:r>
              <a:rPr b="1" lang="es-ES" sz="1800" spc="-1" strike="noStrike">
                <a:solidFill>
                  <a:srgbClr val="000000"/>
                </a:solidFill>
                <a:latin typeface="Tw Cen MT"/>
              </a:rPr>
              <a:t>hasta</a:t>
            </a:r>
            <a:r>
              <a:rPr b="0" lang="es-ES" sz="1800" spc="-1" strike="noStrike">
                <a:solidFill>
                  <a:srgbClr val="000000"/>
                </a:solidFill>
                <a:latin typeface="Tw Cen MT"/>
              </a:rPr>
              <a:t> Número_partículas</a:t>
            </a: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Tw Cen MT"/>
              </a:rPr>
              <a:t>inicializar Xi y Vi;</a:t>
            </a: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Tw Cen MT"/>
              </a:rPr>
              <a:t>Mientras</a:t>
            </a:r>
            <a:r>
              <a:rPr b="0" lang="es-ES" sz="1800" spc="-1" strike="noStrike">
                <a:solidFill>
                  <a:srgbClr val="000000"/>
                </a:solidFill>
                <a:latin typeface="Tw Cen MT"/>
              </a:rPr>
              <a:t> (no se cumpla la condición de parada) </a:t>
            </a:r>
            <a:r>
              <a:rPr b="1" lang="es-ES" sz="1800" spc="-1" strike="noStrike">
                <a:solidFill>
                  <a:srgbClr val="000000"/>
                </a:solidFill>
                <a:latin typeface="Tw Cen MT"/>
              </a:rPr>
              <a:t>hacer</a:t>
            </a: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Tw Cen MT"/>
              </a:rPr>
              <a:t>t ← t + 1</a:t>
            </a: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Tw Cen MT"/>
              </a:rPr>
              <a:t>Para</a:t>
            </a:r>
            <a:r>
              <a:rPr b="0" lang="es-ES" sz="1800" spc="-1" strike="noStrike">
                <a:solidFill>
                  <a:srgbClr val="000000"/>
                </a:solidFill>
                <a:latin typeface="Tw Cen MT"/>
              </a:rPr>
              <a:t> i=1 </a:t>
            </a:r>
            <a:r>
              <a:rPr b="1" lang="es-ES" sz="1800" spc="-1" strike="noStrike">
                <a:solidFill>
                  <a:srgbClr val="000000"/>
                </a:solidFill>
                <a:latin typeface="Tw Cen MT"/>
              </a:rPr>
              <a:t>hasta</a:t>
            </a:r>
            <a:r>
              <a:rPr b="0" lang="es-ES" sz="1800" spc="-1" strike="noStrike">
                <a:solidFill>
                  <a:srgbClr val="000000"/>
                </a:solidFill>
                <a:latin typeface="Tw Cen MT"/>
              </a:rPr>
              <a:t> Número_partículas</a:t>
            </a:r>
            <a:endParaRPr b="0" lang="es-E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Tw Cen MT"/>
              </a:rPr>
              <a:t>evaluar Xi;</a:t>
            </a:r>
            <a:endParaRPr b="0" lang="es-E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Tw Cen MT"/>
              </a:rPr>
              <a:t>Si</a:t>
            </a:r>
            <a:r>
              <a:rPr b="0" lang="es-ES" sz="1800" spc="-1" strike="noStrike">
                <a:solidFill>
                  <a:srgbClr val="000000"/>
                </a:solidFill>
                <a:latin typeface="Tw Cen MT"/>
              </a:rPr>
              <a:t> F(Xi) es mejor que F(pBest) </a:t>
            </a:r>
            <a:r>
              <a:rPr b="1" lang="es-ES" sz="1800" spc="-1" strike="noStrike">
                <a:solidFill>
                  <a:srgbClr val="000000"/>
                </a:solidFill>
                <a:latin typeface="Tw Cen MT"/>
              </a:rPr>
              <a:t>entonces</a:t>
            </a:r>
            <a:endParaRPr b="0" lang="es-ES" sz="1800" spc="-1" strike="noStrike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Tw Cen MT"/>
              </a:rPr>
              <a:t>pBesti ← Xi; F(pBesti) ← F(Xi)</a:t>
            </a: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Tw Cen MT"/>
              </a:rPr>
              <a:t>Para</a:t>
            </a:r>
            <a:r>
              <a:rPr b="0" lang="es-ES" sz="1800" spc="-1" strike="noStrike">
                <a:solidFill>
                  <a:srgbClr val="000000"/>
                </a:solidFill>
                <a:latin typeface="Tw Cen MT"/>
              </a:rPr>
              <a:t> i=1 </a:t>
            </a:r>
            <a:r>
              <a:rPr b="1" lang="es-ES" sz="1800" spc="-1" strike="noStrike">
                <a:solidFill>
                  <a:srgbClr val="000000"/>
                </a:solidFill>
                <a:latin typeface="Tw Cen MT"/>
              </a:rPr>
              <a:t>hasta</a:t>
            </a:r>
            <a:r>
              <a:rPr b="0" lang="es-ES" sz="1800" spc="-1" strike="noStrike">
                <a:solidFill>
                  <a:srgbClr val="000000"/>
                </a:solidFill>
                <a:latin typeface="Tw Cen MT"/>
              </a:rPr>
              <a:t> Número_partículas</a:t>
            </a:r>
            <a:endParaRPr b="0" lang="es-E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Tw Cen MT"/>
              </a:rPr>
              <a:t>Escoger lBesti, la partícula con mejor fitness del entorno de Xi</a:t>
            </a:r>
            <a:endParaRPr b="0" lang="es-E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Tw Cen MT"/>
              </a:rPr>
              <a:t>Calcular Vi, la velocidad de Xi, de acuerdo a pBesti y lBesti</a:t>
            </a:r>
            <a:endParaRPr b="0" lang="es-E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Tw Cen MT"/>
              </a:rPr>
              <a:t>Calcular la nueva posición Xi, de acuerdo a Xi y Vi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Tw Cen MT"/>
              </a:rPr>
              <a:t>Devolver</a:t>
            </a:r>
            <a:r>
              <a:rPr b="0" lang="es-ES" sz="1800" spc="-1" strike="noStrike">
                <a:solidFill>
                  <a:srgbClr val="000000"/>
                </a:solidFill>
                <a:latin typeface="Tw Cen MT"/>
              </a:rPr>
              <a:t> la mejor solución encontrada</a:t>
            </a:r>
            <a:endParaRPr b="0" lang="es-ES" sz="1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Mejoras. Predator-Prey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612720" y="1600200"/>
            <a:ext cx="8409600" cy="506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s-ES" sz="2900" spc="-1" strike="noStrike">
                <a:solidFill>
                  <a:srgbClr val="0070c0"/>
                </a:solidFill>
                <a:latin typeface="Tw Cen MT"/>
              </a:rPr>
              <a:t>Problema de diversidad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ff0000"/>
                </a:solidFill>
                <a:latin typeface="Tw Cen MT"/>
              </a:rPr>
              <a:t>Estancamiento de la nube de partículas en un </a:t>
            </a:r>
            <a:r>
              <a:rPr b="1" lang="es-ES" sz="2600" spc="-1" strike="noStrike">
                <a:solidFill>
                  <a:srgbClr val="ff0000"/>
                </a:solidFill>
                <a:latin typeface="Tw Cen MT"/>
              </a:rPr>
              <a:t>mínimo local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1" lang="es-ES" sz="2600" spc="-1" strike="noStrike">
                <a:solidFill>
                  <a:srgbClr val="000000"/>
                </a:solidFill>
                <a:latin typeface="Tw Cen MT"/>
              </a:rPr>
              <a:t>Metáfora biológica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Cuando una </a:t>
            </a:r>
            <a:r>
              <a:rPr b="0" lang="es-ES" sz="2300" spc="-1" strike="noStrike">
                <a:solidFill>
                  <a:srgbClr val="0070c0"/>
                </a:solidFill>
                <a:latin typeface="Tw Cen MT"/>
              </a:rPr>
              <a:t>bandada se siente perseguida por un predador, tiende a no quedarse demasiado tiempo parada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</a:pPr>
            <a:r>
              <a:rPr b="0" lang="es-ES" sz="2000" spc="-1" strike="noStrike">
                <a:solidFill>
                  <a:srgbClr val="000000"/>
                </a:solidFill>
                <a:latin typeface="Tw Cen MT"/>
              </a:rPr>
              <a:t>Incluso si la bandada ha encontrado un lugar bueno</a:t>
            </a:r>
            <a:endParaRPr b="0" lang="es-ES" sz="20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Puede ocurrir que al moverse de un sitio bueno se encuentre un sitio aún mejor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Mejoras. Predator-Prey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solidFill>
                  <a:srgbClr val="0070c0"/>
                </a:solidFill>
                <a:latin typeface="Tw Cen MT"/>
              </a:rPr>
              <a:t>Introducir en el modelo una </a:t>
            </a:r>
            <a:r>
              <a:rPr b="1" lang="es-ES" sz="2900" spc="-1" strike="noStrike">
                <a:solidFill>
                  <a:srgbClr val="0070c0"/>
                </a:solidFill>
                <a:latin typeface="Tw Cen MT"/>
              </a:rPr>
              <a:t>partícula depredadora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1" lang="es-ES" sz="2600" spc="-1" strike="noStrike">
                <a:solidFill>
                  <a:srgbClr val="000000"/>
                </a:solidFill>
                <a:latin typeface="Tw Cen MT"/>
              </a:rPr>
              <a:t>Objetivo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: </a:t>
            </a:r>
            <a:r>
              <a:rPr b="0" lang="es-ES" sz="2600" spc="-1" strike="noStrike">
                <a:solidFill>
                  <a:srgbClr val="00b050"/>
                </a:solidFill>
                <a:latin typeface="Tw Cen MT"/>
              </a:rPr>
              <a:t>perseguir al mejor individuo de la nube de partículas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marL="457200">
              <a:lnSpc>
                <a:spcPct val="100000"/>
              </a:lnSpc>
              <a:spcBef>
                <a:spcPts val="550"/>
              </a:spcBef>
            </a:pP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marL="457200">
              <a:lnSpc>
                <a:spcPct val="100000"/>
              </a:lnSpc>
              <a:spcBef>
                <a:spcPts val="550"/>
              </a:spcBef>
            </a:pP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marL="457200">
              <a:lnSpc>
                <a:spcPct val="100000"/>
              </a:lnSpc>
              <a:spcBef>
                <a:spcPts val="550"/>
              </a:spcBef>
            </a:pP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marL="457200">
              <a:lnSpc>
                <a:spcPct val="100000"/>
              </a:lnSpc>
              <a:spcBef>
                <a:spcPts val="550"/>
              </a:spcBef>
            </a:pP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marL="457200">
              <a:lnSpc>
                <a:spcPct val="100000"/>
              </a:lnSpc>
              <a:spcBef>
                <a:spcPts val="550"/>
              </a:spcBef>
            </a:pP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Donde  y rand un número aleatorio en [0, 1]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latin typeface="Tw Cen MT"/>
              </a:rPr>
              <a:t> 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Índice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514440" indent="-5140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Tw Cen MT"/>
              <a:buAutoNum type="arabicPeriod"/>
            </a:pPr>
            <a:r>
              <a:rPr b="0" lang="es-ES" sz="2900" spc="-1" strike="noStrike">
                <a:solidFill>
                  <a:srgbClr val="000000"/>
                </a:solidFill>
                <a:latin typeface="Tw Cen MT"/>
              </a:rPr>
              <a:t>Particle Swarm Optimization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marL="514440" indent="-5140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Tw Cen MT"/>
              <a:buAutoNum type="arabicPeriod"/>
            </a:pPr>
            <a:r>
              <a:rPr b="0" lang="es-ES" sz="2900" spc="-1" strike="noStrike">
                <a:solidFill>
                  <a:srgbClr val="bfbfbf"/>
                </a:solidFill>
                <a:latin typeface="Tw Cen MT"/>
              </a:rPr>
              <a:t>Differential Evolution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Mejoras. Predator-Prey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612720" y="1600200"/>
            <a:ext cx="8372520" cy="507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s-ES" sz="2900" spc="-1" strike="noStrike">
                <a:solidFill>
                  <a:srgbClr val="0070c0"/>
                </a:solidFill>
                <a:latin typeface="Tw Cen MT"/>
              </a:rPr>
              <a:t>Influencia del predador en las partículas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70c0"/>
                </a:solidFill>
                <a:latin typeface="Tw Cen MT"/>
              </a:rPr>
              <a:t>Cada partícula tiene una probabilidad  de sentir miedo 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por el predador y modificar su dirección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	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70c0"/>
                </a:solidFill>
                <a:latin typeface="Tw Cen MT"/>
              </a:rPr>
              <a:t>Si la partícula decide no cambiar</a:t>
            </a: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, su vector </a:t>
            </a:r>
            <a:r>
              <a:rPr b="0" lang="es-ES" sz="2300" spc="-1" strike="noStrike">
                <a:solidFill>
                  <a:srgbClr val="00b050"/>
                </a:solidFill>
                <a:latin typeface="Tw Cen MT"/>
              </a:rPr>
              <a:t>velocidad se mantiene de la misma forma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70c0"/>
                </a:solidFill>
                <a:latin typeface="Tw Cen MT"/>
              </a:rPr>
              <a:t>Si la partícula siente miedo</a:t>
            </a: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, </a:t>
            </a:r>
            <a:r>
              <a:rPr b="0" lang="es-ES" sz="2300" spc="-1" strike="noStrike">
                <a:solidFill>
                  <a:srgbClr val="00b050"/>
                </a:solidFill>
                <a:latin typeface="Tw Cen MT"/>
              </a:rPr>
              <a:t>modifica su velocidad de la forma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marL="914400">
              <a:lnSpc>
                <a:spcPct val="100000"/>
              </a:lnSpc>
              <a:spcBef>
                <a:spcPts val="499"/>
              </a:spcBef>
            </a:pP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marL="914400">
              <a:lnSpc>
                <a:spcPct val="100000"/>
              </a:lnSpc>
              <a:spcBef>
                <a:spcPts val="499"/>
              </a:spcBef>
            </a:pP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marL="914400">
              <a:lnSpc>
                <a:spcPct val="100000"/>
              </a:lnSpc>
              <a:spcBef>
                <a:spcPts val="499"/>
              </a:spcBef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donde es la distancia entre la partícula  y el predador  y la función  tiene la forma  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612720" y="1600200"/>
            <a:ext cx="8372520" cy="50709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latin typeface="Tw Cen MT"/>
              </a:rPr>
              <a:t> 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Índice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514440" indent="-5140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Tw Cen MT"/>
              <a:buAutoNum type="arabicPeriod"/>
            </a:pPr>
            <a:r>
              <a:rPr b="0" lang="es-ES" sz="2900" spc="-1" strike="noStrike">
                <a:solidFill>
                  <a:srgbClr val="bfbfbf"/>
                </a:solidFill>
                <a:latin typeface="Tw Cen MT"/>
              </a:rPr>
              <a:t>Particle Swarm Optimization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marL="514440" indent="-5140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Tw Cen MT"/>
              <a:buAutoNum type="arabicPeriod"/>
            </a:pPr>
            <a:r>
              <a:rPr b="0" lang="es-ES" sz="2900" spc="-1" strike="noStrike">
                <a:solidFill>
                  <a:srgbClr val="000000"/>
                </a:solidFill>
                <a:latin typeface="Tw Cen MT"/>
              </a:rPr>
              <a:t>Differential Evolution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Evolución diferencial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535320" y="1685520"/>
            <a:ext cx="8430840" cy="490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s-ES" sz="2900" spc="-1" strike="noStrike">
                <a:solidFill>
                  <a:srgbClr val="0070c0"/>
                </a:solidFill>
                <a:latin typeface="Tw Cen MT"/>
              </a:rPr>
              <a:t>Modelo evolutivo que enfatiza la mutación</a:t>
            </a:r>
            <a:r>
              <a:rPr b="0" lang="es-ES" sz="2900" spc="-1" strike="noStrike">
                <a:solidFill>
                  <a:srgbClr val="000000"/>
                </a:solidFill>
                <a:latin typeface="Tw Cen MT"/>
              </a:rPr>
              <a:t>, utiliza un </a:t>
            </a:r>
            <a:r>
              <a:rPr b="0" lang="es-ES" sz="2900" spc="-1" strike="noStrike">
                <a:solidFill>
                  <a:srgbClr val="00b0f0"/>
                </a:solidFill>
                <a:latin typeface="Tw Cen MT"/>
              </a:rPr>
              <a:t>operador de cruce/recombinación a posteriori </a:t>
            </a:r>
            <a:r>
              <a:rPr b="0" lang="es-ES" sz="2900" spc="-1" strike="noStrike">
                <a:solidFill>
                  <a:srgbClr val="000000"/>
                </a:solidFill>
                <a:latin typeface="Tw Cen MT"/>
              </a:rPr>
              <a:t>de la mutación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Fue propuesto para optimización con parámetros reales 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solidFill>
                  <a:srgbClr val="000000"/>
                </a:solidFill>
                <a:latin typeface="Tw Cen MT"/>
              </a:rPr>
              <a:t>Fue propuesta of R. Storm, 1997 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 algn="just">
              <a:lnSpc>
                <a:spcPct val="100000"/>
              </a:lnSpc>
              <a:spcBef>
                <a:spcPts val="700"/>
              </a:spcBef>
            </a:pPr>
            <a:r>
              <a:rPr b="0" lang="es-ES" sz="24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es-ES" sz="24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es-ES" sz="2400" spc="-1" strike="noStrike">
                <a:solidFill>
                  <a:srgbClr val="000000"/>
                </a:solidFill>
                <a:latin typeface="Tw Cen MT"/>
              </a:rPr>
              <a:t>R. Storn, Differential Evolution, A simple and efficiente heuristic </a:t>
            </a:r>
            <a:r>
              <a:rPr b="0" lang="es-ES" sz="24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es-ES" sz="2400" spc="-1" strike="noStrike">
                <a:solidFill>
                  <a:srgbClr val="000000"/>
                </a:solidFill>
                <a:latin typeface="Tw Cen MT"/>
              </a:rPr>
              <a:t>strategy for global optimization over continuous spaces. Journal </a:t>
            </a:r>
            <a:r>
              <a:rPr b="0" lang="es-ES" sz="24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es-ES" sz="2400" spc="-1" strike="noStrike">
                <a:solidFill>
                  <a:srgbClr val="000000"/>
                </a:solidFill>
                <a:latin typeface="Tw Cen MT"/>
              </a:rPr>
              <a:t>of Global Optimization, 11 (1997) 341-359</a:t>
            </a:r>
            <a:endParaRPr b="0" lang="es-ES" sz="24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s-ES" sz="2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es-ES" sz="2900" spc="-1" strike="noStrike">
                <a:solidFill>
                  <a:srgbClr val="000000"/>
                </a:solidFill>
                <a:latin typeface="Tw Cen MT"/>
              </a:rPr>
              <a:t>   </a:t>
            </a:r>
            <a:r>
              <a:rPr b="0" lang="es-ES" sz="29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es-ES" sz="29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es-ES" sz="2400" spc="-1" strike="noStrike">
                <a:solidFill>
                  <a:srgbClr val="000000"/>
                </a:solidFill>
                <a:latin typeface="Tw Cen MT"/>
              </a:rPr>
              <a:t>Kenneth V. Price, Rainer M. Storn, and Jouni A. Lampinen </a:t>
            </a:r>
            <a:r>
              <a:rPr b="0" lang="es-ES" sz="24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es-ES" sz="2400" spc="-1" strike="noStrike">
                <a:solidFill>
                  <a:srgbClr val="000000"/>
                </a:solidFill>
                <a:latin typeface="Tw Cen MT"/>
              </a:rPr>
              <a:t>Differential Evolution: A Practical Approach to Global </a:t>
            </a:r>
            <a:r>
              <a:rPr b="0" lang="es-ES" sz="24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es-ES" sz="2400" spc="-1" strike="noStrike">
                <a:solidFill>
                  <a:srgbClr val="000000"/>
                </a:solidFill>
                <a:latin typeface="Tw Cen MT"/>
              </a:rPr>
              <a:t>Optimization (Natural Computing Series) Springer-Verlag, 2005.</a:t>
            </a:r>
            <a:endParaRPr b="0" lang="es-ES" sz="2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 algn="ctr">
              <a:lnSpc>
                <a:spcPct val="100000"/>
              </a:lnSpc>
              <a:spcBef>
                <a:spcPts val="700"/>
              </a:spcBef>
            </a:pPr>
            <a:endParaRPr b="0" lang="es-ES" sz="24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85" name="Picture 3" descr=""/>
          <p:cNvPicPr/>
          <p:nvPr/>
        </p:nvPicPr>
        <p:blipFill>
          <a:blip r:embed="rId1"/>
          <a:stretch/>
        </p:blipFill>
        <p:spPr>
          <a:xfrm>
            <a:off x="157320" y="4883400"/>
            <a:ext cx="1161720" cy="16761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Evolución diferencial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s-ES" sz="2900" spc="-1" strike="noStrike">
                <a:solidFill>
                  <a:srgbClr val="0070c0"/>
                </a:solidFill>
                <a:latin typeface="Tw Cen MT"/>
              </a:rPr>
              <a:t>Esquema Differential Evolution (DE)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88" name="Imagen 3" descr=""/>
          <p:cNvPicPr/>
          <p:nvPr/>
        </p:nvPicPr>
        <p:blipFill>
          <a:blip r:embed="rId1"/>
          <a:stretch/>
        </p:blipFill>
        <p:spPr>
          <a:xfrm>
            <a:off x="435960" y="2765880"/>
            <a:ext cx="8506440" cy="216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Evolución diferencial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612720" y="1600200"/>
            <a:ext cx="8297640" cy="500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s-ES" sz="2900" spc="-1" strike="noStrike">
                <a:solidFill>
                  <a:srgbClr val="0070c0"/>
                </a:solidFill>
                <a:latin typeface="Tw Cen MT"/>
              </a:rPr>
              <a:t>Población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marL="365760">
              <a:lnSpc>
                <a:spcPct val="100000"/>
              </a:lnSpc>
              <a:spcBef>
                <a:spcPts val="550"/>
              </a:spcBef>
            </a:pP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   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marL="365760">
              <a:lnSpc>
                <a:spcPct val="100000"/>
              </a:lnSpc>
              <a:spcBef>
                <a:spcPts val="550"/>
              </a:spcBef>
            </a:pPr>
            <a:r>
              <a:rPr b="0" lang="es-ES" sz="2600" spc="-1" strike="noStrike">
                <a:solidFill>
                  <a:srgbClr val="0070c0"/>
                </a:solidFill>
                <a:latin typeface="Tw Cen MT"/>
              </a:rPr>
              <a:t>	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 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</a:pP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</a:pP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612720" y="1600200"/>
            <a:ext cx="8297640" cy="50054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latin typeface="Tw Cen MT"/>
              </a:rPr>
              <a:t> 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Evolución diferencial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612720" y="1600200"/>
            <a:ext cx="8297640" cy="500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s-ES" sz="2900" spc="-1" strike="noStrike">
                <a:solidFill>
                  <a:srgbClr val="0070c0"/>
                </a:solidFill>
                <a:latin typeface="Tw Cen MT"/>
              </a:rPr>
              <a:t> 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marL="45720">
              <a:lnSpc>
                <a:spcPct val="100000"/>
              </a:lnSpc>
              <a:spcBef>
                <a:spcPts val="700"/>
              </a:spcBef>
            </a:pP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marL="45720">
              <a:lnSpc>
                <a:spcPct val="100000"/>
              </a:lnSpc>
              <a:spcBef>
                <a:spcPts val="700"/>
              </a:spcBef>
            </a:pP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612720" y="1600200"/>
            <a:ext cx="8297640" cy="50054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latin typeface="Tw Cen MT"/>
              </a:rPr>
              <a:t> 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Evolución diferencial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612720" y="1600200"/>
            <a:ext cx="8316360" cy="499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marL="365760">
              <a:lnSpc>
                <a:spcPct val="100000"/>
              </a:lnSpc>
              <a:spcBef>
                <a:spcPts val="550"/>
              </a:spcBef>
            </a:pP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612720" y="1600200"/>
            <a:ext cx="8316360" cy="49960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latin typeface="Tw Cen MT"/>
              </a:rPr>
              <a:t> 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Evolución diferencial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s-ES" sz="2900" spc="-1" strike="noStrike">
                <a:solidFill>
                  <a:srgbClr val="0070c0"/>
                </a:solidFill>
                <a:latin typeface="Tw Cen MT"/>
              </a:rPr>
              <a:t>Notación en ED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Vector padre </a:t>
            </a:r>
            <a:r>
              <a:rPr b="0" lang="es-ES" sz="26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1" lang="es-ES" sz="2600" spc="-1" strike="noStrike">
                <a:solidFill>
                  <a:srgbClr val="0070c0"/>
                </a:solidFill>
                <a:latin typeface="Tw Cen MT"/>
              </a:rPr>
              <a:t>Vector objetivo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Vector mutante </a:t>
            </a:r>
            <a:r>
              <a:rPr b="0" lang="es-ES" sz="26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1" lang="es-ES" sz="2600" spc="-1" strike="noStrike">
                <a:solidFill>
                  <a:srgbClr val="0070c0"/>
                </a:solidFill>
                <a:latin typeface="Tw Cen MT"/>
              </a:rPr>
              <a:t>Vector donante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Hijo obtenido tras el cruce del vector donante y el vector objetivo </a:t>
            </a:r>
            <a:r>
              <a:rPr b="0" lang="es-ES" sz="26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1" lang="es-ES" sz="2600" spc="-1" strike="noStrike">
                <a:solidFill>
                  <a:srgbClr val="0070c0"/>
                </a:solidFill>
                <a:latin typeface="Tw Cen MT"/>
              </a:rPr>
              <a:t>Vector de prueba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Evolución diferencial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s-ES" sz="2900" spc="-1" strike="noStrike">
                <a:solidFill>
                  <a:srgbClr val="0070c0"/>
                </a:solidFill>
                <a:latin typeface="Tw Cen MT"/>
              </a:rPr>
              <a:t>Idea bajo la evolución diferencial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Para cada vector objetivo de la población obtenemos un vector donante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Utilizando 3 vectores aleatorios diferentes del objetivo 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Mutación diferencial </a:t>
            </a:r>
            <a:r>
              <a:rPr b="0" lang="es-ES" sz="23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 mediante diferencias entre vectores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El vector donante se cruza con el objetivo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Se crea un vector de prueba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Si el vector de prueba es mejor que el objetivo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El vector de prueba sustituye al objetivo en la población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Evolución diferencial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612720" y="1600200"/>
            <a:ext cx="8316360" cy="499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4" name="TextShape 3"/>
          <p:cNvSpPr txBox="1"/>
          <p:nvPr/>
        </p:nvSpPr>
        <p:spPr>
          <a:xfrm>
            <a:off x="612720" y="1600200"/>
            <a:ext cx="8316360" cy="49960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latin typeface="Tw Cen MT"/>
              </a:rPr>
              <a:t> 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Introducción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612720" y="1600200"/>
            <a:ext cx="8344440" cy="504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s-ES" sz="2900" spc="-1" strike="noStrike">
                <a:solidFill>
                  <a:srgbClr val="0070c0"/>
                </a:solidFill>
                <a:latin typeface="Tw Cen MT"/>
              </a:rPr>
              <a:t>Particle Swarm Optimization - PSO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Método de optimización basado en el comportamiento social del vuelo de bandadas de aves y el movimiento de bancos de peces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Vuelan a la </a:t>
            </a:r>
            <a:r>
              <a:rPr b="1" lang="es-ES" sz="2300" spc="-1" strike="noStrike">
                <a:solidFill>
                  <a:srgbClr val="000000"/>
                </a:solidFill>
                <a:latin typeface="Tw Cen MT"/>
              </a:rPr>
              <a:t>misma velocidad</a:t>
            </a: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 que sus vecinos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Vuelan </a:t>
            </a:r>
            <a:r>
              <a:rPr b="1" lang="es-ES" sz="2300" spc="-1" strike="noStrike">
                <a:solidFill>
                  <a:srgbClr val="000000"/>
                </a:solidFill>
                <a:latin typeface="Tw Cen MT"/>
              </a:rPr>
              <a:t>cerca</a:t>
            </a: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 de sus vecinos pero nunca se chocan entre ellos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Vuelan en la </a:t>
            </a:r>
            <a:r>
              <a:rPr b="1" lang="es-ES" sz="2300" spc="-1" strike="noStrike">
                <a:solidFill>
                  <a:srgbClr val="000000"/>
                </a:solidFill>
                <a:latin typeface="Tw Cen MT"/>
              </a:rPr>
              <a:t>misma dirección </a:t>
            </a: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que el </a:t>
            </a:r>
            <a:r>
              <a:rPr b="1" lang="es-ES" sz="2300" spc="-1" strike="noStrike">
                <a:solidFill>
                  <a:srgbClr val="000000"/>
                </a:solidFill>
                <a:latin typeface="Tw Cen MT"/>
              </a:rPr>
              <a:t>pájaro de la cabeza </a:t>
            </a: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de la bandada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Vuelan en torno a </a:t>
            </a:r>
            <a:r>
              <a:rPr b="1" lang="es-ES" sz="2300" spc="-1" strike="noStrike">
                <a:solidFill>
                  <a:srgbClr val="000000"/>
                </a:solidFill>
                <a:latin typeface="Tw Cen MT"/>
              </a:rPr>
              <a:t>áreas de atracción 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1" lang="es-ES" sz="2600" spc="-1" strike="noStrike">
                <a:solidFill>
                  <a:srgbClr val="000000"/>
                </a:solidFill>
                <a:latin typeface="Tw Cen MT"/>
              </a:rPr>
              <a:t>Población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70c0"/>
                </a:solidFill>
                <a:latin typeface="Tw Cen MT"/>
              </a:rPr>
              <a:t>Varias partículas </a:t>
            </a: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(nubes de partículas) que </a:t>
            </a:r>
            <a:r>
              <a:rPr b="0" lang="es-ES" sz="2300" spc="-1" strike="noStrike">
                <a:solidFill>
                  <a:srgbClr val="0070c0"/>
                </a:solidFill>
                <a:latin typeface="Tw Cen MT"/>
              </a:rPr>
              <a:t>se mueven</a:t>
            </a: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 (vuelan o nadan) </a:t>
            </a:r>
            <a:r>
              <a:rPr b="0" lang="es-ES" sz="2300" spc="-1" strike="noStrike">
                <a:solidFill>
                  <a:srgbClr val="0070c0"/>
                </a:solidFill>
                <a:latin typeface="Tw Cen MT"/>
              </a:rPr>
              <a:t>por el </a:t>
            </a:r>
            <a:r>
              <a:rPr b="1" lang="es-ES" sz="2300" spc="-1" strike="noStrike">
                <a:solidFill>
                  <a:srgbClr val="0070c0"/>
                </a:solidFill>
                <a:latin typeface="Tw Cen MT"/>
              </a:rPr>
              <a:t>espacio de búsqueda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Evolución diferencial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612720" y="1600200"/>
            <a:ext cx="8316360" cy="499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612720" y="1600200"/>
            <a:ext cx="8316360" cy="49960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latin typeface="Tw Cen MT"/>
              </a:rPr>
              <a:t> 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Evolución diferencial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s-ES" sz="2900" spc="-1" strike="noStrike">
                <a:solidFill>
                  <a:srgbClr val="0070c0"/>
                </a:solidFill>
                <a:latin typeface="Tw Cen MT"/>
              </a:rPr>
              <a:t>Ilustración de la evolución diferencial clásica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210" name="Picture 2" descr=""/>
          <p:cNvPicPr/>
          <p:nvPr/>
        </p:nvPicPr>
        <p:blipFill>
          <a:blip r:embed="rId1"/>
          <a:stretch/>
        </p:blipFill>
        <p:spPr>
          <a:xfrm>
            <a:off x="110880" y="2632320"/>
            <a:ext cx="4279680" cy="3125160"/>
          </a:xfrm>
          <a:prstGeom prst="rect">
            <a:avLst/>
          </a:prstGeom>
          <a:ln w="9360">
            <a:noFill/>
          </a:ln>
        </p:spPr>
      </p:pic>
      <p:pic>
        <p:nvPicPr>
          <p:cNvPr id="211" name="Picture 3" descr=""/>
          <p:cNvPicPr/>
          <p:nvPr/>
        </p:nvPicPr>
        <p:blipFill>
          <a:blip r:embed="rId2"/>
          <a:stretch/>
        </p:blipFill>
        <p:spPr>
          <a:xfrm>
            <a:off x="4141440" y="2589840"/>
            <a:ext cx="4707000" cy="3167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Evolución diferencial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s-ES" sz="2900" spc="-1" strike="noStrike">
                <a:solidFill>
                  <a:srgbClr val="0070c0"/>
                </a:solidFill>
                <a:latin typeface="Tw Cen MT"/>
              </a:rPr>
              <a:t>Ilustración de la evolución diferencial clásica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214" name="Picture 2" descr=""/>
          <p:cNvPicPr/>
          <p:nvPr/>
        </p:nvPicPr>
        <p:blipFill>
          <a:blip r:embed="rId1"/>
          <a:stretch/>
        </p:blipFill>
        <p:spPr>
          <a:xfrm>
            <a:off x="135360" y="2594520"/>
            <a:ext cx="4212360" cy="3388320"/>
          </a:xfrm>
          <a:prstGeom prst="rect">
            <a:avLst/>
          </a:prstGeom>
          <a:ln w="9360">
            <a:noFill/>
          </a:ln>
        </p:spPr>
      </p:pic>
      <p:pic>
        <p:nvPicPr>
          <p:cNvPr id="215" name="Picture 2" descr=""/>
          <p:cNvPicPr/>
          <p:nvPr/>
        </p:nvPicPr>
        <p:blipFill>
          <a:blip r:embed="rId2"/>
          <a:stretch/>
        </p:blipFill>
        <p:spPr>
          <a:xfrm>
            <a:off x="4347720" y="2512440"/>
            <a:ext cx="4272480" cy="3614400"/>
          </a:xfrm>
          <a:prstGeom prst="rect">
            <a:avLst/>
          </a:prstGeom>
          <a:ln>
            <a:noFill/>
          </a:ln>
        </p:spPr>
      </p:pic>
      <p:sp>
        <p:nvSpPr>
          <p:cNvPr id="216" name="CustomShape 3"/>
          <p:cNvSpPr/>
          <p:nvPr/>
        </p:nvSpPr>
        <p:spPr>
          <a:xfrm>
            <a:off x="5187600" y="6127200"/>
            <a:ext cx="2658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Tw Cen MT"/>
              </a:rPr>
              <a:t>Mutación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5305320" y="2734200"/>
            <a:ext cx="135360" cy="89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5"/>
          <p:cNvSpPr/>
          <p:nvPr/>
        </p:nvSpPr>
        <p:spPr>
          <a:xfrm>
            <a:off x="4328640" y="2409840"/>
            <a:ext cx="1953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Tw Cen MT"/>
              </a:rPr>
              <a:t>Vector mutante</a:t>
            </a:r>
            <a:endParaRPr b="0" lang="es-ES" sz="18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Evolución diferencial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612720" y="1600200"/>
            <a:ext cx="8307000" cy="505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 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612720" y="1600200"/>
            <a:ext cx="8307000" cy="5052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latin typeface="Tw Cen MT"/>
              </a:rPr>
              <a:t> 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Evolución diferencial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612720" y="1600200"/>
            <a:ext cx="8307000" cy="505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000" spc="-1" strike="noStrike">
                <a:solidFill>
                  <a:srgbClr val="000000"/>
                </a:solidFill>
                <a:latin typeface="Tw Cen MT"/>
              </a:rPr>
              <a:t> </a:t>
            </a:r>
            <a:endParaRPr b="0" lang="es-ES" sz="2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612720" y="1600200"/>
            <a:ext cx="8307000" cy="5052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latin typeface="Tw Cen MT"/>
              </a:rPr>
              <a:t> 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Evolución diferencial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s-ES" sz="2900" spc="-1" strike="noStrike">
                <a:solidFill>
                  <a:srgbClr val="0070c0"/>
                </a:solidFill>
                <a:latin typeface="Tw Cen MT"/>
              </a:rPr>
              <a:t>Ilustración del cruce binomial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227" name="Picture 2" descr=""/>
          <p:cNvPicPr/>
          <p:nvPr/>
        </p:nvPicPr>
        <p:blipFill>
          <a:blip r:embed="rId1"/>
          <a:stretch/>
        </p:blipFill>
        <p:spPr>
          <a:xfrm>
            <a:off x="2311200" y="2469600"/>
            <a:ext cx="4315680" cy="3562200"/>
          </a:xfrm>
          <a:prstGeom prst="rect">
            <a:avLst/>
          </a:prstGeom>
          <a:ln>
            <a:noFill/>
          </a:ln>
        </p:spPr>
      </p:pic>
      <p:sp>
        <p:nvSpPr>
          <p:cNvPr id="228" name="CustomShape 3"/>
          <p:cNvSpPr/>
          <p:nvPr/>
        </p:nvSpPr>
        <p:spPr>
          <a:xfrm>
            <a:off x="3148920" y="5866200"/>
            <a:ext cx="26402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ES" sz="2800" spc="-1" strike="noStrike">
                <a:solidFill>
                  <a:srgbClr val="000000"/>
                </a:solidFill>
                <a:latin typeface="Tw Cen MT"/>
              </a:rPr>
              <a:t>Cruce</a:t>
            </a:r>
            <a:endParaRPr b="0" lang="es-ES" sz="2800" spc="-1" strike="noStrike"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Evolución diferencial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612720" y="1600200"/>
            <a:ext cx="8307000" cy="505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s-ES" sz="2900" spc="-1" strike="noStrike">
                <a:solidFill>
                  <a:srgbClr val="0070c0"/>
                </a:solidFill>
                <a:latin typeface="Tw Cen MT"/>
              </a:rPr>
              <a:t> 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1" name="TextShape 3"/>
          <p:cNvSpPr txBox="1"/>
          <p:nvPr/>
        </p:nvSpPr>
        <p:spPr>
          <a:xfrm>
            <a:off x="612720" y="1600200"/>
            <a:ext cx="8307000" cy="5052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latin typeface="Tw Cen MT"/>
              </a:rPr>
              <a:t> 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Evolución diferencial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612720" y="1600200"/>
            <a:ext cx="8307000" cy="505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4" name="TextShape 3"/>
          <p:cNvSpPr txBox="1"/>
          <p:nvPr/>
        </p:nvSpPr>
        <p:spPr>
          <a:xfrm>
            <a:off x="612720" y="1600200"/>
            <a:ext cx="8307000" cy="5052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latin typeface="Tw Cen MT"/>
              </a:rPr>
              <a:t> 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5" name="CustomShape 4"/>
          <p:cNvSpPr/>
          <p:nvPr/>
        </p:nvSpPr>
        <p:spPr>
          <a:xfrm>
            <a:off x="1570320" y="2706840"/>
            <a:ext cx="62373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ourier New"/>
              </a:rPr>
              <a:t>L = 0;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ourier New"/>
              </a:rPr>
              <a:t>DO {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Courier New"/>
              </a:rPr>
              <a:t>L := L + 1;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ourier New"/>
              </a:rPr>
              <a:t>} WHILE ((rand(0,1) &lt;= CR AND (L &lt;= D))</a:t>
            </a:r>
            <a:endParaRPr b="0" lang="es-ES" sz="1800" spc="-1" strike="noStrike"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Evolución diferencial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8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latin typeface="Tw Cen MT"/>
              </a:rPr>
              <a:t> 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Evolución diferencial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s-ES" sz="2900" spc="-1" strike="noStrike">
                <a:solidFill>
                  <a:srgbClr val="0070c0"/>
                </a:solidFill>
                <a:latin typeface="Tw Cen MT"/>
              </a:rPr>
              <a:t>Ilustración de la selección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241" name="Picture 3" descr=""/>
          <p:cNvPicPr/>
          <p:nvPr/>
        </p:nvPicPr>
        <p:blipFill>
          <a:blip r:embed="rId1"/>
          <a:stretch/>
        </p:blipFill>
        <p:spPr>
          <a:xfrm>
            <a:off x="2190960" y="2288520"/>
            <a:ext cx="4354200" cy="3562200"/>
          </a:xfrm>
          <a:prstGeom prst="rect">
            <a:avLst/>
          </a:prstGeom>
          <a:ln>
            <a:noFill/>
          </a:ln>
        </p:spPr>
      </p:pic>
      <p:sp>
        <p:nvSpPr>
          <p:cNvPr id="242" name="CustomShape 3"/>
          <p:cNvSpPr/>
          <p:nvPr/>
        </p:nvSpPr>
        <p:spPr>
          <a:xfrm>
            <a:off x="3380400" y="5844960"/>
            <a:ext cx="26402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ES" sz="2800" spc="-1" strike="noStrike">
                <a:solidFill>
                  <a:srgbClr val="000000"/>
                </a:solidFill>
                <a:latin typeface="Tw Cen MT"/>
              </a:rPr>
              <a:t>Reemplazo</a:t>
            </a:r>
            <a:endParaRPr b="0" lang="es-ES" sz="2800" spc="-1" strike="noStrike"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Introducción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612720" y="1600200"/>
            <a:ext cx="8335080" cy="495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solidFill>
                  <a:srgbClr val="000000"/>
                </a:solidFill>
                <a:latin typeface="Tw Cen MT"/>
              </a:rPr>
              <a:t>La </a:t>
            </a:r>
            <a:r>
              <a:rPr b="1" lang="es-ES" sz="2900" spc="-1" strike="noStrike">
                <a:solidFill>
                  <a:srgbClr val="0070c0"/>
                </a:solidFill>
                <a:latin typeface="Tw Cen MT"/>
              </a:rPr>
              <a:t>base</a:t>
            </a:r>
            <a:r>
              <a:rPr b="0" lang="es-ES" sz="2900" spc="-1" strike="noStrike">
                <a:solidFill>
                  <a:srgbClr val="0070c0"/>
                </a:solidFill>
                <a:latin typeface="Tw Cen MT"/>
              </a:rPr>
              <a:t> </a:t>
            </a:r>
            <a:r>
              <a:rPr b="0" lang="es-ES" sz="2900" spc="-1" strike="noStrike">
                <a:solidFill>
                  <a:srgbClr val="000000"/>
                </a:solidFill>
                <a:latin typeface="Tw Cen MT"/>
              </a:rPr>
              <a:t>de PSO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Asume un </a:t>
            </a:r>
            <a:r>
              <a:rPr b="1" lang="es-ES" sz="2600" spc="-1" strike="noStrike">
                <a:solidFill>
                  <a:srgbClr val="000000"/>
                </a:solidFill>
                <a:latin typeface="Tw Cen MT"/>
              </a:rPr>
              <a:t>intercambio de información entre las partículas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Se guarda información de las </a:t>
            </a:r>
            <a:r>
              <a:rPr b="1" lang="es-ES" sz="2600" spc="-1" strike="noStrike">
                <a:solidFill>
                  <a:srgbClr val="000000"/>
                </a:solidFill>
                <a:latin typeface="Tw Cen MT"/>
              </a:rPr>
              <a:t>mejores soluciones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 (</a:t>
            </a:r>
            <a:r>
              <a:rPr b="1" lang="es-ES" sz="2600" spc="-1" strike="noStrike">
                <a:solidFill>
                  <a:srgbClr val="000000"/>
                </a:solidFill>
                <a:latin typeface="Tw Cen MT"/>
              </a:rPr>
              <a:t>locales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 y </a:t>
            </a:r>
            <a:r>
              <a:rPr b="1" lang="es-ES" sz="2600" spc="-1" strike="noStrike">
                <a:solidFill>
                  <a:srgbClr val="000000"/>
                </a:solidFill>
                <a:latin typeface="Tw Cen MT"/>
              </a:rPr>
              <a:t>globales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)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s-ES" sz="2900" spc="-1" strike="noStrike">
                <a:solidFill>
                  <a:srgbClr val="00b050"/>
                </a:solidFill>
                <a:latin typeface="Tw Cen MT"/>
              </a:rPr>
              <a:t>Ventajas de PSO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La </a:t>
            </a:r>
            <a:r>
              <a:rPr b="1" lang="es-ES" sz="2600" spc="-1" strike="noStrike">
                <a:solidFill>
                  <a:srgbClr val="0070c0"/>
                </a:solidFill>
                <a:latin typeface="Tw Cen MT"/>
              </a:rPr>
              <a:t>implementación</a:t>
            </a:r>
            <a:r>
              <a:rPr b="0" lang="es-ES" sz="2600" spc="-1" strike="noStrike">
                <a:solidFill>
                  <a:srgbClr val="0070c0"/>
                </a:solidFill>
                <a:latin typeface="Tw Cen MT"/>
              </a:rPr>
              <a:t> es muy </a:t>
            </a:r>
            <a:r>
              <a:rPr b="1" lang="es-ES" sz="2600" spc="-1" strike="noStrike">
                <a:solidFill>
                  <a:srgbClr val="0070c0"/>
                </a:solidFill>
                <a:latin typeface="Tw Cen MT"/>
              </a:rPr>
              <a:t>sencilla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 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1" lang="es-ES" sz="2600" spc="-1" strike="noStrike">
                <a:solidFill>
                  <a:srgbClr val="0070c0"/>
                </a:solidFill>
                <a:latin typeface="Tw Cen MT"/>
              </a:rPr>
              <a:t>Converge rápidamente 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a una buena solución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Evolución diferencial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582120" y="1601640"/>
            <a:ext cx="8440200" cy="5097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s-ES" sz="2900" spc="-1" strike="noStrike">
                <a:solidFill>
                  <a:srgbClr val="0070c0"/>
                </a:solidFill>
                <a:latin typeface="Tw Cen MT"/>
              </a:rPr>
              <a:t>Procedimiento Básico – Evolución Diferencial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245" name="Imagen 4" descr=""/>
          <p:cNvPicPr/>
          <p:nvPr/>
        </p:nvPicPr>
        <p:blipFill>
          <a:blip r:embed="rId1"/>
          <a:stretch/>
        </p:blipFill>
        <p:spPr>
          <a:xfrm>
            <a:off x="910800" y="2178000"/>
            <a:ext cx="7671240" cy="461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Evolución diferencial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s-ES" sz="2900" spc="-1" strike="noStrike">
                <a:solidFill>
                  <a:srgbClr val="0070c0"/>
                </a:solidFill>
                <a:latin typeface="Tw Cen MT"/>
              </a:rPr>
              <a:t>Procedimiento Básico – Evolución Diferencial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248" name="Imagen 3" descr=""/>
          <p:cNvPicPr/>
          <p:nvPr/>
        </p:nvPicPr>
        <p:blipFill>
          <a:blip r:embed="rId1"/>
          <a:stretch/>
        </p:blipFill>
        <p:spPr>
          <a:xfrm>
            <a:off x="1577520" y="2239200"/>
            <a:ext cx="6495840" cy="362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Evolución diferencial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s-ES" sz="2900" spc="-1" strike="noStrike">
                <a:solidFill>
                  <a:srgbClr val="0070c0"/>
                </a:solidFill>
                <a:latin typeface="Tw Cen MT"/>
              </a:rPr>
              <a:t>Procedimiento Básico – Evolución Diferencial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251" name="Imagen 4" descr=""/>
          <p:cNvPicPr/>
          <p:nvPr/>
        </p:nvPicPr>
        <p:blipFill>
          <a:blip r:embed="rId1"/>
          <a:stretch/>
        </p:blipFill>
        <p:spPr>
          <a:xfrm>
            <a:off x="-177120" y="2323080"/>
            <a:ext cx="4946400" cy="2661480"/>
          </a:xfrm>
          <a:prstGeom prst="rect">
            <a:avLst/>
          </a:prstGeom>
          <a:ln>
            <a:noFill/>
          </a:ln>
        </p:spPr>
      </p:pic>
      <p:pic>
        <p:nvPicPr>
          <p:cNvPr id="252" name="Imagen 5" descr=""/>
          <p:cNvPicPr/>
          <p:nvPr/>
        </p:nvPicPr>
        <p:blipFill>
          <a:blip r:embed="rId2"/>
          <a:srcRect l="0" t="0" r="0" b="1890"/>
          <a:stretch/>
        </p:blipFill>
        <p:spPr>
          <a:xfrm>
            <a:off x="-177120" y="5056200"/>
            <a:ext cx="4979160" cy="1381680"/>
          </a:xfrm>
          <a:prstGeom prst="rect">
            <a:avLst/>
          </a:prstGeom>
          <a:ln>
            <a:noFill/>
          </a:ln>
        </p:spPr>
      </p:pic>
      <p:pic>
        <p:nvPicPr>
          <p:cNvPr id="253" name="Imagen 6" descr=""/>
          <p:cNvPicPr/>
          <p:nvPr/>
        </p:nvPicPr>
        <p:blipFill>
          <a:blip r:embed="rId3"/>
          <a:srcRect l="0" t="0" r="0" b="13983"/>
          <a:stretch/>
        </p:blipFill>
        <p:spPr>
          <a:xfrm>
            <a:off x="4006080" y="3925080"/>
            <a:ext cx="4913640" cy="1782000"/>
          </a:xfrm>
          <a:prstGeom prst="rect">
            <a:avLst/>
          </a:prstGeom>
          <a:ln>
            <a:noFill/>
          </a:ln>
        </p:spPr>
      </p:pic>
      <p:pic>
        <p:nvPicPr>
          <p:cNvPr id="254" name="Imagen 7" descr=""/>
          <p:cNvPicPr/>
          <p:nvPr/>
        </p:nvPicPr>
        <p:blipFill>
          <a:blip r:embed="rId4"/>
          <a:stretch/>
        </p:blipFill>
        <p:spPr>
          <a:xfrm>
            <a:off x="4382640" y="6531120"/>
            <a:ext cx="4761000" cy="30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Evolución diferencial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57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latin typeface="Tw Cen MT"/>
              </a:rPr>
              <a:t> 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Variantes de la evolución diferencial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612720" y="1600200"/>
            <a:ext cx="8297640" cy="497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200" spc="-1" strike="noStrike">
                <a:solidFill>
                  <a:srgbClr val="000000"/>
                </a:solidFill>
                <a:latin typeface="Tw Cen MT"/>
              </a:rPr>
              <a:t> </a:t>
            </a:r>
            <a:endParaRPr b="0" lang="es-ES" sz="22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s-ES" sz="2200" spc="-1" strike="noStrike">
              <a:solidFill>
                <a:srgbClr val="000000"/>
              </a:solidFill>
              <a:latin typeface="Tw Cen MT"/>
            </a:endParaRPr>
          </a:p>
          <a:p>
            <a:endParaRPr b="0" lang="es-ES" sz="22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s-ES" sz="22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s-ES" sz="22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s-E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60" name="TextShape 3"/>
          <p:cNvSpPr txBox="1"/>
          <p:nvPr/>
        </p:nvSpPr>
        <p:spPr>
          <a:xfrm>
            <a:off x="612720" y="1600200"/>
            <a:ext cx="8297640" cy="49773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latin typeface="Tw Cen MT"/>
              </a:rPr>
              <a:t> 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Variantes de la evolución diferencial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612720" y="1600200"/>
            <a:ext cx="8297640" cy="497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1900" spc="-1" strike="noStrike">
                <a:solidFill>
                  <a:srgbClr val="000000"/>
                </a:solidFill>
                <a:latin typeface="Tw Cen MT"/>
              </a:rPr>
              <a:t> </a:t>
            </a:r>
            <a:endParaRPr b="0" lang="es-ES" sz="1900" spc="-1" strike="noStrike">
              <a:solidFill>
                <a:srgbClr val="000000"/>
              </a:solidFill>
              <a:latin typeface="Tw Cen MT"/>
            </a:endParaRPr>
          </a:p>
          <a:p>
            <a:endParaRPr b="0" lang="es-ES" sz="1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s-ES" sz="1900" spc="-1" strike="noStrike">
              <a:solidFill>
                <a:srgbClr val="000000"/>
              </a:solidFill>
              <a:latin typeface="Tw Cen MT"/>
            </a:endParaRPr>
          </a:p>
          <a:p>
            <a:endParaRPr b="0" lang="es-ES" sz="1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s-ES" sz="1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s-ES" sz="1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s-ES" sz="1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612720" y="1600200"/>
            <a:ext cx="8297640" cy="49773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latin typeface="Tw Cen MT"/>
              </a:rPr>
              <a:t> 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Variantes de la evolución diferencial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612720" y="1600200"/>
            <a:ext cx="8297640" cy="497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66" name="TextShape 3"/>
          <p:cNvSpPr txBox="1"/>
          <p:nvPr/>
        </p:nvSpPr>
        <p:spPr>
          <a:xfrm>
            <a:off x="612720" y="1600200"/>
            <a:ext cx="8297640" cy="49773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latin typeface="Tw Cen MT"/>
              </a:rPr>
              <a:t> 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Parámetros de ED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latin typeface="Tw Cen MT"/>
              </a:rPr>
              <a:t> 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Parámetros de ED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612720" y="1600200"/>
            <a:ext cx="8390880" cy="513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72" name="TextShape 3"/>
          <p:cNvSpPr txBox="1"/>
          <p:nvPr/>
        </p:nvSpPr>
        <p:spPr>
          <a:xfrm>
            <a:off x="612720" y="1600200"/>
            <a:ext cx="8390880" cy="51361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latin typeface="Tw Cen MT"/>
              </a:rPr>
              <a:t> 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Parámetros de ED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s-ES" sz="2900" spc="-1" strike="noStrike">
                <a:solidFill>
                  <a:srgbClr val="0070c0"/>
                </a:solidFill>
                <a:latin typeface="Tw Cen MT"/>
              </a:rPr>
              <a:t>Sobre el parámetro CR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275" name="Imagen 3" descr=""/>
          <p:cNvPicPr/>
          <p:nvPr/>
        </p:nvPicPr>
        <p:blipFill>
          <a:blip r:embed="rId1"/>
          <a:stretch/>
        </p:blipFill>
        <p:spPr>
          <a:xfrm>
            <a:off x="111960" y="2154600"/>
            <a:ext cx="8935920" cy="2815200"/>
          </a:xfrm>
          <a:prstGeom prst="rect">
            <a:avLst/>
          </a:prstGeom>
          <a:ln>
            <a:noFill/>
          </a:ln>
        </p:spPr>
      </p:pic>
      <p:sp>
        <p:nvSpPr>
          <p:cNvPr id="276" name="CustomShape 3"/>
          <p:cNvSpPr/>
          <p:nvPr/>
        </p:nvSpPr>
        <p:spPr>
          <a:xfrm>
            <a:off x="-97200" y="5536440"/>
            <a:ext cx="9829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Tw Cen MT"/>
              </a:rPr>
              <a:t>Distribución empírica de vectores de prueba obtenidos con diferentes valores de CR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1135800" y="4970160"/>
            <a:ext cx="908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Tw Cen MT"/>
              </a:rPr>
              <a:t>CR=0.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78" name="CustomShape 5"/>
          <p:cNvSpPr/>
          <p:nvPr/>
        </p:nvSpPr>
        <p:spPr>
          <a:xfrm>
            <a:off x="4142520" y="4970160"/>
            <a:ext cx="105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Tw Cen MT"/>
              </a:rPr>
              <a:t>CR=0.5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79" name="CustomShape 6"/>
          <p:cNvSpPr/>
          <p:nvPr/>
        </p:nvSpPr>
        <p:spPr>
          <a:xfrm>
            <a:off x="7101360" y="4970160"/>
            <a:ext cx="105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Tw Cen MT"/>
              </a:rPr>
              <a:t>CR=1.0</a:t>
            </a:r>
            <a:endParaRPr b="0" lang="es-ES" sz="1800" spc="-1" strike="noStrike">
              <a:latin typeface="Arial"/>
            </a:endParaRPr>
          </a:p>
        </p:txBody>
      </p:sp>
    </p:spTree>
  </p:cSld>
  <p:timing>
    <p:tnLst>
      <p:par>
        <p:cTn id="117" dur="indefinite" restart="never" nodeType="tmRoot">
          <p:childTnLst>
            <p:seq>
              <p:cTn id="1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Modelo PSO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612720" y="1600200"/>
            <a:ext cx="8409600" cy="515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s-ES" sz="2900" spc="-1" strike="noStrike">
                <a:solidFill>
                  <a:srgbClr val="0070c0"/>
                </a:solidFill>
                <a:latin typeface="Tw Cen MT"/>
              </a:rPr>
              <a:t>PSO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Simulación del comportamiento de bandadas de aves o bancos de peces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solidFill>
                  <a:srgbClr val="000000"/>
                </a:solidFill>
                <a:latin typeface="Tw Cen MT"/>
              </a:rPr>
              <a:t>Supongamos que </a:t>
            </a:r>
            <a:r>
              <a:rPr b="0" lang="es-ES" sz="2900" spc="-1" strike="noStrike">
                <a:solidFill>
                  <a:srgbClr val="0070c0"/>
                </a:solidFill>
                <a:latin typeface="Tw Cen MT"/>
              </a:rPr>
              <a:t>una bandada busca una pieza de comida</a:t>
            </a:r>
            <a:r>
              <a:rPr b="0" lang="es-ES" sz="2900" spc="-1" strike="noStrike">
                <a:solidFill>
                  <a:srgbClr val="000000"/>
                </a:solidFill>
                <a:latin typeface="Tw Cen MT"/>
              </a:rPr>
              <a:t> en un </a:t>
            </a:r>
            <a:r>
              <a:rPr b="0" lang="es-ES" sz="2900" spc="-1" strike="noStrike">
                <a:solidFill>
                  <a:srgbClr val="0070c0"/>
                </a:solidFill>
                <a:latin typeface="Tw Cen MT"/>
              </a:rPr>
              <a:t>área de búsqueda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Asumimos que </a:t>
            </a:r>
            <a:r>
              <a:rPr b="0" lang="es-ES" sz="2600" spc="-1" strike="noStrike">
                <a:solidFill>
                  <a:srgbClr val="0070c0"/>
                </a:solidFill>
                <a:latin typeface="Tw Cen MT"/>
              </a:rPr>
              <a:t>cada partícula no sabe dónde está la comida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, pero </a:t>
            </a:r>
            <a:r>
              <a:rPr b="0" lang="es-ES" sz="2600" spc="-1" strike="noStrike">
                <a:solidFill>
                  <a:srgbClr val="0070c0"/>
                </a:solidFill>
                <a:latin typeface="Tw Cen MT"/>
              </a:rPr>
              <a:t>sí su distancia a la misma 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(podemos calcular un coste/beneficio de cada partícula)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1" lang="es-ES" sz="2600" spc="-1" strike="noStrike">
                <a:solidFill>
                  <a:srgbClr val="000000"/>
                </a:solidFill>
                <a:latin typeface="Tw Cen MT"/>
              </a:rPr>
              <a:t>Estrategia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: </a:t>
            </a:r>
            <a:r>
              <a:rPr b="0" lang="es-ES" sz="2600" spc="-1" strike="noStrike">
                <a:solidFill>
                  <a:srgbClr val="00b050"/>
                </a:solidFill>
                <a:latin typeface="Tw Cen MT"/>
              </a:rPr>
              <a:t>seguimos a la partícula que esté más cerca de la comida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s-ES" sz="2900" spc="-1" strike="noStrike">
                <a:solidFill>
                  <a:srgbClr val="0070c0"/>
                </a:solidFill>
                <a:latin typeface="Tw Cen MT"/>
              </a:rPr>
              <a:t>PSO emula este escenario </a:t>
            </a:r>
            <a:r>
              <a:rPr b="0" lang="es-ES" sz="2900" spc="-1" strike="noStrike">
                <a:solidFill>
                  <a:srgbClr val="000000"/>
                </a:solidFill>
                <a:latin typeface="Tw Cen MT"/>
              </a:rPr>
              <a:t>para resolver </a:t>
            </a:r>
            <a:r>
              <a:rPr b="1" lang="es-ES" sz="2900" spc="-1" strike="noStrike">
                <a:solidFill>
                  <a:srgbClr val="0070c0"/>
                </a:solidFill>
                <a:latin typeface="Tw Cen MT"/>
              </a:rPr>
              <a:t>problemas de optimización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Cada solución (partícula) es un </a:t>
            </a:r>
            <a:r>
              <a:rPr b="0" i="1" lang="es-ES" sz="2600" spc="-1" strike="noStrike">
                <a:solidFill>
                  <a:srgbClr val="000000"/>
                </a:solidFill>
                <a:latin typeface="Tw Cen MT"/>
              </a:rPr>
              <a:t>“ave” 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en el espacio de búsqueda que está siempre en continuo movimiento y que nunca muere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Variantes de la evolución diferencial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612720" y="1600200"/>
            <a:ext cx="8241840" cy="328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s-ES" sz="2900" spc="-1" strike="noStrike">
                <a:solidFill>
                  <a:srgbClr val="0070c0"/>
                </a:solidFill>
                <a:latin typeface="Tw Cen MT"/>
              </a:rPr>
              <a:t>Cruce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1" lang="es-ES" sz="2600" spc="-1" strike="noStrike">
                <a:solidFill>
                  <a:srgbClr val="000000"/>
                </a:solidFill>
                <a:latin typeface="Tw Cen MT"/>
              </a:rPr>
              <a:t>Cruce discreto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: variante con la rotación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En un punto y multi punto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Exponencial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Binomial (uniforme)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1" lang="es-ES" sz="2600" spc="-1" strike="noStrike">
                <a:solidFill>
                  <a:srgbClr val="000000"/>
                </a:solidFill>
                <a:latin typeface="Tw Cen MT"/>
              </a:rPr>
              <a:t>Cruce aritmético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Cruce lineal: invariante con la rotación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Cruce intermedio: varían con la rotación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282" name="Picture 2" descr=""/>
          <p:cNvPicPr/>
          <p:nvPr/>
        </p:nvPicPr>
        <p:blipFill>
          <a:blip r:embed="rId1"/>
          <a:stretch/>
        </p:blipFill>
        <p:spPr>
          <a:xfrm>
            <a:off x="457560" y="5027040"/>
            <a:ext cx="5182200" cy="1830600"/>
          </a:xfrm>
          <a:prstGeom prst="rect">
            <a:avLst/>
          </a:prstGeom>
          <a:ln>
            <a:noFill/>
          </a:ln>
        </p:spPr>
      </p:pic>
      <p:pic>
        <p:nvPicPr>
          <p:cNvPr id="283" name="Imagen 3" descr=""/>
          <p:cNvPicPr/>
          <p:nvPr/>
        </p:nvPicPr>
        <p:blipFill>
          <a:blip r:embed="rId2"/>
          <a:stretch/>
        </p:blipFill>
        <p:spPr>
          <a:xfrm>
            <a:off x="5905440" y="4771080"/>
            <a:ext cx="3107520" cy="208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9" dur="indefinite" restart="never" nodeType="tmRoot">
          <p:childTnLst>
            <p:seq>
              <p:cTn id="1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Evolución diferencial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85" name="TextShape 2"/>
          <p:cNvSpPr txBox="1"/>
          <p:nvPr/>
        </p:nvSpPr>
        <p:spPr>
          <a:xfrm>
            <a:off x="612720" y="1600200"/>
            <a:ext cx="8307000" cy="497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solidFill>
                  <a:srgbClr val="000000"/>
                </a:solidFill>
                <a:latin typeface="Tw Cen MT"/>
              </a:rPr>
              <a:t>Bibliografía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000" spc="-1" strike="noStrike">
                <a:solidFill>
                  <a:srgbClr val="000000"/>
                </a:solidFill>
                <a:latin typeface="Tw Cen MT"/>
              </a:rPr>
              <a:t>R. Storn and K. V. Price, “Differential evolution-A simple and Efficient Heuristic for Global Optimization over Continuous Spaces,” Journal of Global Optimization, 11:341-359,1997.</a:t>
            </a:r>
            <a:endParaRPr b="0" lang="es-ES" sz="20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000" spc="-1" strike="noStrike">
                <a:solidFill>
                  <a:srgbClr val="000000"/>
                </a:solidFill>
                <a:latin typeface="Tw Cen MT"/>
              </a:rPr>
              <a:t>K. V. Price, R. Storn, J. Lampinen, Differential Evolution - A Practical Approach to Global Optimization, Springer, Berlin, 2005.</a:t>
            </a:r>
            <a:endParaRPr b="0" lang="es-ES" sz="20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000" spc="-1" strike="noStrike">
                <a:solidFill>
                  <a:srgbClr val="000000"/>
                </a:solidFill>
                <a:latin typeface="Tw Cen MT"/>
              </a:rPr>
              <a:t>U. K. Chakraborty, Advances in Differential Evolution, Heidelberg, Germany: Springer-Verlag, 2008.</a:t>
            </a:r>
            <a:endParaRPr b="0" lang="es-ES" sz="20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286" name="Picture 2" descr=""/>
          <p:cNvPicPr/>
          <p:nvPr/>
        </p:nvPicPr>
        <p:blipFill>
          <a:blip r:embed="rId1"/>
          <a:stretch/>
        </p:blipFill>
        <p:spPr>
          <a:xfrm>
            <a:off x="1845720" y="4680000"/>
            <a:ext cx="1018800" cy="1476000"/>
          </a:xfrm>
          <a:prstGeom prst="rect">
            <a:avLst/>
          </a:prstGeom>
          <a:ln>
            <a:noFill/>
          </a:ln>
        </p:spPr>
      </p:pic>
      <p:pic>
        <p:nvPicPr>
          <p:cNvPr id="287" name="Picture 3" descr=""/>
          <p:cNvPicPr/>
          <p:nvPr/>
        </p:nvPicPr>
        <p:blipFill>
          <a:blip r:embed="rId2"/>
          <a:stretch/>
        </p:blipFill>
        <p:spPr>
          <a:xfrm>
            <a:off x="4015080" y="4670640"/>
            <a:ext cx="1028520" cy="1485720"/>
          </a:xfrm>
          <a:prstGeom prst="rect">
            <a:avLst/>
          </a:prstGeom>
          <a:ln>
            <a:noFill/>
          </a:ln>
        </p:spPr>
      </p:pic>
      <p:pic>
        <p:nvPicPr>
          <p:cNvPr id="288" name="Picture 4" descr=""/>
          <p:cNvPicPr/>
          <p:nvPr/>
        </p:nvPicPr>
        <p:blipFill>
          <a:blip r:embed="rId3"/>
          <a:stretch/>
        </p:blipFill>
        <p:spPr>
          <a:xfrm>
            <a:off x="6186600" y="4632480"/>
            <a:ext cx="1076040" cy="152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1" dur="indefinite" restart="never" nodeType="tmRoot">
          <p:childTnLst>
            <p:seq>
              <p:cTn id="1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Evolución diferencial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612720" y="1600200"/>
            <a:ext cx="8409600" cy="518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s-ES" sz="2900" spc="-1" strike="noStrike">
                <a:solidFill>
                  <a:srgbClr val="0070c0"/>
                </a:solidFill>
                <a:latin typeface="Tw Cen MT"/>
              </a:rPr>
              <a:t>Motivación de la auto adaptación </a:t>
            </a:r>
            <a:r>
              <a:rPr b="0" lang="es-ES" sz="2900" spc="-1" strike="noStrike">
                <a:solidFill>
                  <a:srgbClr val="000000"/>
                </a:solidFill>
                <a:latin typeface="Tw Cen MT"/>
              </a:rPr>
              <a:t>en la evolución diferencial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El rendimiento de la evolución diferencial depende de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El tamaño de la población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La estrategia y la configuración de los parámetros elegida para generar los vectores de prueba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El esquema de reemplazo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Es </a:t>
            </a:r>
            <a:r>
              <a:rPr b="0" lang="es-ES" sz="2600" spc="-1" strike="noStrike">
                <a:solidFill>
                  <a:srgbClr val="0070c0"/>
                </a:solidFill>
                <a:latin typeface="Tw Cen MT"/>
              </a:rPr>
              <a:t>difícil elegir una combinación única de par solucionar de forma exitosa cualquier problema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El tamaño de la población depende de la escala y complejidad del problema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Durante la evolución, puede ser beneficioso en función de la fase de búsqueda utilizar diferentes estrategias emparejadas con algunas combinaciones e parámetros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El esquema de reemplazo influye en la diversidad de la población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Un esquema de prueba y error muy ser una pérdida de tiempo computacional y recursos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1" lang="es-ES" sz="2900" spc="-1" strike="noStrike">
                <a:solidFill>
                  <a:srgbClr val="002060"/>
                </a:solidFill>
                <a:latin typeface="Tw Cen MT"/>
              </a:rPr>
              <a:t>Adaptar de forma automática la configuración de la evolución diferencial para generar vectores de prueba efectivos durante la evolución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123" dur="indefinite" restart="never" nodeType="tmRoot">
          <p:childTnLst>
            <p:seq>
              <p:cTn id="1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Evolución diferencial: Algunos modelos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93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latin typeface="Tw Cen MT"/>
              </a:rPr>
              <a:t> 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429120" y="6211800"/>
            <a:ext cx="87145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Tw Cen MT"/>
              </a:rPr>
              <a:t>S. Rahnamayan, H.R. Tizhoosh, M.M.A. Salama. Opposition-Based Differential Evolution. IEEE Transactions on Evolutionary Computation, 12:1 (2008) 64-79.</a:t>
            </a:r>
            <a:endParaRPr b="0" lang="es-ES" sz="1800" spc="-1" strike="noStrike">
              <a:latin typeface="Arial"/>
            </a:endParaRPr>
          </a:p>
        </p:txBody>
      </p:sp>
    </p:spTree>
  </p:cSld>
  <p:timing>
    <p:tnLst>
      <p:par>
        <p:cTn id="125" dur="indefinite" restart="never" nodeType="tmRoot">
          <p:childTnLst>
            <p:seq>
              <p:cTn id="1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Evolución diferencial: Algunos modelos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591480" y="1685520"/>
            <a:ext cx="8356320" cy="399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97" name="TextShape 3"/>
          <p:cNvSpPr txBox="1"/>
          <p:nvPr/>
        </p:nvSpPr>
        <p:spPr>
          <a:xfrm>
            <a:off x="591480" y="1685520"/>
            <a:ext cx="8356320" cy="39963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latin typeface="Tw Cen MT"/>
              </a:rPr>
              <a:t> 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98" name="CustomShape 4"/>
          <p:cNvSpPr/>
          <p:nvPr/>
        </p:nvSpPr>
        <p:spPr>
          <a:xfrm>
            <a:off x="168120" y="5856480"/>
            <a:ext cx="877968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Tw Cen MT"/>
              </a:rPr>
              <a:t>A.K. Qin, V.L. Huang, P.N. Suganthan. Differential Evolution Algorithm with strategy Adaptation for Global Numerical Optimization. IEEE Transactions on Evolutionary Computation, 13:2 (2009) 398-417</a:t>
            </a:r>
            <a:endParaRPr b="0" lang="es-ES" sz="1600" spc="-1" strike="noStrike">
              <a:latin typeface="Arial"/>
            </a:endParaRPr>
          </a:p>
        </p:txBody>
      </p:sp>
    </p:spTree>
  </p:cSld>
  <p:timing>
    <p:tnLst>
      <p:par>
        <p:cTn id="127" dur="indefinite" restart="never" nodeType="tmRoot">
          <p:childTnLst>
            <p:seq>
              <p:cTn id="1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Evolución diferencial: Algunos modelos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591480" y="1557000"/>
            <a:ext cx="8346960" cy="503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01" name="TextShape 3"/>
          <p:cNvSpPr txBox="1"/>
          <p:nvPr/>
        </p:nvSpPr>
        <p:spPr>
          <a:xfrm>
            <a:off x="591480" y="1557000"/>
            <a:ext cx="8346960" cy="5039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latin typeface="Tw Cen MT"/>
              </a:rPr>
              <a:t> 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302" name="Picture 2" descr=""/>
          <p:cNvPicPr/>
          <p:nvPr/>
        </p:nvPicPr>
        <p:blipFill>
          <a:blip r:embed="rId2"/>
          <a:stretch/>
        </p:blipFill>
        <p:spPr>
          <a:xfrm>
            <a:off x="2290320" y="2771640"/>
            <a:ext cx="5178240" cy="1175040"/>
          </a:xfrm>
          <a:prstGeom prst="rect">
            <a:avLst/>
          </a:prstGeom>
          <a:ln>
            <a:noFill/>
          </a:ln>
        </p:spPr>
      </p:pic>
      <p:sp>
        <p:nvSpPr>
          <p:cNvPr id="303" name="CustomShape 4"/>
          <p:cNvSpPr/>
          <p:nvPr/>
        </p:nvSpPr>
        <p:spPr>
          <a:xfrm>
            <a:off x="412560" y="6170040"/>
            <a:ext cx="893412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Tw Cen MT"/>
              </a:rPr>
              <a:t>J. Zhang, A.C. Sanderson. JADE: Adaptive Differential Evolution with Optional External Archive. IEEE Transactions on Evolutionary Computation, 13:5 (2009) 945-958.</a:t>
            </a:r>
            <a:endParaRPr b="0" lang="es-ES" sz="1600" spc="-1" strike="noStrike">
              <a:latin typeface="Arial"/>
            </a:endParaRPr>
          </a:p>
        </p:txBody>
      </p:sp>
    </p:spTree>
  </p:cSld>
  <p:timing>
    <p:tnLst>
      <p:par>
        <p:cTn id="129" dur="indefinite" restart="never" nodeType="tmRoot">
          <p:childTnLst>
            <p:seq>
              <p:cTn id="1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Evolución diferencial: Algunos modelos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637920" y="1722960"/>
            <a:ext cx="8384400" cy="428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s-ES" sz="2900" spc="-1" strike="noStrike">
                <a:solidFill>
                  <a:srgbClr val="0070c0"/>
                </a:solidFill>
                <a:latin typeface="Tw Cen MT"/>
              </a:rPr>
              <a:t>DEGL: Differential Evolution with </a:t>
            </a:r>
            <a:r>
              <a:rPr b="1" lang="es-ES" sz="2900" spc="-1" strike="noStrike">
                <a:solidFill>
                  <a:srgbClr val="0070c0"/>
                </a:solidFill>
                <a:latin typeface="Tw Cen MT"/>
              </a:rPr>
              <a:t>Global and Local Neighborhoods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Utiliza una </a:t>
            </a:r>
            <a:r>
              <a:rPr b="0" lang="es-ES" sz="2600" spc="-1" strike="noStrike">
                <a:solidFill>
                  <a:srgbClr val="0070c0"/>
                </a:solidFill>
                <a:latin typeface="Tw Cen MT"/>
              </a:rPr>
              <a:t>estrategia DE/target-to-best/1 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con alta componente de explotación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Aplica el </a:t>
            </a:r>
            <a:r>
              <a:rPr b="0" lang="es-ES" sz="2300" spc="-1" strike="noStrike">
                <a:solidFill>
                  <a:srgbClr val="0070c0"/>
                </a:solidFill>
                <a:latin typeface="Tw Cen MT"/>
              </a:rPr>
              <a:t>concepto de vecindad local y vecindad </a:t>
            </a:r>
            <a:r>
              <a:rPr b="0" lang="es-ES" sz="2300" spc="-1" strike="noStrike">
                <a:solidFill>
                  <a:srgbClr val="0070c0"/>
                </a:solidFill>
                <a:latin typeface="Tw Cen MT"/>
              </a:rPr>
              <a:t>global </a:t>
            </a: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para determinar el mejor vector, similar a </a:t>
            </a: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las vecindades en PSO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Añade un </a:t>
            </a:r>
            <a:r>
              <a:rPr b="0" lang="es-ES" sz="2600" spc="-1" strike="noStrike">
                <a:solidFill>
                  <a:srgbClr val="0070c0"/>
                </a:solidFill>
                <a:latin typeface="Tw Cen MT"/>
              </a:rPr>
              <a:t>parámetro de peso (w) que </a:t>
            </a:r>
            <a:r>
              <a:rPr b="0" lang="es-ES" sz="2600" spc="-1" strike="noStrike">
                <a:solidFill>
                  <a:srgbClr val="0070c0"/>
                </a:solidFill>
                <a:latin typeface="Tw Cen MT"/>
              </a:rPr>
              <a:t>combina el modelo local y global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 y las 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vecindades no se establecen acorde a 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situación geográfica ni fitness, sino a priori 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en una estructura de anillo según los índices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Si w es cercano a 1, se favorece la 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explotación, y si es cercano a 0 se favorece 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la exploración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70c0"/>
                </a:solidFill>
                <a:latin typeface="Tw Cen MT"/>
              </a:rPr>
              <a:t>Adaptación de w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Incremental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Aleatoria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AutoAdaptación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285120" y="5927760"/>
            <a:ext cx="873720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Tw Cen MT"/>
              </a:rPr>
              <a:t>S. Das, A. Abraham, U.K. Chakraborty, A. Konar. Differential Evolution Using a Neighborhood-Based Mutation Operator. IEEE Transactions on Evolutionary Computation, 13:3 (2009) 526-553.</a:t>
            </a:r>
            <a:endParaRPr b="0" lang="es-ES" sz="1600" spc="-1" strike="noStrike">
              <a:latin typeface="Arial"/>
            </a:endParaRPr>
          </a:p>
        </p:txBody>
      </p:sp>
    </p:spTree>
  </p:cSld>
  <p:timing>
    <p:tnLst>
      <p:par>
        <p:cTn id="131" dur="indefinite" restart="never" nodeType="tmRoot">
          <p:childTnLst>
            <p:seq>
              <p:cTn id="1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Modelo PSO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612720" y="1600200"/>
            <a:ext cx="8409600" cy="515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solidFill>
                  <a:srgbClr val="000000"/>
                </a:solidFill>
                <a:latin typeface="Tw Cen MT"/>
              </a:rPr>
              <a:t>La </a:t>
            </a:r>
            <a:r>
              <a:rPr b="0" lang="es-ES" sz="2900" spc="-1" strike="noStrike">
                <a:solidFill>
                  <a:srgbClr val="0070c0"/>
                </a:solidFill>
                <a:latin typeface="Tw Cen MT"/>
              </a:rPr>
              <a:t>nube de partículas </a:t>
            </a:r>
            <a:r>
              <a:rPr b="0" lang="es-ES" sz="2900" spc="-1" strike="noStrike">
                <a:solidFill>
                  <a:srgbClr val="000000"/>
                </a:solidFill>
                <a:latin typeface="Tw Cen MT"/>
              </a:rPr>
              <a:t>es un </a:t>
            </a:r>
            <a:r>
              <a:rPr b="1" lang="es-ES" sz="2900" spc="-1" strike="noStrike">
                <a:solidFill>
                  <a:srgbClr val="0070c0"/>
                </a:solidFill>
                <a:latin typeface="Tw Cen MT"/>
              </a:rPr>
              <a:t>sistema multi agente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solidFill>
                  <a:srgbClr val="000000"/>
                </a:solidFill>
                <a:latin typeface="Tw Cen MT"/>
              </a:rPr>
              <a:t>Las </a:t>
            </a:r>
            <a:r>
              <a:rPr b="0" lang="es-ES" sz="2900" spc="-1" strike="noStrike">
                <a:solidFill>
                  <a:srgbClr val="0070c0"/>
                </a:solidFill>
                <a:latin typeface="Tw Cen MT"/>
              </a:rPr>
              <a:t>partículas</a:t>
            </a:r>
            <a:r>
              <a:rPr b="0" lang="es-ES" sz="2900" spc="-1" strike="noStrike">
                <a:solidFill>
                  <a:srgbClr val="000000"/>
                </a:solidFill>
                <a:latin typeface="Tw Cen MT"/>
              </a:rPr>
              <a:t> son </a:t>
            </a:r>
            <a:r>
              <a:rPr b="1" lang="es-ES" sz="2900" spc="-1" strike="noStrike">
                <a:solidFill>
                  <a:srgbClr val="0070c0"/>
                </a:solidFill>
                <a:latin typeface="Tw Cen MT"/>
              </a:rPr>
              <a:t>agentes simples </a:t>
            </a:r>
            <a:r>
              <a:rPr b="0" lang="es-ES" sz="2900" spc="-1" strike="noStrike">
                <a:solidFill>
                  <a:srgbClr val="000000"/>
                </a:solidFill>
                <a:latin typeface="Tw Cen MT"/>
              </a:rPr>
              <a:t>que </a:t>
            </a:r>
            <a:r>
              <a:rPr b="0" lang="es-ES" sz="2900" spc="-1" strike="noStrike">
                <a:solidFill>
                  <a:srgbClr val="00b050"/>
                </a:solidFill>
                <a:latin typeface="Tw Cen MT"/>
              </a:rPr>
              <a:t>se mueven </a:t>
            </a:r>
            <a:r>
              <a:rPr b="0" lang="es-ES" sz="2900" spc="-1" strike="noStrike">
                <a:solidFill>
                  <a:srgbClr val="000000"/>
                </a:solidFill>
                <a:latin typeface="Tw Cen MT"/>
              </a:rPr>
              <a:t>por el espacio de búsqueda y que </a:t>
            </a:r>
            <a:r>
              <a:rPr b="0" lang="es-ES" sz="2900" spc="-1" strike="noStrike">
                <a:solidFill>
                  <a:srgbClr val="00b050"/>
                </a:solidFill>
                <a:latin typeface="Tw Cen MT"/>
              </a:rPr>
              <a:t>guardan</a:t>
            </a:r>
            <a:r>
              <a:rPr b="0" lang="es-ES" sz="2900" spc="-1" strike="noStrike">
                <a:solidFill>
                  <a:srgbClr val="000000"/>
                </a:solidFill>
                <a:latin typeface="Tw Cen MT"/>
              </a:rPr>
              <a:t> (y posiblemente </a:t>
            </a:r>
            <a:r>
              <a:rPr b="0" lang="es-ES" sz="2900" spc="-1" strike="noStrike">
                <a:solidFill>
                  <a:srgbClr val="00b050"/>
                </a:solidFill>
                <a:latin typeface="Tw Cen MT"/>
              </a:rPr>
              <a:t>comunican</a:t>
            </a:r>
            <a:r>
              <a:rPr b="0" lang="es-ES" sz="2900" spc="-1" strike="noStrike">
                <a:solidFill>
                  <a:srgbClr val="000000"/>
                </a:solidFill>
                <a:latin typeface="Tw Cen MT"/>
              </a:rPr>
              <a:t>) </a:t>
            </a:r>
            <a:r>
              <a:rPr b="0" lang="es-ES" sz="2900" spc="-1" strike="noStrike">
                <a:solidFill>
                  <a:srgbClr val="00b050"/>
                </a:solidFill>
                <a:latin typeface="Tw Cen MT"/>
              </a:rPr>
              <a:t>la mejor solución </a:t>
            </a:r>
            <a:r>
              <a:rPr b="0" lang="es-ES" sz="2900" spc="-1" strike="noStrike">
                <a:solidFill>
                  <a:srgbClr val="000000"/>
                </a:solidFill>
                <a:latin typeface="Tw Cen MT"/>
              </a:rPr>
              <a:t>que han encontrado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1" lang="es-ES" sz="2900" spc="-1" strike="noStrike">
                <a:solidFill>
                  <a:srgbClr val="0070c0"/>
                </a:solidFill>
                <a:latin typeface="Tw Cen MT"/>
              </a:rPr>
              <a:t>Partícula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1" lang="es-ES" sz="2600" spc="-1" strike="noStrike">
                <a:solidFill>
                  <a:srgbClr val="000000"/>
                </a:solidFill>
                <a:latin typeface="Tw Cen MT"/>
              </a:rPr>
              <a:t>Fitness 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(coste/beneficio)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1" lang="es-ES" sz="2600" spc="-1" strike="noStrike">
                <a:solidFill>
                  <a:srgbClr val="000000"/>
                </a:solidFill>
                <a:latin typeface="Tw Cen MT"/>
              </a:rPr>
              <a:t>Posición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1" lang="es-ES" sz="2600" spc="-1" strike="noStrike">
                <a:solidFill>
                  <a:srgbClr val="000000"/>
                </a:solidFill>
                <a:latin typeface="Tw Cen MT"/>
              </a:rPr>
              <a:t>Vector velocidad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solidFill>
                  <a:srgbClr val="000000"/>
                </a:solidFill>
                <a:latin typeface="Tw Cen MT"/>
              </a:rPr>
              <a:t>El </a:t>
            </a:r>
            <a:r>
              <a:rPr b="1" lang="es-ES" sz="2900" spc="-1" strike="noStrike">
                <a:solidFill>
                  <a:srgbClr val="00b050"/>
                </a:solidFill>
                <a:latin typeface="Tw Cen MT"/>
              </a:rPr>
              <a:t>movimiento </a:t>
            </a:r>
            <a:r>
              <a:rPr b="0" lang="es-ES" sz="2900" spc="-1" strike="noStrike">
                <a:solidFill>
                  <a:srgbClr val="000000"/>
                </a:solidFill>
                <a:latin typeface="Tw Cen MT"/>
              </a:rPr>
              <a:t>de las partículas por el espacio está </a:t>
            </a:r>
            <a:r>
              <a:rPr b="1" lang="es-ES" sz="2900" spc="-1" strike="noStrike">
                <a:solidFill>
                  <a:srgbClr val="00b050"/>
                </a:solidFill>
                <a:latin typeface="Tw Cen MT"/>
              </a:rPr>
              <a:t>guiado por las partículas óptimas </a:t>
            </a:r>
            <a:r>
              <a:rPr b="0" lang="es-ES" sz="2900" spc="-1" strike="noStrike">
                <a:solidFill>
                  <a:srgbClr val="000000"/>
                </a:solidFill>
                <a:latin typeface="Tw Cen MT"/>
              </a:rPr>
              <a:t>en el momento actual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15" name="Picture 2" descr=""/>
          <p:cNvPicPr/>
          <p:nvPr/>
        </p:nvPicPr>
        <p:blipFill>
          <a:blip r:embed="rId1"/>
          <a:stretch/>
        </p:blipFill>
        <p:spPr>
          <a:xfrm>
            <a:off x="5621400" y="3429000"/>
            <a:ext cx="2428920" cy="187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Modelo PSO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612720" y="1600200"/>
            <a:ext cx="8344440" cy="505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solidFill>
                  <a:srgbClr val="000000"/>
                </a:solidFill>
                <a:latin typeface="Tw Cen MT"/>
              </a:rPr>
              <a:t>Información de </a:t>
            </a:r>
            <a:r>
              <a:rPr b="1" lang="es-ES" sz="2900" spc="-1" strike="noStrike">
                <a:solidFill>
                  <a:srgbClr val="0070c0"/>
                </a:solidFill>
                <a:latin typeface="Tw Cen MT"/>
              </a:rPr>
              <a:t>cada partícula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1" lang="es-ES" sz="2600" spc="-1" strike="noStrike">
                <a:solidFill>
                  <a:srgbClr val="000000"/>
                </a:solidFill>
                <a:latin typeface="Tw Cen MT"/>
              </a:rPr>
              <a:t>Vector de posición actual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Almacena la posición actual de la partícula en el espacio de búsqueda ()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1" lang="es-ES" sz="2600" spc="-1" strike="noStrike">
                <a:solidFill>
                  <a:srgbClr val="000000"/>
                </a:solidFill>
                <a:latin typeface="Tw Cen MT"/>
              </a:rPr>
              <a:t>Vector de mejor solución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Almacena la localización de la mejor solución encontrada por la partícula hasta el momento ()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1" lang="es-ES" sz="2600" spc="-1" strike="noStrike">
                <a:solidFill>
                  <a:srgbClr val="000000"/>
                </a:solidFill>
                <a:latin typeface="Tw Cen MT"/>
              </a:rPr>
              <a:t>Vector de velocidad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Almacena el gradiente o dirección según el cuál se moverá la partícula ()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1" lang="es-ES" sz="2600" spc="-1" strike="noStrike">
                <a:solidFill>
                  <a:srgbClr val="000000"/>
                </a:solidFill>
                <a:latin typeface="Tw Cen MT"/>
              </a:rPr>
              <a:t>Valor de fitness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Almacena el fitness de la solución actual ()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1" lang="es-ES" sz="2600" spc="-1" strike="noStrike">
                <a:solidFill>
                  <a:srgbClr val="000000"/>
                </a:solidFill>
                <a:latin typeface="Tw Cen MT"/>
              </a:rPr>
              <a:t>Valor de mejor fitness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Almacena el fitness de la mejor solución local ()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612720" y="1600200"/>
            <a:ext cx="8344440" cy="5052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latin typeface="Tw Cen MT"/>
              </a:rPr>
              <a:t> 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775f55"/>
                </a:solidFill>
                <a:latin typeface="Tw Cen MT"/>
              </a:rPr>
              <a:t>Modelo PSO</a:t>
            </a:r>
            <a:endParaRPr b="0" lang="es-E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612720" y="1600200"/>
            <a:ext cx="8372520" cy="507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s-ES" sz="2900" spc="-1" strike="noStrike">
                <a:solidFill>
                  <a:srgbClr val="0070c0"/>
                </a:solidFill>
                <a:latin typeface="Tw Cen MT"/>
              </a:rPr>
              <a:t>Inicialización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La </a:t>
            </a:r>
            <a:r>
              <a:rPr b="1" lang="es-ES" sz="2600" spc="-1" strike="noStrike">
                <a:solidFill>
                  <a:srgbClr val="00b050"/>
                </a:solidFill>
                <a:latin typeface="Tw Cen MT"/>
              </a:rPr>
              <a:t>nube</a:t>
            </a:r>
            <a:r>
              <a:rPr b="0" lang="es-ES" sz="2600" spc="-1" strike="noStrike">
                <a:solidFill>
                  <a:srgbClr val="00b050"/>
                </a:solidFill>
                <a:latin typeface="Tw Cen MT"/>
              </a:rPr>
              <a:t> 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se inicializa </a:t>
            </a:r>
            <a:r>
              <a:rPr b="0" lang="es-ES" sz="2600" spc="-1" strike="noStrike">
                <a:solidFill>
                  <a:srgbClr val="0070c0"/>
                </a:solidFill>
                <a:latin typeface="Tw Cen MT"/>
              </a:rPr>
              <a:t>generando posiciones y velocidades iniciales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Las </a:t>
            </a:r>
            <a:r>
              <a:rPr b="1" lang="es-ES" sz="2600" spc="-1" strike="noStrike">
                <a:solidFill>
                  <a:srgbClr val="00b050"/>
                </a:solidFill>
                <a:latin typeface="Tw Cen MT"/>
              </a:rPr>
              <a:t>posiciones</a:t>
            </a:r>
            <a:r>
              <a:rPr b="0" lang="es-ES" sz="2600" spc="-1" strike="noStrike">
                <a:solidFill>
                  <a:srgbClr val="00b050"/>
                </a:solidFill>
                <a:latin typeface="Tw Cen MT"/>
              </a:rPr>
              <a:t> 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se pueden generar de manera </a:t>
            </a:r>
            <a:r>
              <a:rPr b="0" lang="es-ES" sz="2600" spc="-1" strike="noStrike">
                <a:solidFill>
                  <a:srgbClr val="0070c0"/>
                </a:solidFill>
                <a:latin typeface="Tw Cen MT"/>
              </a:rPr>
              <a:t>aleatoria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 o </a:t>
            </a:r>
            <a:r>
              <a:rPr b="0" lang="es-ES" sz="2600" spc="-1" strike="noStrike">
                <a:solidFill>
                  <a:srgbClr val="0070c0"/>
                </a:solidFill>
                <a:latin typeface="Tw Cen MT"/>
              </a:rPr>
              <a:t>de forma regular 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(o ambas)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Siempre </a:t>
            </a:r>
            <a:r>
              <a:rPr b="1" lang="es-ES" sz="2300" spc="-1" strike="noStrike">
                <a:solidFill>
                  <a:srgbClr val="000000"/>
                </a:solidFill>
                <a:latin typeface="Tw Cen MT"/>
              </a:rPr>
              <a:t>dentro del espacio de búsqueda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1" lang="es-ES" sz="2600" spc="-1" strike="noStrike">
                <a:solidFill>
                  <a:srgbClr val="00b050"/>
                </a:solidFill>
                <a:latin typeface="Tw Cen MT"/>
              </a:rPr>
              <a:t>Velocidades</a:t>
            </a:r>
            <a:r>
              <a:rPr b="0" lang="es-ES" sz="2600" spc="-1" strike="noStrike">
                <a:solidFill>
                  <a:srgbClr val="00b050"/>
                </a:solidFill>
                <a:latin typeface="Tw Cen MT"/>
              </a:rPr>
              <a:t> </a:t>
            </a:r>
            <a:r>
              <a:rPr b="0" lang="es-ES" sz="2600" spc="-1" strike="noStrike">
                <a:solidFill>
                  <a:srgbClr val="000000"/>
                </a:solidFill>
                <a:latin typeface="Tw Cen MT"/>
              </a:rPr>
              <a:t>se generan aleatoriamente en un </a:t>
            </a:r>
            <a:r>
              <a:rPr b="0" lang="es-ES" sz="2600" spc="-1" strike="noStrike">
                <a:solidFill>
                  <a:srgbClr val="0070c0"/>
                </a:solidFill>
                <a:latin typeface="Tw Cen MT"/>
              </a:rPr>
              <a:t>intervalo fijado </a:t>
            </a:r>
            <a:endParaRPr b="0" lang="es-ES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Intentar </a:t>
            </a:r>
            <a:r>
              <a:rPr b="1" lang="es-ES" sz="2300" spc="-1" strike="noStrike">
                <a:solidFill>
                  <a:srgbClr val="000000"/>
                </a:solidFill>
                <a:latin typeface="Tw Cen MT"/>
              </a:rPr>
              <a:t>no inicializar movimientos a cero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latin typeface="Tw Cen MT"/>
              </a:rPr>
              <a:t>: velocidad máxima que puede tomar la partícula en cada movimiento</a:t>
            </a:r>
            <a:endParaRPr b="0" lang="es-ES" sz="23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612720" y="1600200"/>
            <a:ext cx="8372520" cy="50709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latin typeface="Tw Cen MT"/>
              </a:rPr>
              <a:t> </a:t>
            </a:r>
            <a:endParaRPr b="0" lang="es-E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13551</TotalTime>
  <Application>LibreOffice/6.0.7.3$Linux_X86_64 LibreOffice_project/00m0$Build-3</Application>
  <Words>2664</Words>
  <Paragraphs>518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2016-12-05T15:00:41Z</dcterms:created>
  <dc:creator>Jose Antonio Sanz Delgado</dc:creator>
  <dc:description/>
  <dc:language>es-ES</dc:language>
  <cp:lastModifiedBy/>
  <dcterms:modified xsi:type="dcterms:W3CDTF">2020-09-03T19:15:31Z</dcterms:modified>
  <cp:revision>392</cp:revision>
  <dc:subject/>
  <dc:title>COMPUTACIÓN EVOLUTIVA Y ALGORITMOS BIOINSPIRADOS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66</vt:i4>
  </property>
</Properties>
</file>