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5" r:id="rId10"/>
    <p:sldId id="264"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11/3/2020</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8854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11/3/2020</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15430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11/3/2020</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2279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11/3/2020</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217416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11/3/2020</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069304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11/3/2020</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536478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11/3/2020</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374082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11/3/2020</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51429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11/3/2020</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071712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11/3/2020</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85128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11/3/2020</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59256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11/3/2020</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3999997100"/>
      </p:ext>
    </p:extLst>
  </p:cSld>
  <p:clrMap bg1="lt1" tx1="dk1" bg2="lt2" tx2="dk2" accent1="accent1" accent2="accent2" accent3="accent3" accent4="accent4" accent5="accent5" accent6="accent6" hlink="hlink" folHlink="folHlink"/>
  <p:sldLayoutIdLst>
    <p:sldLayoutId id="2147483723" r:id="rId1"/>
    <p:sldLayoutId id="2147483722" r:id="rId2"/>
    <p:sldLayoutId id="2147483721" r:id="rId3"/>
    <p:sldLayoutId id="2147483720" r:id="rId4"/>
    <p:sldLayoutId id="2147483719" r:id="rId5"/>
    <p:sldLayoutId id="2147483718" r:id="rId6"/>
    <p:sldLayoutId id="2147483717" r:id="rId7"/>
    <p:sldLayoutId id="2147483716" r:id="rId8"/>
    <p:sldLayoutId id="2147483715" r:id="rId9"/>
    <p:sldLayoutId id="2147483714" r:id="rId10"/>
    <p:sldLayoutId id="2147483713"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log.atairbnb.com/hosting-international-guests/" TargetMode="External"/><Relationship Id="rId7" Type="http://schemas.openxmlformats.org/officeDocument/2006/relationships/hyperlink" Target="https://www.silverdoorapartments.com/blog/basic-etiquette-and-manners-around-the-world-business-travellers-need-to-know/"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globalnegotiator.com/international-trade/dictionary/international-business-protocol/#:~:text=%20Some%20aspects%20related%20to%20international%20business%20protocol,11%20Tipping%20tips.%2012%20Business%20attire.%20More%20" TargetMode="External"/><Relationship Id="rId5" Type="http://schemas.openxmlformats.org/officeDocument/2006/relationships/hyperlink" Target="https://www.americanexpress.com/en-us/business/trends-and-insights/articles/business-etiquette-12-tips-to-improve-manners/" TargetMode="External"/><Relationship Id="rId4" Type="http://schemas.openxmlformats.org/officeDocument/2006/relationships/hyperlink" Target="https://oureverydaylife.com/games-to-play-at-a-cocktail-party-12360830.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AFD23066-E0E4-4A0C-B554-B9F2A9191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5D2E6F5-4096-40AF-B31C-B6FBEEFFB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0"/>
            <a:ext cx="3390900" cy="41148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9DC148-2758-43B2-9B5F-0574BD8D7357}"/>
              </a:ext>
            </a:extLst>
          </p:cNvPr>
          <p:cNvSpPr>
            <a:spLocks noGrp="1"/>
          </p:cNvSpPr>
          <p:nvPr>
            <p:ph type="ctrTitle"/>
          </p:nvPr>
        </p:nvSpPr>
        <p:spPr>
          <a:xfrm>
            <a:off x="1838179" y="1777217"/>
            <a:ext cx="2541564" cy="2108983"/>
          </a:xfrm>
        </p:spPr>
        <p:txBody>
          <a:bodyPr>
            <a:normAutofit/>
          </a:bodyPr>
          <a:lstStyle/>
          <a:p>
            <a:r>
              <a:rPr lang="en-GB" sz="2200" dirty="0" err="1">
                <a:solidFill>
                  <a:schemeClr val="bg2"/>
                </a:solidFill>
              </a:rPr>
              <a:t>Bunele</a:t>
            </a:r>
            <a:r>
              <a:rPr lang="en-GB" sz="2200" dirty="0">
                <a:solidFill>
                  <a:schemeClr val="bg2"/>
                </a:solidFill>
              </a:rPr>
              <a:t> </a:t>
            </a:r>
            <a:r>
              <a:rPr lang="en-GB" sz="2200" dirty="0" err="1">
                <a:solidFill>
                  <a:schemeClr val="bg2"/>
                </a:solidFill>
              </a:rPr>
              <a:t>mariere</a:t>
            </a:r>
            <a:r>
              <a:rPr lang="en-GB" sz="2200" dirty="0">
                <a:solidFill>
                  <a:schemeClr val="bg2"/>
                </a:solidFill>
              </a:rPr>
              <a:t> cu </a:t>
            </a:r>
            <a:r>
              <a:rPr lang="en-GB" sz="2200" dirty="0" err="1">
                <a:solidFill>
                  <a:schemeClr val="bg2"/>
                </a:solidFill>
              </a:rPr>
              <a:t>delega</a:t>
            </a:r>
            <a:r>
              <a:rPr lang="ro-RO" sz="2200" dirty="0">
                <a:solidFill>
                  <a:schemeClr val="bg2"/>
                </a:solidFill>
              </a:rPr>
              <a:t>ț</a:t>
            </a:r>
            <a:r>
              <a:rPr lang="en-GB" sz="2200" dirty="0" err="1">
                <a:solidFill>
                  <a:schemeClr val="bg2"/>
                </a:solidFill>
              </a:rPr>
              <a:t>iile</a:t>
            </a:r>
            <a:r>
              <a:rPr lang="en-GB" sz="2200" dirty="0">
                <a:solidFill>
                  <a:schemeClr val="bg2"/>
                </a:solidFill>
              </a:rPr>
              <a:t> str</a:t>
            </a:r>
            <a:r>
              <a:rPr lang="ro-RO" sz="2200" dirty="0">
                <a:solidFill>
                  <a:schemeClr val="bg2"/>
                </a:solidFill>
              </a:rPr>
              <a:t>ă</a:t>
            </a:r>
            <a:r>
              <a:rPr lang="en-GB" sz="2200" dirty="0" err="1">
                <a:solidFill>
                  <a:schemeClr val="bg2"/>
                </a:solidFill>
              </a:rPr>
              <a:t>ine</a:t>
            </a:r>
            <a:endParaRPr lang="en-GB" sz="2200" dirty="0">
              <a:solidFill>
                <a:schemeClr val="bg2"/>
              </a:solidFill>
            </a:endParaRPr>
          </a:p>
          <a:p>
            <a:endParaRPr lang="en-GB" sz="2200" dirty="0">
              <a:solidFill>
                <a:schemeClr val="bg2"/>
              </a:solidFill>
            </a:endParaRPr>
          </a:p>
        </p:txBody>
      </p:sp>
      <p:sp>
        <p:nvSpPr>
          <p:cNvPr id="3" name="Subtitle 2">
            <a:extLst>
              <a:ext uri="{FF2B5EF4-FFF2-40B4-BE49-F238E27FC236}">
                <a16:creationId xmlns:a16="http://schemas.microsoft.com/office/drawing/2014/main" id="{8859EF1C-DC25-4903-A5C8-6BD55AB20EF6}"/>
              </a:ext>
            </a:extLst>
          </p:cNvPr>
          <p:cNvSpPr>
            <a:spLocks noGrp="1"/>
          </p:cNvSpPr>
          <p:nvPr>
            <p:ph type="subTitle" idx="1"/>
          </p:nvPr>
        </p:nvSpPr>
        <p:spPr>
          <a:xfrm>
            <a:off x="1800665" y="4114800"/>
            <a:ext cx="2579077" cy="1076178"/>
          </a:xfrm>
        </p:spPr>
        <p:txBody>
          <a:bodyPr>
            <a:normAutofit/>
          </a:bodyPr>
          <a:lstStyle/>
          <a:p>
            <a:r>
              <a:rPr lang="en-GB" sz="2000">
                <a:solidFill>
                  <a:schemeClr val="bg1"/>
                </a:solidFill>
              </a:rPr>
              <a:t>V</a:t>
            </a:r>
            <a:r>
              <a:rPr lang="ro-RO" sz="2000">
                <a:solidFill>
                  <a:schemeClr val="bg1"/>
                </a:solidFill>
              </a:rPr>
              <a:t>lăsceanu Cristina-Rafaella</a:t>
            </a:r>
            <a:endParaRPr lang="en-GB" sz="2000">
              <a:solidFill>
                <a:schemeClr val="bg1"/>
              </a:solidFill>
            </a:endParaRPr>
          </a:p>
        </p:txBody>
      </p:sp>
      <p:pic>
        <p:nvPicPr>
          <p:cNvPr id="5" name="Picture 4">
            <a:extLst>
              <a:ext uri="{FF2B5EF4-FFF2-40B4-BE49-F238E27FC236}">
                <a16:creationId xmlns:a16="http://schemas.microsoft.com/office/drawing/2014/main" id="{3D7873EC-0056-44CA-8853-6255FA77D795}"/>
              </a:ext>
            </a:extLst>
          </p:cNvPr>
          <p:cNvPicPr>
            <a:picLocks noChangeAspect="1"/>
          </p:cNvPicPr>
          <p:nvPr/>
        </p:nvPicPr>
        <p:blipFill rotWithShape="1">
          <a:blip r:embed="rId2"/>
          <a:srcRect l="5555" r="5556"/>
          <a:stretch/>
        </p:blipFill>
        <p:spPr>
          <a:xfrm>
            <a:off x="5191565" y="10"/>
            <a:ext cx="7000436" cy="6857990"/>
          </a:xfrm>
          <a:prstGeom prst="rect">
            <a:avLst/>
          </a:prstGeom>
        </p:spPr>
      </p:pic>
    </p:spTree>
    <p:extLst>
      <p:ext uri="{BB962C8B-B14F-4D97-AF65-F5344CB8AC3E}">
        <p14:creationId xmlns:p14="http://schemas.microsoft.com/office/powerpoint/2010/main" val="2223453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7873EC-0056-44CA-8853-6255FA77D795}"/>
              </a:ext>
            </a:extLst>
          </p:cNvPr>
          <p:cNvPicPr>
            <a:picLocks noChangeAspect="1"/>
          </p:cNvPicPr>
          <p:nvPr/>
        </p:nvPicPr>
        <p:blipFill rotWithShape="1">
          <a:blip r:embed="rId2"/>
          <a:srcRect l="5555" r="5556"/>
          <a:stretch/>
        </p:blipFill>
        <p:spPr>
          <a:xfrm>
            <a:off x="3895724" y="10"/>
            <a:ext cx="8296276" cy="6857990"/>
          </a:xfrm>
          <a:prstGeom prst="rect">
            <a:avLst/>
          </a:prstGeom>
        </p:spPr>
      </p:pic>
      <p:sp>
        <p:nvSpPr>
          <p:cNvPr id="3" name="Subtitle 2">
            <a:extLst>
              <a:ext uri="{FF2B5EF4-FFF2-40B4-BE49-F238E27FC236}">
                <a16:creationId xmlns:a16="http://schemas.microsoft.com/office/drawing/2014/main" id="{8859EF1C-DC25-4903-A5C8-6BD55AB20EF6}"/>
              </a:ext>
            </a:extLst>
          </p:cNvPr>
          <p:cNvSpPr>
            <a:spLocks noGrp="1"/>
          </p:cNvSpPr>
          <p:nvPr>
            <p:ph idx="1"/>
          </p:nvPr>
        </p:nvSpPr>
        <p:spPr>
          <a:xfrm>
            <a:off x="447675" y="971550"/>
            <a:ext cx="8743949" cy="4914899"/>
          </a:xfrm>
        </p:spPr>
        <p:txBody>
          <a:bodyPr>
            <a:normAutofit/>
          </a:bodyPr>
          <a:lstStyle/>
          <a:p>
            <a:pPr marL="0" indent="0">
              <a:buNone/>
            </a:pPr>
            <a:r>
              <a:rPr lang="ro-RO" dirty="0">
                <a:solidFill>
                  <a:schemeClr val="tx1"/>
                </a:solidFill>
              </a:rPr>
              <a:t>Bibliografie</a:t>
            </a:r>
          </a:p>
          <a:p>
            <a:pPr marL="0" indent="0">
              <a:buNone/>
            </a:pPr>
            <a:r>
              <a:rPr lang="en-GB" sz="2000" dirty="0">
                <a:solidFill>
                  <a:schemeClr val="tx1"/>
                </a:solidFill>
                <a:hlinkClick r:id="rId3"/>
              </a:rPr>
              <a:t>https://blog.atairbnb.com/hosting-international-guests/</a:t>
            </a:r>
            <a:endParaRPr lang="ro-RO" sz="2000" dirty="0">
              <a:solidFill>
                <a:schemeClr val="tx1"/>
              </a:solidFill>
            </a:endParaRPr>
          </a:p>
          <a:p>
            <a:pPr marL="0" indent="0">
              <a:buNone/>
            </a:pPr>
            <a:r>
              <a:rPr lang="en-GB" sz="2000" dirty="0">
                <a:solidFill>
                  <a:schemeClr val="tx1"/>
                </a:solidFill>
                <a:hlinkClick r:id="rId4"/>
              </a:rPr>
              <a:t>https://oureverydaylife.com/games-to-play-at-a-cocktail-party-12360830.html</a:t>
            </a:r>
            <a:endParaRPr lang="ro-RO" sz="2000" dirty="0">
              <a:solidFill>
                <a:schemeClr val="tx1"/>
              </a:solidFill>
            </a:endParaRPr>
          </a:p>
          <a:p>
            <a:pPr marL="0" indent="0">
              <a:buNone/>
            </a:pPr>
            <a:r>
              <a:rPr lang="en-GB" sz="2000" dirty="0">
                <a:solidFill>
                  <a:schemeClr val="tx1"/>
                </a:solidFill>
                <a:hlinkClick r:id="rId5"/>
              </a:rPr>
              <a:t>https://www.americanexpress.com/en-us/business/trends-and-insights/articles/business-etiquette-12-tips-to-improve-manners/</a:t>
            </a:r>
            <a:endParaRPr lang="ro-RO" sz="2000" dirty="0">
              <a:solidFill>
                <a:schemeClr val="tx1"/>
              </a:solidFill>
            </a:endParaRPr>
          </a:p>
          <a:p>
            <a:pPr marL="0" indent="0">
              <a:buNone/>
            </a:pPr>
            <a:r>
              <a:rPr lang="en-GB" sz="2000" dirty="0">
                <a:solidFill>
                  <a:schemeClr val="tx1"/>
                </a:solidFill>
                <a:hlinkClick r:id="rId6"/>
              </a:rPr>
              <a:t>https://www.globalnegotiator.com/international-trade/dictionary/international-business-protocol/#:~:text=%20Some%20aspects%20related%20to%20international%20business%20protocol,11%20Tipping%20tips.%2012%20Business%20attire.%20More%20</a:t>
            </a:r>
            <a:r>
              <a:rPr lang="ro-RO" sz="2000" dirty="0">
                <a:solidFill>
                  <a:schemeClr val="tx1"/>
                </a:solidFill>
              </a:rPr>
              <a:t> </a:t>
            </a:r>
          </a:p>
          <a:p>
            <a:pPr marL="0" indent="0">
              <a:buNone/>
            </a:pPr>
            <a:r>
              <a:rPr lang="en-GB" sz="2000" dirty="0">
                <a:solidFill>
                  <a:schemeClr val="tx1"/>
                </a:solidFill>
                <a:hlinkClick r:id="rId7"/>
              </a:rPr>
              <a:t>https://www.silverdoorapartments.com/blog/basic-etiquette-and-manners-around-the-world-business-travellers-need-to-know/</a:t>
            </a:r>
            <a:endParaRPr lang="ro-RO" sz="2000" dirty="0">
              <a:solidFill>
                <a:schemeClr val="tx1"/>
              </a:solidFill>
            </a:endParaRPr>
          </a:p>
          <a:p>
            <a:pPr marL="0" indent="0">
              <a:buNone/>
            </a:pPr>
            <a:endParaRPr lang="en-GB" sz="2000" dirty="0">
              <a:solidFill>
                <a:schemeClr val="tx1"/>
              </a:solidFill>
            </a:endParaRPr>
          </a:p>
        </p:txBody>
      </p:sp>
    </p:spTree>
    <p:extLst>
      <p:ext uri="{BB962C8B-B14F-4D97-AF65-F5344CB8AC3E}">
        <p14:creationId xmlns:p14="http://schemas.microsoft.com/office/powerpoint/2010/main" val="4257721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7873EC-0056-44CA-8853-6255FA77D795}"/>
              </a:ext>
            </a:extLst>
          </p:cNvPr>
          <p:cNvPicPr>
            <a:picLocks noChangeAspect="1"/>
          </p:cNvPicPr>
          <p:nvPr/>
        </p:nvPicPr>
        <p:blipFill rotWithShape="1">
          <a:blip r:embed="rId2"/>
          <a:srcRect l="5555" r="5556"/>
          <a:stretch/>
        </p:blipFill>
        <p:spPr>
          <a:xfrm>
            <a:off x="3895724" y="10"/>
            <a:ext cx="8296276" cy="6857990"/>
          </a:xfrm>
          <a:prstGeom prst="rect">
            <a:avLst/>
          </a:prstGeom>
        </p:spPr>
      </p:pic>
      <p:sp>
        <p:nvSpPr>
          <p:cNvPr id="3" name="Subtitle 2">
            <a:extLst>
              <a:ext uri="{FF2B5EF4-FFF2-40B4-BE49-F238E27FC236}">
                <a16:creationId xmlns:a16="http://schemas.microsoft.com/office/drawing/2014/main" id="{8859EF1C-DC25-4903-A5C8-6BD55AB20EF6}"/>
              </a:ext>
            </a:extLst>
          </p:cNvPr>
          <p:cNvSpPr>
            <a:spLocks noGrp="1"/>
          </p:cNvSpPr>
          <p:nvPr>
            <p:ph idx="1"/>
          </p:nvPr>
        </p:nvSpPr>
        <p:spPr>
          <a:xfrm>
            <a:off x="923925" y="1790701"/>
            <a:ext cx="6934199" cy="1743074"/>
          </a:xfrm>
        </p:spPr>
        <p:txBody>
          <a:bodyPr>
            <a:normAutofit/>
          </a:bodyPr>
          <a:lstStyle/>
          <a:p>
            <a:pPr marL="0" indent="0">
              <a:buNone/>
            </a:pPr>
            <a:r>
              <a:rPr lang="ro-RO" sz="3200" dirty="0">
                <a:solidFill>
                  <a:schemeClr val="tx1"/>
                </a:solidFill>
              </a:rPr>
              <a:t>VĂ MULȚUMESC PENTRU ATENȚIE!</a:t>
            </a:r>
            <a:endParaRPr lang="en-GB" sz="3200" dirty="0">
              <a:solidFill>
                <a:schemeClr val="tx1"/>
              </a:solidFill>
            </a:endParaRPr>
          </a:p>
        </p:txBody>
      </p:sp>
    </p:spTree>
    <p:extLst>
      <p:ext uri="{BB962C8B-B14F-4D97-AF65-F5344CB8AC3E}">
        <p14:creationId xmlns:p14="http://schemas.microsoft.com/office/powerpoint/2010/main" val="301793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7873EC-0056-44CA-8853-6255FA77D795}"/>
              </a:ext>
            </a:extLst>
          </p:cNvPr>
          <p:cNvPicPr>
            <a:picLocks noChangeAspect="1"/>
          </p:cNvPicPr>
          <p:nvPr/>
        </p:nvPicPr>
        <p:blipFill rotWithShape="1">
          <a:blip r:embed="rId2"/>
          <a:srcRect l="5555" r="5556"/>
          <a:stretch/>
        </p:blipFill>
        <p:spPr>
          <a:xfrm>
            <a:off x="3895724" y="10"/>
            <a:ext cx="8296276" cy="6857990"/>
          </a:xfrm>
          <a:prstGeom prst="rect">
            <a:avLst/>
          </a:prstGeom>
        </p:spPr>
      </p:pic>
      <p:sp>
        <p:nvSpPr>
          <p:cNvPr id="2" name="Title 1">
            <a:extLst>
              <a:ext uri="{FF2B5EF4-FFF2-40B4-BE49-F238E27FC236}">
                <a16:creationId xmlns:a16="http://schemas.microsoft.com/office/drawing/2014/main" id="{A89DC148-2758-43B2-9B5F-0574BD8D7357}"/>
              </a:ext>
            </a:extLst>
          </p:cNvPr>
          <p:cNvSpPr>
            <a:spLocks noGrp="1"/>
          </p:cNvSpPr>
          <p:nvPr>
            <p:ph type="title"/>
          </p:nvPr>
        </p:nvSpPr>
        <p:spPr>
          <a:xfrm>
            <a:off x="1057274" y="333374"/>
            <a:ext cx="9486900" cy="1371600"/>
          </a:xfrm>
        </p:spPr>
        <p:txBody>
          <a:bodyPr>
            <a:normAutofit/>
          </a:bodyPr>
          <a:lstStyle/>
          <a:p>
            <a:r>
              <a:rPr lang="ro-RO" sz="2200" dirty="0">
                <a:solidFill>
                  <a:schemeClr val="tx1"/>
                </a:solidFill>
                <a:latin typeface="Arial" panose="020B0604020202020204" pitchFamily="34" charset="0"/>
                <a:cs typeface="Arial" panose="020B0604020202020204" pitchFamily="34" charset="0"/>
              </a:rPr>
              <a:t>Ce reprezintă o d</a:t>
            </a:r>
            <a:r>
              <a:rPr lang="en-GB" sz="2200" dirty="0">
                <a:solidFill>
                  <a:schemeClr val="tx1"/>
                </a:solidFill>
                <a:latin typeface="Arial" panose="020B0604020202020204" pitchFamily="34" charset="0"/>
                <a:cs typeface="Arial" panose="020B0604020202020204" pitchFamily="34" charset="0"/>
              </a:rPr>
              <a:t>e</a:t>
            </a:r>
            <a:r>
              <a:rPr lang="ro-RO" sz="2200" dirty="0">
                <a:solidFill>
                  <a:schemeClr val="tx1"/>
                </a:solidFill>
                <a:latin typeface="Arial" panose="020B0604020202020204" pitchFamily="34" charset="0"/>
                <a:cs typeface="Arial" panose="020B0604020202020204" pitchFamily="34" charset="0"/>
              </a:rPr>
              <a:t>legație?</a:t>
            </a:r>
            <a:endParaRPr lang="en-GB" sz="2200"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859EF1C-DC25-4903-A5C8-6BD55AB20EF6}"/>
              </a:ext>
            </a:extLst>
          </p:cNvPr>
          <p:cNvSpPr>
            <a:spLocks noGrp="1"/>
          </p:cNvSpPr>
          <p:nvPr>
            <p:ph idx="1"/>
          </p:nvPr>
        </p:nvSpPr>
        <p:spPr>
          <a:xfrm>
            <a:off x="962023" y="2111228"/>
            <a:ext cx="6896102" cy="4413398"/>
          </a:xfrm>
        </p:spPr>
        <p:txBody>
          <a:bodyPr>
            <a:normAutofit fontScale="92500" lnSpcReduction="10000"/>
          </a:bodyPr>
          <a:lstStyle/>
          <a:p>
            <a:pPr marL="0" indent="0">
              <a:buNone/>
            </a:pPr>
            <a:r>
              <a:rPr lang="en-GB" sz="2000" dirty="0" err="1">
                <a:solidFill>
                  <a:schemeClr val="tx1"/>
                </a:solidFill>
              </a:rPr>
              <a:t>Delegarea</a:t>
            </a:r>
            <a:r>
              <a:rPr lang="en-GB" sz="2000" dirty="0">
                <a:solidFill>
                  <a:schemeClr val="tx1"/>
                </a:solidFill>
              </a:rPr>
              <a:t> </a:t>
            </a:r>
            <a:r>
              <a:rPr lang="en-GB" sz="2000" dirty="0" err="1">
                <a:solidFill>
                  <a:schemeClr val="tx1"/>
                </a:solidFill>
              </a:rPr>
              <a:t>este</a:t>
            </a:r>
            <a:r>
              <a:rPr lang="en-GB" sz="2000" dirty="0">
                <a:solidFill>
                  <a:schemeClr val="tx1"/>
                </a:solidFill>
              </a:rPr>
              <a:t> </a:t>
            </a:r>
            <a:r>
              <a:rPr lang="en-GB" sz="2000" dirty="0" err="1">
                <a:solidFill>
                  <a:schemeClr val="tx1"/>
                </a:solidFill>
              </a:rPr>
              <a:t>atribuirea</a:t>
            </a:r>
            <a:r>
              <a:rPr lang="en-GB" sz="2000" dirty="0">
                <a:solidFill>
                  <a:schemeClr val="tx1"/>
                </a:solidFill>
              </a:rPr>
              <a:t> </a:t>
            </a:r>
            <a:r>
              <a:rPr lang="en-GB" sz="2000" dirty="0" err="1">
                <a:solidFill>
                  <a:schemeClr val="tx1"/>
                </a:solidFill>
              </a:rPr>
              <a:t>autorității</a:t>
            </a:r>
            <a:r>
              <a:rPr lang="en-GB" sz="2000" dirty="0">
                <a:solidFill>
                  <a:schemeClr val="tx1"/>
                </a:solidFill>
              </a:rPr>
              <a:t> </a:t>
            </a:r>
            <a:r>
              <a:rPr lang="en-GB" sz="2000" dirty="0" err="1">
                <a:solidFill>
                  <a:schemeClr val="tx1"/>
                </a:solidFill>
              </a:rPr>
              <a:t>către</a:t>
            </a:r>
            <a:r>
              <a:rPr lang="en-GB" sz="2000" dirty="0">
                <a:solidFill>
                  <a:schemeClr val="tx1"/>
                </a:solidFill>
              </a:rPr>
              <a:t> o </a:t>
            </a:r>
            <a:r>
              <a:rPr lang="en-GB" sz="2000" dirty="0" err="1">
                <a:solidFill>
                  <a:schemeClr val="tx1"/>
                </a:solidFill>
              </a:rPr>
              <a:t>altă</a:t>
            </a:r>
            <a:r>
              <a:rPr lang="en-GB" sz="2000" dirty="0">
                <a:solidFill>
                  <a:schemeClr val="tx1"/>
                </a:solidFill>
              </a:rPr>
              <a:t> </a:t>
            </a:r>
            <a:r>
              <a:rPr lang="en-GB" sz="2000" dirty="0" err="1">
                <a:solidFill>
                  <a:schemeClr val="tx1"/>
                </a:solidFill>
              </a:rPr>
              <a:t>persoan</a:t>
            </a:r>
            <a:r>
              <a:rPr lang="ro-RO" sz="2000" dirty="0">
                <a:solidFill>
                  <a:schemeClr val="tx1"/>
                </a:solidFill>
              </a:rPr>
              <a:t>ă sau un</a:t>
            </a:r>
            <a:r>
              <a:rPr lang="en-GB" sz="2000" dirty="0">
                <a:solidFill>
                  <a:schemeClr val="tx1"/>
                </a:solidFill>
              </a:rPr>
              <a:t>u</a:t>
            </a:r>
            <a:r>
              <a:rPr lang="ro-RO" sz="2000" dirty="0">
                <a:solidFill>
                  <a:schemeClr val="tx1"/>
                </a:solidFill>
              </a:rPr>
              <a:t>i grup de persoane</a:t>
            </a:r>
            <a:r>
              <a:rPr lang="en-GB" sz="2000" dirty="0">
                <a:solidFill>
                  <a:schemeClr val="tx1"/>
                </a:solidFill>
              </a:rPr>
              <a:t> </a:t>
            </a:r>
            <a:r>
              <a:rPr lang="en-GB" sz="2000" dirty="0" err="1">
                <a:solidFill>
                  <a:schemeClr val="tx1"/>
                </a:solidFill>
              </a:rPr>
              <a:t>pentru</a:t>
            </a:r>
            <a:r>
              <a:rPr lang="en-GB" sz="2000" dirty="0">
                <a:solidFill>
                  <a:schemeClr val="tx1"/>
                </a:solidFill>
              </a:rPr>
              <a:t> a </a:t>
            </a:r>
            <a:r>
              <a:rPr lang="en-GB" sz="2000" dirty="0" err="1">
                <a:solidFill>
                  <a:schemeClr val="tx1"/>
                </a:solidFill>
              </a:rPr>
              <a:t>desfășura</a:t>
            </a:r>
            <a:r>
              <a:rPr lang="en-GB" sz="2000" dirty="0">
                <a:solidFill>
                  <a:schemeClr val="tx1"/>
                </a:solidFill>
              </a:rPr>
              <a:t> </a:t>
            </a:r>
            <a:r>
              <a:rPr lang="en-GB" sz="2000" dirty="0" err="1">
                <a:solidFill>
                  <a:schemeClr val="tx1"/>
                </a:solidFill>
              </a:rPr>
              <a:t>activități</a:t>
            </a:r>
            <a:r>
              <a:rPr lang="en-GB" sz="2000" dirty="0">
                <a:solidFill>
                  <a:schemeClr val="tx1"/>
                </a:solidFill>
              </a:rPr>
              <a:t> </a:t>
            </a:r>
            <a:r>
              <a:rPr lang="en-GB" sz="2000" dirty="0" err="1">
                <a:solidFill>
                  <a:schemeClr val="tx1"/>
                </a:solidFill>
              </a:rPr>
              <a:t>specifice</a:t>
            </a:r>
            <a:r>
              <a:rPr lang="en-GB" sz="2000" dirty="0">
                <a:solidFill>
                  <a:schemeClr val="tx1"/>
                </a:solidFill>
              </a:rPr>
              <a:t>; </a:t>
            </a:r>
            <a:r>
              <a:rPr lang="ro-RO" sz="2000" dirty="0">
                <a:solidFill>
                  <a:schemeClr val="tx1"/>
                </a:solidFill>
              </a:rPr>
              <a:t>e</a:t>
            </a:r>
            <a:r>
              <a:rPr lang="en-GB" sz="2000" dirty="0" err="1">
                <a:solidFill>
                  <a:schemeClr val="tx1"/>
                </a:solidFill>
              </a:rPr>
              <a:t>ste</a:t>
            </a:r>
            <a:r>
              <a:rPr lang="en-GB" sz="2000" dirty="0">
                <a:solidFill>
                  <a:schemeClr val="tx1"/>
                </a:solidFill>
              </a:rPr>
              <a:t> </a:t>
            </a:r>
            <a:r>
              <a:rPr lang="en-GB" sz="2000" dirty="0" err="1">
                <a:solidFill>
                  <a:schemeClr val="tx1"/>
                </a:solidFill>
              </a:rPr>
              <a:t>procesul</a:t>
            </a:r>
            <a:r>
              <a:rPr lang="en-GB" sz="2000" dirty="0">
                <a:solidFill>
                  <a:schemeClr val="tx1"/>
                </a:solidFill>
              </a:rPr>
              <a:t> de </a:t>
            </a:r>
            <a:r>
              <a:rPr lang="en-GB" sz="2000" dirty="0" err="1">
                <a:solidFill>
                  <a:schemeClr val="tx1"/>
                </a:solidFill>
              </a:rPr>
              <a:t>distribuire</a:t>
            </a:r>
            <a:r>
              <a:rPr lang="en-GB" sz="2000" dirty="0">
                <a:solidFill>
                  <a:schemeClr val="tx1"/>
                </a:solidFill>
              </a:rPr>
              <a:t> </a:t>
            </a:r>
            <a:r>
              <a:rPr lang="en-GB" sz="2000" dirty="0" err="1">
                <a:solidFill>
                  <a:schemeClr val="tx1"/>
                </a:solidFill>
              </a:rPr>
              <a:t>și</a:t>
            </a:r>
            <a:r>
              <a:rPr lang="en-GB" sz="2000" dirty="0">
                <a:solidFill>
                  <a:schemeClr val="tx1"/>
                </a:solidFill>
              </a:rPr>
              <a:t> </a:t>
            </a:r>
            <a:r>
              <a:rPr lang="en-GB" sz="2000" dirty="0" err="1">
                <a:solidFill>
                  <a:schemeClr val="tx1"/>
                </a:solidFill>
              </a:rPr>
              <a:t>încredințare</a:t>
            </a:r>
            <a:r>
              <a:rPr lang="en-GB" sz="2000" dirty="0">
                <a:solidFill>
                  <a:schemeClr val="tx1"/>
                </a:solidFill>
              </a:rPr>
              <a:t> a </a:t>
            </a:r>
            <a:r>
              <a:rPr lang="en-GB" sz="2000" dirty="0" err="1">
                <a:solidFill>
                  <a:schemeClr val="tx1"/>
                </a:solidFill>
              </a:rPr>
              <a:t>muncii</a:t>
            </a:r>
            <a:r>
              <a:rPr lang="en-GB" sz="2000" dirty="0">
                <a:solidFill>
                  <a:schemeClr val="tx1"/>
                </a:solidFill>
              </a:rPr>
              <a:t> </a:t>
            </a:r>
            <a:r>
              <a:rPr lang="en-GB" sz="2000" dirty="0" err="1">
                <a:solidFill>
                  <a:schemeClr val="tx1"/>
                </a:solidFill>
              </a:rPr>
              <a:t>unei</a:t>
            </a:r>
            <a:r>
              <a:rPr lang="en-GB" sz="2000" dirty="0">
                <a:solidFill>
                  <a:schemeClr val="tx1"/>
                </a:solidFill>
              </a:rPr>
              <a:t> </a:t>
            </a:r>
            <a:r>
              <a:rPr lang="en-GB" sz="2000" dirty="0" err="1">
                <a:solidFill>
                  <a:schemeClr val="tx1"/>
                </a:solidFill>
              </a:rPr>
              <a:t>alte</a:t>
            </a:r>
            <a:r>
              <a:rPr lang="en-GB" sz="2000" dirty="0">
                <a:solidFill>
                  <a:schemeClr val="tx1"/>
                </a:solidFill>
              </a:rPr>
              <a:t> </a:t>
            </a:r>
            <a:r>
              <a:rPr lang="en-GB" sz="2000" dirty="0" err="1">
                <a:solidFill>
                  <a:schemeClr val="tx1"/>
                </a:solidFill>
              </a:rPr>
              <a:t>persoane</a:t>
            </a:r>
            <a:r>
              <a:rPr lang="en-GB" sz="2000" dirty="0">
                <a:solidFill>
                  <a:schemeClr val="tx1"/>
                </a:solidFill>
              </a:rPr>
              <a:t>; </a:t>
            </a:r>
            <a:r>
              <a:rPr lang="en-GB" sz="2000" dirty="0" err="1">
                <a:solidFill>
                  <a:schemeClr val="tx1"/>
                </a:solidFill>
              </a:rPr>
              <a:t>delegarea</a:t>
            </a:r>
            <a:r>
              <a:rPr lang="en-GB" sz="2000" dirty="0">
                <a:solidFill>
                  <a:schemeClr val="tx1"/>
                </a:solidFill>
              </a:rPr>
              <a:t> </a:t>
            </a:r>
            <a:r>
              <a:rPr lang="en-GB" sz="2000" dirty="0" err="1">
                <a:solidFill>
                  <a:schemeClr val="tx1"/>
                </a:solidFill>
              </a:rPr>
              <a:t>împuternicește</a:t>
            </a:r>
            <a:r>
              <a:rPr lang="en-GB" sz="2000" dirty="0">
                <a:solidFill>
                  <a:schemeClr val="tx1"/>
                </a:solidFill>
              </a:rPr>
              <a:t> un </a:t>
            </a:r>
            <a:r>
              <a:rPr lang="en-GB" sz="2000" dirty="0" err="1">
                <a:solidFill>
                  <a:schemeClr val="tx1"/>
                </a:solidFill>
              </a:rPr>
              <a:t>subordonat</a:t>
            </a:r>
            <a:r>
              <a:rPr lang="en-GB" sz="2000" dirty="0">
                <a:solidFill>
                  <a:schemeClr val="tx1"/>
                </a:solidFill>
              </a:rPr>
              <a:t> </a:t>
            </a:r>
            <a:r>
              <a:rPr lang="en-GB" sz="2000" dirty="0" err="1">
                <a:solidFill>
                  <a:schemeClr val="tx1"/>
                </a:solidFill>
              </a:rPr>
              <a:t>să</a:t>
            </a:r>
            <a:r>
              <a:rPr lang="en-GB" sz="2000" dirty="0">
                <a:solidFill>
                  <a:schemeClr val="tx1"/>
                </a:solidFill>
              </a:rPr>
              <a:t> </a:t>
            </a:r>
            <a:r>
              <a:rPr lang="en-GB" sz="2000" dirty="0" err="1">
                <a:solidFill>
                  <a:schemeClr val="tx1"/>
                </a:solidFill>
              </a:rPr>
              <a:t>ia</a:t>
            </a:r>
            <a:r>
              <a:rPr lang="en-GB" sz="2000" dirty="0">
                <a:solidFill>
                  <a:schemeClr val="tx1"/>
                </a:solidFill>
              </a:rPr>
              <a:t> </a:t>
            </a:r>
            <a:r>
              <a:rPr lang="en-GB" sz="2000" dirty="0" err="1">
                <a:solidFill>
                  <a:schemeClr val="tx1"/>
                </a:solidFill>
              </a:rPr>
              <a:t>decizii</a:t>
            </a:r>
            <a:r>
              <a:rPr lang="en-GB" sz="2000" dirty="0">
                <a:solidFill>
                  <a:schemeClr val="tx1"/>
                </a:solidFill>
              </a:rPr>
              <a:t>; </a:t>
            </a:r>
            <a:r>
              <a:rPr lang="en-GB" sz="2000" dirty="0" err="1">
                <a:solidFill>
                  <a:schemeClr val="tx1"/>
                </a:solidFill>
              </a:rPr>
              <a:t>este</a:t>
            </a:r>
            <a:r>
              <a:rPr lang="en-GB" sz="2000" dirty="0">
                <a:solidFill>
                  <a:schemeClr val="tx1"/>
                </a:solidFill>
              </a:rPr>
              <a:t> o </a:t>
            </a:r>
            <a:r>
              <a:rPr lang="en-GB" sz="2000" dirty="0" err="1">
                <a:solidFill>
                  <a:schemeClr val="tx1"/>
                </a:solidFill>
              </a:rPr>
              <a:t>schimbare</a:t>
            </a:r>
            <a:r>
              <a:rPr lang="en-GB" sz="2000" dirty="0">
                <a:solidFill>
                  <a:schemeClr val="tx1"/>
                </a:solidFill>
              </a:rPr>
              <a:t> a </a:t>
            </a:r>
            <a:r>
              <a:rPr lang="en-GB" sz="2000" dirty="0" err="1">
                <a:solidFill>
                  <a:schemeClr val="tx1"/>
                </a:solidFill>
              </a:rPr>
              <a:t>autorității</a:t>
            </a:r>
            <a:r>
              <a:rPr lang="en-GB" sz="2000" dirty="0">
                <a:solidFill>
                  <a:schemeClr val="tx1"/>
                </a:solidFill>
              </a:rPr>
              <a:t> </a:t>
            </a:r>
            <a:r>
              <a:rPr lang="en-GB" sz="2000" dirty="0" err="1">
                <a:solidFill>
                  <a:schemeClr val="tx1"/>
                </a:solidFill>
              </a:rPr>
              <a:t>decizionale</a:t>
            </a:r>
            <a:r>
              <a:rPr lang="en-GB" sz="2000" dirty="0">
                <a:solidFill>
                  <a:schemeClr val="tx1"/>
                </a:solidFill>
              </a:rPr>
              <a:t>, precum </a:t>
            </a:r>
            <a:r>
              <a:rPr lang="en-GB" sz="2000" dirty="0" err="1">
                <a:solidFill>
                  <a:schemeClr val="tx1"/>
                </a:solidFill>
              </a:rPr>
              <a:t>și</a:t>
            </a:r>
            <a:r>
              <a:rPr lang="en-GB" sz="2000" dirty="0">
                <a:solidFill>
                  <a:schemeClr val="tx1"/>
                </a:solidFill>
              </a:rPr>
              <a:t> a </a:t>
            </a:r>
            <a:r>
              <a:rPr lang="en-GB" sz="2000" dirty="0" err="1">
                <a:solidFill>
                  <a:schemeClr val="tx1"/>
                </a:solidFill>
              </a:rPr>
              <a:t>responsabilității</a:t>
            </a:r>
            <a:r>
              <a:rPr lang="en-GB" sz="2000" dirty="0">
                <a:solidFill>
                  <a:schemeClr val="tx1"/>
                </a:solidFill>
              </a:rPr>
              <a:t> </a:t>
            </a:r>
            <a:r>
              <a:rPr lang="en-GB" sz="2000" dirty="0" err="1">
                <a:solidFill>
                  <a:schemeClr val="tx1"/>
                </a:solidFill>
              </a:rPr>
              <a:t>pentru</a:t>
            </a:r>
            <a:r>
              <a:rPr lang="en-GB" sz="2000" dirty="0">
                <a:solidFill>
                  <a:schemeClr val="tx1"/>
                </a:solidFill>
              </a:rPr>
              <a:t> </a:t>
            </a:r>
            <a:r>
              <a:rPr lang="en-GB" sz="2000" dirty="0" err="1">
                <a:solidFill>
                  <a:schemeClr val="tx1"/>
                </a:solidFill>
              </a:rPr>
              <a:t>rezultatele</a:t>
            </a:r>
            <a:r>
              <a:rPr lang="en-GB" sz="2000" dirty="0">
                <a:solidFill>
                  <a:schemeClr val="tx1"/>
                </a:solidFill>
              </a:rPr>
              <a:t> de la un </a:t>
            </a:r>
            <a:r>
              <a:rPr lang="en-GB" sz="2000" dirty="0" err="1">
                <a:solidFill>
                  <a:schemeClr val="tx1"/>
                </a:solidFill>
              </a:rPr>
              <a:t>nivel</a:t>
            </a:r>
            <a:r>
              <a:rPr lang="en-GB" sz="2000" dirty="0">
                <a:solidFill>
                  <a:schemeClr val="tx1"/>
                </a:solidFill>
              </a:rPr>
              <a:t> </a:t>
            </a:r>
            <a:r>
              <a:rPr lang="en-GB" sz="2000" dirty="0" err="1">
                <a:solidFill>
                  <a:schemeClr val="tx1"/>
                </a:solidFill>
              </a:rPr>
              <a:t>organizațional</a:t>
            </a:r>
            <a:r>
              <a:rPr lang="en-GB" sz="2000" dirty="0">
                <a:solidFill>
                  <a:schemeClr val="tx1"/>
                </a:solidFill>
              </a:rPr>
              <a:t> la </a:t>
            </a:r>
            <a:r>
              <a:rPr lang="en-GB" sz="2000" dirty="0" err="1">
                <a:solidFill>
                  <a:schemeClr val="tx1"/>
                </a:solidFill>
              </a:rPr>
              <a:t>altul</a:t>
            </a:r>
            <a:r>
              <a:rPr lang="en-GB" sz="2000" dirty="0">
                <a:solidFill>
                  <a:schemeClr val="tx1"/>
                </a:solidFill>
              </a:rPr>
              <a:t> inferior</a:t>
            </a:r>
          </a:p>
          <a:p>
            <a:pPr marL="0" indent="0">
              <a:buNone/>
            </a:pPr>
            <a:r>
              <a:rPr lang="en-GB" sz="2000" dirty="0">
                <a:solidFill>
                  <a:schemeClr val="tx1"/>
                </a:solidFill>
              </a:rPr>
              <a:t>Motive:</a:t>
            </a:r>
          </a:p>
          <a:p>
            <a:r>
              <a:rPr lang="it-IT" sz="2000" dirty="0">
                <a:solidFill>
                  <a:schemeClr val="tx1"/>
                </a:solidFill>
              </a:rPr>
              <a:t>Pentru a avea cea mai calificată persoană care ia deciziile</a:t>
            </a:r>
            <a:endParaRPr lang="en-GB" sz="2000" dirty="0">
              <a:solidFill>
                <a:schemeClr val="tx1"/>
              </a:solidFill>
            </a:endParaRPr>
          </a:p>
          <a:p>
            <a:r>
              <a:rPr lang="it-IT" sz="2000" dirty="0">
                <a:solidFill>
                  <a:schemeClr val="tx1"/>
                </a:solidFill>
              </a:rPr>
              <a:t>Pentru a căuta perspectiva unei alte persoane calificate cu privire la o problemă</a:t>
            </a:r>
          </a:p>
          <a:p>
            <a:r>
              <a:rPr lang="en-GB" sz="2000" dirty="0" err="1">
                <a:solidFill>
                  <a:schemeClr val="tx1"/>
                </a:solidFill>
              </a:rPr>
              <a:t>Pentru</a:t>
            </a:r>
            <a:r>
              <a:rPr lang="en-GB" sz="2000" dirty="0">
                <a:solidFill>
                  <a:schemeClr val="tx1"/>
                </a:solidFill>
              </a:rPr>
              <a:t> a </a:t>
            </a:r>
            <a:r>
              <a:rPr lang="en-GB" sz="2000" dirty="0" err="1">
                <a:solidFill>
                  <a:schemeClr val="tx1"/>
                </a:solidFill>
              </a:rPr>
              <a:t>dezvolta</a:t>
            </a:r>
            <a:r>
              <a:rPr lang="en-GB" sz="2000" dirty="0">
                <a:solidFill>
                  <a:schemeClr val="tx1"/>
                </a:solidFill>
              </a:rPr>
              <a:t> </a:t>
            </a:r>
            <a:r>
              <a:rPr lang="en-GB" sz="2000" dirty="0" err="1">
                <a:solidFill>
                  <a:schemeClr val="tx1"/>
                </a:solidFill>
              </a:rPr>
              <a:t>capacitatea</a:t>
            </a:r>
            <a:r>
              <a:rPr lang="en-GB" sz="2000" dirty="0">
                <a:solidFill>
                  <a:schemeClr val="tx1"/>
                </a:solidFill>
              </a:rPr>
              <a:t> </a:t>
            </a:r>
            <a:r>
              <a:rPr lang="en-GB" sz="2000" dirty="0" err="1">
                <a:solidFill>
                  <a:schemeClr val="tx1"/>
                </a:solidFill>
              </a:rPr>
              <a:t>altcuiva</a:t>
            </a:r>
            <a:r>
              <a:rPr lang="en-GB" sz="2000" dirty="0">
                <a:solidFill>
                  <a:schemeClr val="tx1"/>
                </a:solidFill>
              </a:rPr>
              <a:t> de a </a:t>
            </a:r>
            <a:r>
              <a:rPr lang="en-GB" sz="2000" dirty="0" err="1">
                <a:solidFill>
                  <a:schemeClr val="tx1"/>
                </a:solidFill>
              </a:rPr>
              <a:t>gestiona</a:t>
            </a:r>
            <a:r>
              <a:rPr lang="en-GB" sz="2000" dirty="0">
                <a:solidFill>
                  <a:schemeClr val="tx1"/>
                </a:solidFill>
              </a:rPr>
              <a:t> </a:t>
            </a:r>
            <a:r>
              <a:rPr lang="en-GB" sz="2000" dirty="0" err="1">
                <a:solidFill>
                  <a:schemeClr val="tx1"/>
                </a:solidFill>
              </a:rPr>
              <a:t>misiunile</a:t>
            </a:r>
            <a:r>
              <a:rPr lang="en-GB" sz="2000" dirty="0">
                <a:solidFill>
                  <a:schemeClr val="tx1"/>
                </a:solidFill>
              </a:rPr>
              <a:t> </a:t>
            </a:r>
            <a:r>
              <a:rPr lang="en-GB" sz="2000" dirty="0" err="1">
                <a:solidFill>
                  <a:schemeClr val="tx1"/>
                </a:solidFill>
              </a:rPr>
              <a:t>suplimentare</a:t>
            </a:r>
            <a:r>
              <a:rPr lang="en-GB" sz="2000" dirty="0">
                <a:solidFill>
                  <a:schemeClr val="tx1"/>
                </a:solidFill>
              </a:rPr>
              <a:t> </a:t>
            </a:r>
            <a:r>
              <a:rPr lang="en-GB" sz="2000" dirty="0" err="1">
                <a:solidFill>
                  <a:schemeClr val="tx1"/>
                </a:solidFill>
              </a:rPr>
              <a:t>judicios</a:t>
            </a:r>
            <a:r>
              <a:rPr lang="en-GB" sz="2000" dirty="0">
                <a:solidFill>
                  <a:schemeClr val="tx1"/>
                </a:solidFill>
              </a:rPr>
              <a:t> </a:t>
            </a:r>
            <a:r>
              <a:rPr lang="en-GB" sz="2000" dirty="0" err="1">
                <a:solidFill>
                  <a:schemeClr val="tx1"/>
                </a:solidFill>
              </a:rPr>
              <a:t>și</a:t>
            </a:r>
            <a:r>
              <a:rPr lang="en-GB" sz="2000" dirty="0">
                <a:solidFill>
                  <a:schemeClr val="tx1"/>
                </a:solidFill>
              </a:rPr>
              <a:t> cu success</a:t>
            </a:r>
          </a:p>
          <a:p>
            <a:r>
              <a:rPr lang="en-GB" sz="2000" dirty="0" err="1">
                <a:solidFill>
                  <a:schemeClr val="tx1"/>
                </a:solidFill>
              </a:rPr>
              <a:t>Pentru</a:t>
            </a:r>
            <a:r>
              <a:rPr lang="en-GB" sz="2000" dirty="0">
                <a:solidFill>
                  <a:schemeClr val="tx1"/>
                </a:solidFill>
              </a:rPr>
              <a:t> a se </a:t>
            </a:r>
            <a:r>
              <a:rPr lang="en-GB" sz="2000" dirty="0" err="1">
                <a:solidFill>
                  <a:schemeClr val="tx1"/>
                </a:solidFill>
              </a:rPr>
              <a:t>elibera</a:t>
            </a:r>
            <a:r>
              <a:rPr lang="en-GB" sz="2000" dirty="0">
                <a:solidFill>
                  <a:schemeClr val="tx1"/>
                </a:solidFill>
              </a:rPr>
              <a:t> de </a:t>
            </a:r>
            <a:r>
              <a:rPr lang="en-GB" sz="2000" dirty="0" err="1">
                <a:solidFill>
                  <a:schemeClr val="tx1"/>
                </a:solidFill>
              </a:rPr>
              <a:t>anumite</a:t>
            </a:r>
            <a:r>
              <a:rPr lang="en-GB" sz="2000" dirty="0">
                <a:solidFill>
                  <a:schemeClr val="tx1"/>
                </a:solidFill>
              </a:rPr>
              <a:t> </a:t>
            </a:r>
            <a:r>
              <a:rPr lang="en-GB" sz="2000" dirty="0" err="1">
                <a:solidFill>
                  <a:schemeClr val="tx1"/>
                </a:solidFill>
              </a:rPr>
              <a:t>sarcini</a:t>
            </a:r>
            <a:endParaRPr lang="en-GB" sz="2000" dirty="0">
              <a:solidFill>
                <a:schemeClr val="tx1"/>
              </a:solidFill>
            </a:endParaRPr>
          </a:p>
        </p:txBody>
      </p:sp>
    </p:spTree>
    <p:extLst>
      <p:ext uri="{BB962C8B-B14F-4D97-AF65-F5344CB8AC3E}">
        <p14:creationId xmlns:p14="http://schemas.microsoft.com/office/powerpoint/2010/main" val="1724958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7873EC-0056-44CA-8853-6255FA77D795}"/>
              </a:ext>
            </a:extLst>
          </p:cNvPr>
          <p:cNvPicPr>
            <a:picLocks noChangeAspect="1"/>
          </p:cNvPicPr>
          <p:nvPr/>
        </p:nvPicPr>
        <p:blipFill rotWithShape="1">
          <a:blip r:embed="rId2"/>
          <a:srcRect l="5555" r="5556"/>
          <a:stretch/>
        </p:blipFill>
        <p:spPr>
          <a:xfrm>
            <a:off x="3895725" y="10"/>
            <a:ext cx="8296276" cy="6857990"/>
          </a:xfrm>
          <a:prstGeom prst="rect">
            <a:avLst/>
          </a:prstGeom>
        </p:spPr>
      </p:pic>
      <p:sp>
        <p:nvSpPr>
          <p:cNvPr id="2" name="Title 1">
            <a:extLst>
              <a:ext uri="{FF2B5EF4-FFF2-40B4-BE49-F238E27FC236}">
                <a16:creationId xmlns:a16="http://schemas.microsoft.com/office/drawing/2014/main" id="{A89DC148-2758-43B2-9B5F-0574BD8D7357}"/>
              </a:ext>
            </a:extLst>
          </p:cNvPr>
          <p:cNvSpPr>
            <a:spLocks noGrp="1"/>
          </p:cNvSpPr>
          <p:nvPr>
            <p:ph type="title"/>
          </p:nvPr>
        </p:nvSpPr>
        <p:spPr>
          <a:xfrm>
            <a:off x="733425" y="95250"/>
            <a:ext cx="9486900" cy="1371600"/>
          </a:xfrm>
        </p:spPr>
        <p:txBody>
          <a:bodyPr>
            <a:normAutofit/>
          </a:bodyPr>
          <a:lstStyle/>
          <a:p>
            <a:r>
              <a:rPr lang="en-GB" sz="2200" dirty="0" err="1">
                <a:solidFill>
                  <a:schemeClr val="tx1"/>
                </a:solidFill>
                <a:latin typeface="Arial" panose="020B0604020202020204" pitchFamily="34" charset="0"/>
                <a:cs typeface="Arial" panose="020B0604020202020204" pitchFamily="34" charset="0"/>
              </a:rPr>
              <a:t>Delega</a:t>
            </a:r>
            <a:r>
              <a:rPr lang="ro-RO" sz="2200" dirty="0">
                <a:solidFill>
                  <a:schemeClr val="tx1"/>
                </a:solidFill>
                <a:latin typeface="Arial" panose="020B0604020202020204" pitchFamily="34" charset="0"/>
                <a:cs typeface="Arial" panose="020B0604020202020204" pitchFamily="34" charset="0"/>
              </a:rPr>
              <a:t>țiile străine</a:t>
            </a:r>
            <a:endParaRPr lang="en-GB" sz="2200"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859EF1C-DC25-4903-A5C8-6BD55AB20EF6}"/>
              </a:ext>
            </a:extLst>
          </p:cNvPr>
          <p:cNvSpPr>
            <a:spLocks noGrp="1"/>
          </p:cNvSpPr>
          <p:nvPr>
            <p:ph idx="1"/>
          </p:nvPr>
        </p:nvSpPr>
        <p:spPr>
          <a:xfrm>
            <a:off x="733426" y="2254102"/>
            <a:ext cx="6400800" cy="4070497"/>
          </a:xfrm>
        </p:spPr>
        <p:txBody>
          <a:bodyPr>
            <a:normAutofit/>
          </a:bodyPr>
          <a:lstStyle/>
          <a:p>
            <a:pPr marL="0" indent="0">
              <a:buNone/>
            </a:pPr>
            <a:r>
              <a:rPr lang="en-GB" sz="2000" dirty="0" err="1">
                <a:solidFill>
                  <a:schemeClr val="tx1"/>
                </a:solidFill>
              </a:rPr>
              <a:t>Atunci</a:t>
            </a:r>
            <a:r>
              <a:rPr lang="en-GB" sz="2000" dirty="0">
                <a:solidFill>
                  <a:schemeClr val="tx1"/>
                </a:solidFill>
              </a:rPr>
              <a:t> </a:t>
            </a:r>
            <a:r>
              <a:rPr lang="en-GB" sz="2000" dirty="0" err="1">
                <a:solidFill>
                  <a:schemeClr val="tx1"/>
                </a:solidFill>
              </a:rPr>
              <a:t>când</a:t>
            </a:r>
            <a:r>
              <a:rPr lang="en-GB" sz="2000" dirty="0">
                <a:solidFill>
                  <a:schemeClr val="tx1"/>
                </a:solidFill>
              </a:rPr>
              <a:t> </a:t>
            </a:r>
            <a:r>
              <a:rPr lang="en-GB" sz="2000" dirty="0" err="1">
                <a:solidFill>
                  <a:schemeClr val="tx1"/>
                </a:solidFill>
              </a:rPr>
              <a:t>faci</a:t>
            </a:r>
            <a:r>
              <a:rPr lang="en-GB" sz="2000" dirty="0">
                <a:solidFill>
                  <a:schemeClr val="tx1"/>
                </a:solidFill>
              </a:rPr>
              <a:t> </a:t>
            </a:r>
            <a:r>
              <a:rPr lang="en-GB" sz="2000" dirty="0" err="1">
                <a:solidFill>
                  <a:schemeClr val="tx1"/>
                </a:solidFill>
              </a:rPr>
              <a:t>afaceri</a:t>
            </a:r>
            <a:r>
              <a:rPr lang="en-GB" sz="2000" dirty="0">
                <a:solidFill>
                  <a:schemeClr val="tx1"/>
                </a:solidFill>
              </a:rPr>
              <a:t> </a:t>
            </a:r>
            <a:r>
              <a:rPr lang="en-GB" sz="2000" dirty="0" err="1">
                <a:solidFill>
                  <a:schemeClr val="tx1"/>
                </a:solidFill>
              </a:rPr>
              <a:t>într</a:t>
            </a:r>
            <a:r>
              <a:rPr lang="en-GB" sz="2000" dirty="0">
                <a:solidFill>
                  <a:schemeClr val="tx1"/>
                </a:solidFill>
              </a:rPr>
              <a:t>-o </a:t>
            </a:r>
            <a:r>
              <a:rPr lang="en-GB" sz="2000" dirty="0" err="1">
                <a:solidFill>
                  <a:schemeClr val="tx1"/>
                </a:solidFill>
              </a:rPr>
              <a:t>țară</a:t>
            </a:r>
            <a:r>
              <a:rPr lang="en-GB" sz="2000" dirty="0">
                <a:solidFill>
                  <a:schemeClr val="tx1"/>
                </a:solidFill>
              </a:rPr>
              <a:t> </a:t>
            </a:r>
            <a:r>
              <a:rPr lang="en-GB" sz="2000" dirty="0" err="1">
                <a:solidFill>
                  <a:schemeClr val="tx1"/>
                </a:solidFill>
              </a:rPr>
              <a:t>străină</a:t>
            </a:r>
            <a:r>
              <a:rPr lang="en-GB" sz="2000" dirty="0">
                <a:solidFill>
                  <a:schemeClr val="tx1"/>
                </a:solidFill>
              </a:rPr>
              <a:t> </a:t>
            </a:r>
            <a:r>
              <a:rPr lang="en-GB" sz="2000" dirty="0" err="1">
                <a:solidFill>
                  <a:schemeClr val="tx1"/>
                </a:solidFill>
              </a:rPr>
              <a:t>directori</a:t>
            </a:r>
            <a:r>
              <a:rPr lang="en-GB" sz="2000" dirty="0">
                <a:solidFill>
                  <a:schemeClr val="tx1"/>
                </a:solidFill>
              </a:rPr>
              <a:t> </a:t>
            </a:r>
            <a:r>
              <a:rPr lang="en-GB" sz="2000" dirty="0" err="1">
                <a:solidFill>
                  <a:schemeClr val="tx1"/>
                </a:solidFill>
              </a:rPr>
              <a:t>și</a:t>
            </a:r>
            <a:r>
              <a:rPr lang="en-GB" sz="2000" dirty="0">
                <a:solidFill>
                  <a:schemeClr val="tx1"/>
                </a:solidFill>
              </a:rPr>
              <a:t> </a:t>
            </a:r>
            <a:r>
              <a:rPr lang="en-GB" sz="2000" dirty="0" err="1">
                <a:solidFill>
                  <a:schemeClr val="tx1"/>
                </a:solidFill>
              </a:rPr>
              <a:t>manageri</a:t>
            </a:r>
            <a:r>
              <a:rPr lang="en-GB" sz="2000" dirty="0">
                <a:solidFill>
                  <a:schemeClr val="tx1"/>
                </a:solidFill>
              </a:rPr>
              <a:t> </a:t>
            </a:r>
            <a:r>
              <a:rPr lang="en-GB" sz="2000" dirty="0" err="1">
                <a:solidFill>
                  <a:schemeClr val="tx1"/>
                </a:solidFill>
              </a:rPr>
              <a:t>trebuie</a:t>
            </a:r>
            <a:r>
              <a:rPr lang="en-GB" sz="2000" dirty="0">
                <a:solidFill>
                  <a:schemeClr val="tx1"/>
                </a:solidFill>
              </a:rPr>
              <a:t> </a:t>
            </a:r>
            <a:r>
              <a:rPr lang="en-GB" sz="2000" dirty="0" err="1">
                <a:solidFill>
                  <a:schemeClr val="tx1"/>
                </a:solidFill>
              </a:rPr>
              <a:t>să</a:t>
            </a:r>
            <a:r>
              <a:rPr lang="en-GB" sz="2000" dirty="0">
                <a:solidFill>
                  <a:schemeClr val="tx1"/>
                </a:solidFill>
              </a:rPr>
              <a:t> </a:t>
            </a:r>
            <a:r>
              <a:rPr lang="en-GB" sz="2000" dirty="0" err="1">
                <a:solidFill>
                  <a:schemeClr val="tx1"/>
                </a:solidFill>
              </a:rPr>
              <a:t>aibă</a:t>
            </a:r>
            <a:r>
              <a:rPr lang="en-GB" sz="2000" dirty="0">
                <a:solidFill>
                  <a:schemeClr val="tx1"/>
                </a:solidFill>
              </a:rPr>
              <a:t> </a:t>
            </a:r>
            <a:r>
              <a:rPr lang="en-GB" sz="2000" dirty="0" err="1">
                <a:solidFill>
                  <a:schemeClr val="tx1"/>
                </a:solidFill>
              </a:rPr>
              <a:t>unele</a:t>
            </a:r>
            <a:r>
              <a:rPr lang="en-GB" sz="2000" dirty="0">
                <a:solidFill>
                  <a:schemeClr val="tx1"/>
                </a:solidFill>
              </a:rPr>
              <a:t> </a:t>
            </a:r>
            <a:r>
              <a:rPr lang="en-GB" sz="2000" dirty="0" err="1">
                <a:solidFill>
                  <a:schemeClr val="tx1"/>
                </a:solidFill>
              </a:rPr>
              <a:t>cunoștințe</a:t>
            </a:r>
            <a:r>
              <a:rPr lang="en-GB" sz="2000" dirty="0">
                <a:solidFill>
                  <a:schemeClr val="tx1"/>
                </a:solidFill>
              </a:rPr>
              <a:t> de reguli </a:t>
            </a:r>
            <a:r>
              <a:rPr lang="en-GB" sz="2000" dirty="0" err="1">
                <a:solidFill>
                  <a:schemeClr val="tx1"/>
                </a:solidFill>
              </a:rPr>
              <a:t>și</a:t>
            </a:r>
            <a:r>
              <a:rPr lang="en-GB" sz="2000" dirty="0">
                <a:solidFill>
                  <a:schemeClr val="tx1"/>
                </a:solidFill>
              </a:rPr>
              <a:t> </a:t>
            </a:r>
            <a:r>
              <a:rPr lang="en-GB" sz="2000" dirty="0" err="1">
                <a:solidFill>
                  <a:schemeClr val="tx1"/>
                </a:solidFill>
              </a:rPr>
              <a:t>comportamente</a:t>
            </a:r>
            <a:r>
              <a:rPr lang="en-GB" sz="2000" dirty="0">
                <a:solidFill>
                  <a:schemeClr val="tx1"/>
                </a:solidFill>
              </a:rPr>
              <a:t> care sunt considerate </a:t>
            </a:r>
            <a:r>
              <a:rPr lang="en-GB" sz="2000" dirty="0" err="1">
                <a:solidFill>
                  <a:schemeClr val="tx1"/>
                </a:solidFill>
              </a:rPr>
              <a:t>acceptabile</a:t>
            </a:r>
            <a:r>
              <a:rPr lang="en-GB" sz="2000" dirty="0">
                <a:solidFill>
                  <a:schemeClr val="tx1"/>
                </a:solidFill>
              </a:rPr>
              <a:t> </a:t>
            </a:r>
            <a:r>
              <a:rPr lang="en-GB" sz="2000" dirty="0" err="1">
                <a:solidFill>
                  <a:schemeClr val="tx1"/>
                </a:solidFill>
              </a:rPr>
              <a:t>în</a:t>
            </a:r>
            <a:r>
              <a:rPr lang="en-GB" sz="2000" dirty="0">
                <a:solidFill>
                  <a:schemeClr val="tx1"/>
                </a:solidFill>
              </a:rPr>
              <a:t> </a:t>
            </a:r>
            <a:r>
              <a:rPr lang="en-GB" sz="2000" dirty="0" err="1">
                <a:solidFill>
                  <a:schemeClr val="tx1"/>
                </a:solidFill>
              </a:rPr>
              <a:t>relațiile</a:t>
            </a:r>
            <a:r>
              <a:rPr lang="en-GB" sz="2000" dirty="0">
                <a:solidFill>
                  <a:schemeClr val="tx1"/>
                </a:solidFill>
              </a:rPr>
              <a:t> </a:t>
            </a:r>
            <a:r>
              <a:rPr lang="en-GB" sz="2000" dirty="0" err="1">
                <a:solidFill>
                  <a:schemeClr val="tx1"/>
                </a:solidFill>
              </a:rPr>
              <a:t>sociale</a:t>
            </a:r>
            <a:r>
              <a:rPr lang="en-GB" sz="2000" dirty="0">
                <a:solidFill>
                  <a:schemeClr val="tx1"/>
                </a:solidFill>
              </a:rPr>
              <a:t> </a:t>
            </a:r>
            <a:r>
              <a:rPr lang="en-GB" sz="2000" dirty="0" err="1">
                <a:solidFill>
                  <a:schemeClr val="tx1"/>
                </a:solidFill>
              </a:rPr>
              <a:t>și</a:t>
            </a:r>
            <a:r>
              <a:rPr lang="en-GB" sz="2000" dirty="0">
                <a:solidFill>
                  <a:schemeClr val="tx1"/>
                </a:solidFill>
              </a:rPr>
              <a:t> </a:t>
            </a:r>
            <a:r>
              <a:rPr lang="en-GB" sz="2000" dirty="0" err="1">
                <a:solidFill>
                  <a:schemeClr val="tx1"/>
                </a:solidFill>
              </a:rPr>
              <a:t>profesionale</a:t>
            </a:r>
            <a:r>
              <a:rPr lang="en-GB" sz="2000" dirty="0">
                <a:solidFill>
                  <a:schemeClr val="tx1"/>
                </a:solidFill>
              </a:rPr>
              <a:t>. </a:t>
            </a:r>
            <a:r>
              <a:rPr lang="en-GB" sz="2000" dirty="0" err="1">
                <a:solidFill>
                  <a:schemeClr val="tx1"/>
                </a:solidFill>
              </a:rPr>
              <a:t>Cultura</a:t>
            </a:r>
            <a:r>
              <a:rPr lang="en-GB" sz="2000" dirty="0">
                <a:solidFill>
                  <a:schemeClr val="tx1"/>
                </a:solidFill>
              </a:rPr>
              <a:t> </a:t>
            </a:r>
            <a:r>
              <a:rPr lang="en-GB" sz="2000" dirty="0" err="1">
                <a:solidFill>
                  <a:schemeClr val="tx1"/>
                </a:solidFill>
              </a:rPr>
              <a:t>și</a:t>
            </a:r>
            <a:r>
              <a:rPr lang="en-GB" sz="2000" dirty="0">
                <a:solidFill>
                  <a:schemeClr val="tx1"/>
                </a:solidFill>
              </a:rPr>
              <a:t> </a:t>
            </a:r>
            <a:r>
              <a:rPr lang="en-GB" sz="2000" dirty="0" err="1">
                <a:solidFill>
                  <a:schemeClr val="tx1"/>
                </a:solidFill>
              </a:rPr>
              <a:t>tradițiile</a:t>
            </a:r>
            <a:r>
              <a:rPr lang="en-GB" sz="2000" dirty="0">
                <a:solidFill>
                  <a:schemeClr val="tx1"/>
                </a:solidFill>
              </a:rPr>
              <a:t> </a:t>
            </a:r>
            <a:r>
              <a:rPr lang="en-GB" sz="2000" dirty="0" err="1">
                <a:solidFill>
                  <a:schemeClr val="tx1"/>
                </a:solidFill>
              </a:rPr>
              <a:t>fiecărei</a:t>
            </a:r>
            <a:r>
              <a:rPr lang="en-GB" sz="2000" dirty="0">
                <a:solidFill>
                  <a:schemeClr val="tx1"/>
                </a:solidFill>
              </a:rPr>
              <a:t> </a:t>
            </a:r>
            <a:r>
              <a:rPr lang="en-GB" sz="2000" dirty="0" err="1">
                <a:solidFill>
                  <a:schemeClr val="tx1"/>
                </a:solidFill>
              </a:rPr>
              <a:t>țări</a:t>
            </a:r>
            <a:r>
              <a:rPr lang="en-GB" sz="2000" dirty="0">
                <a:solidFill>
                  <a:schemeClr val="tx1"/>
                </a:solidFill>
              </a:rPr>
              <a:t> </a:t>
            </a:r>
            <a:r>
              <a:rPr lang="en-GB" sz="2000" dirty="0" err="1">
                <a:solidFill>
                  <a:schemeClr val="tx1"/>
                </a:solidFill>
              </a:rPr>
              <a:t>îi</a:t>
            </a:r>
            <a:r>
              <a:rPr lang="en-GB" sz="2000" dirty="0">
                <a:solidFill>
                  <a:schemeClr val="tx1"/>
                </a:solidFill>
              </a:rPr>
              <a:t> </a:t>
            </a:r>
            <a:r>
              <a:rPr lang="en-GB" sz="2000" dirty="0" err="1">
                <a:solidFill>
                  <a:schemeClr val="tx1"/>
                </a:solidFill>
              </a:rPr>
              <a:t>fac</a:t>
            </a:r>
            <a:r>
              <a:rPr lang="en-GB" sz="2000" dirty="0">
                <a:solidFill>
                  <a:schemeClr val="tx1"/>
                </a:solidFill>
              </a:rPr>
              <a:t> pe </a:t>
            </a:r>
            <a:r>
              <a:rPr lang="en-GB" sz="2000" dirty="0" err="1">
                <a:solidFill>
                  <a:schemeClr val="tx1"/>
                </a:solidFill>
              </a:rPr>
              <a:t>oameni</a:t>
            </a:r>
            <a:r>
              <a:rPr lang="en-GB" sz="2000" dirty="0">
                <a:solidFill>
                  <a:schemeClr val="tx1"/>
                </a:solidFill>
              </a:rPr>
              <a:t> </a:t>
            </a:r>
            <a:r>
              <a:rPr lang="en-GB" sz="2000" dirty="0" err="1">
                <a:solidFill>
                  <a:schemeClr val="tx1"/>
                </a:solidFill>
              </a:rPr>
              <a:t>să</a:t>
            </a:r>
            <a:r>
              <a:rPr lang="en-GB" sz="2000" dirty="0">
                <a:solidFill>
                  <a:schemeClr val="tx1"/>
                </a:solidFill>
              </a:rPr>
              <a:t> se </a:t>
            </a:r>
            <a:r>
              <a:rPr lang="en-GB" sz="2000" dirty="0" err="1">
                <a:solidFill>
                  <a:schemeClr val="tx1"/>
                </a:solidFill>
              </a:rPr>
              <a:t>comporte</a:t>
            </a:r>
            <a:r>
              <a:rPr lang="en-GB" sz="2000" dirty="0">
                <a:solidFill>
                  <a:schemeClr val="tx1"/>
                </a:solidFill>
              </a:rPr>
              <a:t> </a:t>
            </a:r>
            <a:r>
              <a:rPr lang="en-GB" sz="2000" dirty="0" err="1">
                <a:solidFill>
                  <a:schemeClr val="tx1"/>
                </a:solidFill>
              </a:rPr>
              <a:t>diferit</a:t>
            </a:r>
            <a:r>
              <a:rPr lang="en-GB" sz="2000" dirty="0">
                <a:solidFill>
                  <a:schemeClr val="tx1"/>
                </a:solidFill>
              </a:rPr>
              <a:t> </a:t>
            </a:r>
            <a:r>
              <a:rPr lang="en-GB" sz="2000" dirty="0" err="1">
                <a:solidFill>
                  <a:schemeClr val="tx1"/>
                </a:solidFill>
              </a:rPr>
              <a:t>și</a:t>
            </a:r>
            <a:r>
              <a:rPr lang="en-GB" sz="2000" dirty="0">
                <a:solidFill>
                  <a:schemeClr val="tx1"/>
                </a:solidFill>
              </a:rPr>
              <a:t> </a:t>
            </a:r>
            <a:r>
              <a:rPr lang="en-GB" sz="2000" dirty="0" err="1">
                <a:solidFill>
                  <a:schemeClr val="tx1"/>
                </a:solidFill>
              </a:rPr>
              <a:t>dacă</a:t>
            </a:r>
            <a:r>
              <a:rPr lang="en-GB" sz="2000" dirty="0">
                <a:solidFill>
                  <a:schemeClr val="tx1"/>
                </a:solidFill>
              </a:rPr>
              <a:t> </a:t>
            </a:r>
            <a:r>
              <a:rPr lang="en-GB" sz="2000" dirty="0" err="1">
                <a:solidFill>
                  <a:schemeClr val="tx1"/>
                </a:solidFill>
              </a:rPr>
              <a:t>managerii</a:t>
            </a:r>
            <a:r>
              <a:rPr lang="en-GB" sz="2000" dirty="0">
                <a:solidFill>
                  <a:schemeClr val="tx1"/>
                </a:solidFill>
              </a:rPr>
              <a:t> </a:t>
            </a:r>
            <a:r>
              <a:rPr lang="en-GB" sz="2000" dirty="0" err="1">
                <a:solidFill>
                  <a:schemeClr val="tx1"/>
                </a:solidFill>
              </a:rPr>
              <a:t>internaționali</a:t>
            </a:r>
            <a:r>
              <a:rPr lang="en-GB" sz="2000" dirty="0">
                <a:solidFill>
                  <a:schemeClr val="tx1"/>
                </a:solidFill>
              </a:rPr>
              <a:t> nu </a:t>
            </a:r>
            <a:r>
              <a:rPr lang="en-GB" sz="2000" dirty="0" err="1">
                <a:solidFill>
                  <a:schemeClr val="tx1"/>
                </a:solidFill>
              </a:rPr>
              <a:t>știu</a:t>
            </a:r>
            <a:r>
              <a:rPr lang="en-GB" sz="2000" dirty="0">
                <a:solidFill>
                  <a:schemeClr val="tx1"/>
                </a:solidFill>
              </a:rPr>
              <a:t> </a:t>
            </a:r>
            <a:r>
              <a:rPr lang="en-GB" sz="2000" dirty="0" err="1">
                <a:solidFill>
                  <a:schemeClr val="tx1"/>
                </a:solidFill>
              </a:rPr>
              <a:t>să</a:t>
            </a:r>
            <a:r>
              <a:rPr lang="en-GB" sz="2000" dirty="0">
                <a:solidFill>
                  <a:schemeClr val="tx1"/>
                </a:solidFill>
              </a:rPr>
              <a:t> se </a:t>
            </a:r>
            <a:r>
              <a:rPr lang="en-GB" sz="2000" dirty="0" err="1">
                <a:solidFill>
                  <a:schemeClr val="tx1"/>
                </a:solidFill>
              </a:rPr>
              <a:t>adapteze</a:t>
            </a:r>
            <a:r>
              <a:rPr lang="en-GB" sz="2000" dirty="0">
                <a:solidFill>
                  <a:schemeClr val="tx1"/>
                </a:solidFill>
              </a:rPr>
              <a:t> la </a:t>
            </a:r>
            <a:r>
              <a:rPr lang="en-GB" sz="2000" dirty="0" err="1">
                <a:solidFill>
                  <a:schemeClr val="tx1"/>
                </a:solidFill>
              </a:rPr>
              <a:t>diferențele</a:t>
            </a:r>
            <a:r>
              <a:rPr lang="en-GB" sz="2000" dirty="0">
                <a:solidFill>
                  <a:schemeClr val="tx1"/>
                </a:solidFill>
              </a:rPr>
              <a:t> de </a:t>
            </a:r>
            <a:r>
              <a:rPr lang="en-GB" sz="2000" dirty="0" err="1">
                <a:solidFill>
                  <a:schemeClr val="tx1"/>
                </a:solidFill>
              </a:rPr>
              <a:t>cultură</a:t>
            </a:r>
            <a:r>
              <a:rPr lang="en-GB" sz="2000" dirty="0">
                <a:solidFill>
                  <a:schemeClr val="tx1"/>
                </a:solidFill>
              </a:rPr>
              <a:t> de </a:t>
            </a:r>
            <a:r>
              <a:rPr lang="en-GB" sz="2000" dirty="0" err="1">
                <a:solidFill>
                  <a:schemeClr val="tx1"/>
                </a:solidFill>
              </a:rPr>
              <a:t>afaceri</a:t>
            </a:r>
            <a:r>
              <a:rPr lang="en-GB" sz="2000" dirty="0">
                <a:solidFill>
                  <a:schemeClr val="tx1"/>
                </a:solidFill>
              </a:rPr>
              <a:t>, pot </a:t>
            </a:r>
            <a:r>
              <a:rPr lang="en-GB" sz="2000" dirty="0" err="1">
                <a:solidFill>
                  <a:schemeClr val="tx1"/>
                </a:solidFill>
              </a:rPr>
              <a:t>provoca</a:t>
            </a:r>
            <a:r>
              <a:rPr lang="en-GB" sz="2000" dirty="0">
                <a:solidFill>
                  <a:schemeClr val="tx1"/>
                </a:solidFill>
              </a:rPr>
              <a:t> </a:t>
            </a:r>
            <a:r>
              <a:rPr lang="en-GB" sz="2000" dirty="0" err="1">
                <a:solidFill>
                  <a:schemeClr val="tx1"/>
                </a:solidFill>
              </a:rPr>
              <a:t>respingere</a:t>
            </a:r>
            <a:r>
              <a:rPr lang="en-GB" sz="2000" dirty="0">
                <a:solidFill>
                  <a:schemeClr val="tx1"/>
                </a:solidFill>
              </a:rPr>
              <a:t> </a:t>
            </a:r>
            <a:r>
              <a:rPr lang="en-GB" sz="2000" dirty="0" err="1">
                <a:solidFill>
                  <a:schemeClr val="tx1"/>
                </a:solidFill>
              </a:rPr>
              <a:t>în</a:t>
            </a:r>
            <a:r>
              <a:rPr lang="en-GB" sz="2000" dirty="0">
                <a:solidFill>
                  <a:schemeClr val="tx1"/>
                </a:solidFill>
              </a:rPr>
              <a:t> </a:t>
            </a:r>
            <a:r>
              <a:rPr lang="en-GB" sz="2000" dirty="0" err="1">
                <a:solidFill>
                  <a:schemeClr val="tx1"/>
                </a:solidFill>
              </a:rPr>
              <a:t>cealaltă</a:t>
            </a:r>
            <a:r>
              <a:rPr lang="en-GB" sz="2000" dirty="0">
                <a:solidFill>
                  <a:schemeClr val="tx1"/>
                </a:solidFill>
              </a:rPr>
              <a:t> </a:t>
            </a:r>
            <a:r>
              <a:rPr lang="en-GB" sz="2000" dirty="0" err="1">
                <a:solidFill>
                  <a:schemeClr val="tx1"/>
                </a:solidFill>
              </a:rPr>
              <a:t>parte</a:t>
            </a:r>
            <a:r>
              <a:rPr lang="en-GB" sz="2000" dirty="0">
                <a:solidFill>
                  <a:schemeClr val="tx1"/>
                </a:solidFill>
              </a:rPr>
              <a:t> </a:t>
            </a:r>
            <a:r>
              <a:rPr lang="en-GB" sz="2000" dirty="0" err="1">
                <a:solidFill>
                  <a:schemeClr val="tx1"/>
                </a:solidFill>
              </a:rPr>
              <a:t>și</a:t>
            </a:r>
            <a:r>
              <a:rPr lang="en-GB" sz="2000" dirty="0">
                <a:solidFill>
                  <a:schemeClr val="tx1"/>
                </a:solidFill>
              </a:rPr>
              <a:t> </a:t>
            </a:r>
            <a:r>
              <a:rPr lang="en-GB" sz="2000" dirty="0" err="1">
                <a:solidFill>
                  <a:schemeClr val="tx1"/>
                </a:solidFill>
              </a:rPr>
              <a:t>chiar</a:t>
            </a:r>
            <a:r>
              <a:rPr lang="en-GB" sz="2000" dirty="0">
                <a:solidFill>
                  <a:schemeClr val="tx1"/>
                </a:solidFill>
              </a:rPr>
              <a:t> pot </a:t>
            </a:r>
            <a:r>
              <a:rPr lang="en-GB" sz="2000" dirty="0" err="1">
                <a:solidFill>
                  <a:schemeClr val="tx1"/>
                </a:solidFill>
              </a:rPr>
              <a:t>pune</a:t>
            </a:r>
            <a:r>
              <a:rPr lang="en-GB" sz="2000" dirty="0">
                <a:solidFill>
                  <a:schemeClr val="tx1"/>
                </a:solidFill>
              </a:rPr>
              <a:t> </a:t>
            </a:r>
            <a:r>
              <a:rPr lang="en-GB" sz="2000" dirty="0" err="1">
                <a:solidFill>
                  <a:schemeClr val="tx1"/>
                </a:solidFill>
              </a:rPr>
              <a:t>în</a:t>
            </a:r>
            <a:r>
              <a:rPr lang="en-GB" sz="2000" dirty="0">
                <a:solidFill>
                  <a:schemeClr val="tx1"/>
                </a:solidFill>
              </a:rPr>
              <a:t> </a:t>
            </a:r>
            <a:r>
              <a:rPr lang="en-GB" sz="2000" dirty="0" err="1">
                <a:solidFill>
                  <a:schemeClr val="tx1"/>
                </a:solidFill>
              </a:rPr>
              <a:t>pericol</a:t>
            </a:r>
            <a:r>
              <a:rPr lang="en-GB" sz="2000" dirty="0">
                <a:solidFill>
                  <a:schemeClr val="tx1"/>
                </a:solidFill>
              </a:rPr>
              <a:t> </a:t>
            </a:r>
            <a:r>
              <a:rPr lang="en-GB" sz="2000" dirty="0" err="1">
                <a:solidFill>
                  <a:schemeClr val="tx1"/>
                </a:solidFill>
              </a:rPr>
              <a:t>succesul</a:t>
            </a:r>
            <a:r>
              <a:rPr lang="en-GB" sz="2000" dirty="0">
                <a:solidFill>
                  <a:schemeClr val="tx1"/>
                </a:solidFill>
              </a:rPr>
              <a:t> </a:t>
            </a:r>
            <a:r>
              <a:rPr lang="en-GB" sz="2000" dirty="0" err="1">
                <a:solidFill>
                  <a:schemeClr val="tx1"/>
                </a:solidFill>
              </a:rPr>
              <a:t>negocierilor</a:t>
            </a:r>
            <a:r>
              <a:rPr lang="en-GB" sz="2000" dirty="0">
                <a:solidFill>
                  <a:schemeClr val="tx1"/>
                </a:solidFill>
              </a:rPr>
              <a:t>.</a:t>
            </a:r>
          </a:p>
        </p:txBody>
      </p:sp>
    </p:spTree>
    <p:extLst>
      <p:ext uri="{BB962C8B-B14F-4D97-AF65-F5344CB8AC3E}">
        <p14:creationId xmlns:p14="http://schemas.microsoft.com/office/powerpoint/2010/main" val="1035433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7873EC-0056-44CA-8853-6255FA77D795}"/>
              </a:ext>
            </a:extLst>
          </p:cNvPr>
          <p:cNvPicPr>
            <a:picLocks noChangeAspect="1"/>
          </p:cNvPicPr>
          <p:nvPr/>
        </p:nvPicPr>
        <p:blipFill rotWithShape="1">
          <a:blip r:embed="rId2"/>
          <a:srcRect l="5555" r="5556"/>
          <a:stretch/>
        </p:blipFill>
        <p:spPr>
          <a:xfrm>
            <a:off x="3895725" y="10"/>
            <a:ext cx="8296276" cy="6857990"/>
          </a:xfrm>
          <a:prstGeom prst="rect">
            <a:avLst/>
          </a:prstGeom>
        </p:spPr>
      </p:pic>
      <p:sp>
        <p:nvSpPr>
          <p:cNvPr id="3" name="Subtitle 2">
            <a:extLst>
              <a:ext uri="{FF2B5EF4-FFF2-40B4-BE49-F238E27FC236}">
                <a16:creationId xmlns:a16="http://schemas.microsoft.com/office/drawing/2014/main" id="{8859EF1C-DC25-4903-A5C8-6BD55AB20EF6}"/>
              </a:ext>
            </a:extLst>
          </p:cNvPr>
          <p:cNvSpPr>
            <a:spLocks noGrp="1"/>
          </p:cNvSpPr>
          <p:nvPr>
            <p:ph idx="1"/>
          </p:nvPr>
        </p:nvSpPr>
        <p:spPr>
          <a:xfrm>
            <a:off x="581025" y="847726"/>
            <a:ext cx="8039099" cy="5381624"/>
          </a:xfrm>
        </p:spPr>
        <p:txBody>
          <a:bodyPr>
            <a:normAutofit/>
          </a:bodyPr>
          <a:lstStyle/>
          <a:p>
            <a:pPr marL="0" indent="0">
              <a:buNone/>
            </a:pPr>
            <a:r>
              <a:rPr lang="ro-RO" dirty="0">
                <a:solidFill>
                  <a:schemeClr val="tx1"/>
                </a:solidFill>
              </a:rPr>
              <a:t>1.   </a:t>
            </a:r>
            <a:r>
              <a:rPr lang="ro-RO" u="sng" dirty="0">
                <a:solidFill>
                  <a:schemeClr val="tx1"/>
                </a:solidFill>
              </a:rPr>
              <a:t>Documentează-te</a:t>
            </a:r>
          </a:p>
          <a:p>
            <a:pPr marL="0" indent="0">
              <a:buNone/>
            </a:pPr>
            <a:r>
              <a:rPr lang="ro-RO" sz="2000" dirty="0">
                <a:solidFill>
                  <a:schemeClr val="tx1"/>
                </a:solidFill>
              </a:rPr>
              <a:t>       Primul pas în primirea unui oaspete distins este de a face cercetare. Dacă ați invitat pe cineva să facă parte din întâlnirea dumneavoastră sau găzduiți un egal de la o companie parteneră, este esențial să aveți câteva informații despre persoana pe care urmează să o cunoașteți. Cercetați online și întrebați-i pe alții care cunosc persoana despre ceea ce vă puteți aștepta.</a:t>
            </a:r>
          </a:p>
          <a:p>
            <a:pPr marL="0" indent="0">
              <a:buNone/>
            </a:pPr>
            <a:r>
              <a:rPr lang="ro-RO" dirty="0">
                <a:solidFill>
                  <a:schemeClr val="tx1"/>
                </a:solidFill>
              </a:rPr>
              <a:t>2. </a:t>
            </a:r>
            <a:r>
              <a:rPr lang="ro-RO" u="sng" dirty="0">
                <a:solidFill>
                  <a:schemeClr val="tx1"/>
                </a:solidFill>
              </a:rPr>
              <a:t>Ajută cu aranjamentele de călătorie și cazare</a:t>
            </a:r>
          </a:p>
          <a:p>
            <a:pPr marL="0" indent="0">
              <a:buNone/>
            </a:pPr>
            <a:r>
              <a:rPr lang="ro-RO" dirty="0">
                <a:solidFill>
                  <a:schemeClr val="tx1"/>
                </a:solidFill>
              </a:rPr>
              <a:t>    </a:t>
            </a:r>
            <a:r>
              <a:rPr lang="ro-RO" sz="2000" dirty="0">
                <a:solidFill>
                  <a:schemeClr val="tx1"/>
                </a:solidFill>
              </a:rPr>
              <a:t>În unele cazuri, este posibil să vi se solicite prin contract să faceți aranjamente de călătorie. În această situație, asigurați-vă că mențineți oaspetele actualizat cu privire la toate detaliile de călătorie, astfel încât el are toate informațiile cu mult înainte de călătoria sa. Dacă nu există obligații contractuale, este încă important să oferiți consiliere de călătorie.</a:t>
            </a:r>
            <a:endParaRPr lang="en-GB" sz="2000" dirty="0">
              <a:solidFill>
                <a:schemeClr val="tx1"/>
              </a:solidFill>
            </a:endParaRPr>
          </a:p>
        </p:txBody>
      </p:sp>
    </p:spTree>
    <p:extLst>
      <p:ext uri="{BB962C8B-B14F-4D97-AF65-F5344CB8AC3E}">
        <p14:creationId xmlns:p14="http://schemas.microsoft.com/office/powerpoint/2010/main" val="3635083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7873EC-0056-44CA-8853-6255FA77D795}"/>
              </a:ext>
            </a:extLst>
          </p:cNvPr>
          <p:cNvPicPr>
            <a:picLocks noChangeAspect="1"/>
          </p:cNvPicPr>
          <p:nvPr/>
        </p:nvPicPr>
        <p:blipFill rotWithShape="1">
          <a:blip r:embed="rId2"/>
          <a:srcRect l="5555" r="5556"/>
          <a:stretch/>
        </p:blipFill>
        <p:spPr>
          <a:xfrm>
            <a:off x="3895725" y="10"/>
            <a:ext cx="8296276" cy="6857990"/>
          </a:xfrm>
          <a:prstGeom prst="rect">
            <a:avLst/>
          </a:prstGeom>
        </p:spPr>
      </p:pic>
      <p:sp>
        <p:nvSpPr>
          <p:cNvPr id="3" name="Subtitle 2">
            <a:extLst>
              <a:ext uri="{FF2B5EF4-FFF2-40B4-BE49-F238E27FC236}">
                <a16:creationId xmlns:a16="http://schemas.microsoft.com/office/drawing/2014/main" id="{8859EF1C-DC25-4903-A5C8-6BD55AB20EF6}"/>
              </a:ext>
            </a:extLst>
          </p:cNvPr>
          <p:cNvSpPr>
            <a:spLocks noGrp="1"/>
          </p:cNvSpPr>
          <p:nvPr>
            <p:ph idx="1"/>
          </p:nvPr>
        </p:nvSpPr>
        <p:spPr>
          <a:xfrm>
            <a:off x="828675" y="1076325"/>
            <a:ext cx="6924676" cy="5600700"/>
          </a:xfrm>
        </p:spPr>
        <p:txBody>
          <a:bodyPr>
            <a:normAutofit/>
          </a:bodyPr>
          <a:lstStyle/>
          <a:p>
            <a:pPr marL="0" indent="0">
              <a:buNone/>
            </a:pPr>
            <a:r>
              <a:rPr lang="ro-RO" dirty="0">
                <a:solidFill>
                  <a:schemeClr val="tx1"/>
                </a:solidFill>
              </a:rPr>
              <a:t>3. </a:t>
            </a:r>
            <a:r>
              <a:rPr lang="ro-RO" u="sng" dirty="0">
                <a:solidFill>
                  <a:schemeClr val="tx1"/>
                </a:solidFill>
              </a:rPr>
              <a:t>Anticipează nevoile oaspetelui tău</a:t>
            </a:r>
            <a:endParaRPr lang="ro-RO" dirty="0">
              <a:solidFill>
                <a:schemeClr val="tx1"/>
              </a:solidFill>
            </a:endParaRPr>
          </a:p>
          <a:p>
            <a:pPr marL="0" indent="0">
              <a:buNone/>
            </a:pPr>
            <a:r>
              <a:rPr lang="ro-RO" sz="2000" dirty="0">
                <a:solidFill>
                  <a:schemeClr val="tx1"/>
                </a:solidFill>
              </a:rPr>
              <a:t>    Primirea unui oaspete distins include înțelegerea a ceea ce el poate avea nevoie înainte de a cere. Aveți grijă să anticipați cerințele oaspetelui astfel încât să-l puteți face să se simtă mai confortabil.</a:t>
            </a:r>
            <a:r>
              <a:rPr lang="it-IT" sz="2000" dirty="0">
                <a:solidFill>
                  <a:schemeClr val="tx1"/>
                </a:solidFill>
              </a:rPr>
              <a:t> Răspunde la orice întreb</a:t>
            </a:r>
            <a:r>
              <a:rPr lang="ro-RO" sz="2000" dirty="0">
                <a:solidFill>
                  <a:schemeClr val="tx1"/>
                </a:solidFill>
              </a:rPr>
              <a:t>are</a:t>
            </a:r>
            <a:r>
              <a:rPr lang="it-IT" sz="2000" dirty="0">
                <a:solidFill>
                  <a:schemeClr val="tx1"/>
                </a:solidFill>
              </a:rPr>
              <a:t> pe care</a:t>
            </a:r>
            <a:r>
              <a:rPr lang="ro-RO" sz="2000" dirty="0">
                <a:solidFill>
                  <a:schemeClr val="tx1"/>
                </a:solidFill>
              </a:rPr>
              <a:t> o</a:t>
            </a:r>
            <a:r>
              <a:rPr lang="it-IT" sz="2000" dirty="0">
                <a:solidFill>
                  <a:schemeClr val="tx1"/>
                </a:solidFill>
              </a:rPr>
              <a:t> are, astfel încât el </a:t>
            </a:r>
            <a:r>
              <a:rPr lang="ro-RO" sz="2000" dirty="0">
                <a:solidFill>
                  <a:schemeClr val="tx1"/>
                </a:solidFill>
              </a:rPr>
              <a:t>să </a:t>
            </a:r>
            <a:r>
              <a:rPr lang="it-IT" sz="2000" dirty="0">
                <a:solidFill>
                  <a:schemeClr val="tx1"/>
                </a:solidFill>
              </a:rPr>
              <a:t>se simt</a:t>
            </a:r>
            <a:r>
              <a:rPr lang="ro-RO" sz="2000" dirty="0">
                <a:solidFill>
                  <a:schemeClr val="tx1"/>
                </a:solidFill>
              </a:rPr>
              <a:t>ă</a:t>
            </a:r>
            <a:r>
              <a:rPr lang="it-IT" sz="2000" dirty="0">
                <a:solidFill>
                  <a:schemeClr val="tx1"/>
                </a:solidFill>
              </a:rPr>
              <a:t> pe deplin pregătit pentru ziua următoare.</a:t>
            </a:r>
            <a:endParaRPr lang="ro-RO" sz="2000" dirty="0">
              <a:solidFill>
                <a:schemeClr val="tx1"/>
              </a:solidFill>
            </a:endParaRPr>
          </a:p>
          <a:p>
            <a:pPr marL="0" indent="0">
              <a:buNone/>
            </a:pPr>
            <a:r>
              <a:rPr lang="ro-RO" dirty="0">
                <a:solidFill>
                  <a:schemeClr val="tx1"/>
                </a:solidFill>
              </a:rPr>
              <a:t>4. </a:t>
            </a:r>
            <a:r>
              <a:rPr lang="ro-RO" u="sng" dirty="0">
                <a:solidFill>
                  <a:schemeClr val="tx1"/>
                </a:solidFill>
              </a:rPr>
              <a:t>Ia în considerare barierele culturale și lingvistice</a:t>
            </a:r>
          </a:p>
          <a:p>
            <a:pPr marL="0" indent="0">
              <a:buNone/>
            </a:pPr>
            <a:r>
              <a:rPr lang="ro-RO" sz="2000" dirty="0">
                <a:solidFill>
                  <a:schemeClr val="tx1"/>
                </a:solidFill>
              </a:rPr>
              <a:t>     În funcție de locul din care vine oaspetele, pot exista diferențe culturale pe care trebuie să le luați în considerare. Cultura afectează modul în care oamenii comunică și este important să aveți linii clare și deschise de comunicare cu distinsul oaspete.</a:t>
            </a:r>
            <a:endParaRPr lang="en-GB" sz="2000" dirty="0">
              <a:solidFill>
                <a:schemeClr val="tx1"/>
              </a:solidFill>
            </a:endParaRPr>
          </a:p>
        </p:txBody>
      </p:sp>
    </p:spTree>
    <p:extLst>
      <p:ext uri="{BB962C8B-B14F-4D97-AF65-F5344CB8AC3E}">
        <p14:creationId xmlns:p14="http://schemas.microsoft.com/office/powerpoint/2010/main" val="35658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7873EC-0056-44CA-8853-6255FA77D795}"/>
              </a:ext>
            </a:extLst>
          </p:cNvPr>
          <p:cNvPicPr>
            <a:picLocks noChangeAspect="1"/>
          </p:cNvPicPr>
          <p:nvPr/>
        </p:nvPicPr>
        <p:blipFill rotWithShape="1">
          <a:blip r:embed="rId2"/>
          <a:srcRect l="5555" r="5556"/>
          <a:stretch/>
        </p:blipFill>
        <p:spPr>
          <a:xfrm>
            <a:off x="3895724" y="0"/>
            <a:ext cx="8296276" cy="6857990"/>
          </a:xfrm>
          <a:prstGeom prst="rect">
            <a:avLst/>
          </a:prstGeom>
        </p:spPr>
      </p:pic>
      <p:sp>
        <p:nvSpPr>
          <p:cNvPr id="3" name="Subtitle 2">
            <a:extLst>
              <a:ext uri="{FF2B5EF4-FFF2-40B4-BE49-F238E27FC236}">
                <a16:creationId xmlns:a16="http://schemas.microsoft.com/office/drawing/2014/main" id="{8859EF1C-DC25-4903-A5C8-6BD55AB20EF6}"/>
              </a:ext>
            </a:extLst>
          </p:cNvPr>
          <p:cNvSpPr>
            <a:spLocks noGrp="1"/>
          </p:cNvSpPr>
          <p:nvPr>
            <p:ph idx="1"/>
          </p:nvPr>
        </p:nvSpPr>
        <p:spPr>
          <a:xfrm>
            <a:off x="1076325" y="1171576"/>
            <a:ext cx="7153275" cy="4981574"/>
          </a:xfrm>
        </p:spPr>
        <p:txBody>
          <a:bodyPr>
            <a:normAutofit/>
          </a:bodyPr>
          <a:lstStyle/>
          <a:p>
            <a:pPr marL="0" indent="0">
              <a:buNone/>
            </a:pPr>
            <a:r>
              <a:rPr lang="ro-RO" dirty="0">
                <a:solidFill>
                  <a:schemeClr val="tx1"/>
                </a:solidFill>
              </a:rPr>
              <a:t>5. </a:t>
            </a:r>
            <a:r>
              <a:rPr lang="ro-RO" u="sng" dirty="0">
                <a:solidFill>
                  <a:schemeClr val="tx1"/>
                </a:solidFill>
              </a:rPr>
              <a:t>Respectă numele persoanelor</a:t>
            </a:r>
          </a:p>
          <a:p>
            <a:pPr marL="0" indent="0">
              <a:buNone/>
            </a:pPr>
            <a:r>
              <a:rPr lang="ro-RO" sz="2000" dirty="0">
                <a:solidFill>
                  <a:schemeClr val="tx1"/>
                </a:solidFill>
              </a:rPr>
              <a:t>     Abțineți-vă de la utilizarea unei porecle pentru un client sau asociat de afaceri pe care tocmai l-ați întâlnit. Începeți cu numele lor oficial și apoi uitațivă după indiciile pe care le dau. </a:t>
            </a:r>
          </a:p>
          <a:p>
            <a:pPr marL="0" indent="0">
              <a:buNone/>
            </a:pPr>
            <a:r>
              <a:rPr lang="ro-RO" dirty="0">
                <a:solidFill>
                  <a:schemeClr val="tx1"/>
                </a:solidFill>
              </a:rPr>
              <a:t>6. </a:t>
            </a:r>
            <a:r>
              <a:rPr lang="ro-RO" u="sng" dirty="0">
                <a:solidFill>
                  <a:schemeClr val="tx1"/>
                </a:solidFill>
              </a:rPr>
              <a:t>Alcătuiește un itinerariu</a:t>
            </a:r>
          </a:p>
          <a:p>
            <a:pPr marL="0" indent="0">
              <a:buNone/>
            </a:pPr>
            <a:r>
              <a:rPr lang="ro-RO" sz="2000" dirty="0">
                <a:solidFill>
                  <a:schemeClr val="tx1"/>
                </a:solidFill>
              </a:rPr>
              <a:t>     Planifică câteva activități pentru oaspetele tău astfel încât să incluzi cât mai multe. Acest lucru îl va ajuta, de asemenea, să cunoască asociații de lucru și angajații fără a fi nevoie să planifice întâlniri pe cont propriu. Asigură-te că incluzi o varietate largă de activități atât formale cât și informale</a:t>
            </a:r>
            <a:endParaRPr lang="en-GB" sz="2000" dirty="0">
              <a:solidFill>
                <a:schemeClr val="tx1"/>
              </a:solidFill>
            </a:endParaRPr>
          </a:p>
        </p:txBody>
      </p:sp>
    </p:spTree>
    <p:extLst>
      <p:ext uri="{BB962C8B-B14F-4D97-AF65-F5344CB8AC3E}">
        <p14:creationId xmlns:p14="http://schemas.microsoft.com/office/powerpoint/2010/main" val="2545157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7873EC-0056-44CA-8853-6255FA77D795}"/>
              </a:ext>
            </a:extLst>
          </p:cNvPr>
          <p:cNvPicPr>
            <a:picLocks noChangeAspect="1"/>
          </p:cNvPicPr>
          <p:nvPr/>
        </p:nvPicPr>
        <p:blipFill rotWithShape="1">
          <a:blip r:embed="rId2"/>
          <a:srcRect l="5555" r="5556"/>
          <a:stretch/>
        </p:blipFill>
        <p:spPr>
          <a:xfrm>
            <a:off x="3895725" y="10"/>
            <a:ext cx="8296276" cy="6857990"/>
          </a:xfrm>
          <a:prstGeom prst="rect">
            <a:avLst/>
          </a:prstGeom>
        </p:spPr>
      </p:pic>
      <p:sp>
        <p:nvSpPr>
          <p:cNvPr id="3" name="Subtitle 2">
            <a:extLst>
              <a:ext uri="{FF2B5EF4-FFF2-40B4-BE49-F238E27FC236}">
                <a16:creationId xmlns:a16="http://schemas.microsoft.com/office/drawing/2014/main" id="{8859EF1C-DC25-4903-A5C8-6BD55AB20EF6}"/>
              </a:ext>
            </a:extLst>
          </p:cNvPr>
          <p:cNvSpPr>
            <a:spLocks noGrp="1"/>
          </p:cNvSpPr>
          <p:nvPr>
            <p:ph idx="1"/>
          </p:nvPr>
        </p:nvSpPr>
        <p:spPr>
          <a:xfrm>
            <a:off x="942976" y="728663"/>
            <a:ext cx="6896099" cy="5400674"/>
          </a:xfrm>
        </p:spPr>
        <p:txBody>
          <a:bodyPr>
            <a:normAutofit/>
          </a:bodyPr>
          <a:lstStyle/>
          <a:p>
            <a:pPr marL="0" indent="0">
              <a:buNone/>
            </a:pPr>
            <a:r>
              <a:rPr lang="ro-RO" dirty="0">
                <a:solidFill>
                  <a:schemeClr val="tx1"/>
                </a:solidFill>
              </a:rPr>
              <a:t>7. </a:t>
            </a:r>
            <a:r>
              <a:rPr lang="ro-RO" u="sng" dirty="0">
                <a:solidFill>
                  <a:schemeClr val="tx1"/>
                </a:solidFill>
              </a:rPr>
              <a:t>Prezintă-ți oaspetele câtorva colegi</a:t>
            </a:r>
            <a:r>
              <a:rPr lang="en-GB" u="sng" dirty="0">
                <a:solidFill>
                  <a:schemeClr val="tx1"/>
                </a:solidFill>
              </a:rPr>
              <a:t> ”</a:t>
            </a:r>
            <a:r>
              <a:rPr lang="ro-RO" u="sng" dirty="0">
                <a:solidFill>
                  <a:schemeClr val="tx1"/>
                </a:solidFill>
              </a:rPr>
              <a:t>cheie</a:t>
            </a:r>
            <a:r>
              <a:rPr lang="en-GB" u="sng" dirty="0">
                <a:solidFill>
                  <a:schemeClr val="tx1"/>
                </a:solidFill>
              </a:rPr>
              <a:t>”</a:t>
            </a:r>
            <a:endParaRPr lang="ro-RO" u="sng" dirty="0">
              <a:solidFill>
                <a:schemeClr val="tx1"/>
              </a:solidFill>
            </a:endParaRPr>
          </a:p>
          <a:p>
            <a:pPr marL="0" indent="0">
              <a:buNone/>
            </a:pPr>
            <a:r>
              <a:rPr lang="ro-RO" sz="2000" dirty="0">
                <a:solidFill>
                  <a:schemeClr val="tx1"/>
                </a:solidFill>
              </a:rPr>
              <a:t>     Fiind noua persoană în birou sau la eveniment poate fi descurajator, chiar dacă sunteți un oaspete special invitat. Este multă presiune în cunoașterea unor persoane noi și învățarea numelor acestora. La început asigurațivă că îi faceți cunoștință cu câteva persoane cheie.</a:t>
            </a:r>
          </a:p>
          <a:p>
            <a:pPr marL="0" indent="0">
              <a:buNone/>
            </a:pPr>
            <a:r>
              <a:rPr lang="ro-RO" dirty="0">
                <a:solidFill>
                  <a:schemeClr val="tx1"/>
                </a:solidFill>
              </a:rPr>
              <a:t>8. </a:t>
            </a:r>
            <a:r>
              <a:rPr lang="ro-RO" u="sng" dirty="0">
                <a:solidFill>
                  <a:schemeClr val="tx1"/>
                </a:solidFill>
              </a:rPr>
              <a:t>Nu exclude pe nimeni din conversație</a:t>
            </a:r>
          </a:p>
          <a:p>
            <a:pPr marL="0" indent="0">
              <a:buNone/>
            </a:pPr>
            <a:r>
              <a:rPr lang="ro-RO" sz="2000" dirty="0">
                <a:solidFill>
                  <a:schemeClr val="tx1"/>
                </a:solidFill>
              </a:rPr>
              <a:t>     </a:t>
            </a:r>
            <a:r>
              <a:rPr lang="pt-BR" sz="2000" dirty="0">
                <a:solidFill>
                  <a:schemeClr val="tx1"/>
                </a:solidFill>
              </a:rPr>
              <a:t>Când sunteți în compania clienților sau a colegilor de afaceri,</a:t>
            </a:r>
            <a:r>
              <a:rPr lang="ro-RO" sz="2000" dirty="0">
                <a:solidFill>
                  <a:schemeClr val="tx1"/>
                </a:solidFill>
              </a:rPr>
              <a:t> nu șoptiți un cometariu sau nu faceți o gluma pe care nu toți o vor înțelege. Acestea îi exclud pe ceilalți, iar excluderea nu este o mișcare inteligentă. De asemenea, nu este considerat adecvat să se vorbească într-o limbă pe care alții nu înțeleg.</a:t>
            </a:r>
            <a:endParaRPr lang="en-GB" sz="2000" dirty="0">
              <a:solidFill>
                <a:schemeClr val="tx1"/>
              </a:solidFill>
            </a:endParaRPr>
          </a:p>
        </p:txBody>
      </p:sp>
    </p:spTree>
    <p:extLst>
      <p:ext uri="{BB962C8B-B14F-4D97-AF65-F5344CB8AC3E}">
        <p14:creationId xmlns:p14="http://schemas.microsoft.com/office/powerpoint/2010/main" val="649059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7873EC-0056-44CA-8853-6255FA77D795}"/>
              </a:ext>
            </a:extLst>
          </p:cNvPr>
          <p:cNvPicPr>
            <a:picLocks noChangeAspect="1"/>
          </p:cNvPicPr>
          <p:nvPr/>
        </p:nvPicPr>
        <p:blipFill rotWithShape="1">
          <a:blip r:embed="rId2"/>
          <a:srcRect l="5555" r="5556"/>
          <a:stretch/>
        </p:blipFill>
        <p:spPr>
          <a:xfrm>
            <a:off x="3895724" y="10"/>
            <a:ext cx="8296276" cy="6857990"/>
          </a:xfrm>
          <a:prstGeom prst="rect">
            <a:avLst/>
          </a:prstGeom>
        </p:spPr>
      </p:pic>
      <p:sp>
        <p:nvSpPr>
          <p:cNvPr id="4" name="Content Placeholder 3">
            <a:extLst>
              <a:ext uri="{FF2B5EF4-FFF2-40B4-BE49-F238E27FC236}">
                <a16:creationId xmlns:a16="http://schemas.microsoft.com/office/drawing/2014/main" id="{55EEAB40-60A2-424E-B791-1E092337D65D}"/>
              </a:ext>
            </a:extLst>
          </p:cNvPr>
          <p:cNvSpPr>
            <a:spLocks noGrp="1"/>
          </p:cNvSpPr>
          <p:nvPr>
            <p:ph idx="1"/>
          </p:nvPr>
        </p:nvSpPr>
        <p:spPr>
          <a:xfrm>
            <a:off x="314324" y="491978"/>
            <a:ext cx="3390901" cy="2098822"/>
          </a:xfrm>
        </p:spPr>
        <p:txBody>
          <a:bodyPr>
            <a:normAutofit/>
          </a:bodyPr>
          <a:lstStyle/>
          <a:p>
            <a:pPr marL="0" indent="0">
              <a:buNone/>
            </a:pPr>
            <a:r>
              <a:rPr lang="ro-RO" sz="2000" dirty="0"/>
              <a:t>FRANȚA</a:t>
            </a:r>
          </a:p>
          <a:p>
            <a:pPr marL="0" indent="0">
              <a:buNone/>
            </a:pPr>
            <a:r>
              <a:rPr lang="ro-RO" sz="2000" dirty="0"/>
              <a:t>-dacă nu vorbești franceză, cereți scuze ca nu cunoști limba</a:t>
            </a:r>
          </a:p>
          <a:p>
            <a:pPr marL="0" indent="0">
              <a:buNone/>
            </a:pPr>
            <a:r>
              <a:rPr lang="ro-RO" sz="2000" dirty="0"/>
              <a:t>-este necesar să îți anunți vizita</a:t>
            </a:r>
          </a:p>
        </p:txBody>
      </p:sp>
      <p:sp>
        <p:nvSpPr>
          <p:cNvPr id="6" name="TextBox 5">
            <a:extLst>
              <a:ext uri="{FF2B5EF4-FFF2-40B4-BE49-F238E27FC236}">
                <a16:creationId xmlns:a16="http://schemas.microsoft.com/office/drawing/2014/main" id="{203D6325-D396-4890-9C87-3BBC4C104D66}"/>
              </a:ext>
            </a:extLst>
          </p:cNvPr>
          <p:cNvSpPr txBox="1"/>
          <p:nvPr/>
        </p:nvSpPr>
        <p:spPr>
          <a:xfrm>
            <a:off x="3899917" y="473464"/>
            <a:ext cx="3662349" cy="1015663"/>
          </a:xfrm>
          <a:prstGeom prst="rect">
            <a:avLst/>
          </a:prstGeom>
          <a:noFill/>
        </p:spPr>
        <p:txBody>
          <a:bodyPr wrap="none" rtlCol="0">
            <a:spAutoFit/>
          </a:bodyPr>
          <a:lstStyle/>
          <a:p>
            <a:r>
              <a:rPr lang="ro-RO" sz="2000" dirty="0">
                <a:latin typeface="+mj-lt"/>
              </a:rPr>
              <a:t>ITALIA</a:t>
            </a:r>
          </a:p>
          <a:p>
            <a:r>
              <a:rPr lang="ro-RO" sz="2000" dirty="0">
                <a:latin typeface="+mj-lt"/>
              </a:rPr>
              <a:t>-punctualitatea nu este o prioritate</a:t>
            </a:r>
          </a:p>
          <a:p>
            <a:r>
              <a:rPr lang="ro-RO" sz="2000" dirty="0">
                <a:latin typeface="+mj-lt"/>
              </a:rPr>
              <a:t>-îmbracăte conform vremii</a:t>
            </a:r>
            <a:endParaRPr lang="en-GB" sz="2000" dirty="0">
              <a:latin typeface="+mj-lt"/>
            </a:endParaRPr>
          </a:p>
        </p:txBody>
      </p:sp>
      <p:sp>
        <p:nvSpPr>
          <p:cNvPr id="7" name="TextBox 6">
            <a:extLst>
              <a:ext uri="{FF2B5EF4-FFF2-40B4-BE49-F238E27FC236}">
                <a16:creationId xmlns:a16="http://schemas.microsoft.com/office/drawing/2014/main" id="{199075CC-5626-4B07-BB4D-3CEB34BB237D}"/>
              </a:ext>
            </a:extLst>
          </p:cNvPr>
          <p:cNvSpPr txBox="1"/>
          <p:nvPr/>
        </p:nvSpPr>
        <p:spPr>
          <a:xfrm>
            <a:off x="314324" y="2649958"/>
            <a:ext cx="3830216" cy="1015663"/>
          </a:xfrm>
          <a:prstGeom prst="rect">
            <a:avLst/>
          </a:prstGeom>
          <a:noFill/>
        </p:spPr>
        <p:txBody>
          <a:bodyPr wrap="none" rtlCol="0">
            <a:spAutoFit/>
          </a:bodyPr>
          <a:lstStyle/>
          <a:p>
            <a:r>
              <a:rPr lang="ro-RO" sz="2000" dirty="0">
                <a:latin typeface="+mj-lt"/>
              </a:rPr>
              <a:t>GERMANIA</a:t>
            </a:r>
          </a:p>
          <a:p>
            <a:r>
              <a:rPr lang="ro-RO" sz="2000" dirty="0">
                <a:latin typeface="+mj-lt"/>
              </a:rPr>
              <a:t>-punctualitatea este cheia</a:t>
            </a:r>
          </a:p>
          <a:p>
            <a:r>
              <a:rPr lang="ro-RO" sz="2000" dirty="0">
                <a:latin typeface="+mj-lt"/>
              </a:rPr>
              <a:t>-nu face glume în timpul întâlnirilor</a:t>
            </a:r>
            <a:endParaRPr lang="en-GB" sz="2000" dirty="0">
              <a:latin typeface="+mj-lt"/>
            </a:endParaRPr>
          </a:p>
        </p:txBody>
      </p:sp>
      <p:sp>
        <p:nvSpPr>
          <p:cNvPr id="8" name="TextBox 7">
            <a:extLst>
              <a:ext uri="{FF2B5EF4-FFF2-40B4-BE49-F238E27FC236}">
                <a16:creationId xmlns:a16="http://schemas.microsoft.com/office/drawing/2014/main" id="{B85C3AFC-E90F-47C6-88A4-5866661A9FBA}"/>
              </a:ext>
            </a:extLst>
          </p:cNvPr>
          <p:cNvSpPr txBox="1"/>
          <p:nvPr/>
        </p:nvSpPr>
        <p:spPr>
          <a:xfrm>
            <a:off x="485236" y="4703347"/>
            <a:ext cx="3488391" cy="1323439"/>
          </a:xfrm>
          <a:prstGeom prst="rect">
            <a:avLst/>
          </a:prstGeom>
          <a:noFill/>
        </p:spPr>
        <p:txBody>
          <a:bodyPr wrap="none" rtlCol="0">
            <a:spAutoFit/>
          </a:bodyPr>
          <a:lstStyle/>
          <a:p>
            <a:r>
              <a:rPr lang="ro-RO" sz="2000" dirty="0">
                <a:latin typeface="+mj-lt"/>
              </a:rPr>
              <a:t>CHINA</a:t>
            </a:r>
          </a:p>
          <a:p>
            <a:r>
              <a:rPr lang="ro-RO" sz="2000" dirty="0">
                <a:latin typeface="+mj-lt"/>
              </a:rPr>
              <a:t>-este normal să dăruiești cadouri</a:t>
            </a:r>
          </a:p>
          <a:p>
            <a:r>
              <a:rPr lang="ro-RO" sz="2000" dirty="0">
                <a:latin typeface="+mj-lt"/>
              </a:rPr>
              <a:t>-să ai o ținută conservativă</a:t>
            </a:r>
          </a:p>
          <a:p>
            <a:r>
              <a:rPr lang="ro-RO" sz="2000" dirty="0">
                <a:latin typeface="+mj-lt"/>
              </a:rPr>
              <a:t>-încearcă să eviți contactul fizic</a:t>
            </a:r>
            <a:endParaRPr lang="en-GB" sz="2000" dirty="0">
              <a:latin typeface="+mj-lt"/>
            </a:endParaRPr>
          </a:p>
        </p:txBody>
      </p:sp>
      <p:sp>
        <p:nvSpPr>
          <p:cNvPr id="9" name="TextBox 8">
            <a:extLst>
              <a:ext uri="{FF2B5EF4-FFF2-40B4-BE49-F238E27FC236}">
                <a16:creationId xmlns:a16="http://schemas.microsoft.com/office/drawing/2014/main" id="{5DAFE7D3-14CB-40C1-856F-998EEEE557B3}"/>
              </a:ext>
            </a:extLst>
          </p:cNvPr>
          <p:cNvSpPr txBox="1"/>
          <p:nvPr/>
        </p:nvSpPr>
        <p:spPr>
          <a:xfrm>
            <a:off x="4154065" y="2102495"/>
            <a:ext cx="3571875" cy="1938992"/>
          </a:xfrm>
          <a:prstGeom prst="rect">
            <a:avLst/>
          </a:prstGeom>
          <a:noFill/>
        </p:spPr>
        <p:txBody>
          <a:bodyPr wrap="square" rtlCol="0">
            <a:spAutoFit/>
          </a:bodyPr>
          <a:lstStyle/>
          <a:p>
            <a:r>
              <a:rPr lang="ro-RO" sz="2000" dirty="0">
                <a:latin typeface="+mj-lt"/>
              </a:rPr>
              <a:t>JAPONIA</a:t>
            </a:r>
          </a:p>
          <a:p>
            <a:r>
              <a:rPr lang="ro-RO" sz="2000" dirty="0">
                <a:latin typeface="+mj-lt"/>
              </a:rPr>
              <a:t>-seniorii conduc discuția în timp ce tinerii vorbesc mai puțin</a:t>
            </a:r>
          </a:p>
          <a:p>
            <a:r>
              <a:rPr lang="ro-RO" sz="2000" dirty="0">
                <a:latin typeface="+mj-lt"/>
              </a:rPr>
              <a:t>-comunicarea non-verbala este importantă</a:t>
            </a:r>
          </a:p>
          <a:p>
            <a:r>
              <a:rPr lang="ro-RO" sz="2000" dirty="0">
                <a:latin typeface="+mj-lt"/>
              </a:rPr>
              <a:t>-oferă un răspuns pozitiv</a:t>
            </a:r>
            <a:endParaRPr lang="en-GB" sz="2000" dirty="0">
              <a:latin typeface="+mj-lt"/>
            </a:endParaRPr>
          </a:p>
        </p:txBody>
      </p:sp>
      <p:sp>
        <p:nvSpPr>
          <p:cNvPr id="10" name="TextBox 9">
            <a:extLst>
              <a:ext uri="{FF2B5EF4-FFF2-40B4-BE49-F238E27FC236}">
                <a16:creationId xmlns:a16="http://schemas.microsoft.com/office/drawing/2014/main" id="{7FAC0FDD-E730-46D3-9D17-616C923153AB}"/>
              </a:ext>
            </a:extLst>
          </p:cNvPr>
          <p:cNvSpPr txBox="1"/>
          <p:nvPr/>
        </p:nvSpPr>
        <p:spPr>
          <a:xfrm>
            <a:off x="4300610" y="4941912"/>
            <a:ext cx="3254417" cy="1015663"/>
          </a:xfrm>
          <a:prstGeom prst="rect">
            <a:avLst/>
          </a:prstGeom>
          <a:noFill/>
        </p:spPr>
        <p:txBody>
          <a:bodyPr wrap="none" rtlCol="0">
            <a:spAutoFit/>
          </a:bodyPr>
          <a:lstStyle/>
          <a:p>
            <a:r>
              <a:rPr lang="ro-RO" sz="2000" dirty="0">
                <a:latin typeface="+mj-lt"/>
              </a:rPr>
              <a:t>INDIA</a:t>
            </a:r>
          </a:p>
          <a:p>
            <a:r>
              <a:rPr lang="ro-RO" sz="2000" dirty="0">
                <a:latin typeface="+mj-lt"/>
              </a:rPr>
              <a:t>-complimentează mâncarea</a:t>
            </a:r>
          </a:p>
          <a:p>
            <a:r>
              <a:rPr lang="ro-RO" sz="2000" dirty="0">
                <a:latin typeface="+mj-lt"/>
              </a:rPr>
              <a:t>-evită să comanzi carne de vită</a:t>
            </a:r>
          </a:p>
        </p:txBody>
      </p:sp>
      <p:sp>
        <p:nvSpPr>
          <p:cNvPr id="11" name="TextBox 10">
            <a:extLst>
              <a:ext uri="{FF2B5EF4-FFF2-40B4-BE49-F238E27FC236}">
                <a16:creationId xmlns:a16="http://schemas.microsoft.com/office/drawing/2014/main" id="{C9BEF54F-9F6E-4EB4-8F23-BFC48A840D14}"/>
              </a:ext>
            </a:extLst>
          </p:cNvPr>
          <p:cNvSpPr txBox="1"/>
          <p:nvPr/>
        </p:nvSpPr>
        <p:spPr>
          <a:xfrm>
            <a:off x="7668580" y="743486"/>
            <a:ext cx="3571876" cy="1631216"/>
          </a:xfrm>
          <a:prstGeom prst="rect">
            <a:avLst/>
          </a:prstGeom>
          <a:noFill/>
        </p:spPr>
        <p:txBody>
          <a:bodyPr wrap="square" rtlCol="0">
            <a:spAutoFit/>
          </a:bodyPr>
          <a:lstStyle/>
          <a:p>
            <a:r>
              <a:rPr lang="ro-RO" sz="2000" dirty="0">
                <a:latin typeface="+mj-lt"/>
              </a:rPr>
              <a:t>TAILANDA</a:t>
            </a:r>
          </a:p>
          <a:p>
            <a:r>
              <a:rPr lang="ro-RO" sz="2000" dirty="0">
                <a:latin typeface="+mj-lt"/>
              </a:rPr>
              <a:t>-așteaptă să fii așezat</a:t>
            </a:r>
          </a:p>
          <a:p>
            <a:r>
              <a:rPr lang="ro-RO" sz="2000" dirty="0">
                <a:latin typeface="+mj-lt"/>
              </a:rPr>
              <a:t>-comunicarea non-verbala este importantă</a:t>
            </a:r>
          </a:p>
          <a:p>
            <a:r>
              <a:rPr lang="ro-RO" sz="2000" dirty="0">
                <a:latin typeface="+mj-lt"/>
              </a:rPr>
              <a:t>-citește cu atenție cartea de vizită</a:t>
            </a:r>
            <a:endParaRPr lang="en-GB" sz="2000" dirty="0">
              <a:latin typeface="+mj-lt"/>
            </a:endParaRPr>
          </a:p>
        </p:txBody>
      </p:sp>
    </p:spTree>
    <p:extLst>
      <p:ext uri="{BB962C8B-B14F-4D97-AF65-F5344CB8AC3E}">
        <p14:creationId xmlns:p14="http://schemas.microsoft.com/office/powerpoint/2010/main" val="2521205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7873EC-0056-44CA-8853-6255FA77D795}"/>
              </a:ext>
            </a:extLst>
          </p:cNvPr>
          <p:cNvPicPr>
            <a:picLocks noChangeAspect="1"/>
          </p:cNvPicPr>
          <p:nvPr/>
        </p:nvPicPr>
        <p:blipFill rotWithShape="1">
          <a:blip r:embed="rId2"/>
          <a:srcRect l="5555" r="5556"/>
          <a:stretch/>
        </p:blipFill>
        <p:spPr>
          <a:xfrm>
            <a:off x="3895724" y="10"/>
            <a:ext cx="8296276" cy="6857990"/>
          </a:xfrm>
          <a:prstGeom prst="rect">
            <a:avLst/>
          </a:prstGeom>
        </p:spPr>
      </p:pic>
      <p:sp>
        <p:nvSpPr>
          <p:cNvPr id="3" name="Content Placeholder 2">
            <a:extLst>
              <a:ext uri="{FF2B5EF4-FFF2-40B4-BE49-F238E27FC236}">
                <a16:creationId xmlns:a16="http://schemas.microsoft.com/office/drawing/2014/main" id="{20D244F7-BA71-47D5-B0F4-6C5EFB22EDEC}"/>
              </a:ext>
            </a:extLst>
          </p:cNvPr>
          <p:cNvSpPr>
            <a:spLocks noGrp="1"/>
          </p:cNvSpPr>
          <p:nvPr>
            <p:ph idx="1"/>
          </p:nvPr>
        </p:nvSpPr>
        <p:spPr>
          <a:xfrm>
            <a:off x="752474" y="787252"/>
            <a:ext cx="5543551" cy="4889647"/>
          </a:xfrm>
        </p:spPr>
        <p:txBody>
          <a:bodyPr/>
          <a:lstStyle/>
          <a:p>
            <a:pPr marL="0" indent="0">
              <a:buNone/>
            </a:pPr>
            <a:r>
              <a:rPr lang="ro-RO" dirty="0"/>
              <a:t>Consider că este necesar să te documentezi și să îți cunoști invitatul înainte ca acesta să ajungă. Acest lucru denotă seriozitate, implicare și arată că îți pasă. Cu cât ești mai pregătit și știi la ce să te aștepți, cu atât vizita v-a decurge mai bine și cu rezultate garantate.</a:t>
            </a:r>
            <a:endParaRPr lang="en-GB" dirty="0"/>
          </a:p>
        </p:txBody>
      </p:sp>
    </p:spTree>
    <p:extLst>
      <p:ext uri="{BB962C8B-B14F-4D97-AF65-F5344CB8AC3E}">
        <p14:creationId xmlns:p14="http://schemas.microsoft.com/office/powerpoint/2010/main" val="1076887330"/>
      </p:ext>
    </p:extLst>
  </p:cSld>
  <p:clrMapOvr>
    <a:masterClrMapping/>
  </p:clrMapOvr>
</p:sld>
</file>

<file path=ppt/theme/theme1.xml><?xml version="1.0" encoding="utf-8"?>
<a:theme xmlns:a="http://schemas.openxmlformats.org/drawingml/2006/main" name="ClassicFrameVTI">
  <a:themeElements>
    <a:clrScheme name="Custom 22">
      <a:dk1>
        <a:sysClr val="windowText" lastClr="000000"/>
      </a:dk1>
      <a:lt1>
        <a:sysClr val="window" lastClr="FFFFFF"/>
      </a:lt1>
      <a:dk2>
        <a:srgbClr val="293737"/>
      </a:dk2>
      <a:lt2>
        <a:srgbClr val="EEF2F0"/>
      </a:lt2>
      <a:accent1>
        <a:srgbClr val="749090"/>
      </a:accent1>
      <a:accent2>
        <a:srgbClr val="A5A5A5"/>
      </a:accent2>
      <a:accent3>
        <a:srgbClr val="91A39B"/>
      </a:accent3>
      <a:accent4>
        <a:srgbClr val="A9A698"/>
      </a:accent4>
      <a:accent5>
        <a:srgbClr val="A2A79A"/>
      </a:accent5>
      <a:accent6>
        <a:srgbClr val="897F65"/>
      </a:accent6>
      <a:hlink>
        <a:srgbClr val="92872F"/>
      </a:hlink>
      <a:folHlink>
        <a:srgbClr val="AB73A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1635</TotalTime>
  <Words>955</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Goudy Old Style</vt:lpstr>
      <vt:lpstr>ClassicFrameVTI</vt:lpstr>
      <vt:lpstr>Bunele mariere cu delegațiile străine </vt:lpstr>
      <vt:lpstr>Ce reprezintă o delegație?</vt:lpstr>
      <vt:lpstr>Delegațiile străine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Bunele mariere cu delegațiile străine</dc:title>
  <dc:creator>Cristina Rafaella Vlasceanu</dc:creator>
  <cp:lastModifiedBy>Cristina Rafaella Vlasceanu</cp:lastModifiedBy>
  <cp:revision>23</cp:revision>
  <dcterms:created xsi:type="dcterms:W3CDTF">2020-11-02T18:40:09Z</dcterms:created>
  <dcterms:modified xsi:type="dcterms:W3CDTF">2020-11-04T06:36:31Z</dcterms:modified>
</cp:coreProperties>
</file>