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5472" autoAdjust="0"/>
  </p:normalViewPr>
  <p:slideViewPr>
    <p:cSldViewPr snapToGrid="0">
      <p:cViewPr>
        <p:scale>
          <a:sx n="100" d="100"/>
          <a:sy n="100" d="100"/>
        </p:scale>
        <p:origin x="9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601B-7D92-4BDC-B6C5-67532D51BCB7}" type="datetimeFigureOut">
              <a:rPr lang="pt-PT" smtClean="0"/>
              <a:t>09/05/2025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3D27-132D-4384-9B96-A36FAED8908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03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u="sng" dirty="0"/>
              <a:t>COVER SLIDE </a:t>
            </a:r>
            <a:r>
              <a:rPr lang="pt-PT" b="1" u="none" dirty="0"/>
              <a:t>– USE THIS COVER SLIDE IF YOU HAVE NO PICTURE </a:t>
            </a:r>
            <a:r>
              <a:rPr lang="pt-PT" b="1" u="sng" dirty="0"/>
              <a:t>OR</a:t>
            </a:r>
            <a:r>
              <a:rPr lang="pt-PT" b="1" u="none" dirty="0"/>
              <a:t> IF YOU HAVE MULTIPLE PICTURES</a:t>
            </a:r>
          </a:p>
          <a:p>
            <a:r>
              <a:rPr lang="pt-PT" b="1" u="sng" dirty="0"/>
              <a:t>SLIDE DE CAPA - </a:t>
            </a:r>
            <a:r>
              <a:rPr lang="pt-PT" b="1" u="none" dirty="0"/>
              <a:t>USE ESTE SLIDE SE NÃO TEM NENHUMA IMAGEM PARA COLOCAR OU SE TEM MAIS DO QUE UMA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102ED-EB02-4FAF-A10F-E61B412035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59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SEPARADOR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102ED-EB02-4FAF-A10F-E61B412035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36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23">
            <a:extLst>
              <a:ext uri="{FF2B5EF4-FFF2-40B4-BE49-F238E27FC236}">
                <a16:creationId xmlns:a16="http://schemas.microsoft.com/office/drawing/2014/main" id="{59FF14EA-CDA7-4679-BC76-7A0D5C6157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7700" y="3187700"/>
            <a:ext cx="97536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</a:pPr>
            <a:endParaRPr dirty="0"/>
          </a:p>
        </p:txBody>
      </p:sp>
      <p:sp>
        <p:nvSpPr>
          <p:cNvPr id="11" name="Google Shape;131;p23">
            <a:extLst>
              <a:ext uri="{FF2B5EF4-FFF2-40B4-BE49-F238E27FC236}">
                <a16:creationId xmlns:a16="http://schemas.microsoft.com/office/drawing/2014/main" id="{F171FC13-E208-435A-B285-BA49CBFCAE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7700" y="2654300"/>
            <a:ext cx="9753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buNone/>
              <a:defRPr sz="2500" b="1">
                <a:solidFill>
                  <a:srgbClr val="00B7FC"/>
                </a:solidFill>
              </a:defRPr>
            </a:lvl1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7FC"/>
              </a:buClr>
              <a:buSzPts val="2500"/>
            </a:pPr>
            <a:endParaRPr dirty="0"/>
          </a:p>
        </p:txBody>
      </p:sp>
      <p:sp>
        <p:nvSpPr>
          <p:cNvPr id="9" name="Marcador de Posição do Texto 21">
            <a:extLst>
              <a:ext uri="{FF2B5EF4-FFF2-40B4-BE49-F238E27FC236}">
                <a16:creationId xmlns:a16="http://schemas.microsoft.com/office/drawing/2014/main" id="{655FC5A0-DD80-42DB-9055-CF5D19DB0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810" y="6152814"/>
            <a:ext cx="5514975" cy="3937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8" name="Google Shape;134;p23">
            <a:extLst>
              <a:ext uri="{FF2B5EF4-FFF2-40B4-BE49-F238E27FC236}">
                <a16:creationId xmlns:a16="http://schemas.microsoft.com/office/drawing/2014/main" id="{418D6FD0-F666-4250-8A7A-560824E0C69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268" r="257"/>
          <a:stretch/>
        </p:blipFill>
        <p:spPr>
          <a:xfrm>
            <a:off x="252795" y="6077126"/>
            <a:ext cx="1184154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58CCEBF1-326F-470B-AEA0-C3720066AC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51745" y="6471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0D5DDFB2-0AE7-41DB-B57D-04C913D22B0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5358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-título e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09;p21">
            <a:extLst>
              <a:ext uri="{FF2B5EF4-FFF2-40B4-BE49-F238E27FC236}">
                <a16:creationId xmlns:a16="http://schemas.microsoft.com/office/drawing/2014/main" id="{AFDCE392-2D15-461F-9ED3-C4B544FBC840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742" y="6079664"/>
            <a:ext cx="1156189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05;p21">
            <a:extLst>
              <a:ext uri="{FF2B5EF4-FFF2-40B4-BE49-F238E27FC236}">
                <a16:creationId xmlns:a16="http://schemas.microsoft.com/office/drawing/2014/main" id="{7936163E-1CD7-4F05-A45F-5BC2283B4473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06425" y="1841500"/>
            <a:ext cx="109791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buNone/>
              <a:defRPr sz="2400">
                <a:solidFill>
                  <a:srgbClr val="6F6F6F"/>
                </a:solidFill>
              </a:defRPr>
            </a:lvl1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ts val="2400"/>
            </a:pPr>
            <a:endParaRPr dirty="0"/>
          </a:p>
        </p:txBody>
      </p:sp>
      <p:sp>
        <p:nvSpPr>
          <p:cNvPr id="17" name="Google Shape;106;p21">
            <a:extLst>
              <a:ext uri="{FF2B5EF4-FFF2-40B4-BE49-F238E27FC236}">
                <a16:creationId xmlns:a16="http://schemas.microsoft.com/office/drawing/2014/main" id="{38722884-614F-4062-9AEE-336AA9C8BB5F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606425" y="2768600"/>
            <a:ext cx="5375275" cy="292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buNone/>
              <a:defRPr sz="1600">
                <a:solidFill>
                  <a:srgbClr val="6F6F6F"/>
                </a:solidFill>
              </a:defRPr>
            </a:lvl1pPr>
          </a:lstStyle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600"/>
            </a:pPr>
            <a:endParaRPr dirty="0"/>
          </a:p>
        </p:txBody>
      </p:sp>
      <p:sp>
        <p:nvSpPr>
          <p:cNvPr id="18" name="Google Shape;107;p21">
            <a:extLst>
              <a:ext uri="{FF2B5EF4-FFF2-40B4-BE49-F238E27FC236}">
                <a16:creationId xmlns:a16="http://schemas.microsoft.com/office/drawing/2014/main" id="{D7C6AD2B-7B44-4D01-A9B2-5387E1F25C21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6210300" y="2768600"/>
            <a:ext cx="5375275" cy="292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buNone/>
              <a:defRPr sz="1600">
                <a:solidFill>
                  <a:srgbClr val="6F6F6F"/>
                </a:solidFill>
              </a:defRPr>
            </a:lvl1pPr>
          </a:lstStyle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7A7A"/>
              </a:buClr>
              <a:buSzPts val="1600"/>
            </a:pPr>
            <a:endParaRPr dirty="0"/>
          </a:p>
        </p:txBody>
      </p:sp>
      <p:sp>
        <p:nvSpPr>
          <p:cNvPr id="23" name="Marcador de Posição do Texto 21">
            <a:extLst>
              <a:ext uri="{FF2B5EF4-FFF2-40B4-BE49-F238E27FC236}">
                <a16:creationId xmlns:a16="http://schemas.microsoft.com/office/drawing/2014/main" id="{2D42578F-4223-4D77-A5CC-5894F2FACE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810" y="6152814"/>
            <a:ext cx="5514975" cy="3937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6F6F6F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Google Shape;111;p21"/>
          <p:cNvSpPr>
            <a:spLocks noChangeAspect="1"/>
          </p:cNvSpPr>
          <p:nvPr userDrawn="1"/>
        </p:nvSpPr>
        <p:spPr>
          <a:xfrm>
            <a:off x="294742" y="310518"/>
            <a:ext cx="720000" cy="72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305255"/>
            <a:ext cx="8706600" cy="688688"/>
          </a:xfrm>
        </p:spPr>
        <p:txBody>
          <a:bodyPr/>
          <a:lstStyle>
            <a:lvl1pPr>
              <a:defRPr b="1">
                <a:solidFill>
                  <a:srgbClr val="009AD9"/>
                </a:solidFill>
                <a:latin typeface="+mn-lt"/>
              </a:defRPr>
            </a:lvl1pPr>
          </a:lstStyle>
          <a:p>
            <a:r>
              <a:rPr lang="en-US" dirty="0"/>
              <a:t>[Title]</a:t>
            </a:r>
            <a:endParaRPr lang="pt-PT" dirty="0"/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3F1ADCF2-129C-471C-B9B9-0C2830E93C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51745" y="6471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85694"/>
                </a:solidFill>
              </a:defRPr>
            </a:lvl1pPr>
          </a:lstStyle>
          <a:p>
            <a:fld id="{0D5DDFB2-0AE7-41DB-B57D-04C913D22B0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749FA4-1CE2-4EF0-B9DF-A57DA1BD4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024" y="1058121"/>
            <a:ext cx="8706599" cy="540001"/>
          </a:xfrm>
          <a:ln>
            <a:noFill/>
          </a:ln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pt-PT" dirty="0"/>
              <a:t>[</a:t>
            </a:r>
            <a:r>
              <a:rPr lang="pt-PT" dirty="0" err="1"/>
              <a:t>Subtitle</a:t>
            </a:r>
            <a:r>
              <a:rPr lang="pt-PT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7699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sem imag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4;p19">
            <a:extLst>
              <a:ext uri="{FF2B5EF4-FFF2-40B4-BE49-F238E27FC236}">
                <a16:creationId xmlns:a16="http://schemas.microsoft.com/office/drawing/2014/main" id="{CE27DD83-0C6E-45E0-80AE-0F1E2C63C9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25" y="2066925"/>
            <a:ext cx="4933950" cy="12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</a:defRPr>
            </a:lvl1pPr>
          </a:lstStyle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</a:pPr>
            <a:endParaRPr dirty="0"/>
          </a:p>
        </p:txBody>
      </p:sp>
      <p:sp>
        <p:nvSpPr>
          <p:cNvPr id="10" name="Google Shape;85;p19">
            <a:extLst>
              <a:ext uri="{FF2B5EF4-FFF2-40B4-BE49-F238E27FC236}">
                <a16:creationId xmlns:a16="http://schemas.microsoft.com/office/drawing/2014/main" id="{BA33A271-F6BF-4CA0-A509-7B060BFB0C2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90525" y="3367519"/>
            <a:ext cx="4933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endParaRPr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CDA56A-7183-40E6-9FA4-89D0D7262864}"/>
              </a:ext>
            </a:extLst>
          </p:cNvPr>
          <p:cNvSpPr txBox="1"/>
          <p:nvPr userDrawn="1"/>
        </p:nvSpPr>
        <p:spPr>
          <a:xfrm>
            <a:off x="10294400" y="6170498"/>
            <a:ext cx="15925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500" b="1" dirty="0">
                <a:solidFill>
                  <a:srgbClr val="085694"/>
                </a:solidFill>
              </a:rPr>
              <a:t>www.ibet.pt</a:t>
            </a:r>
            <a:endParaRPr lang="en-GB" sz="1500" b="1" dirty="0">
              <a:solidFill>
                <a:srgbClr val="085694"/>
              </a:solidFill>
            </a:endParaRPr>
          </a:p>
        </p:txBody>
      </p:sp>
      <p:pic>
        <p:nvPicPr>
          <p:cNvPr id="14" name="Google Shape;88;p19">
            <a:extLst>
              <a:ext uri="{FF2B5EF4-FFF2-40B4-BE49-F238E27FC236}">
                <a16:creationId xmlns:a16="http://schemas.microsoft.com/office/drawing/2014/main" id="{DAE7AEF1-59F9-486B-8AEE-FCC27C087A18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0525" y="456450"/>
            <a:ext cx="3111432" cy="10610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Posição do Texto 21">
            <a:extLst>
              <a:ext uri="{FF2B5EF4-FFF2-40B4-BE49-F238E27FC236}">
                <a16:creationId xmlns:a16="http://schemas.microsoft.com/office/drawing/2014/main" id="{2D42578F-4223-4D77-A5CC-5894F2FACE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750" y="6152814"/>
            <a:ext cx="5514975" cy="3937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6F6F6F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3" name="Google Shape;84;p19">
            <a:extLst>
              <a:ext uri="{FF2B5EF4-FFF2-40B4-BE49-F238E27FC236}">
                <a16:creationId xmlns:a16="http://schemas.microsoft.com/office/drawing/2014/main" id="{2694F7E1-881D-49A6-ABF6-791ECFB9ACB7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7116938" y="4445514"/>
            <a:ext cx="4933950" cy="58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</a:lstStyle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</a:pPr>
            <a:r>
              <a:rPr lang="pt-PT" dirty="0"/>
              <a:t>[</a:t>
            </a:r>
            <a:r>
              <a:rPr lang="pt-PT" dirty="0" err="1"/>
              <a:t>Name</a:t>
            </a:r>
            <a:r>
              <a:rPr lang="pt-PT" dirty="0"/>
              <a:t>]</a:t>
            </a:r>
            <a:endParaRPr dirty="0"/>
          </a:p>
        </p:txBody>
      </p:sp>
      <p:sp>
        <p:nvSpPr>
          <p:cNvPr id="16" name="Google Shape;85;p19">
            <a:extLst>
              <a:ext uri="{FF2B5EF4-FFF2-40B4-BE49-F238E27FC236}">
                <a16:creationId xmlns:a16="http://schemas.microsoft.com/office/drawing/2014/main" id="{86561468-4A6C-4B87-938A-450962E87748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7116938" y="5029263"/>
            <a:ext cx="4933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buNone/>
              <a:defRPr sz="2400" b="1">
                <a:solidFill>
                  <a:srgbClr val="009AD9"/>
                </a:solidFill>
              </a:defRPr>
            </a:lvl1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</a:pPr>
            <a:r>
              <a:rPr lang="pt-PT" dirty="0"/>
              <a:t>[Job </a:t>
            </a:r>
            <a:r>
              <a:rPr lang="pt-PT" dirty="0" err="1"/>
              <a:t>Title</a:t>
            </a:r>
            <a:r>
              <a:rPr lang="pt-PT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8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483D676-27B6-40FF-81CF-D6FAA553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0C595D-5D9A-4E30-978F-1A59B55B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DAC17E-BD6B-4F2B-A166-42C6B3C4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5845-79BD-4BCF-B0ED-8FE8F2D43920}" type="datetime1">
              <a:rPr lang="en-GB" smtClean="0"/>
              <a:t>09/05/2025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E5E773-010D-4A38-AEF7-98D8B510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88FB63-9836-491F-BCA4-259330425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DFB2-0AE7-41DB-B57D-04C913D22B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1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B59-41AF-42D3-8DD3-050B816C3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Analysis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CARTool</a:t>
            </a:r>
            <a:r>
              <a:rPr lang="pt-PT" dirty="0"/>
              <a:t>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095CE-C5A1-490A-B4C6-4865ED251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BD5D4-F5B1-4047-A29C-15CACC9C963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7F1DC5-AFE7-4D12-9E24-2A255C46957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772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EEB9A-06B5-4DD3-B350-EB86229116F2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82981" y="1067816"/>
            <a:ext cx="5806059" cy="4520184"/>
          </a:xfrm>
        </p:spPr>
        <p:txBody>
          <a:bodyPr numCol="2"/>
          <a:lstStyle/>
          <a:p>
            <a:r>
              <a:rPr lang="pt-PT" b="1" dirty="0"/>
              <a:t>Input:</a:t>
            </a:r>
          </a:p>
          <a:p>
            <a:pPr marL="342900" indent="-342900">
              <a:buAutoNum type="arabicPeriod"/>
            </a:pPr>
            <a:r>
              <a:rPr lang="pt-PT" dirty="0"/>
              <a:t>Date</a:t>
            </a:r>
          </a:p>
          <a:p>
            <a:pPr marL="342900" indent="-342900">
              <a:buAutoNum type="arabicPeriod"/>
            </a:pPr>
            <a:r>
              <a:rPr lang="pt-PT" dirty="0" err="1"/>
              <a:t>Run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Donor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/>
              <a:t>Notes</a:t>
            </a:r>
          </a:p>
          <a:p>
            <a:pPr marL="342900" indent="-342900">
              <a:buAutoNum type="arabicPeriod"/>
            </a:pPr>
            <a:r>
              <a:rPr lang="pt-PT" dirty="0" err="1"/>
              <a:t>Agitation_Strategy</a:t>
            </a:r>
            <a:r>
              <a:rPr lang="pt-PT" dirty="0"/>
              <a:t> (more complete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agitation</a:t>
            </a:r>
            <a:r>
              <a:rPr lang="pt-PT" dirty="0"/>
              <a:t> </a:t>
            </a:r>
            <a:r>
              <a:rPr lang="pt-PT" dirty="0" err="1"/>
              <a:t>column</a:t>
            </a:r>
            <a:r>
              <a:rPr lang="pt-PT" dirty="0"/>
              <a:t>),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needs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merged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System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Agitation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Activation_Reagent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Activation_Time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Cells_per_Microbeads</a:t>
            </a:r>
            <a:r>
              <a:rPr lang="pt-PT" dirty="0"/>
              <a:t> (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valid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activation_reagent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microBeads</a:t>
            </a:r>
            <a:r>
              <a:rPr lang="pt-PT" dirty="0"/>
              <a:t>)</a:t>
            </a:r>
          </a:p>
          <a:p>
            <a:pPr marL="342900" indent="-342900">
              <a:buAutoNum type="arabicPeriod"/>
            </a:pPr>
            <a:r>
              <a:rPr lang="pt-PT" dirty="0" err="1"/>
              <a:t>DO_Activation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DO_Expansion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Cytokine_Supplementation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Inocolum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/>
              <a:t>Volume</a:t>
            </a:r>
          </a:p>
          <a:p>
            <a:pPr marL="342900" indent="-342900">
              <a:buAutoNum type="arabicPeriod"/>
            </a:pPr>
            <a:r>
              <a:rPr lang="pt-PT" dirty="0" err="1"/>
              <a:t>Feeding_Strategy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pH_Strategy</a:t>
            </a:r>
            <a:endParaRPr lang="pt-PT" dirty="0"/>
          </a:p>
          <a:p>
            <a:pPr marL="342900" indent="-342900">
              <a:buAutoNum type="arabicPeriod"/>
            </a:pPr>
            <a:r>
              <a:rPr lang="pt-PT" dirty="0" err="1"/>
              <a:t>Type</a:t>
            </a:r>
            <a:endParaRPr lang="pt-PT" dirty="0"/>
          </a:p>
          <a:p>
            <a:pPr marL="342900" indent="-342900">
              <a:buAutoNum type="arabicPeriod"/>
            </a:pPr>
            <a:endParaRPr lang="pt-PT" dirty="0"/>
          </a:p>
          <a:p>
            <a:pPr marL="342900" indent="-342900">
              <a:buAutoNum type="arabicPeriod"/>
            </a:pP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F7DE7-C154-4B92-823E-9E7B9F8266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9040" y="5405285"/>
            <a:ext cx="5514975" cy="393700"/>
          </a:xfrm>
        </p:spPr>
        <p:txBody>
          <a:bodyPr/>
          <a:lstStyle/>
          <a:p>
            <a:r>
              <a:rPr lang="pt-PT" dirty="0"/>
              <a:t>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subpopulation</a:t>
            </a:r>
            <a:endParaRPr lang="pt-P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FA287E-5C7C-4548-8437-9D3F4715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85" y="311486"/>
            <a:ext cx="8706600" cy="688688"/>
          </a:xfrm>
        </p:spPr>
        <p:txBody>
          <a:bodyPr>
            <a:normAutofit fontScale="90000"/>
          </a:bodyPr>
          <a:lstStyle/>
          <a:p>
            <a:r>
              <a:rPr lang="pt-PT" dirty="0"/>
              <a:t>Data (for </a:t>
            </a:r>
            <a:r>
              <a:rPr lang="pt-PT" dirty="0" err="1"/>
              <a:t>analysis</a:t>
            </a:r>
            <a:r>
              <a:rPr lang="pt-PT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DB16-32B0-4FEC-8AC6-BEEE12D242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5DDFB2-0AE7-41DB-B57D-04C913D22B0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380D361-A316-5432-B91B-5748D7E566EC}"/>
              </a:ext>
            </a:extLst>
          </p:cNvPr>
          <p:cNvSpPr txBox="1">
            <a:spLocks/>
          </p:cNvSpPr>
          <p:nvPr/>
        </p:nvSpPr>
        <p:spPr>
          <a:xfrm>
            <a:off x="6166155" y="1000174"/>
            <a:ext cx="5806059" cy="45201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2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Output: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/>
              <a:t>VCD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 err="1"/>
              <a:t>Viability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 err="1"/>
              <a:t>Lac</a:t>
            </a:r>
            <a:r>
              <a:rPr lang="pt-PT" dirty="0"/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 err="1"/>
              <a:t>Glc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/>
              <a:t>CD25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/>
              <a:t>CD69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/>
              <a:t>PD-1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/>
              <a:t>TIM-3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/>
              <a:t>LAG-3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 err="1"/>
              <a:t>Naive_Memory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 err="1"/>
              <a:t>Central_Memory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 err="1"/>
              <a:t>Effector_Memory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 err="1"/>
              <a:t>Effector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/>
              <a:t>IFN-y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 err="1"/>
              <a:t>TNF-a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/>
              <a:t>IFN-y+ </a:t>
            </a:r>
            <a:r>
              <a:rPr lang="pt-PT" dirty="0" err="1"/>
              <a:t>TNF-a</a:t>
            </a:r>
            <a:r>
              <a:rPr lang="pt-PT" dirty="0"/>
              <a:t>+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PT" dirty="0"/>
              <a:t>CD4/CD8​ </a:t>
            </a:r>
          </a:p>
        </p:txBody>
      </p:sp>
    </p:spTree>
    <p:extLst>
      <p:ext uri="{BB962C8B-B14F-4D97-AF65-F5344CB8AC3E}">
        <p14:creationId xmlns:p14="http://schemas.microsoft.com/office/powerpoint/2010/main" val="39455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FA287E-5C7C-4548-8437-9D3F4715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EDA – </a:t>
            </a:r>
            <a:r>
              <a:rPr lang="pt-PT" dirty="0" err="1"/>
              <a:t>Univariate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DB16-32B0-4FEC-8AC6-BEEE12D242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5DDFB2-0AE7-41DB-B57D-04C913D22B09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2" name="Picture 11" descr="A group of blue bars&#10;&#10;AI-generated content may be incorrect.">
            <a:extLst>
              <a:ext uri="{FF2B5EF4-FFF2-40B4-BE49-F238E27FC236}">
                <a16:creationId xmlns:a16="http://schemas.microsoft.com/office/drawing/2014/main" id="{8031C6DD-4743-CE6D-01A7-C2D2E529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107950"/>
            <a:ext cx="6759575" cy="562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C116CC-37FC-B33F-45FE-C610D70AC783}"/>
              </a:ext>
            </a:extLst>
          </p:cNvPr>
          <p:cNvSpPr txBox="1"/>
          <p:nvPr/>
        </p:nvSpPr>
        <p:spPr>
          <a:xfrm>
            <a:off x="7489327" y="2101583"/>
            <a:ext cx="323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There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a </a:t>
            </a:r>
            <a:r>
              <a:rPr lang="pt-PT" sz="1200" dirty="0" err="1"/>
              <a:t>considerable</a:t>
            </a:r>
            <a:r>
              <a:rPr lang="pt-PT" sz="1200" dirty="0"/>
              <a:t> </a:t>
            </a:r>
            <a:r>
              <a:rPr lang="pt-PT" sz="1200" dirty="0" err="1"/>
              <a:t>amount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Agitation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Activation</a:t>
            </a:r>
            <a:r>
              <a:rPr lang="pt-PT" sz="1200" dirty="0"/>
              <a:t> </a:t>
            </a:r>
            <a:r>
              <a:rPr lang="pt-PT" sz="1200" dirty="0" err="1"/>
              <a:t>rows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are </a:t>
            </a:r>
            <a:r>
              <a:rPr lang="pt-PT" sz="1200" dirty="0" err="1"/>
              <a:t>missing</a:t>
            </a:r>
            <a:r>
              <a:rPr lang="pt-PT" sz="1200" dirty="0"/>
              <a:t>. </a:t>
            </a:r>
            <a:r>
              <a:rPr lang="pt-PT" sz="1200" dirty="0" err="1"/>
              <a:t>Moreover</a:t>
            </a:r>
            <a:r>
              <a:rPr lang="pt-PT" sz="1200" dirty="0"/>
              <a:t>, </a:t>
            </a:r>
            <a:r>
              <a:rPr lang="pt-PT" sz="1200" dirty="0" err="1"/>
              <a:t>they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focus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continuous</a:t>
            </a:r>
            <a:r>
              <a:rPr lang="pt-PT" sz="1200" dirty="0"/>
              <a:t> </a:t>
            </a:r>
            <a:r>
              <a:rPr lang="pt-PT" sz="1200" dirty="0" err="1"/>
              <a:t>agitation</a:t>
            </a:r>
            <a:r>
              <a:rPr lang="pt-PT" sz="1200" dirty="0"/>
              <a:t>,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we</a:t>
            </a:r>
            <a:r>
              <a:rPr lang="pt-PT" sz="1200" dirty="0"/>
              <a:t> </a:t>
            </a:r>
            <a:r>
              <a:rPr lang="pt-PT" sz="1200" dirty="0" err="1"/>
              <a:t>don’t</a:t>
            </a:r>
            <a:r>
              <a:rPr lang="pt-PT" sz="1200" dirty="0"/>
              <a:t> </a:t>
            </a:r>
            <a:r>
              <a:rPr lang="pt-PT" sz="1200" dirty="0" err="1"/>
              <a:t>have</a:t>
            </a:r>
            <a:r>
              <a:rPr lang="pt-PT" sz="1200" dirty="0"/>
              <a:t> </a:t>
            </a:r>
            <a:r>
              <a:rPr lang="pt-PT" sz="1200" dirty="0" err="1"/>
              <a:t>much</a:t>
            </a:r>
            <a:r>
              <a:rPr lang="pt-PT" sz="1200" dirty="0"/>
              <a:t> data </a:t>
            </a:r>
            <a:r>
              <a:rPr lang="pt-PT" sz="1200" dirty="0" err="1"/>
              <a:t>about</a:t>
            </a:r>
            <a:r>
              <a:rPr lang="pt-PT" sz="1200" dirty="0"/>
              <a:t> </a:t>
            </a:r>
            <a:r>
              <a:rPr lang="pt-PT" sz="1200" dirty="0" err="1"/>
              <a:t>it</a:t>
            </a:r>
            <a:r>
              <a:rPr lang="pt-PT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5D9F1-3231-E62C-60DB-BB8CDF2D2BBF}"/>
              </a:ext>
            </a:extLst>
          </p:cNvPr>
          <p:cNvSpPr txBox="1"/>
          <p:nvPr/>
        </p:nvSpPr>
        <p:spPr>
          <a:xfrm>
            <a:off x="7543616" y="886225"/>
            <a:ext cx="3234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/>
              <a:t>Count</a:t>
            </a:r>
            <a:r>
              <a:rPr lang="pt-PT" sz="1200" b="1" dirty="0"/>
              <a:t> </a:t>
            </a:r>
            <a:r>
              <a:rPr lang="pt-PT" sz="1200" b="1" dirty="0" err="1"/>
              <a:t>plots</a:t>
            </a:r>
            <a:r>
              <a:rPr lang="pt-PT" sz="1200" b="1" dirty="0"/>
              <a:t> </a:t>
            </a:r>
            <a:r>
              <a:rPr lang="pt-PT" sz="1200" b="1" dirty="0" err="1"/>
              <a:t>of</a:t>
            </a:r>
            <a:r>
              <a:rPr lang="pt-PT" sz="1200" b="1" dirty="0"/>
              <a:t> </a:t>
            </a:r>
            <a:r>
              <a:rPr lang="pt-PT" sz="1200" b="1" dirty="0" err="1"/>
              <a:t>categorical</a:t>
            </a:r>
            <a:r>
              <a:rPr lang="pt-PT" sz="1200" b="1" dirty="0"/>
              <a:t> input </a:t>
            </a:r>
            <a:r>
              <a:rPr lang="pt-PT" sz="1200" b="1" dirty="0" err="1"/>
              <a:t>variables</a:t>
            </a:r>
            <a:endParaRPr lang="pt-PT" sz="12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CEC1DB-62ED-AD74-0C06-C26A8513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68" y="4553996"/>
            <a:ext cx="2330713" cy="17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E538A-3B0A-8571-6202-155217C6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7A644-8244-7ECC-6C95-7567C54590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84754-9BCF-8D33-F0FE-B016662D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EDA – </a:t>
            </a:r>
            <a:r>
              <a:rPr lang="pt-PT" dirty="0" err="1"/>
              <a:t>Univariate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05CF-5C92-5250-6772-077ECD5736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5DDFB2-0AE7-41DB-B57D-04C913D22B09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4F58EC66-2294-C2F9-795F-9B7CC61B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8" y="1042170"/>
            <a:ext cx="5437154" cy="4349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78B826-09C4-C809-D84B-E4EE1F624B77}"/>
              </a:ext>
            </a:extLst>
          </p:cNvPr>
          <p:cNvSpPr txBox="1"/>
          <p:nvPr/>
        </p:nvSpPr>
        <p:spPr>
          <a:xfrm>
            <a:off x="6271408" y="1655909"/>
            <a:ext cx="323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There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a </a:t>
            </a:r>
            <a:r>
              <a:rPr lang="pt-PT" sz="1200" dirty="0" err="1"/>
              <a:t>considerable</a:t>
            </a:r>
            <a:r>
              <a:rPr lang="pt-PT" sz="1200" dirty="0"/>
              <a:t> </a:t>
            </a:r>
            <a:r>
              <a:rPr lang="pt-PT" sz="1200" dirty="0" err="1"/>
              <a:t>amount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data </a:t>
            </a:r>
            <a:r>
              <a:rPr lang="pt-PT" sz="1200" dirty="0" err="1"/>
              <a:t>missing</a:t>
            </a:r>
            <a:r>
              <a:rPr lang="pt-PT" sz="1200" dirty="0"/>
              <a:t> for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first</a:t>
            </a:r>
            <a:r>
              <a:rPr lang="pt-PT" sz="1200" dirty="0"/>
              <a:t> </a:t>
            </a:r>
            <a:r>
              <a:rPr lang="pt-PT" sz="1200" dirty="0" err="1"/>
              <a:t>rows</a:t>
            </a:r>
            <a:r>
              <a:rPr lang="pt-PT" sz="1200" dirty="0"/>
              <a:t>, </a:t>
            </a:r>
            <a:r>
              <a:rPr lang="pt-PT" sz="1200" dirty="0" err="1"/>
              <a:t>which</a:t>
            </a:r>
            <a:r>
              <a:rPr lang="pt-PT" sz="1200" dirty="0"/>
              <a:t> are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first</a:t>
            </a:r>
            <a:r>
              <a:rPr lang="pt-PT" sz="1200" dirty="0"/>
              <a:t> runs, </a:t>
            </a:r>
            <a:r>
              <a:rPr lang="pt-PT" sz="1200" dirty="0" err="1"/>
              <a:t>might</a:t>
            </a:r>
            <a:r>
              <a:rPr lang="pt-PT" sz="1200" dirty="0"/>
              <a:t> </a:t>
            </a:r>
            <a:r>
              <a:rPr lang="pt-PT" sz="1200" dirty="0" err="1"/>
              <a:t>not</a:t>
            </a:r>
            <a:r>
              <a:rPr lang="pt-PT" sz="1200" dirty="0"/>
              <a:t> </a:t>
            </a:r>
            <a:r>
              <a:rPr lang="pt-PT" sz="1200" dirty="0" err="1"/>
              <a:t>be</a:t>
            </a:r>
            <a:r>
              <a:rPr lang="pt-PT" sz="1200" dirty="0"/>
              <a:t> too </a:t>
            </a:r>
            <a:r>
              <a:rPr lang="pt-PT" sz="1200" dirty="0" err="1"/>
              <a:t>impactful</a:t>
            </a:r>
            <a:r>
              <a:rPr lang="pt-PT" sz="1200" dirty="0"/>
              <a:t>, </a:t>
            </a:r>
            <a:r>
              <a:rPr lang="pt-PT" sz="1200" dirty="0" err="1"/>
              <a:t>since</a:t>
            </a:r>
            <a:r>
              <a:rPr lang="pt-PT" sz="1200" dirty="0"/>
              <a:t> </a:t>
            </a:r>
            <a:r>
              <a:rPr lang="pt-PT" sz="1200" dirty="0" err="1"/>
              <a:t>we</a:t>
            </a:r>
            <a:r>
              <a:rPr lang="pt-PT" sz="1200" dirty="0"/>
              <a:t> </a:t>
            </a:r>
            <a:r>
              <a:rPr lang="pt-PT" sz="1200" dirty="0" err="1"/>
              <a:t>want</a:t>
            </a:r>
            <a:r>
              <a:rPr lang="pt-PT" sz="1200" dirty="0"/>
              <a:t> to </a:t>
            </a:r>
            <a:r>
              <a:rPr lang="pt-PT" sz="1200" dirty="0" err="1"/>
              <a:t>focus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modelling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most</a:t>
            </a:r>
            <a:r>
              <a:rPr lang="pt-PT" sz="1200" dirty="0"/>
              <a:t> </a:t>
            </a:r>
            <a:r>
              <a:rPr lang="pt-PT" sz="1200" dirty="0" err="1"/>
              <a:t>recent</a:t>
            </a:r>
            <a:r>
              <a:rPr lang="pt-PT" sz="1200" dirty="0"/>
              <a:t> runs.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D18C7-5D70-B1F8-7EE7-E63A0EB9B29E}"/>
              </a:ext>
            </a:extLst>
          </p:cNvPr>
          <p:cNvSpPr txBox="1"/>
          <p:nvPr/>
        </p:nvSpPr>
        <p:spPr>
          <a:xfrm>
            <a:off x="6271408" y="1047926"/>
            <a:ext cx="3234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/>
              <a:t>Missing</a:t>
            </a:r>
            <a:r>
              <a:rPr lang="pt-PT" sz="1200" b="1" dirty="0"/>
              <a:t> data </a:t>
            </a:r>
            <a:r>
              <a:rPr lang="pt-PT" sz="1200" b="1" dirty="0" err="1"/>
              <a:t>of</a:t>
            </a:r>
            <a:r>
              <a:rPr lang="pt-PT" sz="1200" b="1" dirty="0"/>
              <a:t> output </a:t>
            </a:r>
            <a:r>
              <a:rPr lang="pt-PT" sz="1200" b="1" dirty="0" err="1"/>
              <a:t>variables</a:t>
            </a:r>
            <a:r>
              <a:rPr lang="pt-PT" sz="1200" b="1" dirty="0"/>
              <a:t> (</a:t>
            </a:r>
            <a:r>
              <a:rPr lang="pt-PT" sz="1200" b="1" dirty="0" err="1"/>
              <a:t>all</a:t>
            </a:r>
            <a:r>
              <a:rPr lang="pt-PT" sz="1200" b="1" dirty="0"/>
              <a:t> </a:t>
            </a:r>
            <a:r>
              <a:rPr lang="pt-PT" sz="1200" b="1" dirty="0" err="1"/>
              <a:t>numerical</a:t>
            </a:r>
            <a:r>
              <a:rPr lang="pt-PT" sz="1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11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424FA-6D8C-0E27-B20D-6930EBB3D82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8E3B-3392-C542-21DE-F1696A90B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4FFC-0BCB-3CB6-86D5-6666A7274B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5DDFB2-0AE7-41DB-B57D-04C913D22B09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" name="Picture 9" descr="A group of diagrams with numbers&#10;&#10;AI-generated content may be incorrect.">
            <a:extLst>
              <a:ext uri="{FF2B5EF4-FFF2-40B4-BE49-F238E27FC236}">
                <a16:creationId xmlns:a16="http://schemas.microsoft.com/office/drawing/2014/main" id="{FB63462B-A920-74A4-CC76-70C4DD86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9" y="604933"/>
            <a:ext cx="6523191" cy="5218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603656-4B27-DB01-9FE8-F9B9CEC6B96F}"/>
              </a:ext>
            </a:extLst>
          </p:cNvPr>
          <p:cNvSpPr txBox="1"/>
          <p:nvPr/>
        </p:nvSpPr>
        <p:spPr>
          <a:xfrm>
            <a:off x="7489327" y="1225602"/>
            <a:ext cx="323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There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a </a:t>
            </a:r>
            <a:r>
              <a:rPr lang="pt-PT" sz="1200" dirty="0" err="1"/>
              <a:t>considerable</a:t>
            </a:r>
            <a:r>
              <a:rPr lang="pt-PT" sz="1200" dirty="0"/>
              <a:t> </a:t>
            </a:r>
            <a:r>
              <a:rPr lang="pt-PT" sz="1200" dirty="0" err="1"/>
              <a:t>dispersion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data, </a:t>
            </a:r>
            <a:r>
              <a:rPr lang="pt-PT" sz="1200" dirty="0" err="1"/>
              <a:t>which</a:t>
            </a:r>
            <a:r>
              <a:rPr lang="pt-PT" sz="1200" dirty="0"/>
              <a:t> </a:t>
            </a:r>
            <a:r>
              <a:rPr lang="pt-PT" sz="1200" dirty="0" err="1"/>
              <a:t>should</a:t>
            </a:r>
            <a:r>
              <a:rPr lang="pt-PT" sz="1200" dirty="0"/>
              <a:t> </a:t>
            </a:r>
            <a:r>
              <a:rPr lang="pt-PT" sz="1200" dirty="0" err="1"/>
              <a:t>make</a:t>
            </a:r>
            <a:r>
              <a:rPr lang="pt-PT" sz="1200" dirty="0"/>
              <a:t> </a:t>
            </a:r>
            <a:r>
              <a:rPr lang="pt-PT" sz="1200" dirty="0" err="1"/>
              <a:t>sense</a:t>
            </a:r>
            <a:r>
              <a:rPr lang="pt-PT" sz="1200" dirty="0"/>
              <a:t>, </a:t>
            </a:r>
            <a:r>
              <a:rPr lang="pt-PT" sz="1200" dirty="0" err="1"/>
              <a:t>we</a:t>
            </a:r>
            <a:r>
              <a:rPr lang="pt-PT" sz="1200" dirty="0"/>
              <a:t> are </a:t>
            </a:r>
            <a:r>
              <a:rPr lang="pt-PT" sz="1200" dirty="0" err="1"/>
              <a:t>looking</a:t>
            </a:r>
            <a:r>
              <a:rPr lang="pt-PT" sz="1200" dirty="0"/>
              <a:t> </a:t>
            </a:r>
            <a:r>
              <a:rPr lang="pt-PT" sz="1200" dirty="0" err="1"/>
              <a:t>into</a:t>
            </a:r>
            <a:r>
              <a:rPr lang="pt-PT" sz="1200" dirty="0"/>
              <a:t> </a:t>
            </a:r>
            <a:r>
              <a:rPr lang="pt-PT" sz="1200" dirty="0" err="1"/>
              <a:t>very</a:t>
            </a:r>
            <a:r>
              <a:rPr lang="pt-PT" sz="1200" dirty="0"/>
              <a:t> </a:t>
            </a:r>
            <a:r>
              <a:rPr lang="pt-PT" sz="1200" dirty="0" err="1"/>
              <a:t>different</a:t>
            </a:r>
            <a:r>
              <a:rPr lang="pt-PT" sz="1200" dirty="0"/>
              <a:t> experimental </a:t>
            </a:r>
            <a:r>
              <a:rPr lang="pt-PT" sz="1200" dirty="0" err="1"/>
              <a:t>conditions</a:t>
            </a:r>
            <a:r>
              <a:rPr lang="pt-PT" sz="1200" dirty="0"/>
              <a:t>.  </a:t>
            </a:r>
          </a:p>
          <a:p>
            <a:endParaRPr lang="pt-PT" sz="1200" dirty="0"/>
          </a:p>
          <a:p>
            <a:r>
              <a:rPr lang="pt-PT" sz="1200" dirty="0"/>
              <a:t>For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exception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VCD, </a:t>
            </a:r>
            <a:r>
              <a:rPr lang="pt-PT" sz="1200" dirty="0" err="1"/>
              <a:t>variables</a:t>
            </a:r>
            <a:r>
              <a:rPr lang="pt-PT" sz="1200" dirty="0"/>
              <a:t> are more </a:t>
            </a:r>
            <a:r>
              <a:rPr lang="pt-PT" sz="1200" dirty="0" err="1"/>
              <a:t>or</a:t>
            </a:r>
            <a:r>
              <a:rPr lang="pt-PT" sz="1200" dirty="0"/>
              <a:t> </a:t>
            </a:r>
            <a:r>
              <a:rPr lang="pt-PT" sz="1200" dirty="0" err="1"/>
              <a:t>less</a:t>
            </a:r>
            <a:r>
              <a:rPr lang="pt-PT" sz="1200" dirty="0"/>
              <a:t> in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same</a:t>
            </a:r>
            <a:r>
              <a:rPr lang="pt-PT" sz="1200" dirty="0"/>
              <a:t> </a:t>
            </a:r>
            <a:r>
              <a:rPr lang="pt-PT" sz="1200" dirty="0" err="1"/>
              <a:t>order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magnitude. 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E3037037-C9BA-7F86-4A48-F95D743C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4" y="95925"/>
            <a:ext cx="8706600" cy="688688"/>
          </a:xfrm>
        </p:spPr>
        <p:txBody>
          <a:bodyPr>
            <a:normAutofit fontScale="90000"/>
          </a:bodyPr>
          <a:lstStyle/>
          <a:p>
            <a:r>
              <a:rPr lang="pt-PT" dirty="0"/>
              <a:t>EDA – </a:t>
            </a:r>
            <a:r>
              <a:rPr lang="pt-PT" dirty="0" err="1"/>
              <a:t>Univariate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5A9A4-8930-B237-3535-08770343129C}"/>
              </a:ext>
            </a:extLst>
          </p:cNvPr>
          <p:cNvSpPr txBox="1"/>
          <p:nvPr/>
        </p:nvSpPr>
        <p:spPr>
          <a:xfrm>
            <a:off x="7550799" y="836942"/>
            <a:ext cx="3234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/>
              <a:t>Boxplot</a:t>
            </a:r>
            <a:r>
              <a:rPr lang="pt-PT" sz="1200" b="1" dirty="0"/>
              <a:t> </a:t>
            </a:r>
            <a:r>
              <a:rPr lang="pt-PT" sz="1200" b="1" dirty="0" err="1"/>
              <a:t>of</a:t>
            </a:r>
            <a:r>
              <a:rPr lang="pt-PT" sz="1200" b="1" dirty="0"/>
              <a:t> output </a:t>
            </a:r>
            <a:r>
              <a:rPr lang="pt-PT" sz="1200" b="1" dirty="0" err="1"/>
              <a:t>variables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84497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3BEE7-E1C3-033C-5E6C-EA1FB8E131F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ED34-FF1F-6DDC-384D-C327FB001284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4E6E-C09D-6BBC-AB0F-698D430FAA42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FA7AF-A652-AD64-7455-96156841A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A5C4EE-3B34-D7BF-80AF-5E8929A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8C1F-4DDE-5AE8-828D-05BE6C1953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5DDFB2-0AE7-41DB-B57D-04C913D22B0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F78B36-6307-C428-03AE-BF968995A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06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490DC3-370E-4D5C-99DD-D395C9B4F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Modelling</a:t>
            </a:r>
            <a:r>
              <a:rPr lang="pt-PT" dirty="0"/>
              <a:t> </a:t>
            </a:r>
            <a:r>
              <a:rPr lang="pt-PT" dirty="0" err="1"/>
              <a:t>Brainstorm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768FC-CDEE-4C6C-8B06-93D741639B4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9913A-4D99-402D-9D5C-A7D950ADC3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F4944-C373-4B38-8C5D-636B3C6E2B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5DDFB2-0AE7-41DB-B57D-04C913D22B0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49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F0852-3CBF-622F-9429-3B5BBCEFA7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1D6CD-879A-5DD3-C605-D6F3B37C4E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5DDFB2-0AE7-41DB-B57D-04C913D22B0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D919C-E4BE-AE54-7E59-1BFB75B90F40}"/>
              </a:ext>
            </a:extLst>
          </p:cNvPr>
          <p:cNvSpPr txBox="1"/>
          <p:nvPr/>
        </p:nvSpPr>
        <p:spPr>
          <a:xfrm>
            <a:off x="259214" y="311486"/>
            <a:ext cx="4429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 err="1"/>
              <a:t>Modelling</a:t>
            </a:r>
            <a:endParaRPr lang="pt-PT" b="1" dirty="0"/>
          </a:p>
          <a:p>
            <a:pPr algn="ctr"/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CPPs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yield</a:t>
            </a:r>
          </a:p>
          <a:p>
            <a:pPr marL="342900" indent="-342900" algn="ctr">
              <a:buAutoNum type="arabicPeriod"/>
            </a:pPr>
            <a:r>
              <a:rPr lang="pt-PT" dirty="0" err="1"/>
              <a:t>Phenotopyc</a:t>
            </a:r>
            <a:r>
              <a:rPr lang="pt-PT" dirty="0"/>
              <a:t> </a:t>
            </a:r>
            <a:r>
              <a:rPr lang="pt-PT" dirty="0" err="1"/>
              <a:t>distribution</a:t>
            </a:r>
            <a:endParaRPr lang="pt-PT" dirty="0"/>
          </a:p>
          <a:p>
            <a:pPr marL="342900" indent="-342900" algn="ctr">
              <a:buAutoNum type="arabicPeriod"/>
            </a:pPr>
            <a:r>
              <a:rPr lang="pt-PT" dirty="0"/>
              <a:t>VCC</a:t>
            </a:r>
          </a:p>
          <a:p>
            <a:pPr marL="342900" indent="-342900" algn="ctr">
              <a:buAutoNum type="arabicPeriod"/>
            </a:pPr>
            <a:r>
              <a:rPr lang="pt-PT" dirty="0"/>
              <a:t>CD4/CD8 ratio</a:t>
            </a:r>
          </a:p>
          <a:p>
            <a:pPr marL="342900" indent="-342900" algn="ctr">
              <a:buAutoNum type="arabicPeriod"/>
            </a:pPr>
            <a:r>
              <a:rPr lang="en-GB" noProof="0" dirty="0"/>
              <a:t>Exhaustion</a:t>
            </a:r>
            <a:r>
              <a:rPr lang="pt-PT" dirty="0"/>
              <a:t> </a:t>
            </a:r>
            <a:r>
              <a:rPr lang="pt-PT" dirty="0" err="1"/>
              <a:t>markers</a:t>
            </a:r>
            <a:r>
              <a:rPr lang="pt-PT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69760-CBDA-D5BC-93B0-4D7496192969}"/>
              </a:ext>
            </a:extLst>
          </p:cNvPr>
          <p:cNvSpPr txBox="1"/>
          <p:nvPr/>
        </p:nvSpPr>
        <p:spPr>
          <a:xfrm>
            <a:off x="5626389" y="310383"/>
            <a:ext cx="5762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 err="1"/>
              <a:t>Optimize</a:t>
            </a:r>
            <a:endParaRPr lang="pt-PT" b="1" dirty="0"/>
          </a:p>
          <a:p>
            <a:pPr algn="ctr"/>
            <a:r>
              <a:rPr lang="pt-PT" dirty="0"/>
              <a:t>Can </a:t>
            </a:r>
            <a:r>
              <a:rPr lang="pt-PT" dirty="0" err="1"/>
              <a:t>we</a:t>
            </a:r>
            <a:r>
              <a:rPr lang="pt-PT" dirty="0"/>
              <a:t> determine </a:t>
            </a:r>
            <a:r>
              <a:rPr lang="pt-PT" dirty="0" err="1"/>
              <a:t>the</a:t>
            </a:r>
            <a:r>
              <a:rPr lang="pt-PT" dirty="0"/>
              <a:t> inputs </a:t>
            </a:r>
            <a:r>
              <a:rPr lang="pt-PT" dirty="0" err="1"/>
              <a:t>that</a:t>
            </a:r>
            <a:r>
              <a:rPr lang="pt-PT" dirty="0"/>
              <a:t> lead to a </a:t>
            </a:r>
            <a:r>
              <a:rPr lang="pt-PT" dirty="0" err="1"/>
              <a:t>desired</a:t>
            </a:r>
            <a:r>
              <a:rPr lang="pt-PT" dirty="0"/>
              <a:t> output?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B4AF8-BE4D-3DF3-6330-D4E2F0473CA9}"/>
              </a:ext>
            </a:extLst>
          </p:cNvPr>
          <p:cNvSpPr txBox="1"/>
          <p:nvPr/>
        </p:nvSpPr>
        <p:spPr>
          <a:xfrm>
            <a:off x="259214" y="3081867"/>
            <a:ext cx="1112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 err="1"/>
              <a:t>Actuate</a:t>
            </a:r>
            <a:endParaRPr lang="pt-PT" b="1" dirty="0"/>
          </a:p>
          <a:p>
            <a:pPr algn="ctr"/>
            <a:r>
              <a:rPr lang="pt-PT" dirty="0"/>
              <a:t>Can </a:t>
            </a:r>
            <a:r>
              <a:rPr lang="pt-PT" dirty="0" err="1"/>
              <a:t>we</a:t>
            </a:r>
            <a:r>
              <a:rPr lang="pt-PT" dirty="0"/>
              <a:t> monitor, </a:t>
            </a:r>
            <a:r>
              <a:rPr lang="pt-PT" dirty="0" err="1"/>
              <a:t>predict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ajust</a:t>
            </a:r>
            <a:r>
              <a:rPr lang="pt-PT" dirty="0"/>
              <a:t> inputs in real time to </a:t>
            </a:r>
            <a:r>
              <a:rPr lang="pt-PT" dirty="0" err="1"/>
              <a:t>maintain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?</a:t>
            </a:r>
          </a:p>
          <a:p>
            <a:pPr algn="ctr"/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inputs </a:t>
            </a:r>
            <a:r>
              <a:rPr lang="pt-PT" dirty="0" err="1"/>
              <a:t>at</a:t>
            </a:r>
            <a:r>
              <a:rPr lang="pt-PT" dirty="0"/>
              <a:t> time t, can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predict</a:t>
            </a:r>
            <a:r>
              <a:rPr lang="pt-PT" dirty="0"/>
              <a:t> output t+1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change</a:t>
            </a:r>
            <a:r>
              <a:rPr lang="pt-PT" dirty="0"/>
              <a:t> input </a:t>
            </a:r>
            <a:r>
              <a:rPr lang="pt-PT" dirty="0" err="1"/>
              <a:t>value</a:t>
            </a:r>
            <a:r>
              <a:rPr lang="pt-PT" dirty="0"/>
              <a:t> to lead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process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desired</a:t>
            </a:r>
            <a:r>
              <a:rPr lang="pt-PT" dirty="0"/>
              <a:t>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D71F7-D471-3FF8-D674-627ED65FE732}"/>
              </a:ext>
            </a:extLst>
          </p:cNvPr>
          <p:cNvSpPr txBox="1"/>
          <p:nvPr/>
        </p:nvSpPr>
        <p:spPr>
          <a:xfrm>
            <a:off x="397136" y="2133348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Can use a </a:t>
            </a:r>
            <a:r>
              <a:rPr lang="pt-PT" dirty="0" err="1"/>
              <a:t>dynamic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a “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5090F-E4AB-AA43-3ECA-62C306F2BE85}"/>
              </a:ext>
            </a:extLst>
          </p:cNvPr>
          <p:cNvSpPr txBox="1"/>
          <p:nvPr/>
        </p:nvSpPr>
        <p:spPr>
          <a:xfrm>
            <a:off x="6603258" y="93425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Can </a:t>
            </a:r>
            <a:r>
              <a:rPr lang="pt-PT" dirty="0" err="1"/>
              <a:t>be</a:t>
            </a:r>
            <a:r>
              <a:rPr lang="pt-PT" dirty="0"/>
              <a:t> a </a:t>
            </a:r>
            <a:r>
              <a:rPr lang="pt-PT" dirty="0" err="1"/>
              <a:t>dynamic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a “</a:t>
            </a:r>
            <a:r>
              <a:rPr lang="pt-PT" dirty="0" err="1"/>
              <a:t>static</a:t>
            </a:r>
            <a:r>
              <a:rPr lang="pt-PT" dirty="0"/>
              <a:t>” </a:t>
            </a:r>
            <a:r>
              <a:rPr lang="pt-PT" dirty="0" err="1"/>
              <a:t>solution</a:t>
            </a:r>
            <a:endParaRPr lang="pt-P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55F37-C2E9-444B-BC06-1930E478F172}"/>
              </a:ext>
            </a:extLst>
          </p:cNvPr>
          <p:cNvSpPr txBox="1"/>
          <p:nvPr/>
        </p:nvSpPr>
        <p:spPr>
          <a:xfrm>
            <a:off x="4546320" y="4279862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Requires</a:t>
            </a:r>
            <a:r>
              <a:rPr lang="pt-PT" dirty="0"/>
              <a:t> a </a:t>
            </a:r>
            <a:r>
              <a:rPr lang="pt-PT" dirty="0" err="1"/>
              <a:t>dynamic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9864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396</Words>
  <Application>Microsoft Office PowerPoint</Application>
  <PresentationFormat>Widescreen</PresentationFormat>
  <Paragraphs>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Tema do Office</vt:lpstr>
      <vt:lpstr>PowerPoint Presentation</vt:lpstr>
      <vt:lpstr>Data (for analysis)</vt:lpstr>
      <vt:lpstr>EDA – Univariate Analysis </vt:lpstr>
      <vt:lpstr>EDA – Univariate Analysis </vt:lpstr>
      <vt:lpstr>EDA – Univariate Analysis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Rosa</dc:creator>
  <cp:lastModifiedBy>Cristina Rosa</cp:lastModifiedBy>
  <cp:revision>1</cp:revision>
  <dcterms:created xsi:type="dcterms:W3CDTF">2025-05-09T09:35:51Z</dcterms:created>
  <dcterms:modified xsi:type="dcterms:W3CDTF">2025-05-09T13:19:22Z</dcterms:modified>
</cp:coreProperties>
</file>