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10" r:id="rId1"/>
  </p:sldMasterIdLst>
  <p:sldIdLst>
    <p:sldId id="256" r:id="rId2"/>
    <p:sldId id="258" r:id="rId3"/>
    <p:sldId id="257" r:id="rId4"/>
    <p:sldId id="259" r:id="rId5"/>
    <p:sldId id="263" r:id="rId6"/>
    <p:sldId id="271" r:id="rId7"/>
    <p:sldId id="266" r:id="rId8"/>
    <p:sldId id="270" r:id="rId9"/>
    <p:sldId id="286" r:id="rId10"/>
    <p:sldId id="288" r:id="rId11"/>
    <p:sldId id="289" r:id="rId12"/>
    <p:sldId id="290" r:id="rId13"/>
    <p:sldId id="292" r:id="rId14"/>
    <p:sldId id="295" r:id="rId15"/>
    <p:sldId id="297" r:id="rId16"/>
    <p:sldId id="299" r:id="rId17"/>
    <p:sldId id="301" r:id="rId18"/>
    <p:sldId id="26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 mediu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4" autoAdjust="0"/>
    <p:restoredTop sz="94660"/>
  </p:normalViewPr>
  <p:slideViewPr>
    <p:cSldViewPr snapToGrid="0">
      <p:cViewPr varScale="1">
        <p:scale>
          <a:sx n="72" d="100"/>
          <a:sy n="72" d="100"/>
        </p:scale>
        <p:origin x="57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A431E8-008E-4013-A0F0-5BE3BFDF74BB}" type="doc">
      <dgm:prSet loTypeId="urn:microsoft.com/office/officeart/2005/8/layout/vProcess5" loCatId="process" qsTypeId="urn:microsoft.com/office/officeart/2005/8/quickstyle/simple2" qsCatId="simple" csTypeId="urn:microsoft.com/office/officeart/2005/8/colors/accent0_3" csCatId="mainScheme" phldr="1"/>
      <dgm:spPr/>
      <dgm:t>
        <a:bodyPr/>
        <a:lstStyle/>
        <a:p>
          <a:endParaRPr lang="en-US"/>
        </a:p>
      </dgm:t>
    </dgm:pt>
    <dgm:pt modelId="{8F6D9955-927F-4023-841C-E3A17DB6C91A}">
      <dgm:prSet/>
      <dgm:spPr/>
      <dgm:t>
        <a:bodyPr/>
        <a:lstStyle/>
        <a:p>
          <a:r>
            <a:rPr lang="ro-RO" dirty="0"/>
            <a:t>Pentru exemplificarea modului de aplicare a transformatei Hadamard asupra unei imagini am folosit utilitarul </a:t>
          </a:r>
          <a:r>
            <a:rPr lang="ro-RO" dirty="0" err="1"/>
            <a:t>Spyder</a:t>
          </a:r>
          <a:r>
            <a:rPr lang="ro-RO" dirty="0"/>
            <a:t> din suita Anaconda, produsul final fiind o arhivă conținând un fișier cu extensia .</a:t>
          </a:r>
          <a:r>
            <a:rPr lang="ro-RO" dirty="0" err="1"/>
            <a:t>py</a:t>
          </a:r>
          <a:r>
            <a:rPr lang="ro-RO" dirty="0"/>
            <a:t> și, respectiv, imaginile de test.</a:t>
          </a:r>
          <a:endParaRPr lang="en-US" dirty="0"/>
        </a:p>
      </dgm:t>
    </dgm:pt>
    <dgm:pt modelId="{89743C10-D9CB-49FF-B36D-5CEE74EC9FF6}" type="parTrans" cxnId="{8F9CE806-8570-4F69-8AB0-DEBC37989A49}">
      <dgm:prSet/>
      <dgm:spPr/>
      <dgm:t>
        <a:bodyPr/>
        <a:lstStyle/>
        <a:p>
          <a:endParaRPr lang="en-US"/>
        </a:p>
      </dgm:t>
    </dgm:pt>
    <dgm:pt modelId="{2D3AA305-9F6F-4386-9B23-2686D6AA8208}" type="sibTrans" cxnId="{8F9CE806-8570-4F69-8AB0-DEBC37989A49}">
      <dgm:prSet/>
      <dgm:spPr/>
      <dgm:t>
        <a:bodyPr/>
        <a:lstStyle/>
        <a:p>
          <a:endParaRPr lang="en-US"/>
        </a:p>
      </dgm:t>
    </dgm:pt>
    <dgm:pt modelId="{D6856FCF-C5FD-45A0-84DC-DC4198E7BEEC}">
      <dgm:prSet/>
      <dgm:spPr/>
      <dgm:t>
        <a:bodyPr/>
        <a:lstStyle/>
        <a:p>
          <a:r>
            <a:rPr lang="ro-RO"/>
            <a:t>Librăriile utilizate:</a:t>
          </a:r>
          <a:endParaRPr lang="en-US"/>
        </a:p>
      </dgm:t>
    </dgm:pt>
    <dgm:pt modelId="{9294D145-B6CB-41B1-A824-1890A5FAB9DD}" type="parTrans" cxnId="{E9CC37D5-5B50-4A38-87EB-E67B2A95F683}">
      <dgm:prSet/>
      <dgm:spPr/>
      <dgm:t>
        <a:bodyPr/>
        <a:lstStyle/>
        <a:p>
          <a:endParaRPr lang="en-US"/>
        </a:p>
      </dgm:t>
    </dgm:pt>
    <dgm:pt modelId="{41BD0460-9476-407F-B421-8512D9F753E5}" type="sibTrans" cxnId="{E9CC37D5-5B50-4A38-87EB-E67B2A95F683}">
      <dgm:prSet/>
      <dgm:spPr/>
      <dgm:t>
        <a:bodyPr/>
        <a:lstStyle/>
        <a:p>
          <a:endParaRPr lang="en-US"/>
        </a:p>
      </dgm:t>
    </dgm:pt>
    <dgm:pt modelId="{B9FB5E28-512D-4A11-87C9-B02569887C56}">
      <dgm:prSet/>
      <dgm:spPr/>
      <dgm:t>
        <a:bodyPr/>
        <a:lstStyle/>
        <a:p>
          <a:r>
            <a:rPr lang="ro-RO"/>
            <a:t>numpy </a:t>
          </a:r>
          <a:r>
            <a:rPr lang="ro-RO">
              <a:sym typeface="Symbol" panose="05050102010706020507" pitchFamily="18" charset="2"/>
            </a:rPr>
            <a:t></a:t>
          </a:r>
          <a:r>
            <a:rPr lang="ro-RO"/>
            <a:t> este utilizată pentru lucrul cu array-uri și are funcții care se folosesc în domeniul algebrei liniare, transformatelor Fourier și </a:t>
          </a:r>
          <a:r>
            <a:rPr lang="en-US"/>
            <a:t>î</a:t>
          </a:r>
          <a:r>
            <a:rPr lang="ro-RO"/>
            <a:t>n operațiile cu matrici</a:t>
          </a:r>
          <a:r>
            <a:rPr lang="en-US"/>
            <a:t>;</a:t>
          </a:r>
        </a:p>
      </dgm:t>
    </dgm:pt>
    <dgm:pt modelId="{2DEB5D4E-6F0D-46D2-8567-501B7EF5E807}" type="parTrans" cxnId="{B135EE1B-D7DD-48BC-B9B0-EA723E2656A3}">
      <dgm:prSet/>
      <dgm:spPr/>
      <dgm:t>
        <a:bodyPr/>
        <a:lstStyle/>
        <a:p>
          <a:endParaRPr lang="en-US"/>
        </a:p>
      </dgm:t>
    </dgm:pt>
    <dgm:pt modelId="{3550E776-FD06-404F-AF63-66A10B08BD29}" type="sibTrans" cxnId="{B135EE1B-D7DD-48BC-B9B0-EA723E2656A3}">
      <dgm:prSet/>
      <dgm:spPr/>
      <dgm:t>
        <a:bodyPr/>
        <a:lstStyle/>
        <a:p>
          <a:endParaRPr lang="en-US"/>
        </a:p>
      </dgm:t>
    </dgm:pt>
    <dgm:pt modelId="{44C8BE30-7418-437D-81BA-9378001B39E1}">
      <dgm:prSet/>
      <dgm:spPr/>
      <dgm:t>
        <a:bodyPr/>
        <a:lstStyle/>
        <a:p>
          <a:r>
            <a:rPr lang="ro-RO"/>
            <a:t>matplotlib.pyplot  </a:t>
          </a:r>
          <a:r>
            <a:rPr lang="ro-RO">
              <a:sym typeface="Symbol" panose="05050102010706020507" pitchFamily="18" charset="2"/>
            </a:rPr>
            <a:t></a:t>
          </a:r>
          <a:r>
            <a:rPr lang="ro-RO"/>
            <a:t> este utilizată pentru a  crea reprezentări grafice;</a:t>
          </a:r>
          <a:endParaRPr lang="en-US"/>
        </a:p>
      </dgm:t>
    </dgm:pt>
    <dgm:pt modelId="{4BA303B9-017E-4EE1-84EF-005DA7F3B0DC}" type="parTrans" cxnId="{B46F9E70-39E0-4200-8D20-7970D186474C}">
      <dgm:prSet/>
      <dgm:spPr/>
      <dgm:t>
        <a:bodyPr/>
        <a:lstStyle/>
        <a:p>
          <a:endParaRPr lang="en-US"/>
        </a:p>
      </dgm:t>
    </dgm:pt>
    <dgm:pt modelId="{BE9BF6F9-9AB0-44C4-92C2-3AF4E4389C8B}" type="sibTrans" cxnId="{B46F9E70-39E0-4200-8D20-7970D186474C}">
      <dgm:prSet/>
      <dgm:spPr/>
      <dgm:t>
        <a:bodyPr/>
        <a:lstStyle/>
        <a:p>
          <a:endParaRPr lang="en-US"/>
        </a:p>
      </dgm:t>
    </dgm:pt>
    <dgm:pt modelId="{4D623153-437A-47D3-8F44-FD171E17C483}">
      <dgm:prSet/>
      <dgm:spPr/>
      <dgm:t>
        <a:bodyPr/>
        <a:lstStyle/>
        <a:p>
          <a:r>
            <a:rPr lang="ro-RO"/>
            <a:t>math </a:t>
          </a:r>
          <a:r>
            <a:rPr lang="ro-RO">
              <a:sym typeface="Symbol" panose="05050102010706020507" pitchFamily="18" charset="2"/>
            </a:rPr>
            <a:t></a:t>
          </a:r>
          <a:r>
            <a:rPr lang="ro-RO"/>
            <a:t> este utilizată pentru funcții matematice.</a:t>
          </a:r>
          <a:endParaRPr lang="en-US"/>
        </a:p>
      </dgm:t>
    </dgm:pt>
    <dgm:pt modelId="{767F2C79-140A-45C7-87D0-A2EBFA77BE8A}" type="parTrans" cxnId="{2B82BE9E-32C3-49C3-9660-FC5B2EB09F9A}">
      <dgm:prSet/>
      <dgm:spPr/>
      <dgm:t>
        <a:bodyPr/>
        <a:lstStyle/>
        <a:p>
          <a:endParaRPr lang="en-US"/>
        </a:p>
      </dgm:t>
    </dgm:pt>
    <dgm:pt modelId="{BF663181-176B-4CCB-8DEE-07BC3BB90A01}" type="sibTrans" cxnId="{2B82BE9E-32C3-49C3-9660-FC5B2EB09F9A}">
      <dgm:prSet/>
      <dgm:spPr/>
      <dgm:t>
        <a:bodyPr/>
        <a:lstStyle/>
        <a:p>
          <a:endParaRPr lang="en-US"/>
        </a:p>
      </dgm:t>
    </dgm:pt>
    <dgm:pt modelId="{8FBA5D79-0475-4793-8063-D278B70DF8E8}" type="pres">
      <dgm:prSet presAssocID="{C4A431E8-008E-4013-A0F0-5BE3BFDF74BB}" presName="outerComposite" presStyleCnt="0">
        <dgm:presLayoutVars>
          <dgm:chMax val="5"/>
          <dgm:dir/>
          <dgm:resizeHandles val="exact"/>
        </dgm:presLayoutVars>
      </dgm:prSet>
      <dgm:spPr/>
    </dgm:pt>
    <dgm:pt modelId="{E83ADC90-1F87-4D7C-8517-E830EE25CCF0}" type="pres">
      <dgm:prSet presAssocID="{C4A431E8-008E-4013-A0F0-5BE3BFDF74BB}" presName="dummyMaxCanvas" presStyleCnt="0">
        <dgm:presLayoutVars/>
      </dgm:prSet>
      <dgm:spPr/>
    </dgm:pt>
    <dgm:pt modelId="{00F1E5A7-B03E-462A-A362-ABFA7F168274}" type="pres">
      <dgm:prSet presAssocID="{C4A431E8-008E-4013-A0F0-5BE3BFDF74BB}" presName="TwoNodes_1" presStyleLbl="node1" presStyleIdx="0" presStyleCnt="2">
        <dgm:presLayoutVars>
          <dgm:bulletEnabled val="1"/>
        </dgm:presLayoutVars>
      </dgm:prSet>
      <dgm:spPr/>
    </dgm:pt>
    <dgm:pt modelId="{00F4ADE7-2DD7-4951-AE33-5B152CECEF16}" type="pres">
      <dgm:prSet presAssocID="{C4A431E8-008E-4013-A0F0-5BE3BFDF74BB}" presName="TwoNodes_2" presStyleLbl="node1" presStyleIdx="1" presStyleCnt="2">
        <dgm:presLayoutVars>
          <dgm:bulletEnabled val="1"/>
        </dgm:presLayoutVars>
      </dgm:prSet>
      <dgm:spPr/>
    </dgm:pt>
    <dgm:pt modelId="{DD7924E3-D49D-4F3D-82A6-60136A4F1DCB}" type="pres">
      <dgm:prSet presAssocID="{C4A431E8-008E-4013-A0F0-5BE3BFDF74BB}" presName="TwoConn_1-2" presStyleLbl="fgAccFollowNode1" presStyleIdx="0" presStyleCnt="1">
        <dgm:presLayoutVars>
          <dgm:bulletEnabled val="1"/>
        </dgm:presLayoutVars>
      </dgm:prSet>
      <dgm:spPr/>
    </dgm:pt>
    <dgm:pt modelId="{681E0181-E02B-40AB-AB70-6B1CEA8777DC}" type="pres">
      <dgm:prSet presAssocID="{C4A431E8-008E-4013-A0F0-5BE3BFDF74BB}" presName="TwoNodes_1_text" presStyleLbl="node1" presStyleIdx="1" presStyleCnt="2">
        <dgm:presLayoutVars>
          <dgm:bulletEnabled val="1"/>
        </dgm:presLayoutVars>
      </dgm:prSet>
      <dgm:spPr/>
    </dgm:pt>
    <dgm:pt modelId="{BA05EAF7-3BDD-4649-AA07-7161C0F02DC4}" type="pres">
      <dgm:prSet presAssocID="{C4A431E8-008E-4013-A0F0-5BE3BFDF74BB}" presName="TwoNodes_2_text" presStyleLbl="node1" presStyleIdx="1" presStyleCnt="2">
        <dgm:presLayoutVars>
          <dgm:bulletEnabled val="1"/>
        </dgm:presLayoutVars>
      </dgm:prSet>
      <dgm:spPr/>
    </dgm:pt>
  </dgm:ptLst>
  <dgm:cxnLst>
    <dgm:cxn modelId="{8F9CE806-8570-4F69-8AB0-DEBC37989A49}" srcId="{C4A431E8-008E-4013-A0F0-5BE3BFDF74BB}" destId="{8F6D9955-927F-4023-841C-E3A17DB6C91A}" srcOrd="0" destOrd="0" parTransId="{89743C10-D9CB-49FF-B36D-5CEE74EC9FF6}" sibTransId="{2D3AA305-9F6F-4386-9B23-2686D6AA8208}"/>
    <dgm:cxn modelId="{2F5C5619-7F3E-4C8B-B64C-AD21622B60FE}" type="presOf" srcId="{B9FB5E28-512D-4A11-87C9-B02569887C56}" destId="{00F4ADE7-2DD7-4951-AE33-5B152CECEF16}" srcOrd="0" destOrd="1" presId="urn:microsoft.com/office/officeart/2005/8/layout/vProcess5"/>
    <dgm:cxn modelId="{E05E4C1B-DF99-43C2-B62F-17921A5EA4BF}" type="presOf" srcId="{8F6D9955-927F-4023-841C-E3A17DB6C91A}" destId="{00F1E5A7-B03E-462A-A362-ABFA7F168274}" srcOrd="0" destOrd="0" presId="urn:microsoft.com/office/officeart/2005/8/layout/vProcess5"/>
    <dgm:cxn modelId="{B135EE1B-D7DD-48BC-B9B0-EA723E2656A3}" srcId="{D6856FCF-C5FD-45A0-84DC-DC4198E7BEEC}" destId="{B9FB5E28-512D-4A11-87C9-B02569887C56}" srcOrd="0" destOrd="0" parTransId="{2DEB5D4E-6F0D-46D2-8567-501B7EF5E807}" sibTransId="{3550E776-FD06-404F-AF63-66A10B08BD29}"/>
    <dgm:cxn modelId="{DAD8AE26-F163-46F8-945E-27ED790D035B}" type="presOf" srcId="{4D623153-437A-47D3-8F44-FD171E17C483}" destId="{BA05EAF7-3BDD-4649-AA07-7161C0F02DC4}" srcOrd="1" destOrd="3" presId="urn:microsoft.com/office/officeart/2005/8/layout/vProcess5"/>
    <dgm:cxn modelId="{BA5D7A2A-0495-4E64-8409-411AA95EE930}" type="presOf" srcId="{8F6D9955-927F-4023-841C-E3A17DB6C91A}" destId="{681E0181-E02B-40AB-AB70-6B1CEA8777DC}" srcOrd="1" destOrd="0" presId="urn:microsoft.com/office/officeart/2005/8/layout/vProcess5"/>
    <dgm:cxn modelId="{B46F9E70-39E0-4200-8D20-7970D186474C}" srcId="{D6856FCF-C5FD-45A0-84DC-DC4198E7BEEC}" destId="{44C8BE30-7418-437D-81BA-9378001B39E1}" srcOrd="1" destOrd="0" parTransId="{4BA303B9-017E-4EE1-84EF-005DA7F3B0DC}" sibTransId="{BE9BF6F9-9AB0-44C4-92C2-3AF4E4389C8B}"/>
    <dgm:cxn modelId="{D18B8482-657A-4570-8EE1-8F5E855FE06F}" type="presOf" srcId="{C4A431E8-008E-4013-A0F0-5BE3BFDF74BB}" destId="{8FBA5D79-0475-4793-8063-D278B70DF8E8}" srcOrd="0" destOrd="0" presId="urn:microsoft.com/office/officeart/2005/8/layout/vProcess5"/>
    <dgm:cxn modelId="{2B82BE9E-32C3-49C3-9660-FC5B2EB09F9A}" srcId="{D6856FCF-C5FD-45A0-84DC-DC4198E7BEEC}" destId="{4D623153-437A-47D3-8F44-FD171E17C483}" srcOrd="2" destOrd="0" parTransId="{767F2C79-140A-45C7-87D0-A2EBFA77BE8A}" sibTransId="{BF663181-176B-4CCB-8DEE-07BC3BB90A01}"/>
    <dgm:cxn modelId="{0B7749A4-8DCC-45D8-9E7E-0AC7B40614F8}" type="presOf" srcId="{D6856FCF-C5FD-45A0-84DC-DC4198E7BEEC}" destId="{BA05EAF7-3BDD-4649-AA07-7161C0F02DC4}" srcOrd="1" destOrd="0" presId="urn:microsoft.com/office/officeart/2005/8/layout/vProcess5"/>
    <dgm:cxn modelId="{C1CAC8B1-59B2-42DB-9093-5BD7C1D504E0}" type="presOf" srcId="{2D3AA305-9F6F-4386-9B23-2686D6AA8208}" destId="{DD7924E3-D49D-4F3D-82A6-60136A4F1DCB}" srcOrd="0" destOrd="0" presId="urn:microsoft.com/office/officeart/2005/8/layout/vProcess5"/>
    <dgm:cxn modelId="{88F099C0-7C02-4269-B41E-B5C6974C10C7}" type="presOf" srcId="{D6856FCF-C5FD-45A0-84DC-DC4198E7BEEC}" destId="{00F4ADE7-2DD7-4951-AE33-5B152CECEF16}" srcOrd="0" destOrd="0" presId="urn:microsoft.com/office/officeart/2005/8/layout/vProcess5"/>
    <dgm:cxn modelId="{CE8E3DC3-3B54-4CD0-BBC4-0DB22BAC32D3}" type="presOf" srcId="{44C8BE30-7418-437D-81BA-9378001B39E1}" destId="{BA05EAF7-3BDD-4649-AA07-7161C0F02DC4}" srcOrd="1" destOrd="2" presId="urn:microsoft.com/office/officeart/2005/8/layout/vProcess5"/>
    <dgm:cxn modelId="{43625FCD-D251-4141-9430-7C7892A2046E}" type="presOf" srcId="{4D623153-437A-47D3-8F44-FD171E17C483}" destId="{00F4ADE7-2DD7-4951-AE33-5B152CECEF16}" srcOrd="0" destOrd="3" presId="urn:microsoft.com/office/officeart/2005/8/layout/vProcess5"/>
    <dgm:cxn modelId="{E9CC37D5-5B50-4A38-87EB-E67B2A95F683}" srcId="{C4A431E8-008E-4013-A0F0-5BE3BFDF74BB}" destId="{D6856FCF-C5FD-45A0-84DC-DC4198E7BEEC}" srcOrd="1" destOrd="0" parTransId="{9294D145-B6CB-41B1-A824-1890A5FAB9DD}" sibTransId="{41BD0460-9476-407F-B421-8512D9F753E5}"/>
    <dgm:cxn modelId="{2AE250D8-CCF5-495C-B896-95FCFA526955}" type="presOf" srcId="{44C8BE30-7418-437D-81BA-9378001B39E1}" destId="{00F4ADE7-2DD7-4951-AE33-5B152CECEF16}" srcOrd="0" destOrd="2" presId="urn:microsoft.com/office/officeart/2005/8/layout/vProcess5"/>
    <dgm:cxn modelId="{F91CDBFA-1D52-4855-98AA-0A9705C00355}" type="presOf" srcId="{B9FB5E28-512D-4A11-87C9-B02569887C56}" destId="{BA05EAF7-3BDD-4649-AA07-7161C0F02DC4}" srcOrd="1" destOrd="1" presId="urn:microsoft.com/office/officeart/2005/8/layout/vProcess5"/>
    <dgm:cxn modelId="{7DBB4167-EAFF-4D02-AE46-4DB163BAE16E}" type="presParOf" srcId="{8FBA5D79-0475-4793-8063-D278B70DF8E8}" destId="{E83ADC90-1F87-4D7C-8517-E830EE25CCF0}" srcOrd="0" destOrd="0" presId="urn:microsoft.com/office/officeart/2005/8/layout/vProcess5"/>
    <dgm:cxn modelId="{679D3B73-592D-4EB5-8D79-5AC0A7A2918A}" type="presParOf" srcId="{8FBA5D79-0475-4793-8063-D278B70DF8E8}" destId="{00F1E5A7-B03E-462A-A362-ABFA7F168274}" srcOrd="1" destOrd="0" presId="urn:microsoft.com/office/officeart/2005/8/layout/vProcess5"/>
    <dgm:cxn modelId="{72B02784-C74C-41A1-81E8-C2C570317BC0}" type="presParOf" srcId="{8FBA5D79-0475-4793-8063-D278B70DF8E8}" destId="{00F4ADE7-2DD7-4951-AE33-5B152CECEF16}" srcOrd="2" destOrd="0" presId="urn:microsoft.com/office/officeart/2005/8/layout/vProcess5"/>
    <dgm:cxn modelId="{7536CD1F-09A1-4034-AEDB-5A83343D4A24}" type="presParOf" srcId="{8FBA5D79-0475-4793-8063-D278B70DF8E8}" destId="{DD7924E3-D49D-4F3D-82A6-60136A4F1DCB}" srcOrd="3" destOrd="0" presId="urn:microsoft.com/office/officeart/2005/8/layout/vProcess5"/>
    <dgm:cxn modelId="{918F64EA-DFA5-4EF9-9B19-186332FC2342}" type="presParOf" srcId="{8FBA5D79-0475-4793-8063-D278B70DF8E8}" destId="{681E0181-E02B-40AB-AB70-6B1CEA8777DC}" srcOrd="4" destOrd="0" presId="urn:microsoft.com/office/officeart/2005/8/layout/vProcess5"/>
    <dgm:cxn modelId="{4010E77C-2E87-431D-9B8F-6005F6BDC6DB}" type="presParOf" srcId="{8FBA5D79-0475-4793-8063-D278B70DF8E8}" destId="{BA05EAF7-3BDD-4649-AA07-7161C0F02DC4}" srcOrd="5"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3D075F7-108E-4F6C-8AF3-6D876780B0E6}" type="doc">
      <dgm:prSet loTypeId="urn:microsoft.com/office/officeart/2005/8/layout/hierarchy1" loCatId="hierarchy" qsTypeId="urn:microsoft.com/office/officeart/2005/8/quickstyle/simple4" qsCatId="simple" csTypeId="urn:microsoft.com/office/officeart/2005/8/colors/accent1_2" csCatId="accent1"/>
      <dgm:spPr/>
      <dgm:t>
        <a:bodyPr/>
        <a:lstStyle/>
        <a:p>
          <a:endParaRPr lang="en-US"/>
        </a:p>
      </dgm:t>
    </dgm:pt>
    <dgm:pt modelId="{F5B4E70C-99A1-4395-BFCB-06839ABE9948}">
      <dgm:prSet/>
      <dgm:spPr/>
      <dgm:t>
        <a:bodyPr/>
        <a:lstStyle/>
        <a:p>
          <a:pPr algn="just"/>
          <a:r>
            <a:rPr lang="ro-RO" dirty="0"/>
            <a:t>Folosind metoda pe care am abordat-o mai sus, se poate determina ușor, în mod recursiv transformata Hadamard ordonată a unui bloc de pixeli corespunzător unei </a:t>
          </a:r>
          <a:r>
            <a:rPr lang="ro-RO" dirty="0" err="1"/>
            <a:t>matrici</a:t>
          </a:r>
          <a:r>
            <a:rPr lang="ro-RO" dirty="0"/>
            <a:t> pătratice provenite dintr-o imagine de test, put imagine de test, obținând o bună compactare a energiei în domeniul transformat.  De asemenea, am reușit să ilustrăm, în aceeași manieră, filtrarea imaginii și parametrii privind refacerea acesteia.</a:t>
          </a:r>
          <a:endParaRPr lang="en-US" dirty="0"/>
        </a:p>
      </dgm:t>
    </dgm:pt>
    <dgm:pt modelId="{D5FEEBA5-68C9-490A-886B-58997D914306}" type="parTrans" cxnId="{316CDD4F-4ECF-46BB-9898-E2A9AB373A15}">
      <dgm:prSet/>
      <dgm:spPr/>
      <dgm:t>
        <a:bodyPr/>
        <a:lstStyle/>
        <a:p>
          <a:endParaRPr lang="en-US"/>
        </a:p>
      </dgm:t>
    </dgm:pt>
    <dgm:pt modelId="{D46F08D3-1267-4D39-A052-E233B9B7FC68}" type="sibTrans" cxnId="{316CDD4F-4ECF-46BB-9898-E2A9AB373A15}">
      <dgm:prSet/>
      <dgm:spPr/>
      <dgm:t>
        <a:bodyPr/>
        <a:lstStyle/>
        <a:p>
          <a:endParaRPr lang="en-US"/>
        </a:p>
      </dgm:t>
    </dgm:pt>
    <dgm:pt modelId="{D282A887-AFB6-4A8A-A224-66831F916CF3}">
      <dgm:prSet/>
      <dgm:spPr/>
      <dgm:t>
        <a:bodyPr/>
        <a:lstStyle/>
        <a:p>
          <a:pPr algn="just"/>
          <a:r>
            <a:rPr lang="ro-RO" dirty="0"/>
            <a:t>În ceea ce privește eventualele îmbunătățiri aduse programului, ceea ce s-ar mai putea face, în primă instanță, ar fi împărțirea unei imagini în blocuri mai mici, putând aplica transformata Hadamard pentru fiecare bloc în parte și concatenând apoi rezultatele. O altă idee ar putea fi reprezentată de rularea algoritmului, nu pe o imagine individuală, ci pe un set de imagini. </a:t>
          </a:r>
          <a:endParaRPr lang="en-US" dirty="0"/>
        </a:p>
      </dgm:t>
    </dgm:pt>
    <dgm:pt modelId="{8E8D1BD7-01F5-4DCB-8453-0F066F352755}" type="parTrans" cxnId="{75DBD6F5-80A9-492B-966B-BFF5C953A699}">
      <dgm:prSet/>
      <dgm:spPr/>
      <dgm:t>
        <a:bodyPr/>
        <a:lstStyle/>
        <a:p>
          <a:endParaRPr lang="en-US"/>
        </a:p>
      </dgm:t>
    </dgm:pt>
    <dgm:pt modelId="{B7245F66-B063-42D8-BF50-2C466D450298}" type="sibTrans" cxnId="{75DBD6F5-80A9-492B-966B-BFF5C953A699}">
      <dgm:prSet/>
      <dgm:spPr/>
      <dgm:t>
        <a:bodyPr/>
        <a:lstStyle/>
        <a:p>
          <a:endParaRPr lang="en-US"/>
        </a:p>
      </dgm:t>
    </dgm:pt>
    <dgm:pt modelId="{A9275C47-701E-447B-BDC7-DE88859E2884}" type="pres">
      <dgm:prSet presAssocID="{73D075F7-108E-4F6C-8AF3-6D876780B0E6}" presName="hierChild1" presStyleCnt="0">
        <dgm:presLayoutVars>
          <dgm:chPref val="1"/>
          <dgm:dir/>
          <dgm:animOne val="branch"/>
          <dgm:animLvl val="lvl"/>
          <dgm:resizeHandles/>
        </dgm:presLayoutVars>
      </dgm:prSet>
      <dgm:spPr/>
    </dgm:pt>
    <dgm:pt modelId="{EC38AC31-841D-4785-9BB3-BFBFE1E800A6}" type="pres">
      <dgm:prSet presAssocID="{F5B4E70C-99A1-4395-BFCB-06839ABE9948}" presName="hierRoot1" presStyleCnt="0"/>
      <dgm:spPr/>
    </dgm:pt>
    <dgm:pt modelId="{9E7EF702-A8B9-4CB4-BD7C-6708158146B3}" type="pres">
      <dgm:prSet presAssocID="{F5B4E70C-99A1-4395-BFCB-06839ABE9948}" presName="composite" presStyleCnt="0"/>
      <dgm:spPr/>
    </dgm:pt>
    <dgm:pt modelId="{91F00A66-C58E-4AA4-8EDC-6B00E109D22C}" type="pres">
      <dgm:prSet presAssocID="{F5B4E70C-99A1-4395-BFCB-06839ABE9948}" presName="background" presStyleLbl="node0" presStyleIdx="0" presStyleCnt="2"/>
      <dgm:spPr/>
    </dgm:pt>
    <dgm:pt modelId="{02CA806B-9245-4EBC-AF7D-B8570022A626}" type="pres">
      <dgm:prSet presAssocID="{F5B4E70C-99A1-4395-BFCB-06839ABE9948}" presName="text" presStyleLbl="fgAcc0" presStyleIdx="0" presStyleCnt="2">
        <dgm:presLayoutVars>
          <dgm:chPref val="3"/>
        </dgm:presLayoutVars>
      </dgm:prSet>
      <dgm:spPr/>
    </dgm:pt>
    <dgm:pt modelId="{F2AC5755-C392-41DB-B700-1CDCB1D3DC77}" type="pres">
      <dgm:prSet presAssocID="{F5B4E70C-99A1-4395-BFCB-06839ABE9948}" presName="hierChild2" presStyleCnt="0"/>
      <dgm:spPr/>
    </dgm:pt>
    <dgm:pt modelId="{EB5668FD-DA7D-4250-92DC-0B5C22515568}" type="pres">
      <dgm:prSet presAssocID="{D282A887-AFB6-4A8A-A224-66831F916CF3}" presName="hierRoot1" presStyleCnt="0"/>
      <dgm:spPr/>
    </dgm:pt>
    <dgm:pt modelId="{56230F9D-CB8C-4441-AC46-821DE64AFF21}" type="pres">
      <dgm:prSet presAssocID="{D282A887-AFB6-4A8A-A224-66831F916CF3}" presName="composite" presStyleCnt="0"/>
      <dgm:spPr/>
    </dgm:pt>
    <dgm:pt modelId="{F4BF9979-C09D-4DBC-96EC-DE17762E5BB2}" type="pres">
      <dgm:prSet presAssocID="{D282A887-AFB6-4A8A-A224-66831F916CF3}" presName="background" presStyleLbl="node0" presStyleIdx="1" presStyleCnt="2"/>
      <dgm:spPr/>
    </dgm:pt>
    <dgm:pt modelId="{DDDC307F-8F96-40C6-ADAF-6BDBABBCEE44}" type="pres">
      <dgm:prSet presAssocID="{D282A887-AFB6-4A8A-A224-66831F916CF3}" presName="text" presStyleLbl="fgAcc0" presStyleIdx="1" presStyleCnt="2">
        <dgm:presLayoutVars>
          <dgm:chPref val="3"/>
        </dgm:presLayoutVars>
      </dgm:prSet>
      <dgm:spPr/>
    </dgm:pt>
    <dgm:pt modelId="{BADCB24B-1E63-4A5E-81E6-5CC610E5DA2C}" type="pres">
      <dgm:prSet presAssocID="{D282A887-AFB6-4A8A-A224-66831F916CF3}" presName="hierChild2" presStyleCnt="0"/>
      <dgm:spPr/>
    </dgm:pt>
  </dgm:ptLst>
  <dgm:cxnLst>
    <dgm:cxn modelId="{ADBEB66B-5A70-4EFC-8153-121CDC37451F}" type="presOf" srcId="{D282A887-AFB6-4A8A-A224-66831F916CF3}" destId="{DDDC307F-8F96-40C6-ADAF-6BDBABBCEE44}" srcOrd="0" destOrd="0" presId="urn:microsoft.com/office/officeart/2005/8/layout/hierarchy1"/>
    <dgm:cxn modelId="{316CDD4F-4ECF-46BB-9898-E2A9AB373A15}" srcId="{73D075F7-108E-4F6C-8AF3-6D876780B0E6}" destId="{F5B4E70C-99A1-4395-BFCB-06839ABE9948}" srcOrd="0" destOrd="0" parTransId="{D5FEEBA5-68C9-490A-886B-58997D914306}" sibTransId="{D46F08D3-1267-4D39-A052-E233B9B7FC68}"/>
    <dgm:cxn modelId="{BF5D218E-0E82-4ABE-875B-FEBEAFB3ACAD}" type="presOf" srcId="{F5B4E70C-99A1-4395-BFCB-06839ABE9948}" destId="{02CA806B-9245-4EBC-AF7D-B8570022A626}" srcOrd="0" destOrd="0" presId="urn:microsoft.com/office/officeart/2005/8/layout/hierarchy1"/>
    <dgm:cxn modelId="{3BDFCBB1-6623-4D93-B0F4-F4AC9AD85E38}" type="presOf" srcId="{73D075F7-108E-4F6C-8AF3-6D876780B0E6}" destId="{A9275C47-701E-447B-BDC7-DE88859E2884}" srcOrd="0" destOrd="0" presId="urn:microsoft.com/office/officeart/2005/8/layout/hierarchy1"/>
    <dgm:cxn modelId="{75DBD6F5-80A9-492B-966B-BFF5C953A699}" srcId="{73D075F7-108E-4F6C-8AF3-6D876780B0E6}" destId="{D282A887-AFB6-4A8A-A224-66831F916CF3}" srcOrd="1" destOrd="0" parTransId="{8E8D1BD7-01F5-4DCB-8453-0F066F352755}" sibTransId="{B7245F66-B063-42D8-BF50-2C466D450298}"/>
    <dgm:cxn modelId="{10101FE6-E146-41CD-97D7-3B7780B02FC0}" type="presParOf" srcId="{A9275C47-701E-447B-BDC7-DE88859E2884}" destId="{EC38AC31-841D-4785-9BB3-BFBFE1E800A6}" srcOrd="0" destOrd="0" presId="urn:microsoft.com/office/officeart/2005/8/layout/hierarchy1"/>
    <dgm:cxn modelId="{8B64A9D8-4391-4E0F-B1F5-45897EBF8D96}" type="presParOf" srcId="{EC38AC31-841D-4785-9BB3-BFBFE1E800A6}" destId="{9E7EF702-A8B9-4CB4-BD7C-6708158146B3}" srcOrd="0" destOrd="0" presId="urn:microsoft.com/office/officeart/2005/8/layout/hierarchy1"/>
    <dgm:cxn modelId="{53F96F44-0C5B-4FAB-92C4-AEBCAAC1658C}" type="presParOf" srcId="{9E7EF702-A8B9-4CB4-BD7C-6708158146B3}" destId="{91F00A66-C58E-4AA4-8EDC-6B00E109D22C}" srcOrd="0" destOrd="0" presId="urn:microsoft.com/office/officeart/2005/8/layout/hierarchy1"/>
    <dgm:cxn modelId="{241C7E61-B8E4-4BC6-8360-4642D4E68E89}" type="presParOf" srcId="{9E7EF702-A8B9-4CB4-BD7C-6708158146B3}" destId="{02CA806B-9245-4EBC-AF7D-B8570022A626}" srcOrd="1" destOrd="0" presId="urn:microsoft.com/office/officeart/2005/8/layout/hierarchy1"/>
    <dgm:cxn modelId="{DA23751C-7A01-40C3-ADD1-867EBE90F0BE}" type="presParOf" srcId="{EC38AC31-841D-4785-9BB3-BFBFE1E800A6}" destId="{F2AC5755-C392-41DB-B700-1CDCB1D3DC77}" srcOrd="1" destOrd="0" presId="urn:microsoft.com/office/officeart/2005/8/layout/hierarchy1"/>
    <dgm:cxn modelId="{C2104DFD-683D-4C61-8FEB-D53F163C2DB9}" type="presParOf" srcId="{A9275C47-701E-447B-BDC7-DE88859E2884}" destId="{EB5668FD-DA7D-4250-92DC-0B5C22515568}" srcOrd="1" destOrd="0" presId="urn:microsoft.com/office/officeart/2005/8/layout/hierarchy1"/>
    <dgm:cxn modelId="{85F48ACB-05A1-4981-B34A-8EB1EE6BB6DC}" type="presParOf" srcId="{EB5668FD-DA7D-4250-92DC-0B5C22515568}" destId="{56230F9D-CB8C-4441-AC46-821DE64AFF21}" srcOrd="0" destOrd="0" presId="urn:microsoft.com/office/officeart/2005/8/layout/hierarchy1"/>
    <dgm:cxn modelId="{54C4A00E-78EE-4D99-A78A-54340AC8FE15}" type="presParOf" srcId="{56230F9D-CB8C-4441-AC46-821DE64AFF21}" destId="{F4BF9979-C09D-4DBC-96EC-DE17762E5BB2}" srcOrd="0" destOrd="0" presId="urn:microsoft.com/office/officeart/2005/8/layout/hierarchy1"/>
    <dgm:cxn modelId="{2E5FB088-B4B3-4456-8B2F-80D85BBA604F}" type="presParOf" srcId="{56230F9D-CB8C-4441-AC46-821DE64AFF21}" destId="{DDDC307F-8F96-40C6-ADAF-6BDBABBCEE44}" srcOrd="1" destOrd="0" presId="urn:microsoft.com/office/officeart/2005/8/layout/hierarchy1"/>
    <dgm:cxn modelId="{3B8B9062-FE88-401D-B791-7E303550A02B}" type="presParOf" srcId="{EB5668FD-DA7D-4250-92DC-0B5C22515568}" destId="{BADCB24B-1E63-4A5E-81E6-5CC610E5DA2C}"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F1E5A7-B03E-462A-A362-ABFA7F168274}">
      <dsp:nvSpPr>
        <dsp:cNvPr id="0" name=""/>
        <dsp:cNvSpPr/>
      </dsp:nvSpPr>
      <dsp:spPr>
        <a:xfrm>
          <a:off x="0" y="0"/>
          <a:ext cx="7501810" cy="1889760"/>
        </a:xfrm>
        <a:prstGeom prst="roundRect">
          <a:avLst>
            <a:gd name="adj" fmla="val 10000"/>
          </a:avLst>
        </a:prstGeom>
        <a:solidFill>
          <a:schemeClr val="dk2">
            <a:hueOff val="0"/>
            <a:satOff val="0"/>
            <a:lumOff val="0"/>
            <a:alphaOff val="0"/>
          </a:schemeClr>
        </a:solidFill>
        <a:ln w="28575" cap="rnd"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ro-RO" sz="1800" kern="1200" dirty="0"/>
            <a:t>Pentru exemplificarea modului de aplicare a transformatei Hadamard asupra unei imagini am folosit utilitarul </a:t>
          </a:r>
          <a:r>
            <a:rPr lang="ro-RO" sz="1800" kern="1200" dirty="0" err="1"/>
            <a:t>Spyder</a:t>
          </a:r>
          <a:r>
            <a:rPr lang="ro-RO" sz="1800" kern="1200" dirty="0"/>
            <a:t> din suita Anaconda, produsul final fiind o arhivă conținând un fișier cu extensia .</a:t>
          </a:r>
          <a:r>
            <a:rPr lang="ro-RO" sz="1800" kern="1200" dirty="0" err="1"/>
            <a:t>py</a:t>
          </a:r>
          <a:r>
            <a:rPr lang="ro-RO" sz="1800" kern="1200" dirty="0"/>
            <a:t> și, respectiv, imaginile de test.</a:t>
          </a:r>
          <a:endParaRPr lang="en-US" sz="1800" kern="1200" dirty="0"/>
        </a:p>
      </dsp:txBody>
      <dsp:txXfrm>
        <a:off x="55349" y="55349"/>
        <a:ext cx="5548596" cy="1779062"/>
      </dsp:txXfrm>
    </dsp:sp>
    <dsp:sp modelId="{00F4ADE7-2DD7-4951-AE33-5B152CECEF16}">
      <dsp:nvSpPr>
        <dsp:cNvPr id="0" name=""/>
        <dsp:cNvSpPr/>
      </dsp:nvSpPr>
      <dsp:spPr>
        <a:xfrm>
          <a:off x="1323848" y="2309706"/>
          <a:ext cx="7501810" cy="1889760"/>
        </a:xfrm>
        <a:prstGeom prst="roundRect">
          <a:avLst>
            <a:gd name="adj" fmla="val 10000"/>
          </a:avLst>
        </a:prstGeom>
        <a:solidFill>
          <a:schemeClr val="dk2">
            <a:hueOff val="0"/>
            <a:satOff val="0"/>
            <a:lumOff val="0"/>
            <a:alphaOff val="0"/>
          </a:schemeClr>
        </a:solidFill>
        <a:ln w="28575" cap="rnd"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ro-RO" sz="1800" kern="1200"/>
            <a:t>Librăriile utilizate:</a:t>
          </a:r>
          <a:endParaRPr lang="en-US" sz="1800" kern="1200"/>
        </a:p>
        <a:p>
          <a:pPr marL="114300" lvl="1" indent="-114300" algn="l" defTabSz="622300">
            <a:lnSpc>
              <a:spcPct val="90000"/>
            </a:lnSpc>
            <a:spcBef>
              <a:spcPct val="0"/>
            </a:spcBef>
            <a:spcAft>
              <a:spcPct val="15000"/>
            </a:spcAft>
            <a:buChar char="•"/>
          </a:pPr>
          <a:r>
            <a:rPr lang="ro-RO" sz="1400" kern="1200"/>
            <a:t>numpy </a:t>
          </a:r>
          <a:r>
            <a:rPr lang="ro-RO" sz="1400" kern="1200">
              <a:sym typeface="Symbol" panose="05050102010706020507" pitchFamily="18" charset="2"/>
            </a:rPr>
            <a:t></a:t>
          </a:r>
          <a:r>
            <a:rPr lang="ro-RO" sz="1400" kern="1200"/>
            <a:t> este utilizată pentru lucrul cu array-uri și are funcții care se folosesc în domeniul algebrei liniare, transformatelor Fourier și </a:t>
          </a:r>
          <a:r>
            <a:rPr lang="en-US" sz="1400" kern="1200"/>
            <a:t>î</a:t>
          </a:r>
          <a:r>
            <a:rPr lang="ro-RO" sz="1400" kern="1200"/>
            <a:t>n operațiile cu matrici</a:t>
          </a:r>
          <a:r>
            <a:rPr lang="en-US" sz="1400" kern="1200"/>
            <a:t>;</a:t>
          </a:r>
        </a:p>
        <a:p>
          <a:pPr marL="114300" lvl="1" indent="-114300" algn="l" defTabSz="622300">
            <a:lnSpc>
              <a:spcPct val="90000"/>
            </a:lnSpc>
            <a:spcBef>
              <a:spcPct val="0"/>
            </a:spcBef>
            <a:spcAft>
              <a:spcPct val="15000"/>
            </a:spcAft>
            <a:buChar char="•"/>
          </a:pPr>
          <a:r>
            <a:rPr lang="ro-RO" sz="1400" kern="1200"/>
            <a:t>matplotlib.pyplot  </a:t>
          </a:r>
          <a:r>
            <a:rPr lang="ro-RO" sz="1400" kern="1200">
              <a:sym typeface="Symbol" panose="05050102010706020507" pitchFamily="18" charset="2"/>
            </a:rPr>
            <a:t></a:t>
          </a:r>
          <a:r>
            <a:rPr lang="ro-RO" sz="1400" kern="1200"/>
            <a:t> este utilizată pentru a  crea reprezentări grafice;</a:t>
          </a:r>
          <a:endParaRPr lang="en-US" sz="1400" kern="1200"/>
        </a:p>
        <a:p>
          <a:pPr marL="114300" lvl="1" indent="-114300" algn="l" defTabSz="622300">
            <a:lnSpc>
              <a:spcPct val="90000"/>
            </a:lnSpc>
            <a:spcBef>
              <a:spcPct val="0"/>
            </a:spcBef>
            <a:spcAft>
              <a:spcPct val="15000"/>
            </a:spcAft>
            <a:buChar char="•"/>
          </a:pPr>
          <a:r>
            <a:rPr lang="ro-RO" sz="1400" kern="1200"/>
            <a:t>math </a:t>
          </a:r>
          <a:r>
            <a:rPr lang="ro-RO" sz="1400" kern="1200">
              <a:sym typeface="Symbol" panose="05050102010706020507" pitchFamily="18" charset="2"/>
            </a:rPr>
            <a:t></a:t>
          </a:r>
          <a:r>
            <a:rPr lang="ro-RO" sz="1400" kern="1200"/>
            <a:t> este utilizată pentru funcții matematice.</a:t>
          </a:r>
          <a:endParaRPr lang="en-US" sz="1400" kern="1200"/>
        </a:p>
      </dsp:txBody>
      <dsp:txXfrm>
        <a:off x="1379197" y="2365055"/>
        <a:ext cx="4838919" cy="1779062"/>
      </dsp:txXfrm>
    </dsp:sp>
    <dsp:sp modelId="{DD7924E3-D49D-4F3D-82A6-60136A4F1DCB}">
      <dsp:nvSpPr>
        <dsp:cNvPr id="0" name=""/>
        <dsp:cNvSpPr/>
      </dsp:nvSpPr>
      <dsp:spPr>
        <a:xfrm>
          <a:off x="6273466" y="1485561"/>
          <a:ext cx="1228344" cy="1228344"/>
        </a:xfrm>
        <a:prstGeom prst="downArrow">
          <a:avLst>
            <a:gd name="adj1" fmla="val 55000"/>
            <a:gd name="adj2" fmla="val 45000"/>
          </a:avLst>
        </a:prstGeom>
        <a:solidFill>
          <a:schemeClr val="dk2">
            <a:alpha val="90000"/>
            <a:tint val="40000"/>
            <a:hueOff val="0"/>
            <a:satOff val="0"/>
            <a:lumOff val="0"/>
            <a:alphaOff val="0"/>
          </a:schemeClr>
        </a:solidFill>
        <a:ln w="1905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6549843" y="1485561"/>
        <a:ext cx="675590" cy="9243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F00A66-C58E-4AA4-8EDC-6B00E109D22C}">
      <dsp:nvSpPr>
        <dsp:cNvPr id="0" name=""/>
        <dsp:cNvSpPr/>
      </dsp:nvSpPr>
      <dsp:spPr>
        <a:xfrm>
          <a:off x="1174" y="184257"/>
          <a:ext cx="4124157" cy="2618839"/>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02CA806B-9245-4EBC-AF7D-B8570022A626}">
      <dsp:nvSpPr>
        <dsp:cNvPr id="0" name=""/>
        <dsp:cNvSpPr/>
      </dsp:nvSpPr>
      <dsp:spPr>
        <a:xfrm>
          <a:off x="459414" y="619585"/>
          <a:ext cx="4124157" cy="2618839"/>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just" defTabSz="622300">
            <a:lnSpc>
              <a:spcPct val="90000"/>
            </a:lnSpc>
            <a:spcBef>
              <a:spcPct val="0"/>
            </a:spcBef>
            <a:spcAft>
              <a:spcPct val="35000"/>
            </a:spcAft>
            <a:buNone/>
          </a:pPr>
          <a:r>
            <a:rPr lang="ro-RO" sz="1400" kern="1200" dirty="0"/>
            <a:t>Folosind metoda pe care am abordat-o mai sus, se poate determina ușor, în mod recursiv transformata Hadamard ordonată a unui bloc de pixeli corespunzător unei </a:t>
          </a:r>
          <a:r>
            <a:rPr lang="ro-RO" sz="1400" kern="1200" dirty="0" err="1"/>
            <a:t>matrici</a:t>
          </a:r>
          <a:r>
            <a:rPr lang="ro-RO" sz="1400" kern="1200" dirty="0"/>
            <a:t> pătratice provenite dintr-o imagine de test, put imagine de test, obținând o bună compactare a energiei în domeniul transformat.  De asemenea, am reușit să ilustrăm, în aceeași manieră, filtrarea imaginii și parametrii privind refacerea acesteia.</a:t>
          </a:r>
          <a:endParaRPr lang="en-US" sz="1400" kern="1200" dirty="0"/>
        </a:p>
      </dsp:txBody>
      <dsp:txXfrm>
        <a:off x="536117" y="696288"/>
        <a:ext cx="3970751" cy="2465433"/>
      </dsp:txXfrm>
    </dsp:sp>
    <dsp:sp modelId="{F4BF9979-C09D-4DBC-96EC-DE17762E5BB2}">
      <dsp:nvSpPr>
        <dsp:cNvPr id="0" name=""/>
        <dsp:cNvSpPr/>
      </dsp:nvSpPr>
      <dsp:spPr>
        <a:xfrm>
          <a:off x="5041811" y="184257"/>
          <a:ext cx="4124157" cy="2618839"/>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DDDC307F-8F96-40C6-ADAF-6BDBABBCEE44}">
      <dsp:nvSpPr>
        <dsp:cNvPr id="0" name=""/>
        <dsp:cNvSpPr/>
      </dsp:nvSpPr>
      <dsp:spPr>
        <a:xfrm>
          <a:off x="5500051" y="619585"/>
          <a:ext cx="4124157" cy="2618839"/>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just" defTabSz="622300">
            <a:lnSpc>
              <a:spcPct val="90000"/>
            </a:lnSpc>
            <a:spcBef>
              <a:spcPct val="0"/>
            </a:spcBef>
            <a:spcAft>
              <a:spcPct val="35000"/>
            </a:spcAft>
            <a:buNone/>
          </a:pPr>
          <a:r>
            <a:rPr lang="ro-RO" sz="1400" kern="1200" dirty="0"/>
            <a:t>În ceea ce privește eventualele îmbunătățiri aduse programului, ceea ce s-ar mai putea face, în primă instanță, ar fi împărțirea unei imagini în blocuri mai mici, putând aplica transformata Hadamard pentru fiecare bloc în parte și concatenând apoi rezultatele. O altă idee ar putea fi reprezentată de rularea algoritmului, nu pe o imagine individuală, ci pe un set de imagini. </a:t>
          </a:r>
          <a:endParaRPr lang="en-US" sz="1400" kern="1200" dirty="0"/>
        </a:p>
      </dsp:txBody>
      <dsp:txXfrm>
        <a:off x="5576754" y="696288"/>
        <a:ext cx="3970751" cy="2465433"/>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zitiv titlu">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ro-RO"/>
              <a:t>Faceți clic pentru a edita stilul de titlu coordonator</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o-RO"/>
              <a:t>Faceți clic pentru a edita stilul de subtitlu coordonator</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87DE6118-2437-4B30-8E3C-4D2BE6020583}" type="datetimeFigureOut">
              <a:rPr lang="en-US" smtClean="0"/>
              <a:pPr/>
              <a:t>1/13/2021</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945866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ine panoramică cu legendă">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ro-RO"/>
              <a:t>Faceți clic pentru a edita stilul de titlu coordonator</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o-RO" dirty="0"/>
              <a:t>Faceți clic pe pictogramă pentru a adăuga o imagine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5" name="Date Placeholder 4"/>
          <p:cNvSpPr>
            <a:spLocks noGrp="1"/>
          </p:cNvSpPr>
          <p:nvPr>
            <p:ph type="dt" sz="half" idx="10"/>
          </p:nvPr>
        </p:nvSpPr>
        <p:spPr/>
        <p:txBody>
          <a:bodyPr/>
          <a:lstStyle/>
          <a:p>
            <a:fld id="{87DE6118-2437-4B30-8E3C-4D2BE6020583}" type="datetimeFigureOut">
              <a:rPr lang="en-US" smtClean="0"/>
              <a:pPr/>
              <a:t>1/13/2021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48267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u și legendă">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ro-RO"/>
              <a:t>Faceți clic pentru a edita stilul de titlu coordonator</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4" name="Date Placeholder 3"/>
          <p:cNvSpPr>
            <a:spLocks noGrp="1"/>
          </p:cNvSpPr>
          <p:nvPr>
            <p:ph type="dt" sz="half" idx="10"/>
          </p:nvPr>
        </p:nvSpPr>
        <p:spPr/>
        <p:txBody>
          <a:bodyPr/>
          <a:lstStyle/>
          <a:p>
            <a:fld id="{87DE6118-2437-4B30-8E3C-4D2BE6020583}" type="datetimeFigureOut">
              <a:rPr lang="en-US" smtClean="0"/>
              <a:pPr/>
              <a:t>1/13/2021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9877993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t cu legendă">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ro-RO"/>
              <a:t>Faceți clic pentru a edita stilul de titlu coordonator</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4" name="Date Placeholder 3"/>
          <p:cNvSpPr>
            <a:spLocks noGrp="1"/>
          </p:cNvSpPr>
          <p:nvPr>
            <p:ph type="dt" sz="half" idx="10"/>
          </p:nvPr>
        </p:nvSpPr>
        <p:spPr/>
        <p:txBody>
          <a:bodyPr/>
          <a:lstStyle/>
          <a:p>
            <a:fld id="{87DE6118-2437-4B30-8E3C-4D2BE6020583}" type="datetimeFigureOut">
              <a:rPr lang="en-US" smtClean="0"/>
              <a:pPr/>
              <a:t>1/13/2021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6636932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arte de vizită">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ro-RO"/>
              <a:t>Faceți clic pentru a edita stilul de titlu coordonator</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o-RO"/>
              <a:t>Faceţi clic pentru a edita Master stiluri text</a:t>
            </a:r>
          </a:p>
        </p:txBody>
      </p:sp>
      <p:sp>
        <p:nvSpPr>
          <p:cNvPr id="4" name="Date Placeholder 3"/>
          <p:cNvSpPr>
            <a:spLocks noGrp="1"/>
          </p:cNvSpPr>
          <p:nvPr>
            <p:ph type="dt" sz="half" idx="10"/>
          </p:nvPr>
        </p:nvSpPr>
        <p:spPr/>
        <p:txBody>
          <a:bodyPr/>
          <a:lstStyle/>
          <a:p>
            <a:fld id="{87DE6118-2437-4B30-8E3C-4D2BE6020583}" type="datetimeFigureOut">
              <a:rPr lang="en-US" smtClean="0"/>
              <a:pPr/>
              <a:t>1/13/2021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0096215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ane">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ro-RO"/>
              <a:t>Faceți clic pentru a edita stilul de titlu coordonator</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7DE6118-2437-4B30-8E3C-4D2BE6020583}" type="datetimeFigureOut">
              <a:rPr lang="en-US" smtClean="0"/>
              <a:pPr/>
              <a:t>1/13/2021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9850353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oană cu trei imagini">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ro-RO"/>
              <a:t>Faceți clic pentru a edita stilul de titlu coordonator</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o-RO" dirty="0"/>
              <a:t>Faceți clic pe pictogramă pentru a adăuga o imagine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o-RO" dirty="0"/>
              <a:t>Faceți clic pe pictogramă pentru a adăuga o imagine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o-RO" dirty="0"/>
              <a:t>Faceți clic pe pictogramă pentru a adăuga o imagine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7DE6118-2437-4B30-8E3C-4D2BE6020583}" type="datetimeFigureOut">
              <a:rPr lang="en-US" smtClean="0"/>
              <a:pPr/>
              <a:t>1/13/2021</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1093087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ext vertical și titlu">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ro-RO"/>
              <a:t>Faceți clic pentru a edita stilul de titlu coordonator</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87DE6118-2437-4B30-8E3C-4D2BE6020583}" type="datetimeFigureOut">
              <a:rPr lang="en-US" smtClean="0"/>
              <a:t>1/13/2021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9739948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itlu vertical și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ro-RO"/>
              <a:t>Faceți clic pentru a edita stilul de titlu coordonator</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87DE6118-2437-4B30-8E3C-4D2BE6020583}" type="datetimeFigureOut">
              <a:rPr lang="en-US" smtClean="0"/>
              <a:t>1/13/2021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843336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u și conțin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t>Faceți clic pentru a edita stilul de titlu coordonator</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838308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ntet secțiune">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ro-RO"/>
              <a:t>Faceți clic pentru a edita stilul de titlu coordonator</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o-RO"/>
              <a:t>Faceţi clic pentru a edita Master stiluri text</a:t>
            </a:r>
          </a:p>
        </p:txBody>
      </p:sp>
      <p:sp>
        <p:nvSpPr>
          <p:cNvPr id="4" name="Date Placeholder 3"/>
          <p:cNvSpPr>
            <a:spLocks noGrp="1"/>
          </p:cNvSpPr>
          <p:nvPr>
            <p:ph type="dt" sz="half" idx="10"/>
          </p:nvPr>
        </p:nvSpPr>
        <p:spPr/>
        <p:txBody>
          <a:bodyPr/>
          <a:lstStyle/>
          <a:p>
            <a:fld id="{87DE6118-2437-4B30-8E3C-4D2BE6020583}" type="datetimeFigureOut">
              <a:rPr lang="en-US" smtClean="0"/>
              <a:pPr/>
              <a:t>1/13/2021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914701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uă tipuri de conțin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t>Faceți clic pentru a edita stilul de titlu coordonator</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1/13/2021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373254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ți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o-RO"/>
              <a:t>Faceți clic pentru a edita stilul de titlu coordonator</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1/13/2021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948452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Doar titlu">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ro-RO"/>
              <a:t>Faceți clic pentru a edita stilul de titlu coordonator</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1/13/2021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863986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Necompleta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1/13/2021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380259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ținut cu legendă">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ro-RO"/>
              <a:t>Faceți clic pentru a edita stilul de titlu coordonator</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5" name="Date Placeholder 4"/>
          <p:cNvSpPr>
            <a:spLocks noGrp="1"/>
          </p:cNvSpPr>
          <p:nvPr>
            <p:ph type="dt" sz="half" idx="10"/>
          </p:nvPr>
        </p:nvSpPr>
        <p:spPr/>
        <p:txBody>
          <a:bodyPr/>
          <a:lstStyle/>
          <a:p>
            <a:fld id="{87DE6118-2437-4B30-8E3C-4D2BE6020583}" type="datetimeFigureOut">
              <a:rPr lang="en-US" smtClean="0"/>
              <a:pPr/>
              <a:t>1/13/2021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378408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ine cu legendă">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ro-RO"/>
              <a:t>Faceți clic pentru a edita stilul de titlu coordonator</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ro-RO" dirty="0"/>
              <a:t>Faceți clic pe pictogramă pentru a adăuga o imagine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5" name="Date Placeholder 4"/>
          <p:cNvSpPr>
            <a:spLocks noGrp="1"/>
          </p:cNvSpPr>
          <p:nvPr>
            <p:ph type="dt" sz="half" idx="10"/>
          </p:nvPr>
        </p:nvSpPr>
        <p:spPr/>
        <p:txBody>
          <a:bodyPr/>
          <a:lstStyle/>
          <a:p>
            <a:fld id="{87DE6118-2437-4B30-8E3C-4D2BE6020583}" type="datetimeFigureOut">
              <a:rPr lang="en-US" smtClean="0"/>
              <a:pPr/>
              <a:t>1/13/2021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867375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ro-RO"/>
              <a:t>Faceți clic pentru a edita stilul de titlu coordonator</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87DE6118-2437-4B30-8E3C-4D2BE6020583}" type="datetimeFigureOut">
              <a:rPr lang="en-US" smtClean="0"/>
              <a:pPr/>
              <a:t>1/13/2021</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571838915"/>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 id="2147483822" r:id="rId12"/>
    <p:sldLayoutId id="2147483823" r:id="rId13"/>
    <p:sldLayoutId id="2147483824" r:id="rId14"/>
    <p:sldLayoutId id="2147483825" r:id="rId15"/>
    <p:sldLayoutId id="2147483826" r:id="rId16"/>
    <p:sldLayoutId id="214748382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w3schools.com/python" TargetMode="External"/><Relationship Id="rId2" Type="http://schemas.openxmlformats.org/officeDocument/2006/relationships/hyperlink" Target="https://www.creeaza.com/referate/matematica/Transformari-rectangulare-tran483.php"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p:nvSpPr>
          <p:cNvPr id="9" name="TextBox 233">
            <a:extLst>
              <a:ext uri="{FF2B5EF4-FFF2-40B4-BE49-F238E27FC236}">
                <a16:creationId xmlns:a16="http://schemas.microsoft.com/office/drawing/2014/main" id="{A9D82677-003A-49EB-8715-7B3B9686BF26}"/>
              </a:ext>
            </a:extLst>
          </p:cNvPr>
          <p:cNvSpPr txBox="1"/>
          <p:nvPr/>
        </p:nvSpPr>
        <p:spPr>
          <a:xfrm>
            <a:off x="1424609" y="-1126168"/>
            <a:ext cx="9342782" cy="4154984"/>
          </a:xfrm>
          <a:prstGeom prst="rect">
            <a:avLst/>
          </a:prstGeom>
          <a:noFill/>
        </p:spPr>
        <p:txBody>
          <a:bodyPr wrap="square" rtlCol="0" anchor="b">
            <a:spAutoFit/>
          </a:bodyPr>
          <a:lstStyle/>
          <a:p>
            <a:pPr algn="ctr"/>
            <a:endParaRPr lang="en-US" sz="6000" dirty="0">
              <a:solidFill>
                <a:schemeClr val="tx2"/>
              </a:solidFill>
              <a:latin typeface="Asap Medium" panose="020F0504030102060203" pitchFamily="34" charset="77"/>
              <a:ea typeface="Roboto" panose="02000000000000000000" pitchFamily="2" charset="0"/>
              <a:cs typeface="Catamaran SemiBold" pitchFamily="2" charset="77"/>
            </a:endParaRPr>
          </a:p>
          <a:p>
            <a:pPr algn="ctr"/>
            <a:endParaRPr lang="en-US" sz="6000" dirty="0">
              <a:solidFill>
                <a:schemeClr val="tx2"/>
              </a:solidFill>
              <a:latin typeface="Asap Medium" panose="020F0504030102060203" pitchFamily="34" charset="77"/>
              <a:ea typeface="Roboto" panose="02000000000000000000" pitchFamily="2" charset="0"/>
              <a:cs typeface="Catamaran SemiBold" pitchFamily="2" charset="77"/>
            </a:endParaRPr>
          </a:p>
          <a:p>
            <a:pPr algn="ctr"/>
            <a:endParaRPr lang="en-US" sz="4800" dirty="0">
              <a:solidFill>
                <a:schemeClr val="tx2"/>
              </a:solidFill>
              <a:latin typeface="Asap Medium" panose="020F0504030102060203" pitchFamily="34" charset="77"/>
              <a:ea typeface="Roboto" panose="02000000000000000000" pitchFamily="2" charset="0"/>
              <a:cs typeface="Catamaran SemiBold" pitchFamily="2" charset="77"/>
            </a:endParaRPr>
          </a:p>
          <a:p>
            <a:pPr algn="ctr"/>
            <a:r>
              <a:rPr lang="ro-RO" sz="4800" b="1" dirty="0">
                <a:ln w="12700">
                  <a:solidFill>
                    <a:schemeClr val="accent5"/>
                  </a:solidFill>
                  <a:prstDash val="solid"/>
                </a:ln>
                <a:pattFill prst="ltDnDiag">
                  <a:fgClr>
                    <a:schemeClr val="accent5">
                      <a:lumMod val="60000"/>
                      <a:lumOff val="40000"/>
                    </a:schemeClr>
                  </a:fgClr>
                  <a:bgClr>
                    <a:schemeClr val="bg1"/>
                  </a:bgClr>
                </a:pattFill>
                <a:latin typeface="Asap Medium" panose="020F0504030102060203" pitchFamily="34" charset="77"/>
                <a:ea typeface="Roboto" panose="02000000000000000000" pitchFamily="2" charset="0"/>
                <a:cs typeface="Catamaran SemiBold" pitchFamily="2" charset="77"/>
              </a:rPr>
              <a:t>Transformata HADAMARD pentru reprezentarea imaginilor și filtrare</a:t>
            </a:r>
            <a:endParaRPr lang="en-US" sz="4800" b="1" dirty="0">
              <a:ln w="12700">
                <a:solidFill>
                  <a:schemeClr val="accent5"/>
                </a:solidFill>
                <a:prstDash val="solid"/>
              </a:ln>
              <a:pattFill prst="ltDnDiag">
                <a:fgClr>
                  <a:schemeClr val="accent5">
                    <a:lumMod val="60000"/>
                    <a:lumOff val="40000"/>
                  </a:schemeClr>
                </a:fgClr>
                <a:bgClr>
                  <a:schemeClr val="bg1"/>
                </a:bgClr>
              </a:pattFill>
              <a:latin typeface="Asap Medium" panose="020F0504030102060203" pitchFamily="34" charset="77"/>
              <a:ea typeface="Roboto" panose="02000000000000000000" pitchFamily="2" charset="0"/>
              <a:cs typeface="Catamaran SemiBold" pitchFamily="2" charset="77"/>
            </a:endParaRPr>
          </a:p>
        </p:txBody>
      </p:sp>
      <p:sp>
        <p:nvSpPr>
          <p:cNvPr id="10" name="TextBox 1">
            <a:extLst>
              <a:ext uri="{FF2B5EF4-FFF2-40B4-BE49-F238E27FC236}">
                <a16:creationId xmlns:a16="http://schemas.microsoft.com/office/drawing/2014/main" id="{FF518ABD-56DF-4695-B7D4-D7C9C5B216BD}"/>
              </a:ext>
            </a:extLst>
          </p:cNvPr>
          <p:cNvSpPr txBox="1"/>
          <p:nvPr/>
        </p:nvSpPr>
        <p:spPr>
          <a:xfrm>
            <a:off x="2516496" y="3314843"/>
            <a:ext cx="7159008" cy="707886"/>
          </a:xfrm>
          <a:prstGeom prst="rect">
            <a:avLst/>
          </a:prstGeom>
          <a:noFill/>
        </p:spPr>
        <p:txBody>
          <a:bodyPr wrap="square" rtlCol="0">
            <a:spAutoFit/>
          </a:bodyPr>
          <a:lstStyle/>
          <a:p>
            <a:pPr algn="ctr"/>
            <a:r>
              <a:rPr lang="ro-RO" b="1" i="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-Proiect PRELUCRAREA NUMERICĂ A IMAGINILOR-</a:t>
            </a:r>
            <a:endParaRPr lang="ro-RO"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a:p>
            <a:pPr algn="ctr"/>
            <a:endParaRPr lang="es-ES_tradnl" sz="2200" dirty="0">
              <a:latin typeface="Asap" panose="020F0504030102060203" pitchFamily="34" charset="77"/>
              <a:cs typeface="Arima Madurai Light" pitchFamily="2" charset="77"/>
            </a:endParaRPr>
          </a:p>
        </p:txBody>
      </p:sp>
      <p:sp>
        <p:nvSpPr>
          <p:cNvPr id="11" name="Dreptunghi 10">
            <a:extLst>
              <a:ext uri="{FF2B5EF4-FFF2-40B4-BE49-F238E27FC236}">
                <a16:creationId xmlns:a16="http://schemas.microsoft.com/office/drawing/2014/main" id="{B70F9B1D-49BF-4E13-BDF9-B3EFE9F7CB47}"/>
              </a:ext>
            </a:extLst>
          </p:cNvPr>
          <p:cNvSpPr/>
          <p:nvPr/>
        </p:nvSpPr>
        <p:spPr>
          <a:xfrm>
            <a:off x="1661595" y="4159824"/>
            <a:ext cx="8868810" cy="1523366"/>
          </a:xfrm>
          <a:prstGeom prst="rect">
            <a:avLst/>
          </a:prstGeom>
        </p:spPr>
        <p:txBody>
          <a:bodyPr wrap="square" numCol="2">
            <a:spAutoFit/>
          </a:bodyPr>
          <a:lstStyle/>
          <a:p>
            <a:pPr algn="ctr">
              <a:lnSpc>
                <a:spcPct val="107000"/>
              </a:lnSpc>
              <a:spcAft>
                <a:spcPts val="600"/>
              </a:spcAft>
            </a:pPr>
            <a:r>
              <a:rPr lang="ro-RO" b="1" i="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Realizat de: </a:t>
            </a:r>
          </a:p>
          <a:p>
            <a:pPr algn="ctr">
              <a:lnSpc>
                <a:spcPct val="107000"/>
              </a:lnSpc>
              <a:spcAft>
                <a:spcPts val="600"/>
              </a:spcAft>
            </a:pPr>
            <a:r>
              <a:rPr lang="ro-RO" b="1" i="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Haneș Elisabeta-Eunice,</a:t>
            </a:r>
          </a:p>
          <a:p>
            <a:pPr algn="ctr">
              <a:lnSpc>
                <a:spcPct val="107000"/>
              </a:lnSpc>
              <a:spcAft>
                <a:spcPts val="600"/>
              </a:spcAft>
            </a:pPr>
            <a:r>
              <a:rPr lang="ro-RO" b="1" i="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 Torodoc Cristina-Alexandra</a:t>
            </a:r>
          </a:p>
          <a:p>
            <a:pPr algn="ctr">
              <a:lnSpc>
                <a:spcPct val="107000"/>
              </a:lnSpc>
              <a:spcAft>
                <a:spcPts val="600"/>
              </a:spcAft>
            </a:pPr>
            <a:r>
              <a:rPr lang="ro-RO" b="1" i="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Grupa: 2243/2</a:t>
            </a:r>
          </a:p>
          <a:p>
            <a:pPr algn="ctr">
              <a:lnSpc>
                <a:spcPct val="107000"/>
              </a:lnSpc>
              <a:spcAft>
                <a:spcPts val="600"/>
              </a:spcAft>
            </a:pPr>
            <a:r>
              <a:rPr lang="ro-RO" b="1" i="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Profesor îndrumător: </a:t>
            </a:r>
          </a:p>
          <a:p>
            <a:pPr algn="ctr">
              <a:lnSpc>
                <a:spcPct val="107000"/>
              </a:lnSpc>
              <a:spcAft>
                <a:spcPts val="600"/>
              </a:spcAft>
            </a:pPr>
            <a:r>
              <a:rPr lang="ro-RO" b="1" i="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Sl.dr.ing. Camelia-Costina FLOREA</a:t>
            </a:r>
            <a:r>
              <a:rPr lang="ro-RO" b="1" i="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Times New Roman" panose="02020603050405020304" pitchFamily="18" charset="0"/>
                <a:ea typeface="Times New Roman" panose="02020603050405020304" pitchFamily="18" charset="0"/>
                <a:cs typeface="Times New Roman" panose="02020603050405020304" pitchFamily="18" charset="0"/>
              </a:rPr>
              <a:t> </a:t>
            </a:r>
            <a:endParaRPr lang="ro-RO" sz="1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254373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tăText 2">
            <a:extLst>
              <a:ext uri="{FF2B5EF4-FFF2-40B4-BE49-F238E27FC236}">
                <a16:creationId xmlns:a16="http://schemas.microsoft.com/office/drawing/2014/main" id="{11C43A77-8A88-41B6-981E-A05744B4621B}"/>
              </a:ext>
            </a:extLst>
          </p:cNvPr>
          <p:cNvSpPr txBox="1"/>
          <p:nvPr/>
        </p:nvSpPr>
        <p:spPr>
          <a:xfrm>
            <a:off x="328807" y="104619"/>
            <a:ext cx="10180529" cy="946798"/>
          </a:xfrm>
          <a:prstGeom prst="rect">
            <a:avLst/>
          </a:prstGeom>
          <a:noFill/>
        </p:spPr>
        <p:txBody>
          <a:bodyPr wrap="square">
            <a:spAutoFit/>
          </a:bodyPr>
          <a:lstStyle/>
          <a:p>
            <a:pPr marL="285750" indent="-285750" algn="just">
              <a:lnSpc>
                <a:spcPct val="115000"/>
              </a:lnSpc>
              <a:spcAft>
                <a:spcPts val="1000"/>
              </a:spcAft>
              <a:buFont typeface="Arial" panose="020B0604020202020204" pitchFamily="34" charset="0"/>
              <a:buChar char="•"/>
            </a:pPr>
            <a:r>
              <a:rPr lang="ro-RO" sz="1800" dirty="0">
                <a:ln w="0"/>
                <a:solidFill>
                  <a:schemeClr val="accent1"/>
                </a:solidFill>
                <a:effectLst>
                  <a:outerShdw blurRad="38100" dist="25400" dir="5400000" algn="ctr" rotWithShape="0">
                    <a:srgbClr val="6E747A">
                      <a:alpha val="43000"/>
                    </a:srgbClr>
                  </a:outerShdw>
                </a:effectLst>
                <a:latin typeface="Fredoka One" panose="020B0604020202020204" charset="0"/>
                <a:ea typeface="Calibri" panose="020F0502020204030204" pitchFamily="34" charset="0"/>
                <a:cs typeface="Times New Roman" panose="02020603050405020304" pitchFamily="18" charset="0"/>
              </a:rPr>
              <a:t>ordonare(H)</a:t>
            </a:r>
          </a:p>
          <a:p>
            <a:pPr algn="just">
              <a:lnSpc>
                <a:spcPct val="115000"/>
              </a:lnSpc>
              <a:spcAft>
                <a:spcPts val="1000"/>
              </a:spcAft>
            </a:pPr>
            <a:r>
              <a:rPr lang="ro-RO" sz="12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Cu </a:t>
            </a:r>
            <a:r>
              <a:rPr lang="ro-RO" sz="1200" dirty="0">
                <a:ln w="0"/>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ajutorul acestei funcții se  realizează ordonarea </a:t>
            </a:r>
            <a:r>
              <a:rPr lang="ro-RO" sz="1200" dirty="0" err="1">
                <a:ln w="0"/>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matricii</a:t>
            </a:r>
            <a:r>
              <a:rPr lang="ro-RO" sz="1200" dirty="0">
                <a:ln w="0"/>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 Hadamard trimisă ca parametru în ordinea crescătoare a numărului de schimbări de semn de pe fiecare linie.</a:t>
            </a:r>
            <a:endParaRPr lang="ro-RO"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5" name="Imagine 4">
            <a:extLst>
              <a:ext uri="{FF2B5EF4-FFF2-40B4-BE49-F238E27FC236}">
                <a16:creationId xmlns:a16="http://schemas.microsoft.com/office/drawing/2014/main" id="{140EB9AF-9D84-4783-9561-F890A21004E2}"/>
              </a:ext>
            </a:extLst>
          </p:cNvPr>
          <p:cNvPicPr>
            <a:picLocks noChangeAspect="1"/>
          </p:cNvPicPr>
          <p:nvPr/>
        </p:nvPicPr>
        <p:blipFill>
          <a:blip r:embed="rId2"/>
          <a:stretch>
            <a:fillRect/>
          </a:stretch>
        </p:blipFill>
        <p:spPr>
          <a:xfrm>
            <a:off x="466593" y="1133982"/>
            <a:ext cx="7658100" cy="3157328"/>
          </a:xfrm>
          <a:prstGeom prst="rect">
            <a:avLst/>
          </a:prstGeom>
        </p:spPr>
      </p:pic>
      <p:sp>
        <p:nvSpPr>
          <p:cNvPr id="24" name="CasetăText 23">
            <a:extLst>
              <a:ext uri="{FF2B5EF4-FFF2-40B4-BE49-F238E27FC236}">
                <a16:creationId xmlns:a16="http://schemas.microsoft.com/office/drawing/2014/main" id="{87233154-3295-4175-ACD6-FD1DBCE1A86D}"/>
              </a:ext>
            </a:extLst>
          </p:cNvPr>
          <p:cNvSpPr txBox="1"/>
          <p:nvPr/>
        </p:nvSpPr>
        <p:spPr>
          <a:xfrm>
            <a:off x="328807" y="4254988"/>
            <a:ext cx="9178446" cy="1385123"/>
          </a:xfrm>
          <a:prstGeom prst="rect">
            <a:avLst/>
          </a:prstGeom>
          <a:noFill/>
        </p:spPr>
        <p:txBody>
          <a:bodyPr wrap="square">
            <a:spAutoFit/>
          </a:bodyPr>
          <a:lstStyle/>
          <a:p>
            <a:pPr marL="285750" indent="-285750" algn="just">
              <a:lnSpc>
                <a:spcPct val="115000"/>
              </a:lnSpc>
              <a:spcAft>
                <a:spcPts val="1000"/>
              </a:spcAft>
              <a:buFont typeface="Arial" panose="020B0604020202020204" pitchFamily="34" charset="0"/>
              <a:buChar char="•"/>
            </a:pPr>
            <a:r>
              <a:rPr lang="ro-RO" sz="1800" dirty="0">
                <a:ln w="0"/>
                <a:solidFill>
                  <a:schemeClr val="accent1"/>
                </a:solidFill>
                <a:effectLst>
                  <a:outerShdw blurRad="38100" dist="25400" dir="5400000" algn="ctr" rotWithShape="0">
                    <a:srgbClr val="6E747A">
                      <a:alpha val="43000"/>
                    </a:srgbClr>
                  </a:outerShdw>
                </a:effectLst>
                <a:latin typeface="Fredoka One" panose="020B0604020202020204" charset="0"/>
                <a:ea typeface="Calibri" panose="020F0502020204030204" pitchFamily="34" charset="0"/>
                <a:cs typeface="Times New Roman" panose="02020603050405020304" pitchFamily="18" charset="0"/>
              </a:rPr>
              <a:t>energie(M,N)</a:t>
            </a:r>
          </a:p>
          <a:p>
            <a:pPr algn="just">
              <a:lnSpc>
                <a:spcPct val="115000"/>
              </a:lnSpc>
              <a:spcAft>
                <a:spcPts val="1000"/>
              </a:spcAft>
            </a:pPr>
            <a:r>
              <a:rPr lang="ro-RO" sz="12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Cu </a:t>
            </a:r>
            <a:r>
              <a:rPr lang="ro-RO" sz="1200" dirty="0">
                <a:ln w="0"/>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ajutorul acestei funcții se  calculează </a:t>
            </a:r>
            <a:r>
              <a:rPr lang="ro-RO" sz="12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energia în vederea verificării teoremei de conservare a energiei. Funcția are ca parametrii matricea imagine și matricea transformării</a:t>
            </a:r>
            <a:r>
              <a:rPr lang="ro-RO" sz="1200" dirty="0">
                <a:solidFill>
                  <a:srgbClr val="171717"/>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endParaRPr lang="ro-RO"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6" name="Imagine 25">
            <a:extLst>
              <a:ext uri="{FF2B5EF4-FFF2-40B4-BE49-F238E27FC236}">
                <a16:creationId xmlns:a16="http://schemas.microsoft.com/office/drawing/2014/main" id="{F049C5EE-9FAD-443B-8741-E4D59F6E8B63}"/>
              </a:ext>
            </a:extLst>
          </p:cNvPr>
          <p:cNvPicPr>
            <a:picLocks noChangeAspect="1"/>
          </p:cNvPicPr>
          <p:nvPr/>
        </p:nvPicPr>
        <p:blipFill>
          <a:blip r:embed="rId3"/>
          <a:stretch>
            <a:fillRect/>
          </a:stretch>
        </p:blipFill>
        <p:spPr>
          <a:xfrm>
            <a:off x="466593" y="5376030"/>
            <a:ext cx="3486150" cy="971550"/>
          </a:xfrm>
          <a:prstGeom prst="rect">
            <a:avLst/>
          </a:prstGeom>
        </p:spPr>
      </p:pic>
    </p:spTree>
    <p:extLst>
      <p:ext uri="{BB962C8B-B14F-4D97-AF65-F5344CB8AC3E}">
        <p14:creationId xmlns:p14="http://schemas.microsoft.com/office/powerpoint/2010/main" val="3395533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tăText 2">
            <a:extLst>
              <a:ext uri="{FF2B5EF4-FFF2-40B4-BE49-F238E27FC236}">
                <a16:creationId xmlns:a16="http://schemas.microsoft.com/office/drawing/2014/main" id="{9842AD20-2DE2-4074-942D-3A4234CB9923}"/>
              </a:ext>
            </a:extLst>
          </p:cNvPr>
          <p:cNvSpPr txBox="1"/>
          <p:nvPr/>
        </p:nvSpPr>
        <p:spPr>
          <a:xfrm>
            <a:off x="328808" y="183869"/>
            <a:ext cx="6093912" cy="830612"/>
          </a:xfrm>
          <a:prstGeom prst="rect">
            <a:avLst/>
          </a:prstGeom>
          <a:noFill/>
        </p:spPr>
        <p:txBody>
          <a:bodyPr wrap="square">
            <a:spAutoFit/>
          </a:bodyPr>
          <a:lstStyle/>
          <a:p>
            <a:pPr marL="285750" indent="-285750" algn="just">
              <a:lnSpc>
                <a:spcPct val="115000"/>
              </a:lnSpc>
              <a:spcAft>
                <a:spcPts val="1000"/>
              </a:spcAft>
              <a:buFont typeface="Arial" panose="020B0604020202020204" pitchFamily="34" charset="0"/>
              <a:buChar char="•"/>
            </a:pPr>
            <a:r>
              <a:rPr lang="ro-RO">
                <a:ln w="0"/>
                <a:solidFill>
                  <a:schemeClr val="accent1"/>
                </a:solidFill>
                <a:effectLst>
                  <a:outerShdw blurRad="38100" dist="25400" dir="5400000" algn="ctr" rotWithShape="0">
                    <a:srgbClr val="6E747A">
                      <a:alpha val="43000"/>
                    </a:srgbClr>
                  </a:outerShdw>
                </a:effectLst>
                <a:latin typeface="Fredoka One" panose="020B0604020202020204" charset="0"/>
                <a:ea typeface="Calibri" panose="020F0502020204030204" pitchFamily="34" charset="0"/>
                <a:cs typeface="Times New Roman" panose="02020603050405020304" pitchFamily="18" charset="0"/>
              </a:rPr>
              <a:t>FUNCȚIA MAIN</a:t>
            </a:r>
          </a:p>
          <a:p>
            <a:pPr algn="just">
              <a:lnSpc>
                <a:spcPct val="115000"/>
              </a:lnSpc>
              <a:spcAft>
                <a:spcPts val="1000"/>
              </a:spcAft>
            </a:pPr>
            <a:endParaRPr lang="ro-RO" sz="1800" dirty="0">
              <a:ln w="0"/>
              <a:solidFill>
                <a:schemeClr val="accent1"/>
              </a:solidFill>
              <a:effectLst>
                <a:outerShdw blurRad="38100" dist="25400" dir="5400000" algn="ctr" rotWithShape="0">
                  <a:srgbClr val="6E747A">
                    <a:alpha val="43000"/>
                  </a:srgbClr>
                </a:outerShdw>
              </a:effectLst>
              <a:latin typeface="Fredoka One" panose="020B0604020202020204" charset="0"/>
              <a:ea typeface="Calibri" panose="020F0502020204030204" pitchFamily="34" charset="0"/>
              <a:cs typeface="Times New Roman" panose="02020603050405020304" pitchFamily="18" charset="0"/>
            </a:endParaRPr>
          </a:p>
        </p:txBody>
      </p:sp>
      <p:sp>
        <p:nvSpPr>
          <p:cNvPr id="5" name="CasetăText 4">
            <a:extLst>
              <a:ext uri="{FF2B5EF4-FFF2-40B4-BE49-F238E27FC236}">
                <a16:creationId xmlns:a16="http://schemas.microsoft.com/office/drawing/2014/main" id="{77F6BF9B-C64B-4A1D-A436-9F49D4BDB51A}"/>
              </a:ext>
            </a:extLst>
          </p:cNvPr>
          <p:cNvSpPr txBox="1"/>
          <p:nvPr/>
        </p:nvSpPr>
        <p:spPr>
          <a:xfrm>
            <a:off x="328808" y="645149"/>
            <a:ext cx="6093912" cy="646331"/>
          </a:xfrm>
          <a:prstGeom prst="rect">
            <a:avLst/>
          </a:prstGeom>
          <a:noFill/>
        </p:spPr>
        <p:txBody>
          <a:bodyPr wrap="square">
            <a:spAutoFit/>
          </a:bodyPr>
          <a:lstStyle/>
          <a:p>
            <a:pPr marL="285750" indent="-285750">
              <a:buFont typeface="Wingdings" panose="05000000000000000000" pitchFamily="2" charset="2"/>
              <a:buChar char="Ø"/>
            </a:pPr>
            <a:r>
              <a:rPr lang="ro-RO" sz="120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Conține structura principlă a programului</a:t>
            </a:r>
            <a:r>
              <a:rPr lang="en-US" sz="120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r>
              <a:rPr lang="en-US" sz="120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Apeleaz</a:t>
            </a:r>
            <a:r>
              <a:rPr lang="ro-RO" sz="120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ă funcțiile menționate anterior</a:t>
            </a:r>
            <a:r>
              <a:rPr lang="en-US" sz="120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r>
              <a:rPr lang="en-US" sz="120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Urm</a:t>
            </a:r>
            <a:r>
              <a:rPr lang="ro-RO" sz="120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ărește realizarea prelucrărilor descrise în schema bloc prezentată. </a:t>
            </a:r>
            <a:endParaRPr lang="ro-RO" sz="12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13" name="Imagine 12">
            <a:extLst>
              <a:ext uri="{FF2B5EF4-FFF2-40B4-BE49-F238E27FC236}">
                <a16:creationId xmlns:a16="http://schemas.microsoft.com/office/drawing/2014/main" id="{4DCC3B3B-8A72-499B-88CC-59E6B1CA8619}"/>
              </a:ext>
            </a:extLst>
          </p:cNvPr>
          <p:cNvPicPr>
            <a:picLocks noChangeAspect="1"/>
          </p:cNvPicPr>
          <p:nvPr/>
        </p:nvPicPr>
        <p:blipFill>
          <a:blip r:embed="rId2"/>
          <a:stretch>
            <a:fillRect/>
          </a:stretch>
        </p:blipFill>
        <p:spPr>
          <a:xfrm>
            <a:off x="516698" y="1381124"/>
            <a:ext cx="4731707" cy="5476875"/>
          </a:xfrm>
          <a:prstGeom prst="rect">
            <a:avLst/>
          </a:prstGeom>
        </p:spPr>
      </p:pic>
      <p:pic>
        <p:nvPicPr>
          <p:cNvPr id="26" name="Imagine 25">
            <a:extLst>
              <a:ext uri="{FF2B5EF4-FFF2-40B4-BE49-F238E27FC236}">
                <a16:creationId xmlns:a16="http://schemas.microsoft.com/office/drawing/2014/main" id="{24E58082-062C-4416-994B-92576281DEC5}"/>
              </a:ext>
            </a:extLst>
          </p:cNvPr>
          <p:cNvPicPr>
            <a:picLocks noChangeAspect="1"/>
          </p:cNvPicPr>
          <p:nvPr/>
        </p:nvPicPr>
        <p:blipFill>
          <a:blip r:embed="rId3"/>
          <a:stretch>
            <a:fillRect/>
          </a:stretch>
        </p:blipFill>
        <p:spPr>
          <a:xfrm>
            <a:off x="5348614" y="1381125"/>
            <a:ext cx="5785329" cy="5476875"/>
          </a:xfrm>
          <a:prstGeom prst="rect">
            <a:avLst/>
          </a:prstGeom>
        </p:spPr>
      </p:pic>
    </p:spTree>
    <p:extLst>
      <p:ext uri="{BB962C8B-B14F-4D97-AF65-F5344CB8AC3E}">
        <p14:creationId xmlns:p14="http://schemas.microsoft.com/office/powerpoint/2010/main" val="2603747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ine 5">
            <a:extLst>
              <a:ext uri="{FF2B5EF4-FFF2-40B4-BE49-F238E27FC236}">
                <a16:creationId xmlns:a16="http://schemas.microsoft.com/office/drawing/2014/main" id="{FC7BFA2C-498D-4654-81DD-723779394970}"/>
              </a:ext>
            </a:extLst>
          </p:cNvPr>
          <p:cNvPicPr>
            <a:picLocks noChangeAspect="1"/>
          </p:cNvPicPr>
          <p:nvPr/>
        </p:nvPicPr>
        <p:blipFill>
          <a:blip r:embed="rId2"/>
          <a:stretch>
            <a:fillRect/>
          </a:stretch>
        </p:blipFill>
        <p:spPr>
          <a:xfrm>
            <a:off x="141961" y="1229508"/>
            <a:ext cx="5110619" cy="5200650"/>
          </a:xfrm>
          <a:prstGeom prst="rect">
            <a:avLst/>
          </a:prstGeom>
        </p:spPr>
      </p:pic>
      <p:pic>
        <p:nvPicPr>
          <p:cNvPr id="10" name="Imagine 9">
            <a:extLst>
              <a:ext uri="{FF2B5EF4-FFF2-40B4-BE49-F238E27FC236}">
                <a16:creationId xmlns:a16="http://schemas.microsoft.com/office/drawing/2014/main" id="{3E147E3B-9401-42C0-9ACF-D36993C4B056}"/>
              </a:ext>
            </a:extLst>
          </p:cNvPr>
          <p:cNvPicPr>
            <a:picLocks noChangeAspect="1"/>
          </p:cNvPicPr>
          <p:nvPr/>
        </p:nvPicPr>
        <p:blipFill>
          <a:blip r:embed="rId3"/>
          <a:stretch>
            <a:fillRect/>
          </a:stretch>
        </p:blipFill>
        <p:spPr>
          <a:xfrm>
            <a:off x="5799551" y="1229508"/>
            <a:ext cx="6250488" cy="5200650"/>
          </a:xfrm>
          <a:prstGeom prst="rect">
            <a:avLst/>
          </a:prstGeom>
        </p:spPr>
      </p:pic>
    </p:spTree>
    <p:extLst>
      <p:ext uri="{BB962C8B-B14F-4D97-AF65-F5344CB8AC3E}">
        <p14:creationId xmlns:p14="http://schemas.microsoft.com/office/powerpoint/2010/main" val="17570444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Imagine 2">
            <a:extLst>
              <a:ext uri="{FF2B5EF4-FFF2-40B4-BE49-F238E27FC236}">
                <a16:creationId xmlns:a16="http://schemas.microsoft.com/office/drawing/2014/main" id="{851A8669-B9F5-4608-8756-D2351C74202D}"/>
              </a:ext>
            </a:extLst>
          </p:cNvPr>
          <p:cNvPicPr>
            <a:picLocks noChangeAspect="1"/>
          </p:cNvPicPr>
          <p:nvPr/>
        </p:nvPicPr>
        <p:blipFill>
          <a:blip r:embed="rId2"/>
          <a:stretch>
            <a:fillRect/>
          </a:stretch>
        </p:blipFill>
        <p:spPr>
          <a:xfrm>
            <a:off x="964504" y="643467"/>
            <a:ext cx="9255854" cy="4085251"/>
          </a:xfrm>
          <a:prstGeom prst="rect">
            <a:avLst/>
          </a:prstGeom>
        </p:spPr>
      </p:pic>
    </p:spTree>
    <p:extLst>
      <p:ext uri="{BB962C8B-B14F-4D97-AF65-F5344CB8AC3E}">
        <p14:creationId xmlns:p14="http://schemas.microsoft.com/office/powerpoint/2010/main" val="22743142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tăText 1">
            <a:extLst>
              <a:ext uri="{FF2B5EF4-FFF2-40B4-BE49-F238E27FC236}">
                <a16:creationId xmlns:a16="http://schemas.microsoft.com/office/drawing/2014/main" id="{8F824AFE-CB04-4623-A4A5-B60EF3AF5741}"/>
              </a:ext>
            </a:extLst>
          </p:cNvPr>
          <p:cNvSpPr txBox="1"/>
          <p:nvPr/>
        </p:nvSpPr>
        <p:spPr>
          <a:xfrm>
            <a:off x="1017954" y="1080467"/>
            <a:ext cx="9035411" cy="646331"/>
          </a:xfrm>
          <a:prstGeom prst="rect">
            <a:avLst/>
          </a:prstGeom>
          <a:noFill/>
        </p:spPr>
        <p:txBody>
          <a:bodyPr wrap="square">
            <a:spAutoFit/>
          </a:bodyPr>
          <a:lstStyle/>
          <a:p>
            <a:r>
              <a:rPr lang="ro-RO" sz="3600" b="1" dirty="0">
                <a:ln w="10160">
                  <a:solidFill>
                    <a:schemeClr val="accent5"/>
                  </a:solidFill>
                  <a:prstDash val="solid"/>
                </a:ln>
                <a:solidFill>
                  <a:schemeClr val="bg2"/>
                </a:solidFill>
                <a:effectLst>
                  <a:outerShdw blurRad="38100" dist="22860" dir="5400000" algn="tl" rotWithShape="0">
                    <a:srgbClr val="000000">
                      <a:alpha val="30000"/>
                    </a:srgbClr>
                  </a:outerShdw>
                </a:effectLst>
                <a:latin typeface="+mj-lt"/>
                <a:ea typeface="+mj-ea"/>
                <a:cs typeface="+mj-cs"/>
              </a:rPr>
              <a:t>Rezultate</a:t>
            </a:r>
          </a:p>
        </p:txBody>
      </p:sp>
      <p:sp>
        <p:nvSpPr>
          <p:cNvPr id="34" name="CasetăText 33">
            <a:extLst>
              <a:ext uri="{FF2B5EF4-FFF2-40B4-BE49-F238E27FC236}">
                <a16:creationId xmlns:a16="http://schemas.microsoft.com/office/drawing/2014/main" id="{E8A6DE55-DBC3-446C-AD61-47106DE19F87}"/>
              </a:ext>
            </a:extLst>
          </p:cNvPr>
          <p:cNvSpPr txBox="1"/>
          <p:nvPr/>
        </p:nvSpPr>
        <p:spPr>
          <a:xfrm>
            <a:off x="1017954" y="2112878"/>
            <a:ext cx="6093912" cy="383823"/>
          </a:xfrm>
          <a:prstGeom prst="rect">
            <a:avLst/>
          </a:prstGeom>
          <a:noFill/>
        </p:spPr>
        <p:txBody>
          <a:bodyPr wrap="square">
            <a:spAutoFit/>
          </a:bodyPr>
          <a:lstStyle/>
          <a:p>
            <a:pPr marL="285750" indent="-285750" algn="just">
              <a:lnSpc>
                <a:spcPct val="115000"/>
              </a:lnSpc>
              <a:spcAft>
                <a:spcPts val="1000"/>
              </a:spcAft>
              <a:buFont typeface="Arial" panose="020B0604020202020204" pitchFamily="34" charset="0"/>
              <a:buChar char="•"/>
            </a:pPr>
            <a:r>
              <a:rPr lang="ro-RO" sz="1800" dirty="0">
                <a:ln w="0"/>
                <a:solidFill>
                  <a:schemeClr val="accent1"/>
                </a:solidFill>
                <a:effectLst>
                  <a:outerShdw blurRad="38100" dist="25400" dir="5400000" algn="ctr" rotWithShape="0">
                    <a:srgbClr val="6E747A">
                      <a:alpha val="43000"/>
                    </a:srgbClr>
                  </a:outerShdw>
                </a:effectLst>
                <a:latin typeface="Fredoka One" panose="020B0604020202020204" charset="0"/>
                <a:ea typeface="Calibri" panose="020F0502020204030204" pitchFamily="34" charset="0"/>
                <a:cs typeface="Times New Roman" panose="02020603050405020304" pitchFamily="18" charset="0"/>
              </a:rPr>
              <a:t>Pentru o imagine de test</a:t>
            </a:r>
            <a:r>
              <a:rPr lang="en-US" sz="1800" dirty="0">
                <a:ln w="0"/>
                <a:solidFill>
                  <a:schemeClr val="accent1"/>
                </a:solidFill>
                <a:effectLst>
                  <a:outerShdw blurRad="38100" dist="25400" dir="5400000" algn="ctr" rotWithShape="0">
                    <a:srgbClr val="6E747A">
                      <a:alpha val="43000"/>
                    </a:srgbClr>
                  </a:outerShdw>
                </a:effectLst>
                <a:latin typeface="Fredoka One" panose="020B0604020202020204" charset="0"/>
                <a:ea typeface="Calibri" panose="020F0502020204030204" pitchFamily="34" charset="0"/>
                <a:cs typeface="Times New Roman" panose="02020603050405020304" pitchFamily="18" charset="0"/>
              </a:rPr>
              <a:t>:</a:t>
            </a:r>
          </a:p>
        </p:txBody>
      </p:sp>
      <p:pic>
        <p:nvPicPr>
          <p:cNvPr id="4" name="Imagine 3">
            <a:extLst>
              <a:ext uri="{FF2B5EF4-FFF2-40B4-BE49-F238E27FC236}">
                <a16:creationId xmlns:a16="http://schemas.microsoft.com/office/drawing/2014/main" id="{52B837EB-64D4-4687-A7D4-AC44E325C374}"/>
              </a:ext>
            </a:extLst>
          </p:cNvPr>
          <p:cNvPicPr>
            <a:picLocks noChangeAspect="1"/>
          </p:cNvPicPr>
          <p:nvPr/>
        </p:nvPicPr>
        <p:blipFill>
          <a:blip r:embed="rId2"/>
          <a:stretch>
            <a:fillRect/>
          </a:stretch>
        </p:blipFill>
        <p:spPr>
          <a:xfrm>
            <a:off x="1017954" y="2496701"/>
            <a:ext cx="2524125" cy="4198153"/>
          </a:xfrm>
          <a:prstGeom prst="rect">
            <a:avLst/>
          </a:prstGeom>
        </p:spPr>
      </p:pic>
      <p:pic>
        <p:nvPicPr>
          <p:cNvPr id="6" name="Imagine 5">
            <a:extLst>
              <a:ext uri="{FF2B5EF4-FFF2-40B4-BE49-F238E27FC236}">
                <a16:creationId xmlns:a16="http://schemas.microsoft.com/office/drawing/2014/main" id="{FC8C822F-CEBC-446D-8783-3D581E9C351F}"/>
              </a:ext>
            </a:extLst>
          </p:cNvPr>
          <p:cNvPicPr>
            <a:picLocks noChangeAspect="1"/>
          </p:cNvPicPr>
          <p:nvPr/>
        </p:nvPicPr>
        <p:blipFill>
          <a:blip r:embed="rId3"/>
          <a:stretch>
            <a:fillRect/>
          </a:stretch>
        </p:blipFill>
        <p:spPr>
          <a:xfrm>
            <a:off x="3941303" y="2496701"/>
            <a:ext cx="3543300" cy="4361299"/>
          </a:xfrm>
          <a:prstGeom prst="rect">
            <a:avLst/>
          </a:prstGeom>
        </p:spPr>
      </p:pic>
      <p:pic>
        <p:nvPicPr>
          <p:cNvPr id="8" name="Imagine 7">
            <a:extLst>
              <a:ext uri="{FF2B5EF4-FFF2-40B4-BE49-F238E27FC236}">
                <a16:creationId xmlns:a16="http://schemas.microsoft.com/office/drawing/2014/main" id="{A636EB28-4ADB-46ED-B29B-7EE67C460CB7}"/>
              </a:ext>
            </a:extLst>
          </p:cNvPr>
          <p:cNvPicPr>
            <a:picLocks noChangeAspect="1"/>
          </p:cNvPicPr>
          <p:nvPr/>
        </p:nvPicPr>
        <p:blipFill>
          <a:blip r:embed="rId4"/>
          <a:stretch>
            <a:fillRect/>
          </a:stretch>
        </p:blipFill>
        <p:spPr>
          <a:xfrm>
            <a:off x="7830854" y="2669479"/>
            <a:ext cx="2743200" cy="4025375"/>
          </a:xfrm>
          <a:prstGeom prst="rect">
            <a:avLst/>
          </a:prstGeom>
        </p:spPr>
      </p:pic>
    </p:spTree>
    <p:extLst>
      <p:ext uri="{BB962C8B-B14F-4D97-AF65-F5344CB8AC3E}">
        <p14:creationId xmlns:p14="http://schemas.microsoft.com/office/powerpoint/2010/main" val="3239964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Imagine 10">
            <a:extLst>
              <a:ext uri="{FF2B5EF4-FFF2-40B4-BE49-F238E27FC236}">
                <a16:creationId xmlns:a16="http://schemas.microsoft.com/office/drawing/2014/main" id="{2881C331-D9D5-435D-8416-251B4C5227C0}"/>
              </a:ext>
            </a:extLst>
          </p:cNvPr>
          <p:cNvPicPr>
            <a:picLocks noChangeAspect="1"/>
          </p:cNvPicPr>
          <p:nvPr/>
        </p:nvPicPr>
        <p:blipFill>
          <a:blip r:embed="rId2"/>
          <a:stretch>
            <a:fillRect/>
          </a:stretch>
        </p:blipFill>
        <p:spPr>
          <a:xfrm>
            <a:off x="890532" y="1123527"/>
            <a:ext cx="2705319" cy="4604800"/>
          </a:xfrm>
          <a:prstGeom prst="rect">
            <a:avLst/>
          </a:prstGeom>
        </p:spPr>
      </p:pic>
      <p:pic>
        <p:nvPicPr>
          <p:cNvPr id="9" name="Imagine 8">
            <a:extLst>
              <a:ext uri="{FF2B5EF4-FFF2-40B4-BE49-F238E27FC236}">
                <a16:creationId xmlns:a16="http://schemas.microsoft.com/office/drawing/2014/main" id="{131C3854-8FFD-4472-9CCA-2486ECAC53AB}"/>
              </a:ext>
            </a:extLst>
          </p:cNvPr>
          <p:cNvPicPr>
            <a:picLocks noChangeAspect="1"/>
          </p:cNvPicPr>
          <p:nvPr/>
        </p:nvPicPr>
        <p:blipFill>
          <a:blip r:embed="rId3"/>
          <a:stretch>
            <a:fillRect/>
          </a:stretch>
        </p:blipFill>
        <p:spPr>
          <a:xfrm>
            <a:off x="4310676" y="1384783"/>
            <a:ext cx="3537345" cy="4082287"/>
          </a:xfrm>
          <a:prstGeom prst="rect">
            <a:avLst/>
          </a:prstGeom>
        </p:spPr>
      </p:pic>
      <p:pic>
        <p:nvPicPr>
          <p:cNvPr id="15" name="Imagine 14">
            <a:extLst>
              <a:ext uri="{FF2B5EF4-FFF2-40B4-BE49-F238E27FC236}">
                <a16:creationId xmlns:a16="http://schemas.microsoft.com/office/drawing/2014/main" id="{8D67672A-23EE-4262-A312-C1415EA34EC2}"/>
              </a:ext>
            </a:extLst>
          </p:cNvPr>
          <p:cNvPicPr>
            <a:picLocks noChangeAspect="1"/>
          </p:cNvPicPr>
          <p:nvPr/>
        </p:nvPicPr>
        <p:blipFill>
          <a:blip r:embed="rId4"/>
          <a:stretch>
            <a:fillRect/>
          </a:stretch>
        </p:blipFill>
        <p:spPr>
          <a:xfrm>
            <a:off x="8447360" y="1123528"/>
            <a:ext cx="2947071" cy="4604800"/>
          </a:xfrm>
          <a:prstGeom prst="rect">
            <a:avLst/>
          </a:prstGeom>
        </p:spPr>
      </p:pic>
    </p:spTree>
    <p:extLst>
      <p:ext uri="{BB962C8B-B14F-4D97-AF65-F5344CB8AC3E}">
        <p14:creationId xmlns:p14="http://schemas.microsoft.com/office/powerpoint/2010/main" val="20638082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magine 4">
            <a:extLst>
              <a:ext uri="{FF2B5EF4-FFF2-40B4-BE49-F238E27FC236}">
                <a16:creationId xmlns:a16="http://schemas.microsoft.com/office/drawing/2014/main" id="{529734CF-DCDC-44D0-8E31-9EB72E66246A}"/>
              </a:ext>
            </a:extLst>
          </p:cNvPr>
          <p:cNvPicPr>
            <a:picLocks noChangeAspect="1"/>
          </p:cNvPicPr>
          <p:nvPr/>
        </p:nvPicPr>
        <p:blipFill>
          <a:blip r:embed="rId2"/>
          <a:stretch>
            <a:fillRect/>
          </a:stretch>
        </p:blipFill>
        <p:spPr>
          <a:xfrm>
            <a:off x="4995538" y="864991"/>
            <a:ext cx="2377567" cy="4927601"/>
          </a:xfrm>
          <a:prstGeom prst="rect">
            <a:avLst/>
          </a:prstGeom>
        </p:spPr>
      </p:pic>
      <p:pic>
        <p:nvPicPr>
          <p:cNvPr id="47" name="Imagine 46">
            <a:extLst>
              <a:ext uri="{FF2B5EF4-FFF2-40B4-BE49-F238E27FC236}">
                <a16:creationId xmlns:a16="http://schemas.microsoft.com/office/drawing/2014/main" id="{8663D90E-404C-44B8-BD8A-A93F47E1CCDA}"/>
              </a:ext>
            </a:extLst>
          </p:cNvPr>
          <p:cNvPicPr>
            <a:picLocks noChangeAspect="1"/>
          </p:cNvPicPr>
          <p:nvPr/>
        </p:nvPicPr>
        <p:blipFill>
          <a:blip r:embed="rId3"/>
          <a:stretch>
            <a:fillRect/>
          </a:stretch>
        </p:blipFill>
        <p:spPr>
          <a:xfrm>
            <a:off x="643467" y="864991"/>
            <a:ext cx="2682038" cy="4928616"/>
          </a:xfrm>
          <a:prstGeom prst="rect">
            <a:avLst/>
          </a:prstGeom>
        </p:spPr>
      </p:pic>
      <p:pic>
        <p:nvPicPr>
          <p:cNvPr id="7" name="Imagine 6">
            <a:extLst>
              <a:ext uri="{FF2B5EF4-FFF2-40B4-BE49-F238E27FC236}">
                <a16:creationId xmlns:a16="http://schemas.microsoft.com/office/drawing/2014/main" id="{74CBF293-8C7C-48C2-9A53-FE045B5140CE}"/>
              </a:ext>
            </a:extLst>
          </p:cNvPr>
          <p:cNvPicPr>
            <a:picLocks noChangeAspect="1"/>
          </p:cNvPicPr>
          <p:nvPr/>
        </p:nvPicPr>
        <p:blipFill>
          <a:blip r:embed="rId4"/>
          <a:stretch>
            <a:fillRect/>
          </a:stretch>
        </p:blipFill>
        <p:spPr>
          <a:xfrm>
            <a:off x="8199468" y="1869791"/>
            <a:ext cx="2880360" cy="2592324"/>
          </a:xfrm>
          <a:prstGeom prst="rect">
            <a:avLst/>
          </a:prstGeom>
        </p:spPr>
      </p:pic>
    </p:spTree>
    <p:extLst>
      <p:ext uri="{BB962C8B-B14F-4D97-AF65-F5344CB8AC3E}">
        <p14:creationId xmlns:p14="http://schemas.microsoft.com/office/powerpoint/2010/main" val="27719406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6" name="Rectangle 25">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3" name="CasetăText 2">
            <a:extLst>
              <a:ext uri="{FF2B5EF4-FFF2-40B4-BE49-F238E27FC236}">
                <a16:creationId xmlns:a16="http://schemas.microsoft.com/office/drawing/2014/main" id="{FADBFC9A-CB8C-4143-B0C5-36CE7F584B71}"/>
              </a:ext>
            </a:extLst>
          </p:cNvPr>
          <p:cNvSpPr txBox="1"/>
          <p:nvPr/>
        </p:nvSpPr>
        <p:spPr>
          <a:xfrm>
            <a:off x="1154954" y="973668"/>
            <a:ext cx="8761413" cy="706964"/>
          </a:xfrm>
          <a:prstGeom prst="rect">
            <a:avLst/>
          </a:prstGeom>
        </p:spPr>
        <p:txBody>
          <a:bodyPr vert="horz" lIns="91440" tIns="45720" rIns="91440" bIns="45720" rtlCol="0" anchor="ctr">
            <a:normAutofit/>
          </a:bodyPr>
          <a:lstStyle/>
          <a:p>
            <a:pPr>
              <a:spcBef>
                <a:spcPct val="0"/>
              </a:spcBef>
              <a:spcAft>
                <a:spcPts val="600"/>
              </a:spcAft>
            </a:pPr>
            <a:r>
              <a:rPr lang="en-US" sz="36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j-lt"/>
                <a:ea typeface="+mj-ea"/>
                <a:cs typeface="+mj-cs"/>
              </a:rPr>
              <a:t>Concluzii</a:t>
            </a:r>
          </a:p>
        </p:txBody>
      </p:sp>
      <p:sp>
        <p:nvSpPr>
          <p:cNvPr id="29" name="Rectangle 28">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7" name="CasetăText 4">
            <a:extLst>
              <a:ext uri="{FF2B5EF4-FFF2-40B4-BE49-F238E27FC236}">
                <a16:creationId xmlns:a16="http://schemas.microsoft.com/office/drawing/2014/main" id="{7915EE5C-DEE1-4504-8C4D-D278557B917F}"/>
              </a:ext>
            </a:extLst>
          </p:cNvPr>
          <p:cNvGraphicFramePr/>
          <p:nvPr>
            <p:extLst>
              <p:ext uri="{D42A27DB-BD31-4B8C-83A1-F6EECF244321}">
                <p14:modId xmlns:p14="http://schemas.microsoft.com/office/powerpoint/2010/main" val="2774035524"/>
              </p:ext>
            </p:extLst>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787018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 name="CasetăText 2">
            <a:extLst>
              <a:ext uri="{FF2B5EF4-FFF2-40B4-BE49-F238E27FC236}">
                <a16:creationId xmlns:a16="http://schemas.microsoft.com/office/drawing/2014/main" id="{FADBFC9A-CB8C-4143-B0C5-36CE7F584B71}"/>
              </a:ext>
            </a:extLst>
          </p:cNvPr>
          <p:cNvSpPr txBox="1"/>
          <p:nvPr/>
        </p:nvSpPr>
        <p:spPr>
          <a:xfrm>
            <a:off x="-773653" y="1436747"/>
            <a:ext cx="6094206" cy="646331"/>
          </a:xfrm>
          <a:prstGeom prst="rect">
            <a:avLst/>
          </a:prstGeom>
          <a:noFill/>
        </p:spPr>
        <p:txBody>
          <a:bodyPr wrap="square">
            <a:spAutoFit/>
          </a:bodyPr>
          <a:lstStyle/>
          <a:p>
            <a:pPr algn="ctr"/>
            <a:r>
              <a:rPr lang="ro-RO" sz="3600" b="1" dirty="0">
                <a:ln w="10160">
                  <a:solidFill>
                    <a:schemeClr val="accent5"/>
                  </a:solidFill>
                  <a:prstDash val="solid"/>
                </a:ln>
                <a:solidFill>
                  <a:schemeClr val="bg2"/>
                </a:solidFill>
                <a:effectLst>
                  <a:outerShdw blurRad="38100" dist="22860" dir="5400000" algn="tl" rotWithShape="0">
                    <a:srgbClr val="000000">
                      <a:alpha val="30000"/>
                    </a:srgbClr>
                  </a:outerShdw>
                </a:effectLst>
                <a:latin typeface="+mj-lt"/>
                <a:ea typeface="+mj-ea"/>
                <a:cs typeface="+mj-cs"/>
              </a:rPr>
              <a:t>Bibliografie</a:t>
            </a:r>
          </a:p>
        </p:txBody>
      </p:sp>
      <p:sp>
        <p:nvSpPr>
          <p:cNvPr id="5" name="CasetăText 4">
            <a:extLst>
              <a:ext uri="{FF2B5EF4-FFF2-40B4-BE49-F238E27FC236}">
                <a16:creationId xmlns:a16="http://schemas.microsoft.com/office/drawing/2014/main" id="{A3849777-2DA4-4ACD-90F1-276C82DDA36F}"/>
              </a:ext>
            </a:extLst>
          </p:cNvPr>
          <p:cNvSpPr txBox="1"/>
          <p:nvPr/>
        </p:nvSpPr>
        <p:spPr>
          <a:xfrm>
            <a:off x="1019287" y="2083078"/>
            <a:ext cx="6844552" cy="6082627"/>
          </a:xfrm>
          <a:prstGeom prst="rect">
            <a:avLst/>
          </a:prstGeom>
          <a:noFill/>
        </p:spPr>
        <p:txBody>
          <a:bodyPr wrap="square">
            <a:spAutoFit/>
          </a:bodyPr>
          <a:lstStyle/>
          <a:p>
            <a:pPr algn="just" defTabSz="914400">
              <a:lnSpc>
                <a:spcPct val="94000"/>
              </a:lnSpc>
              <a:spcAft>
                <a:spcPts val="200"/>
              </a:spcAft>
            </a:pPr>
            <a:endParaRPr lang="ro-RO" sz="1400" dirty="0">
              <a:solidFill>
                <a:schemeClr val="tx2"/>
              </a:solidFill>
            </a:endParaRPr>
          </a:p>
          <a:p>
            <a:pPr algn="just" defTabSz="914400">
              <a:lnSpc>
                <a:spcPct val="94000"/>
              </a:lnSpc>
              <a:spcAft>
                <a:spcPts val="200"/>
              </a:spcAft>
            </a:pPr>
            <a:r>
              <a:rPr lang="ro-RO" sz="1400" dirty="0">
                <a:solidFill>
                  <a:schemeClr val="tx2"/>
                </a:solidFill>
              </a:rPr>
              <a:t>[1] 	T. Stathaki, „Digital Image Processing,” Imperial College of London, Departament of Electrical and Electronic Engineering.</a:t>
            </a:r>
          </a:p>
          <a:p>
            <a:pPr algn="just" defTabSz="914400">
              <a:lnSpc>
                <a:spcPct val="94000"/>
              </a:lnSpc>
              <a:spcAft>
                <a:spcPts val="200"/>
              </a:spcAft>
            </a:pPr>
            <a:r>
              <a:rPr lang="ro-RO" sz="1400" dirty="0">
                <a:solidFill>
                  <a:schemeClr val="tx2"/>
                </a:solidFill>
              </a:rPr>
              <a:t>[2] 	B. Vijay și J. Swathy, „An Efficient Hadamard Transform Oriented Digital Image-In-Image Watermarking,” International Journal for Research in Applied Science and Engineering Technology, vol. 3, nr. V, pp. 576-580, 2015. </a:t>
            </a:r>
          </a:p>
          <a:p>
            <a:pPr algn="just" defTabSz="914400">
              <a:lnSpc>
                <a:spcPct val="94000"/>
              </a:lnSpc>
              <a:spcAft>
                <a:spcPts val="200"/>
              </a:spcAft>
            </a:pPr>
            <a:r>
              <a:rPr lang="ro-RO" sz="1400" dirty="0">
                <a:solidFill>
                  <a:schemeClr val="tx2"/>
                </a:solidFill>
              </a:rPr>
              <a:t>[3] 	Y. R. K. Rao și J. E. Hershey, Hadamard matrix analysis and synthesis with applications to communications and signal/image processing, Spinger Science+Business Media LLC, 1997.</a:t>
            </a:r>
          </a:p>
          <a:p>
            <a:pPr algn="just" defTabSz="914400">
              <a:lnSpc>
                <a:spcPct val="94000"/>
              </a:lnSpc>
              <a:spcAft>
                <a:spcPts val="200"/>
              </a:spcAft>
            </a:pPr>
            <a:r>
              <a:rPr lang="en-US" sz="1400" kern="1200" dirty="0">
                <a:solidFill>
                  <a:schemeClr val="tx2"/>
                </a:solidFill>
                <a:latin typeface="+mn-lt"/>
                <a:ea typeface="+mn-ea"/>
                <a:cs typeface="+mn-cs"/>
              </a:rPr>
              <a:t>[4]	</a:t>
            </a:r>
            <a:r>
              <a:rPr lang="ro-RO" sz="1400" kern="1200" dirty="0">
                <a:solidFill>
                  <a:schemeClr val="tx2"/>
                </a:solidFill>
                <a:latin typeface="+mn-lt"/>
                <a:ea typeface="+mn-ea"/>
                <a:cs typeface="+mn-cs"/>
              </a:rPr>
              <a:t>A. Vlaicu , Prelucrarea numerică a imaginilor, Cluj-Napoca: Editura Albastră, 1997</a:t>
            </a:r>
            <a:r>
              <a:rPr lang="en-US" sz="1400" kern="1200" dirty="0">
                <a:solidFill>
                  <a:schemeClr val="tx2"/>
                </a:solidFill>
                <a:latin typeface="+mn-lt"/>
                <a:ea typeface="+mn-ea"/>
                <a:cs typeface="+mn-cs"/>
              </a:rPr>
              <a:t>.</a:t>
            </a:r>
            <a:endParaRPr lang="ro-RO" sz="1400" dirty="0">
              <a:solidFill>
                <a:schemeClr val="tx2"/>
              </a:solidFill>
            </a:endParaRPr>
          </a:p>
          <a:p>
            <a:pPr algn="just" defTabSz="914400">
              <a:lnSpc>
                <a:spcPct val="94000"/>
              </a:lnSpc>
              <a:spcAft>
                <a:spcPts val="200"/>
              </a:spcAft>
            </a:pPr>
            <a:r>
              <a:rPr lang="en-US" sz="1400" dirty="0">
                <a:solidFill>
                  <a:schemeClr val="tx2"/>
                </a:solidFill>
              </a:rPr>
              <a:t>[5]	</a:t>
            </a:r>
            <a:r>
              <a:rPr lang="ro-RO" sz="1400" dirty="0">
                <a:solidFill>
                  <a:schemeClr val="tx2"/>
                </a:solidFill>
              </a:rPr>
              <a:t>Transformări rectangulare-transformata Hadamard-Probleme rezolvate, [Online 19.10.2020], </a:t>
            </a:r>
          </a:p>
          <a:p>
            <a:pPr algn="just" defTabSz="914400">
              <a:lnSpc>
                <a:spcPct val="94000"/>
              </a:lnSpc>
              <a:spcAft>
                <a:spcPts val="200"/>
              </a:spcAft>
            </a:pPr>
            <a:r>
              <a:rPr lang="ro-RO" sz="1400" dirty="0">
                <a:solidFill>
                  <a:schemeClr val="tx2"/>
                </a:solidFill>
                <a:hlinkClick r:id="rId2"/>
              </a:rPr>
              <a:t>https://www.creeaza.com/referate/matematica/Transformari-rectangulare-tran483.php</a:t>
            </a:r>
            <a:endParaRPr lang="ro-RO" sz="1400" dirty="0">
              <a:solidFill>
                <a:schemeClr val="tx2"/>
              </a:solidFill>
            </a:endParaRPr>
          </a:p>
          <a:p>
            <a:pPr algn="just" defTabSz="914400">
              <a:lnSpc>
                <a:spcPct val="94000"/>
              </a:lnSpc>
              <a:spcAft>
                <a:spcPts val="200"/>
              </a:spcAft>
            </a:pPr>
            <a:endParaRPr lang="ro-RO" sz="1400" dirty="0">
              <a:solidFill>
                <a:schemeClr val="tx2"/>
              </a:solidFill>
            </a:endParaRPr>
          </a:p>
          <a:p>
            <a:pPr algn="just" defTabSz="914400">
              <a:lnSpc>
                <a:spcPct val="94000"/>
              </a:lnSpc>
              <a:spcAft>
                <a:spcPts val="200"/>
              </a:spcAft>
            </a:pPr>
            <a:r>
              <a:rPr lang="ro-RO" sz="1400" dirty="0">
                <a:solidFill>
                  <a:schemeClr val="tx2"/>
                </a:solidFill>
              </a:rPr>
              <a:t>[6] </a:t>
            </a:r>
            <a:r>
              <a:rPr lang="ro-RO" sz="1400" dirty="0">
                <a:solidFill>
                  <a:schemeClr val="tx2"/>
                </a:solidFill>
                <a:hlinkClick r:id="rId3"/>
              </a:rPr>
              <a:t>https://www.w3schools.com/python</a:t>
            </a:r>
            <a:r>
              <a:rPr lang="en-US" sz="1400" dirty="0">
                <a:solidFill>
                  <a:schemeClr val="tx2"/>
                </a:solidFill>
              </a:rPr>
              <a:t> </a:t>
            </a:r>
            <a:endParaRPr lang="ro-RO" sz="1400" dirty="0">
              <a:solidFill>
                <a:schemeClr val="tx2"/>
              </a:solidFill>
            </a:endParaRPr>
          </a:p>
          <a:p>
            <a:pPr algn="just" defTabSz="914400">
              <a:lnSpc>
                <a:spcPct val="94000"/>
              </a:lnSpc>
              <a:spcAft>
                <a:spcPts val="200"/>
              </a:spcAft>
            </a:pPr>
            <a:endParaRPr lang="ro-RO" sz="1400" dirty="0">
              <a:solidFill>
                <a:schemeClr val="tx2"/>
              </a:solidFill>
            </a:endParaRPr>
          </a:p>
          <a:p>
            <a:pPr algn="just" defTabSz="914400">
              <a:lnSpc>
                <a:spcPct val="94000"/>
              </a:lnSpc>
              <a:spcAft>
                <a:spcPts val="200"/>
              </a:spcAft>
            </a:pPr>
            <a:endParaRPr lang="ro-RO" sz="1400" dirty="0">
              <a:solidFill>
                <a:schemeClr val="tx2"/>
              </a:solidFill>
            </a:endParaRPr>
          </a:p>
          <a:p>
            <a:pPr algn="just" defTabSz="914400">
              <a:lnSpc>
                <a:spcPct val="94000"/>
              </a:lnSpc>
              <a:spcAft>
                <a:spcPts val="200"/>
              </a:spcAft>
            </a:pPr>
            <a:endParaRPr lang="en-US" sz="1400" dirty="0">
              <a:solidFill>
                <a:schemeClr val="tx2"/>
              </a:solidFill>
            </a:endParaRPr>
          </a:p>
          <a:p>
            <a:pPr defTabSz="914400">
              <a:lnSpc>
                <a:spcPct val="94000"/>
              </a:lnSpc>
              <a:spcAft>
                <a:spcPts val="200"/>
              </a:spcAft>
            </a:pPr>
            <a:endParaRPr lang="ro-RO" dirty="0">
              <a:solidFill>
                <a:schemeClr val="tx2"/>
              </a:solidFill>
            </a:endParaRPr>
          </a:p>
          <a:p>
            <a:pPr indent="-384048" defTabSz="914400">
              <a:lnSpc>
                <a:spcPct val="94000"/>
              </a:lnSpc>
              <a:spcAft>
                <a:spcPts val="200"/>
              </a:spcAft>
              <a:buFont typeface="Franklin Gothic Book" panose="020B0503020102020204" pitchFamily="34" charset="0"/>
              <a:buChar char="•"/>
            </a:pPr>
            <a:endParaRPr lang="ro-RO" dirty="0">
              <a:solidFill>
                <a:schemeClr val="tx2"/>
              </a:solidFill>
            </a:endParaRPr>
          </a:p>
          <a:p>
            <a:pPr indent="-384048" defTabSz="914400">
              <a:lnSpc>
                <a:spcPct val="94000"/>
              </a:lnSpc>
              <a:spcAft>
                <a:spcPts val="200"/>
              </a:spcAft>
              <a:buFont typeface="Franklin Gothic Book" panose="020B0503020102020204" pitchFamily="34" charset="0"/>
              <a:buChar char="•"/>
            </a:pPr>
            <a:endParaRPr lang="ro-RO" dirty="0">
              <a:solidFill>
                <a:schemeClr val="tx2"/>
              </a:solidFill>
            </a:endParaRPr>
          </a:p>
          <a:p>
            <a:pPr indent="-384048" defTabSz="914400">
              <a:lnSpc>
                <a:spcPct val="94000"/>
              </a:lnSpc>
              <a:spcAft>
                <a:spcPts val="200"/>
              </a:spcAft>
              <a:buFont typeface="Franklin Gothic Book" panose="020B0503020102020204" pitchFamily="34" charset="0"/>
              <a:buChar char="•"/>
            </a:pPr>
            <a:endParaRPr lang="ro-RO" dirty="0">
              <a:solidFill>
                <a:schemeClr val="tx2"/>
              </a:solidFill>
            </a:endParaRPr>
          </a:p>
          <a:p>
            <a:pPr indent="-384048" defTabSz="914400">
              <a:lnSpc>
                <a:spcPct val="94000"/>
              </a:lnSpc>
              <a:spcAft>
                <a:spcPts val="200"/>
              </a:spcAft>
              <a:buFont typeface="Franklin Gothic Book" panose="020B0503020102020204" pitchFamily="34" charset="0"/>
              <a:buChar char="•"/>
            </a:pPr>
            <a:endParaRPr lang="ro-RO" dirty="0">
              <a:solidFill>
                <a:schemeClr val="tx2"/>
              </a:solidFill>
            </a:endParaRPr>
          </a:p>
        </p:txBody>
      </p:sp>
    </p:spTree>
    <p:extLst>
      <p:ext uri="{BB962C8B-B14F-4D97-AF65-F5344CB8AC3E}">
        <p14:creationId xmlns:p14="http://schemas.microsoft.com/office/powerpoint/2010/main" val="407137339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E8731A39-3F0E-4B57-B8A8-6F43DD80842B}"/>
              </a:ext>
            </a:extLst>
          </p:cNvPr>
          <p:cNvSpPr>
            <a:spLocks noGrp="1"/>
          </p:cNvSpPr>
          <p:nvPr>
            <p:ph type="title"/>
          </p:nvPr>
        </p:nvSpPr>
        <p:spPr>
          <a:xfrm>
            <a:off x="1912724" y="1344997"/>
            <a:ext cx="9601200" cy="1485900"/>
          </a:xfrm>
        </p:spPr>
        <p:txBody>
          <a:bodyPr vert="horz" lIns="91440" tIns="45720" rIns="91440" bIns="45720" rtlCol="0" anchor="t">
            <a:normAutofit/>
          </a:bodyPr>
          <a:lstStyle/>
          <a:p>
            <a:r>
              <a:rPr lang="en-US" b="1" dirty="0">
                <a:ln w="10160">
                  <a:solidFill>
                    <a:schemeClr val="accent5"/>
                  </a:solidFill>
                  <a:prstDash val="solid"/>
                </a:ln>
                <a:effectLst>
                  <a:outerShdw blurRad="38100" dist="22860" dir="5400000" algn="tl" rotWithShape="0">
                    <a:srgbClr val="000000">
                      <a:alpha val="30000"/>
                    </a:srgbClr>
                  </a:outerShdw>
                </a:effectLst>
              </a:rPr>
              <a:t>Ce se cere?</a:t>
            </a:r>
            <a:br>
              <a:rPr lang="en-US" b="1" dirty="0">
                <a:ln w="10160">
                  <a:solidFill>
                    <a:schemeClr val="accent5"/>
                  </a:solidFill>
                  <a:prstDash val="solid"/>
                </a:ln>
                <a:effectLst>
                  <a:outerShdw blurRad="38100" dist="22860" dir="5400000" algn="tl" rotWithShape="0">
                    <a:srgbClr val="000000">
                      <a:alpha val="30000"/>
                    </a:srgbClr>
                  </a:outerShdw>
                </a:effectLst>
              </a:rPr>
            </a:br>
            <a:endParaRPr lang="en-US" b="1" dirty="0">
              <a:ln w="10160">
                <a:solidFill>
                  <a:schemeClr val="accent5"/>
                </a:solidFill>
                <a:prstDash val="solid"/>
              </a:ln>
              <a:effectLst>
                <a:outerShdw blurRad="38100" dist="22860" dir="5400000" algn="tl" rotWithShape="0">
                  <a:srgbClr val="000000">
                    <a:alpha val="30000"/>
                  </a:srgbClr>
                </a:outerShdw>
              </a:effectLst>
            </a:endParaRPr>
          </a:p>
        </p:txBody>
      </p:sp>
      <p:sp>
        <p:nvSpPr>
          <p:cNvPr id="5" name="CasetăText 4">
            <a:extLst>
              <a:ext uri="{FF2B5EF4-FFF2-40B4-BE49-F238E27FC236}">
                <a16:creationId xmlns:a16="http://schemas.microsoft.com/office/drawing/2014/main" id="{D79113CB-43D7-4F47-BD03-D3E6DCA3E58D}"/>
              </a:ext>
            </a:extLst>
          </p:cNvPr>
          <p:cNvSpPr txBox="1"/>
          <p:nvPr/>
        </p:nvSpPr>
        <p:spPr>
          <a:xfrm>
            <a:off x="1833716" y="2830898"/>
            <a:ext cx="9601200" cy="2946779"/>
          </a:xfrm>
          <a:prstGeom prst="rect">
            <a:avLst/>
          </a:prstGeom>
        </p:spPr>
        <p:txBody>
          <a:bodyPr vert="horz" lIns="91440" tIns="45720" rIns="91440" bIns="45720" rtlCol="0">
            <a:normAutofit fontScale="70000" lnSpcReduction="20000"/>
          </a:bodyPr>
          <a:lstStyle/>
          <a:p>
            <a:pPr algn="just" defTabSz="914400">
              <a:lnSpc>
                <a:spcPct val="94000"/>
              </a:lnSpc>
              <a:spcAft>
                <a:spcPts val="200"/>
              </a:spcAft>
            </a:pPr>
            <a:r>
              <a:rPr lang="en-US" sz="2400" dirty="0">
                <a:solidFill>
                  <a:schemeClr val="tx2"/>
                </a:solidFill>
                <a:effectLst/>
              </a:rPr>
              <a:t>Proiectul are ca scop eviden</a:t>
            </a:r>
            <a:r>
              <a:rPr lang="ro-RO" sz="2400" dirty="0">
                <a:solidFill>
                  <a:schemeClr val="tx2"/>
                </a:solidFill>
                <a:effectLst/>
              </a:rPr>
              <a:t>țierea utilizării transformatei Hadamard în procesarea de imagini.</a:t>
            </a:r>
            <a:r>
              <a:rPr lang="en-US" sz="2400" dirty="0">
                <a:solidFill>
                  <a:schemeClr val="tx2"/>
                </a:solidFill>
                <a:effectLst/>
              </a:rPr>
              <a:t> </a:t>
            </a:r>
            <a:r>
              <a:rPr lang="ro-RO" sz="2400" dirty="0">
                <a:solidFill>
                  <a:schemeClr val="tx2"/>
                </a:solidFill>
              </a:rPr>
              <a:t>Urmărim generarea matricei transformării și aplicarea formei matriceale pe imagine precum și filtrarea informației obținute în domeniul frecvență.</a:t>
            </a:r>
          </a:p>
          <a:p>
            <a:pPr algn="just" defTabSz="914400">
              <a:lnSpc>
                <a:spcPct val="94000"/>
              </a:lnSpc>
              <a:spcAft>
                <a:spcPts val="200"/>
              </a:spcAft>
            </a:pPr>
            <a:r>
              <a:rPr lang="ro-RO" sz="2400" dirty="0">
                <a:solidFill>
                  <a:schemeClr val="tx2"/>
                </a:solidFill>
                <a:effectLst/>
              </a:rPr>
              <a:t>Date de intra</a:t>
            </a:r>
            <a:r>
              <a:rPr lang="ro-RO" sz="2400" dirty="0">
                <a:solidFill>
                  <a:schemeClr val="tx2"/>
                </a:solidFill>
              </a:rPr>
              <a:t>re</a:t>
            </a:r>
            <a:r>
              <a:rPr lang="en-US" sz="2400" dirty="0">
                <a:solidFill>
                  <a:schemeClr val="tx2"/>
                </a:solidFill>
              </a:rPr>
              <a:t>:  </a:t>
            </a:r>
          </a:p>
          <a:p>
            <a:pPr marL="742950" lvl="1" indent="-285750" algn="just" defTabSz="914400">
              <a:lnSpc>
                <a:spcPct val="94000"/>
              </a:lnSpc>
              <a:spcAft>
                <a:spcPts val="200"/>
              </a:spcAft>
              <a:buFont typeface="Wingdings" panose="05000000000000000000" pitchFamily="2" charset="2"/>
              <a:buChar char="q"/>
            </a:pPr>
            <a:r>
              <a:rPr lang="en-US" sz="2400" dirty="0">
                <a:solidFill>
                  <a:schemeClr val="tx2"/>
                </a:solidFill>
              </a:rPr>
              <a:t>o imagine pe nivele de gri; </a:t>
            </a:r>
          </a:p>
          <a:p>
            <a:pPr marL="742950" lvl="1" indent="-285750" algn="just" defTabSz="914400">
              <a:lnSpc>
                <a:spcPct val="94000"/>
              </a:lnSpc>
              <a:spcAft>
                <a:spcPts val="200"/>
              </a:spcAft>
              <a:buFont typeface="Wingdings" panose="05000000000000000000" pitchFamily="2" charset="2"/>
              <a:buChar char="q"/>
            </a:pPr>
            <a:r>
              <a:rPr lang="en-US" sz="2400" dirty="0">
                <a:solidFill>
                  <a:schemeClr val="tx2"/>
                </a:solidFill>
              </a:rPr>
              <a:t>dimensiunea blocului;</a:t>
            </a:r>
          </a:p>
          <a:p>
            <a:pPr marL="742950" lvl="1" indent="-285750" algn="just" defTabSz="914400">
              <a:lnSpc>
                <a:spcPct val="94000"/>
              </a:lnSpc>
              <a:spcAft>
                <a:spcPts val="200"/>
              </a:spcAft>
              <a:buFont typeface="Wingdings" panose="05000000000000000000" pitchFamily="2" charset="2"/>
              <a:buChar char="q"/>
            </a:pPr>
            <a:r>
              <a:rPr lang="en-US" sz="2400" dirty="0">
                <a:solidFill>
                  <a:schemeClr val="tx2"/>
                </a:solidFill>
              </a:rPr>
              <a:t> parametrii de filtare.</a:t>
            </a:r>
          </a:p>
          <a:p>
            <a:pPr algn="just" defTabSz="914400">
              <a:lnSpc>
                <a:spcPct val="94000"/>
              </a:lnSpc>
              <a:spcAft>
                <a:spcPts val="200"/>
              </a:spcAft>
            </a:pPr>
            <a:r>
              <a:rPr lang="ro-RO" sz="2400" dirty="0">
                <a:solidFill>
                  <a:schemeClr val="tx2"/>
                </a:solidFill>
                <a:effectLst/>
              </a:rPr>
              <a:t>Date de i</a:t>
            </a:r>
            <a:r>
              <a:rPr lang="en-US" sz="2400" dirty="0">
                <a:solidFill>
                  <a:schemeClr val="tx2"/>
                </a:solidFill>
                <a:effectLst/>
              </a:rPr>
              <a:t>e</a:t>
            </a:r>
            <a:r>
              <a:rPr lang="ro-RO" sz="2400" dirty="0">
                <a:solidFill>
                  <a:schemeClr val="tx2"/>
                </a:solidFill>
                <a:effectLst/>
              </a:rPr>
              <a:t>ș</a:t>
            </a:r>
            <a:r>
              <a:rPr lang="en-US" sz="2400" dirty="0">
                <a:solidFill>
                  <a:schemeClr val="tx2"/>
                </a:solidFill>
                <a:effectLst/>
              </a:rPr>
              <a:t>ire</a:t>
            </a:r>
            <a:r>
              <a:rPr lang="en-US" sz="2400" dirty="0">
                <a:solidFill>
                  <a:schemeClr val="tx2"/>
                </a:solidFill>
              </a:rPr>
              <a:t>:  </a:t>
            </a:r>
          </a:p>
          <a:p>
            <a:pPr marL="742950" lvl="1" indent="-285750" algn="just" defTabSz="914400">
              <a:lnSpc>
                <a:spcPct val="94000"/>
              </a:lnSpc>
              <a:spcAft>
                <a:spcPts val="200"/>
              </a:spcAft>
              <a:buFont typeface="Wingdings" panose="05000000000000000000" pitchFamily="2" charset="2"/>
              <a:buChar char="q"/>
            </a:pPr>
            <a:r>
              <a:rPr lang="ro-RO" sz="2400" dirty="0">
                <a:solidFill>
                  <a:schemeClr val="tx2"/>
                </a:solidFill>
              </a:rPr>
              <a:t>imaginea originală și histograma ei</a:t>
            </a:r>
            <a:r>
              <a:rPr lang="en-US" sz="2400" dirty="0">
                <a:solidFill>
                  <a:schemeClr val="tx2"/>
                </a:solidFill>
              </a:rPr>
              <a:t>; </a:t>
            </a:r>
          </a:p>
          <a:p>
            <a:pPr marL="742950" lvl="1" indent="-285750" algn="just" defTabSz="914400">
              <a:lnSpc>
                <a:spcPct val="94000"/>
              </a:lnSpc>
              <a:spcAft>
                <a:spcPts val="200"/>
              </a:spcAft>
              <a:buFont typeface="Wingdings" panose="05000000000000000000" pitchFamily="2" charset="2"/>
              <a:buChar char="q"/>
            </a:pPr>
            <a:r>
              <a:rPr lang="ro-RO" sz="2400" dirty="0">
                <a:solidFill>
                  <a:schemeClr val="tx2"/>
                </a:solidFill>
              </a:rPr>
              <a:t>imaginea în domeniul frecvență cu histograma corespunzătoare;</a:t>
            </a:r>
            <a:endParaRPr lang="en-US" sz="2400" dirty="0">
              <a:solidFill>
                <a:schemeClr val="tx2"/>
              </a:solidFill>
            </a:endParaRPr>
          </a:p>
          <a:p>
            <a:pPr marL="742950" lvl="1" indent="-285750" algn="just" defTabSz="914400">
              <a:lnSpc>
                <a:spcPct val="94000"/>
              </a:lnSpc>
              <a:spcAft>
                <a:spcPts val="200"/>
              </a:spcAft>
              <a:buFont typeface="Wingdings" panose="05000000000000000000" pitchFamily="2" charset="2"/>
              <a:buChar char="q"/>
            </a:pPr>
            <a:r>
              <a:rPr lang="ro-RO" sz="2400" dirty="0">
                <a:solidFill>
                  <a:schemeClr val="tx2"/>
                </a:solidFill>
              </a:rPr>
              <a:t>imaginea refăcută și histograma ei;</a:t>
            </a:r>
          </a:p>
          <a:p>
            <a:pPr marL="742950" lvl="1" indent="-285750" algn="just" defTabSz="914400">
              <a:lnSpc>
                <a:spcPct val="94000"/>
              </a:lnSpc>
              <a:spcAft>
                <a:spcPts val="200"/>
              </a:spcAft>
              <a:buFont typeface="Wingdings" panose="05000000000000000000" pitchFamily="2" charset="2"/>
              <a:buChar char="q"/>
            </a:pPr>
            <a:r>
              <a:rPr lang="ro-RO" sz="2400" dirty="0">
                <a:solidFill>
                  <a:schemeClr val="tx2"/>
                </a:solidFill>
              </a:rPr>
              <a:t>parametri privind eroarea la refacere, conservarea și compactarea energiei.</a:t>
            </a:r>
          </a:p>
          <a:p>
            <a:pPr marL="742950" lvl="1" indent="-285750" defTabSz="914400">
              <a:lnSpc>
                <a:spcPct val="94000"/>
              </a:lnSpc>
              <a:spcAft>
                <a:spcPts val="200"/>
              </a:spcAft>
              <a:buFont typeface="Wingdings" panose="05000000000000000000" pitchFamily="2" charset="2"/>
              <a:buChar char="q"/>
            </a:pPr>
            <a:endParaRPr lang="en-US" dirty="0">
              <a:solidFill>
                <a:schemeClr val="tx2"/>
              </a:solidFill>
              <a:effectLst/>
            </a:endParaRPr>
          </a:p>
          <a:p>
            <a:pPr marL="742950" lvl="1" indent="-285750" defTabSz="914400">
              <a:lnSpc>
                <a:spcPct val="94000"/>
              </a:lnSpc>
              <a:spcAft>
                <a:spcPts val="200"/>
              </a:spcAft>
              <a:buFont typeface="Wingdings" panose="05000000000000000000" pitchFamily="2" charset="2"/>
              <a:buChar char="q"/>
            </a:pPr>
            <a:endParaRPr lang="en-US" dirty="0">
              <a:solidFill>
                <a:schemeClr val="tx2"/>
              </a:solidFill>
              <a:effectLst/>
            </a:endParaRPr>
          </a:p>
        </p:txBody>
      </p:sp>
    </p:spTree>
    <p:extLst>
      <p:ext uri="{BB962C8B-B14F-4D97-AF65-F5344CB8AC3E}">
        <p14:creationId xmlns:p14="http://schemas.microsoft.com/office/powerpoint/2010/main" val="37886724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asetăText 5">
                <a:extLst>
                  <a:ext uri="{FF2B5EF4-FFF2-40B4-BE49-F238E27FC236}">
                    <a16:creationId xmlns:a16="http://schemas.microsoft.com/office/drawing/2014/main" id="{EF38ADC0-1FAA-4F1B-AB7D-CC91495787F4}"/>
                  </a:ext>
                </a:extLst>
              </p:cNvPr>
              <p:cNvSpPr txBox="1"/>
              <p:nvPr/>
            </p:nvSpPr>
            <p:spPr>
              <a:xfrm>
                <a:off x="1142788" y="1357508"/>
                <a:ext cx="9325970" cy="4363354"/>
              </a:xfrm>
              <a:prstGeom prst="rect">
                <a:avLst/>
              </a:prstGeom>
            </p:spPr>
            <p:txBody>
              <a:bodyPr vert="horz" lIns="91440" tIns="45720" rIns="91440" bIns="45720" rtlCol="0">
                <a:normAutofit/>
              </a:bodyPr>
              <a:lstStyle/>
              <a:p>
                <a:pPr indent="-384048" algn="just" defTabSz="914400">
                  <a:lnSpc>
                    <a:spcPct val="94000"/>
                  </a:lnSpc>
                  <a:spcAft>
                    <a:spcPts val="200"/>
                  </a:spcAft>
                  <a:buFont typeface="Franklin Gothic Book" panose="020B0503020102020204" pitchFamily="34" charset="0"/>
                  <a:buChar char="•"/>
                </a:pPr>
                <a:r>
                  <a:rPr lang="ro-RO" dirty="0">
                    <a:solidFill>
                      <a:schemeClr val="tx2"/>
                    </a:solidFill>
                  </a:rPr>
                  <a:t>E</a:t>
                </a:r>
                <a:r>
                  <a:rPr lang="en-US" dirty="0">
                    <a:solidFill>
                      <a:schemeClr val="tx2"/>
                    </a:solidFill>
                    <a:effectLst/>
                  </a:rPr>
                  <a:t>ste un exemplu de generalizare a clasei de transformate Fourier. Este mai rapidă decât transformările sinusoidale deoarece nu necesită înmulțiri; </a:t>
                </a:r>
              </a:p>
              <a:p>
                <a:pPr indent="-384048" algn="just" defTabSz="914400">
                  <a:lnSpc>
                    <a:spcPct val="94000"/>
                  </a:lnSpc>
                  <a:spcAft>
                    <a:spcPts val="200"/>
                  </a:spcAft>
                  <a:buFont typeface="Franklin Gothic Book" panose="020B0503020102020204" pitchFamily="34" charset="0"/>
                  <a:buChar char="•"/>
                </a:pPr>
                <a:r>
                  <a:rPr lang="ro-RO" dirty="0">
                    <a:solidFill>
                      <a:schemeClr val="tx2"/>
                    </a:solidFill>
                    <a:effectLst/>
                  </a:rPr>
                  <a:t>S</a:t>
                </a:r>
                <a:r>
                  <a:rPr lang="en-US" dirty="0">
                    <a:solidFill>
                      <a:schemeClr val="tx2"/>
                    </a:solidFill>
                    <a:effectLst/>
                  </a:rPr>
                  <a:t>e aplică în compresia de imagini, filtrare și proiectarea de codoare. Alte utilizări sunt în  criptarea datelor, în algoritmi de compresie de date și în procesare de semnal (JPEG XR și MPEG-4 AVC), în aplicațiile video, și de asemenea, joacă un rol foarte important în ceea ce privește algoritmii cuantici</a:t>
                </a:r>
                <a:r>
                  <a:rPr lang="ro-RO" dirty="0">
                    <a:solidFill>
                      <a:schemeClr val="tx2"/>
                    </a:solidFill>
                    <a:effectLst/>
                  </a:rPr>
                  <a:t>.</a:t>
                </a:r>
                <a:endParaRPr lang="en-US" dirty="0">
                  <a:solidFill>
                    <a:schemeClr val="tx2"/>
                  </a:solidFill>
                  <a:effectLst/>
                </a:endParaRPr>
              </a:p>
              <a:p>
                <a:pPr indent="-384048" algn="just" defTabSz="914400">
                  <a:lnSpc>
                    <a:spcPct val="94000"/>
                  </a:lnSpc>
                  <a:spcAft>
                    <a:spcPts val="200"/>
                  </a:spcAft>
                  <a:buFont typeface="Franklin Gothic Book" panose="020B0503020102020204" pitchFamily="34" charset="0"/>
                  <a:buChar char="•"/>
                </a:pPr>
                <a:r>
                  <a:rPr lang="en-US" dirty="0">
                    <a:solidFill>
                      <a:schemeClr val="tx2"/>
                    </a:solidFill>
                  </a:rPr>
                  <a:t>O matrice Hadamard, </a:t>
                </a:r>
                <a14:m>
                  <m:oMath xmlns:m="http://schemas.openxmlformats.org/officeDocument/2006/math">
                    <m:r>
                      <a:rPr lang="en-US" b="0" i="1" smtClean="0">
                        <a:solidFill>
                          <a:schemeClr val="tx2"/>
                        </a:solidFill>
                        <a:latin typeface="Cambria Math" panose="02040503050406030204" pitchFamily="18" charset="0"/>
                      </a:rPr>
                      <m:t>𝐻</m:t>
                    </m:r>
                    <m:r>
                      <a:rPr lang="en-US" b="0" i="1" smtClean="0">
                        <a:solidFill>
                          <a:schemeClr val="tx2"/>
                        </a:solidFill>
                        <a:latin typeface="Cambria Math" panose="02040503050406030204" pitchFamily="18" charset="0"/>
                      </a:rPr>
                      <m:t>=(</m:t>
                    </m:r>
                    <m:sSub>
                      <m:sSubPr>
                        <m:ctrlPr>
                          <a:rPr lang="en-US" b="0" i="1" smtClean="0">
                            <a:solidFill>
                              <a:schemeClr val="tx2"/>
                            </a:solidFill>
                            <a:latin typeface="Cambria Math" panose="02040503050406030204" pitchFamily="18" charset="0"/>
                          </a:rPr>
                        </m:ctrlPr>
                      </m:sSubPr>
                      <m:e>
                        <m:r>
                          <a:rPr lang="en-US" b="0" i="1" smtClean="0">
                            <a:solidFill>
                              <a:schemeClr val="tx2"/>
                            </a:solidFill>
                            <a:latin typeface="Cambria Math" panose="02040503050406030204" pitchFamily="18" charset="0"/>
                          </a:rPr>
                          <m:t>h</m:t>
                        </m:r>
                      </m:e>
                      <m:sub>
                        <m:r>
                          <a:rPr lang="en-US" b="0" i="1" smtClean="0">
                            <a:solidFill>
                              <a:schemeClr val="tx2"/>
                            </a:solidFill>
                            <a:latin typeface="Cambria Math" panose="02040503050406030204" pitchFamily="18" charset="0"/>
                          </a:rPr>
                          <m:t>𝑖𝑗</m:t>
                        </m:r>
                      </m:sub>
                    </m:sSub>
                    <m:r>
                      <a:rPr lang="en-US" b="0" i="1" smtClean="0">
                        <a:solidFill>
                          <a:schemeClr val="tx2"/>
                        </a:solidFill>
                        <a:latin typeface="Cambria Math" panose="02040503050406030204" pitchFamily="18" charset="0"/>
                      </a:rPr>
                      <m:t>)</m:t>
                    </m:r>
                  </m:oMath>
                </a14:m>
                <a:r>
                  <a:rPr lang="en-US" dirty="0">
                    <a:solidFill>
                      <a:schemeClr val="tx2"/>
                    </a:solidFill>
                    <a:effectLst/>
                  </a:rPr>
                  <a:t> </a:t>
                </a:r>
                <a:r>
                  <a:rPr lang="ro-RO" dirty="0">
                    <a:solidFill>
                      <a:schemeClr val="tx2"/>
                    </a:solidFill>
                  </a:rPr>
                  <a:t>este definită ca o matrice pătratică de dimensiune </a:t>
                </a:r>
                <a14:m>
                  <m:oMath xmlns:m="http://schemas.openxmlformats.org/officeDocument/2006/math">
                    <m:r>
                      <a:rPr lang="ro-RO" b="0" i="1" smtClean="0">
                        <a:solidFill>
                          <a:schemeClr val="tx2"/>
                        </a:solidFill>
                        <a:latin typeface="Cambria Math" panose="02040503050406030204" pitchFamily="18" charset="0"/>
                      </a:rPr>
                      <m:t>𝑁</m:t>
                    </m:r>
                    <m:r>
                      <a:rPr lang="ro-RO" b="0" i="1" smtClean="0">
                        <a:solidFill>
                          <a:schemeClr val="tx2"/>
                        </a:solidFill>
                        <a:latin typeface="Cambria Math" panose="02040503050406030204" pitchFamily="18" charset="0"/>
                        <a:ea typeface="Cambria Math" panose="02040503050406030204" pitchFamily="18" charset="0"/>
                      </a:rPr>
                      <m:t>×</m:t>
                    </m:r>
                    <m:r>
                      <a:rPr lang="ro-RO" b="0" i="1" smtClean="0">
                        <a:solidFill>
                          <a:schemeClr val="tx2"/>
                        </a:solidFill>
                        <a:latin typeface="Cambria Math" panose="02040503050406030204" pitchFamily="18" charset="0"/>
                        <a:ea typeface="Cambria Math" panose="02040503050406030204" pitchFamily="18" charset="0"/>
                      </a:rPr>
                      <m:t>𝑁</m:t>
                    </m:r>
                  </m:oMath>
                </a14:m>
                <a:r>
                  <a:rPr lang="ro-RO" dirty="0">
                    <a:solidFill>
                      <a:schemeClr val="tx2"/>
                    </a:solidFill>
                    <a:effectLst/>
                  </a:rPr>
                  <a:t> în care:</a:t>
                </a:r>
              </a:p>
              <a:p>
                <a:pPr marL="1330452" lvl="3" indent="-342900" algn="just" defTabSz="914400">
                  <a:lnSpc>
                    <a:spcPct val="94000"/>
                  </a:lnSpc>
                  <a:spcAft>
                    <a:spcPts val="200"/>
                  </a:spcAft>
                  <a:buFont typeface="+mj-lt"/>
                  <a:buAutoNum type="alphaLcParenR"/>
                </a:pPr>
                <a:r>
                  <a:rPr lang="ro-RO" dirty="0">
                    <a:solidFill>
                      <a:schemeClr val="tx2"/>
                    </a:solidFill>
                    <a:effectLst/>
                  </a:rPr>
                  <a:t>Toate elementele sunt </a:t>
                </a:r>
                <a14:m>
                  <m:oMath xmlns:m="http://schemas.openxmlformats.org/officeDocument/2006/math">
                    <m:r>
                      <a:rPr lang="ro-RO" i="1" smtClean="0">
                        <a:solidFill>
                          <a:schemeClr val="tx2"/>
                        </a:solidFill>
                        <a:effectLst/>
                        <a:latin typeface="Cambria Math" panose="02040503050406030204" pitchFamily="18" charset="0"/>
                        <a:ea typeface="Cambria Math" panose="02040503050406030204" pitchFamily="18" charset="0"/>
                      </a:rPr>
                      <m:t>±</m:t>
                    </m:r>
                    <m:r>
                      <a:rPr lang="ro-RO" b="0" i="1" smtClean="0">
                        <a:solidFill>
                          <a:schemeClr val="tx2"/>
                        </a:solidFill>
                        <a:effectLst/>
                        <a:latin typeface="Cambria Math" panose="02040503050406030204" pitchFamily="18" charset="0"/>
                        <a:ea typeface="Cambria Math" panose="02040503050406030204" pitchFamily="18" charset="0"/>
                      </a:rPr>
                      <m:t>1;</m:t>
                    </m:r>
                  </m:oMath>
                </a14:m>
                <a:endParaRPr lang="ro-RO" b="0" dirty="0">
                  <a:solidFill>
                    <a:schemeClr val="tx2"/>
                  </a:solidFill>
                  <a:effectLst/>
                  <a:ea typeface="Cambria Math" panose="02040503050406030204" pitchFamily="18" charset="0"/>
                </a:endParaRPr>
              </a:p>
              <a:p>
                <a:pPr marL="1330452" lvl="3" indent="-342900" algn="just" defTabSz="914400">
                  <a:lnSpc>
                    <a:spcPct val="94000"/>
                  </a:lnSpc>
                  <a:spcAft>
                    <a:spcPts val="200"/>
                  </a:spcAft>
                  <a:buFont typeface="+mj-lt"/>
                  <a:buAutoNum type="alphaLcParenR"/>
                </a:pPr>
                <a:r>
                  <a:rPr lang="ro-RO" dirty="0">
                    <a:solidFill>
                      <a:schemeClr val="tx2"/>
                    </a:solidFill>
                    <a:effectLst/>
                  </a:rPr>
                  <a:t>Oricare două coloane distincte sunt ortogonale: </a:t>
                </a:r>
                <a14:m>
                  <m:oMath xmlns:m="http://schemas.openxmlformats.org/officeDocument/2006/math">
                    <m:r>
                      <a:rPr lang="ro-RO" i="1" smtClean="0">
                        <a:solidFill>
                          <a:schemeClr val="tx2"/>
                        </a:solidFill>
                        <a:effectLst/>
                        <a:latin typeface="Cambria Math" panose="02040503050406030204" pitchFamily="18" charset="0"/>
                        <a:ea typeface="Cambria Math" panose="02040503050406030204" pitchFamily="18" charset="0"/>
                      </a:rPr>
                      <m:t>∀</m:t>
                    </m:r>
                    <m:r>
                      <a:rPr lang="ro-RO" b="0" i="1" smtClean="0">
                        <a:solidFill>
                          <a:schemeClr val="tx2"/>
                        </a:solidFill>
                        <a:effectLst/>
                        <a:latin typeface="Cambria Math" panose="02040503050406030204" pitchFamily="18" charset="0"/>
                        <a:ea typeface="Cambria Math" panose="02040503050406030204" pitchFamily="18" charset="0"/>
                      </a:rPr>
                      <m:t> </m:t>
                    </m:r>
                    <m:r>
                      <a:rPr lang="ro-RO" b="0" i="1" smtClean="0">
                        <a:solidFill>
                          <a:schemeClr val="tx2"/>
                        </a:solidFill>
                        <a:effectLst/>
                        <a:latin typeface="Cambria Math" panose="02040503050406030204" pitchFamily="18" charset="0"/>
                        <a:ea typeface="Cambria Math" panose="02040503050406030204" pitchFamily="18" charset="0"/>
                      </a:rPr>
                      <m:t>𝑖</m:t>
                    </m:r>
                    <m:r>
                      <a:rPr lang="ro-RO" b="0" i="1" smtClean="0">
                        <a:solidFill>
                          <a:schemeClr val="tx2"/>
                        </a:solidFill>
                        <a:effectLst/>
                        <a:latin typeface="Cambria Math" panose="02040503050406030204" pitchFamily="18" charset="0"/>
                        <a:ea typeface="Cambria Math" panose="02040503050406030204" pitchFamily="18" charset="0"/>
                      </a:rPr>
                      <m:t>,</m:t>
                    </m:r>
                    <m:r>
                      <a:rPr lang="ro-RO" b="0" i="1" smtClean="0">
                        <a:solidFill>
                          <a:schemeClr val="tx2"/>
                        </a:solidFill>
                        <a:effectLst/>
                        <a:latin typeface="Cambria Math" panose="02040503050406030204" pitchFamily="18" charset="0"/>
                        <a:ea typeface="Cambria Math" panose="02040503050406030204" pitchFamily="18" charset="0"/>
                      </a:rPr>
                      <m:t>𝑗</m:t>
                    </m:r>
                    <m:r>
                      <a:rPr lang="ro-RO" b="0" i="1" smtClean="0">
                        <a:solidFill>
                          <a:schemeClr val="tx2"/>
                        </a:solidFill>
                        <a:effectLst/>
                        <a:latin typeface="Cambria Math" panose="02040503050406030204" pitchFamily="18" charset="0"/>
                        <a:ea typeface="Cambria Math" panose="02040503050406030204" pitchFamily="18" charset="0"/>
                      </a:rPr>
                      <m:t>,  </m:t>
                    </m:r>
                    <m:r>
                      <a:rPr lang="ro-RO" b="0" i="1" smtClean="0">
                        <a:solidFill>
                          <a:schemeClr val="tx2"/>
                        </a:solidFill>
                        <a:effectLst/>
                        <a:latin typeface="Cambria Math" panose="02040503050406030204" pitchFamily="18" charset="0"/>
                        <a:ea typeface="Cambria Math" panose="02040503050406030204" pitchFamily="18" charset="0"/>
                      </a:rPr>
                      <m:t>𝑖</m:t>
                    </m:r>
                    <m:r>
                      <a:rPr lang="ro-RO" b="0" i="1" smtClean="0">
                        <a:solidFill>
                          <a:schemeClr val="tx2"/>
                        </a:solidFill>
                        <a:effectLst/>
                        <a:latin typeface="Cambria Math" panose="02040503050406030204" pitchFamily="18" charset="0"/>
                        <a:ea typeface="Cambria Math" panose="02040503050406030204" pitchFamily="18" charset="0"/>
                      </a:rPr>
                      <m:t>≠</m:t>
                    </m:r>
                    <m:r>
                      <a:rPr lang="ro-RO" b="0" i="1" smtClean="0">
                        <a:solidFill>
                          <a:schemeClr val="tx2"/>
                        </a:solidFill>
                        <a:effectLst/>
                        <a:latin typeface="Cambria Math" panose="02040503050406030204" pitchFamily="18" charset="0"/>
                        <a:ea typeface="Cambria Math" panose="02040503050406030204" pitchFamily="18" charset="0"/>
                      </a:rPr>
                      <m:t>𝑗</m:t>
                    </m:r>
                    <m:r>
                      <a:rPr lang="ro-RO" b="0" i="1" smtClean="0">
                        <a:solidFill>
                          <a:schemeClr val="tx2"/>
                        </a:solidFill>
                        <a:effectLst/>
                        <a:latin typeface="Cambria Math" panose="02040503050406030204" pitchFamily="18" charset="0"/>
                        <a:ea typeface="Cambria Math" panose="02040503050406030204" pitchFamily="18" charset="0"/>
                      </a:rPr>
                      <m:t>,  </m:t>
                    </m:r>
                    <m:nary>
                      <m:naryPr>
                        <m:chr m:val="∑"/>
                        <m:supHide m:val="on"/>
                        <m:ctrlPr>
                          <a:rPr lang="ro-RO" b="0" i="1" smtClean="0">
                            <a:solidFill>
                              <a:schemeClr val="tx2"/>
                            </a:solidFill>
                            <a:effectLst/>
                            <a:latin typeface="Cambria Math" panose="02040503050406030204" pitchFamily="18" charset="0"/>
                            <a:ea typeface="Cambria Math" panose="02040503050406030204" pitchFamily="18" charset="0"/>
                          </a:rPr>
                        </m:ctrlPr>
                      </m:naryPr>
                      <m:sub>
                        <m:r>
                          <m:rPr>
                            <m:brk m:alnAt="7"/>
                          </m:rPr>
                          <a:rPr lang="ro-RO" b="0" i="1" smtClean="0">
                            <a:solidFill>
                              <a:schemeClr val="tx2"/>
                            </a:solidFill>
                            <a:effectLst/>
                            <a:latin typeface="Cambria Math" panose="02040503050406030204" pitchFamily="18" charset="0"/>
                            <a:ea typeface="Cambria Math" panose="02040503050406030204" pitchFamily="18" charset="0"/>
                          </a:rPr>
                          <m:t>𝑘</m:t>
                        </m:r>
                      </m:sub>
                      <m:sup/>
                      <m:e>
                        <m:sSub>
                          <m:sSubPr>
                            <m:ctrlPr>
                              <a:rPr lang="ro-RO" b="0" i="1" smtClean="0">
                                <a:solidFill>
                                  <a:schemeClr val="tx2"/>
                                </a:solidFill>
                                <a:effectLst/>
                                <a:latin typeface="Cambria Math" panose="02040503050406030204" pitchFamily="18" charset="0"/>
                                <a:ea typeface="Cambria Math" panose="02040503050406030204" pitchFamily="18" charset="0"/>
                              </a:rPr>
                            </m:ctrlPr>
                          </m:sSubPr>
                          <m:e>
                            <m:r>
                              <a:rPr lang="ro-RO" b="0" i="1" smtClean="0">
                                <a:solidFill>
                                  <a:schemeClr val="tx2"/>
                                </a:solidFill>
                                <a:effectLst/>
                                <a:latin typeface="Cambria Math" panose="02040503050406030204" pitchFamily="18" charset="0"/>
                                <a:ea typeface="Cambria Math" panose="02040503050406030204" pitchFamily="18" charset="0"/>
                              </a:rPr>
                              <m:t>h</m:t>
                            </m:r>
                          </m:e>
                          <m:sub>
                            <m:r>
                              <a:rPr lang="ro-RO" b="0" i="1" smtClean="0">
                                <a:solidFill>
                                  <a:schemeClr val="tx2"/>
                                </a:solidFill>
                                <a:effectLst/>
                                <a:latin typeface="Cambria Math" panose="02040503050406030204" pitchFamily="18" charset="0"/>
                                <a:ea typeface="Cambria Math" panose="02040503050406030204" pitchFamily="18" charset="0"/>
                              </a:rPr>
                              <m:t>𝑖𝑘</m:t>
                            </m:r>
                          </m:sub>
                        </m:sSub>
                        <m:sSub>
                          <m:sSubPr>
                            <m:ctrlPr>
                              <a:rPr lang="ro-RO" i="1">
                                <a:solidFill>
                                  <a:schemeClr val="tx2"/>
                                </a:solidFill>
                                <a:latin typeface="Cambria Math" panose="02040503050406030204" pitchFamily="18" charset="0"/>
                                <a:ea typeface="Cambria Math" panose="02040503050406030204" pitchFamily="18" charset="0"/>
                              </a:rPr>
                            </m:ctrlPr>
                          </m:sSubPr>
                          <m:e>
                            <m:r>
                              <a:rPr lang="ro-RO" i="1">
                                <a:solidFill>
                                  <a:schemeClr val="tx2"/>
                                </a:solidFill>
                                <a:latin typeface="Cambria Math" panose="02040503050406030204" pitchFamily="18" charset="0"/>
                                <a:ea typeface="Cambria Math" panose="02040503050406030204" pitchFamily="18" charset="0"/>
                              </a:rPr>
                              <m:t>h</m:t>
                            </m:r>
                          </m:e>
                          <m:sub>
                            <m:r>
                              <a:rPr lang="ro-RO" b="0" i="1" smtClean="0">
                                <a:solidFill>
                                  <a:schemeClr val="tx2"/>
                                </a:solidFill>
                                <a:latin typeface="Cambria Math" panose="02040503050406030204" pitchFamily="18" charset="0"/>
                                <a:ea typeface="Cambria Math" panose="02040503050406030204" pitchFamily="18" charset="0"/>
                              </a:rPr>
                              <m:t>𝑗</m:t>
                            </m:r>
                            <m:r>
                              <a:rPr lang="ro-RO" i="1">
                                <a:solidFill>
                                  <a:schemeClr val="tx2"/>
                                </a:solidFill>
                                <a:latin typeface="Cambria Math" panose="02040503050406030204" pitchFamily="18" charset="0"/>
                                <a:ea typeface="Cambria Math" panose="02040503050406030204" pitchFamily="18" charset="0"/>
                              </a:rPr>
                              <m:t>𝑘</m:t>
                            </m:r>
                          </m:sub>
                        </m:sSub>
                        <m:r>
                          <a:rPr lang="ro-RO" b="0" i="1" smtClean="0">
                            <a:solidFill>
                              <a:schemeClr val="tx2"/>
                            </a:solidFill>
                            <a:latin typeface="Cambria Math" panose="02040503050406030204" pitchFamily="18" charset="0"/>
                            <a:ea typeface="Cambria Math" panose="02040503050406030204" pitchFamily="18" charset="0"/>
                          </a:rPr>
                          <m:t>=0.</m:t>
                        </m:r>
                      </m:e>
                    </m:nary>
                  </m:oMath>
                </a14:m>
                <a:endParaRPr lang="en-US" dirty="0">
                  <a:solidFill>
                    <a:schemeClr val="tx2"/>
                  </a:solidFill>
                  <a:ea typeface="Cambria Math" panose="02040503050406030204" pitchFamily="18" charset="0"/>
                </a:endParaRPr>
              </a:p>
              <a:p>
                <a:pPr indent="-384048" algn="just" defTabSz="914400">
                  <a:lnSpc>
                    <a:spcPct val="94000"/>
                  </a:lnSpc>
                  <a:spcAft>
                    <a:spcPts val="200"/>
                  </a:spcAft>
                  <a:buFont typeface="Franklin Gothic Book" panose="020B0503020102020204" pitchFamily="34" charset="0"/>
                  <a:buChar char="•"/>
                </a:pPr>
                <a:r>
                  <a:rPr lang="en-US" dirty="0">
                    <a:solidFill>
                      <a:schemeClr val="tx2"/>
                    </a:solidFill>
                  </a:rPr>
                  <a:t>Func</a:t>
                </a:r>
                <a:r>
                  <a:rPr lang="ro-RO" dirty="0">
                    <a:solidFill>
                      <a:schemeClr val="tx2"/>
                    </a:solidFill>
                  </a:rPr>
                  <a:t>țiile de bază ale transformării Hadamard sunt, de fapt, funcții Walsh. Din această cauză ea este denumită uneori și transformare Walsh. În unele referințe se întâlnește și denumirea combinată de transformare Walsh-Hadamard.  </a:t>
                </a:r>
              </a:p>
            </p:txBody>
          </p:sp>
        </mc:Choice>
        <mc:Fallback xmlns="">
          <p:sp>
            <p:nvSpPr>
              <p:cNvPr id="6" name="CasetăText 5">
                <a:extLst>
                  <a:ext uri="{FF2B5EF4-FFF2-40B4-BE49-F238E27FC236}">
                    <a16:creationId xmlns:a16="http://schemas.microsoft.com/office/drawing/2014/main" id="{EF38ADC0-1FAA-4F1B-AB7D-CC91495787F4}"/>
                  </a:ext>
                </a:extLst>
              </p:cNvPr>
              <p:cNvSpPr txBox="1">
                <a:spLocks noRot="1" noChangeAspect="1" noMove="1" noResize="1" noEditPoints="1" noAdjustHandles="1" noChangeArrowheads="1" noChangeShapeType="1" noTextEdit="1"/>
              </p:cNvSpPr>
              <p:nvPr/>
            </p:nvSpPr>
            <p:spPr>
              <a:xfrm>
                <a:off x="1142788" y="1357508"/>
                <a:ext cx="9325970" cy="4363354"/>
              </a:xfrm>
              <a:prstGeom prst="rect">
                <a:avLst/>
              </a:prstGeom>
              <a:blipFill>
                <a:blip r:embed="rId2"/>
                <a:stretch>
                  <a:fillRect l="-523" t="-1259" r="-588"/>
                </a:stretch>
              </a:blipFill>
            </p:spPr>
            <p:txBody>
              <a:bodyPr/>
              <a:lstStyle/>
              <a:p>
                <a:r>
                  <a:rPr lang="ro-RO">
                    <a:noFill/>
                  </a:rPr>
                  <a:t> </a:t>
                </a:r>
              </a:p>
            </p:txBody>
          </p:sp>
        </mc:Fallback>
      </mc:AlternateContent>
      <p:sp>
        <p:nvSpPr>
          <p:cNvPr id="7" name="Dreptunghi 6">
            <a:extLst>
              <a:ext uri="{FF2B5EF4-FFF2-40B4-BE49-F238E27FC236}">
                <a16:creationId xmlns:a16="http://schemas.microsoft.com/office/drawing/2014/main" id="{7DE26574-EBC2-4D96-A5C9-08C17B8C8189}"/>
              </a:ext>
            </a:extLst>
          </p:cNvPr>
          <p:cNvSpPr/>
          <p:nvPr/>
        </p:nvSpPr>
        <p:spPr>
          <a:xfrm>
            <a:off x="1006887" y="490807"/>
            <a:ext cx="5614036" cy="646331"/>
          </a:xfrm>
          <a:prstGeom prst="rect">
            <a:avLst/>
          </a:prstGeom>
          <a:noFill/>
        </p:spPr>
        <p:txBody>
          <a:bodyPr wrap="none" lIns="91440" tIns="45720" rIns="91440" bIns="45720">
            <a:spAutoFit/>
          </a:bodyPr>
          <a:lstStyle/>
          <a:p>
            <a:pPr algn="ctr"/>
            <a:r>
              <a:rPr lang="ro-RO" sz="3600" b="1" dirty="0">
                <a:ln w="10160">
                  <a:solidFill>
                    <a:schemeClr val="accent5"/>
                  </a:solidFill>
                  <a:prstDash val="solid"/>
                </a:ln>
                <a:solidFill>
                  <a:schemeClr val="bg2"/>
                </a:solidFill>
                <a:effectLst>
                  <a:outerShdw blurRad="38100" dist="22860" dir="5400000" algn="tl" rotWithShape="0">
                    <a:srgbClr val="000000">
                      <a:alpha val="30000"/>
                    </a:srgbClr>
                  </a:outerShdw>
                </a:effectLst>
                <a:latin typeface="+mj-lt"/>
                <a:ea typeface="+mj-ea"/>
                <a:cs typeface="+mj-cs"/>
              </a:rPr>
              <a:t>Transformata Hadamard</a:t>
            </a:r>
          </a:p>
        </p:txBody>
      </p:sp>
    </p:spTree>
    <p:extLst>
      <p:ext uri="{BB962C8B-B14F-4D97-AF65-F5344CB8AC3E}">
        <p14:creationId xmlns:p14="http://schemas.microsoft.com/office/powerpoint/2010/main" val="15666435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asetăText 5">
                <a:extLst>
                  <a:ext uri="{FF2B5EF4-FFF2-40B4-BE49-F238E27FC236}">
                    <a16:creationId xmlns:a16="http://schemas.microsoft.com/office/drawing/2014/main" id="{EF38ADC0-1FAA-4F1B-AB7D-CC91495787F4}"/>
                  </a:ext>
                </a:extLst>
              </p:cNvPr>
              <p:cNvSpPr txBox="1"/>
              <p:nvPr/>
            </p:nvSpPr>
            <p:spPr>
              <a:xfrm>
                <a:off x="1433015" y="814133"/>
                <a:ext cx="9325970" cy="6179334"/>
              </a:xfrm>
              <a:prstGeom prst="rect">
                <a:avLst/>
              </a:prstGeom>
            </p:spPr>
            <p:txBody>
              <a:bodyPr vert="horz" lIns="91440" tIns="45720" rIns="91440" bIns="45720" rtlCol="0">
                <a:noAutofit/>
              </a:bodyPr>
              <a:lstStyle/>
              <a:p>
                <a:pPr defTabSz="914400">
                  <a:lnSpc>
                    <a:spcPct val="94000"/>
                  </a:lnSpc>
                  <a:spcAft>
                    <a:spcPts val="200"/>
                  </a:spcAft>
                </a:pPr>
                <a:r>
                  <a:rPr lang="ro-RO" sz="1400" dirty="0">
                    <a:solidFill>
                      <a:schemeClr val="tx2"/>
                    </a:solidFill>
                  </a:rPr>
                  <a:t>Matricele de ordin superior ale </a:t>
                </a:r>
                <a:r>
                  <a:rPr lang="en-US" sz="1400" dirty="0">
                    <a:solidFill>
                      <a:schemeClr val="tx2"/>
                    </a:solidFill>
                  </a:rPr>
                  <a:t>transform</a:t>
                </a:r>
                <a:r>
                  <a:rPr lang="ro-RO" sz="1400" dirty="0">
                    <a:solidFill>
                      <a:schemeClr val="tx2"/>
                    </a:solidFill>
                  </a:rPr>
                  <a:t>ării se definesc foarte ușor utilizând o</a:t>
                </a:r>
                <a:r>
                  <a:rPr lang="en-US" sz="1400" dirty="0">
                    <a:solidFill>
                      <a:schemeClr val="tx2"/>
                    </a:solidFill>
                  </a:rPr>
                  <a:t> rela</a:t>
                </a:r>
                <a:r>
                  <a:rPr lang="ro-RO" sz="1400" dirty="0">
                    <a:solidFill>
                      <a:schemeClr val="tx2"/>
                    </a:solidFill>
                  </a:rPr>
                  <a:t>ție recursivă simplă.</a:t>
                </a:r>
              </a:p>
              <a:p>
                <a:pPr algn="just" defTabSz="914400">
                  <a:lnSpc>
                    <a:spcPct val="94000"/>
                  </a:lnSpc>
                  <a:spcAft>
                    <a:spcPts val="200"/>
                  </a:spcAft>
                </a:pPr>
                <a:r>
                  <a:rPr lang="ro-RO" sz="1400" dirty="0">
                    <a:solidFill>
                      <a:schemeClr val="tx2"/>
                    </a:solidFill>
                  </a:rPr>
                  <a:t>Matricea Hadamard cu ordinul cel mai scăzut se obține pentru N=2:</a:t>
                </a:r>
              </a:p>
              <a:p>
                <a:pPr algn="ctr" defTabSz="914400">
                  <a:lnSpc>
                    <a:spcPct val="94000"/>
                  </a:lnSpc>
                  <a:spcAft>
                    <a:spcPts val="200"/>
                  </a:spcAft>
                </a:pPr>
                <a14:m>
                  <m:oMath xmlns:m="http://schemas.openxmlformats.org/officeDocument/2006/math">
                    <m:sSub>
                      <m:sSubPr>
                        <m:ctrlPr>
                          <a:rPr lang="ro-RO" sz="1400" i="1" smtClean="0">
                            <a:solidFill>
                              <a:schemeClr val="tx2"/>
                            </a:solidFill>
                            <a:latin typeface="Cambria Math" panose="02040503050406030204" pitchFamily="18" charset="0"/>
                          </a:rPr>
                        </m:ctrlPr>
                      </m:sSubPr>
                      <m:e>
                        <m:r>
                          <m:rPr>
                            <m:nor/>
                          </m:rPr>
                          <a:rPr lang="ro-RO" sz="1400" b="0" i="0" smtClean="0">
                            <a:solidFill>
                              <a:schemeClr val="tx2"/>
                            </a:solidFill>
                            <a:latin typeface="Cambria Math" panose="02040503050406030204" pitchFamily="18" charset="0"/>
                          </a:rPr>
                          <m:t>H</m:t>
                        </m:r>
                      </m:e>
                      <m:sub>
                        <m:r>
                          <m:rPr>
                            <m:nor/>
                          </m:rPr>
                          <a:rPr lang="ro-RO" sz="1400" b="0" i="0" smtClean="0">
                            <a:solidFill>
                              <a:schemeClr val="tx2"/>
                            </a:solidFill>
                            <a:latin typeface="Cambria Math" panose="02040503050406030204" pitchFamily="18" charset="0"/>
                          </a:rPr>
                          <m:t>2</m:t>
                        </m:r>
                      </m:sub>
                    </m:sSub>
                    <m:r>
                      <m:rPr>
                        <m:nor/>
                      </m:rPr>
                      <a:rPr lang="ro-RO" sz="1400" i="0" dirty="0">
                        <a:solidFill>
                          <a:schemeClr val="tx2"/>
                        </a:solidFill>
                        <a:latin typeface="Cambria Math" panose="02040503050406030204" pitchFamily="18" charset="0"/>
                        <a:ea typeface="Cambria Math" panose="02040503050406030204" pitchFamily="18" charset="0"/>
                      </a:rPr>
                      <m:t>=</m:t>
                    </m:r>
                    <m:f>
                      <m:fPr>
                        <m:ctrlPr>
                          <a:rPr lang="ro-RO" sz="1400" i="1" dirty="0" smtClean="0">
                            <a:solidFill>
                              <a:schemeClr val="tx2"/>
                            </a:solidFill>
                            <a:latin typeface="Cambria Math" panose="02040503050406030204" pitchFamily="18" charset="0"/>
                            <a:ea typeface="Cambria Math" panose="02040503050406030204" pitchFamily="18" charset="0"/>
                          </a:rPr>
                        </m:ctrlPr>
                      </m:fPr>
                      <m:num>
                        <m:r>
                          <m:rPr>
                            <m:nor/>
                          </m:rPr>
                          <a:rPr lang="ro-RO" sz="1400" b="0" i="0" dirty="0" smtClean="0">
                            <a:solidFill>
                              <a:schemeClr val="tx2"/>
                            </a:solidFill>
                            <a:latin typeface="Cambria Math" panose="02040503050406030204" pitchFamily="18" charset="0"/>
                            <a:ea typeface="Cambria Math" panose="02040503050406030204" pitchFamily="18" charset="0"/>
                          </a:rPr>
                          <m:t>1</m:t>
                        </m:r>
                      </m:num>
                      <m:den>
                        <m:rad>
                          <m:radPr>
                            <m:degHide m:val="on"/>
                            <m:ctrlPr>
                              <a:rPr lang="ro-RO" sz="1400" i="1" dirty="0" smtClean="0">
                                <a:solidFill>
                                  <a:schemeClr val="tx2"/>
                                </a:solidFill>
                                <a:latin typeface="Cambria Math" panose="02040503050406030204" pitchFamily="18" charset="0"/>
                                <a:ea typeface="Cambria Math" panose="02040503050406030204" pitchFamily="18" charset="0"/>
                              </a:rPr>
                            </m:ctrlPr>
                          </m:radPr>
                          <m:deg/>
                          <m:e>
                            <m:r>
                              <m:rPr>
                                <m:nor/>
                              </m:rPr>
                              <a:rPr lang="ro-RO" sz="1400" b="0" i="0" dirty="0" smtClean="0">
                                <a:solidFill>
                                  <a:schemeClr val="tx2"/>
                                </a:solidFill>
                                <a:latin typeface="Cambria Math" panose="02040503050406030204" pitchFamily="18" charset="0"/>
                                <a:ea typeface="Cambria Math" panose="02040503050406030204" pitchFamily="18" charset="0"/>
                              </a:rPr>
                              <m:t>2</m:t>
                            </m:r>
                          </m:e>
                        </m:rad>
                      </m:den>
                    </m:f>
                    <m:d>
                      <m:dPr>
                        <m:begChr m:val="["/>
                        <m:endChr m:val="]"/>
                        <m:ctrlPr>
                          <a:rPr lang="ro-RO" sz="1400" i="1" dirty="0" smtClean="0">
                            <a:solidFill>
                              <a:schemeClr val="tx2"/>
                            </a:solidFill>
                            <a:latin typeface="Cambria Math" panose="02040503050406030204" pitchFamily="18" charset="0"/>
                            <a:ea typeface="Cambria Math" panose="02040503050406030204" pitchFamily="18" charset="0"/>
                          </a:rPr>
                        </m:ctrlPr>
                      </m:dPr>
                      <m:e>
                        <m:m>
                          <m:mPr>
                            <m:mcs>
                              <m:mc>
                                <m:mcPr>
                                  <m:count m:val="2"/>
                                  <m:mcJc m:val="center"/>
                                </m:mcPr>
                              </m:mc>
                            </m:mcs>
                            <m:ctrlPr>
                              <a:rPr lang="ro-RO" sz="1400" i="1" dirty="0" smtClean="0">
                                <a:solidFill>
                                  <a:schemeClr val="tx2"/>
                                </a:solidFill>
                                <a:latin typeface="Cambria Math" panose="02040503050406030204" pitchFamily="18" charset="0"/>
                                <a:ea typeface="Cambria Math" panose="02040503050406030204" pitchFamily="18" charset="0"/>
                              </a:rPr>
                            </m:ctrlPr>
                          </m:mPr>
                          <m:mr>
                            <m:e>
                              <m:r>
                                <m:rPr>
                                  <m:nor/>
                                  <m:brk m:alnAt="7"/>
                                </m:rPr>
                                <a:rPr lang="ro-RO" sz="1400" b="0" i="0" dirty="0" smtClean="0">
                                  <a:solidFill>
                                    <a:schemeClr val="tx2"/>
                                  </a:solidFill>
                                  <a:latin typeface="Cambria Math" panose="02040503050406030204" pitchFamily="18" charset="0"/>
                                  <a:ea typeface="Cambria Math" panose="02040503050406030204" pitchFamily="18" charset="0"/>
                                </a:rPr>
                                <m:t>1</m:t>
                              </m:r>
                            </m:e>
                            <m:e>
                              <m:r>
                                <m:rPr>
                                  <m:nor/>
                                </m:rPr>
                                <a:rPr lang="ro-RO" sz="1400" b="0" i="0" dirty="0" smtClean="0">
                                  <a:solidFill>
                                    <a:schemeClr val="tx2"/>
                                  </a:solidFill>
                                  <a:latin typeface="Cambria Math" panose="02040503050406030204" pitchFamily="18" charset="0"/>
                                  <a:ea typeface="Cambria Math" panose="02040503050406030204" pitchFamily="18" charset="0"/>
                                </a:rPr>
                                <m:t>1</m:t>
                              </m:r>
                            </m:e>
                          </m:mr>
                          <m:mr>
                            <m:e>
                              <m:r>
                                <m:rPr>
                                  <m:nor/>
                                </m:rPr>
                                <a:rPr lang="ro-RO" sz="1400" b="0" i="0" dirty="0" smtClean="0">
                                  <a:solidFill>
                                    <a:schemeClr val="tx2"/>
                                  </a:solidFill>
                                  <a:latin typeface="Cambria Math" panose="02040503050406030204" pitchFamily="18" charset="0"/>
                                  <a:ea typeface="Cambria Math" panose="02040503050406030204" pitchFamily="18" charset="0"/>
                                </a:rPr>
                                <m:t>1</m:t>
                              </m:r>
                            </m:e>
                            <m:e>
                              <m:r>
                                <m:rPr>
                                  <m:nor/>
                                </m:rPr>
                                <a:rPr lang="ro-RO" sz="1400" b="0" i="0" dirty="0" smtClean="0">
                                  <a:solidFill>
                                    <a:schemeClr val="tx2"/>
                                  </a:solidFill>
                                  <a:latin typeface="Cambria Math" panose="02040503050406030204" pitchFamily="18" charset="0"/>
                                  <a:ea typeface="Cambria Math" panose="02040503050406030204" pitchFamily="18" charset="0"/>
                                </a:rPr>
                                <m:t>−1</m:t>
                              </m:r>
                            </m:e>
                          </m:mr>
                        </m:m>
                      </m:e>
                    </m:d>
                  </m:oMath>
                </a14:m>
                <a:r>
                  <a:rPr lang="en-US" sz="1400" dirty="0">
                    <a:solidFill>
                      <a:schemeClr val="tx2"/>
                    </a:solidFill>
                  </a:rPr>
                  <a:t> ;	(1)</a:t>
                </a:r>
                <a:endParaRPr lang="ro-RO" sz="1400" dirty="0">
                  <a:solidFill>
                    <a:schemeClr val="tx2"/>
                  </a:solidFill>
                </a:endParaRPr>
              </a:p>
              <a:p>
                <a:pPr algn="just" defTabSz="914400">
                  <a:lnSpc>
                    <a:spcPct val="94000"/>
                  </a:lnSpc>
                  <a:spcAft>
                    <a:spcPts val="200"/>
                  </a:spcAft>
                </a:pPr>
                <a:r>
                  <a:rPr lang="ro-RO" sz="1400" dirty="0">
                    <a:solidFill>
                      <a:schemeClr val="tx2"/>
                    </a:solidFill>
                  </a:rPr>
                  <a:t>Dacă </a:t>
                </a:r>
                <a14:m>
                  <m:oMath xmlns:m="http://schemas.openxmlformats.org/officeDocument/2006/math">
                    <m:sSub>
                      <m:sSubPr>
                        <m:ctrlPr>
                          <a:rPr lang="ro-RO" sz="1400" i="1" smtClean="0">
                            <a:solidFill>
                              <a:schemeClr val="tx2"/>
                            </a:solidFill>
                            <a:latin typeface="Cambria Math" panose="02040503050406030204" pitchFamily="18" charset="0"/>
                          </a:rPr>
                        </m:ctrlPr>
                      </m:sSubPr>
                      <m:e>
                        <m:r>
                          <a:rPr lang="ro-RO" sz="1400" b="0" i="1" smtClean="0">
                            <a:solidFill>
                              <a:schemeClr val="tx2"/>
                            </a:solidFill>
                            <a:latin typeface="Cambria Math" panose="02040503050406030204" pitchFamily="18" charset="0"/>
                          </a:rPr>
                          <m:t>𝐻</m:t>
                        </m:r>
                      </m:e>
                      <m:sub>
                        <m:r>
                          <a:rPr lang="ro-RO" sz="1400" b="0" i="1" smtClean="0">
                            <a:solidFill>
                              <a:schemeClr val="tx2"/>
                            </a:solidFill>
                            <a:latin typeface="Cambria Math" panose="02040503050406030204" pitchFamily="18" charset="0"/>
                          </a:rPr>
                          <m:t>𝑁</m:t>
                        </m:r>
                      </m:sub>
                    </m:sSub>
                  </m:oMath>
                </a14:m>
                <a:r>
                  <a:rPr lang="ro-RO" sz="1400" dirty="0">
                    <a:solidFill>
                      <a:schemeClr val="tx2"/>
                    </a:solidFill>
                  </a:rPr>
                  <a:t> reprezintă matricea de ordin N, atunci relația recursivă este dată de expresia:</a:t>
                </a:r>
              </a:p>
              <a:p>
                <a:pPr algn="ctr" defTabSz="914400">
                  <a:lnSpc>
                    <a:spcPct val="94000"/>
                  </a:lnSpc>
                  <a:spcAft>
                    <a:spcPts val="200"/>
                  </a:spcAft>
                </a:pPr>
                <a14:m>
                  <m:oMath xmlns:m="http://schemas.openxmlformats.org/officeDocument/2006/math">
                    <m:sSub>
                      <m:sSubPr>
                        <m:ctrlPr>
                          <a:rPr lang="ro-RO" sz="1400" i="1" smtClean="0">
                            <a:solidFill>
                              <a:schemeClr val="tx2"/>
                            </a:solidFill>
                            <a:latin typeface="Cambria Math" panose="02040503050406030204" pitchFamily="18" charset="0"/>
                          </a:rPr>
                        </m:ctrlPr>
                      </m:sSubPr>
                      <m:e>
                        <m:r>
                          <a:rPr lang="ro-RO" sz="1400" b="0" i="1" smtClean="0">
                            <a:solidFill>
                              <a:schemeClr val="tx2"/>
                            </a:solidFill>
                            <a:latin typeface="Cambria Math" panose="02040503050406030204" pitchFamily="18" charset="0"/>
                          </a:rPr>
                          <m:t>𝐻</m:t>
                        </m:r>
                      </m:e>
                      <m:sub>
                        <m:r>
                          <a:rPr lang="ro-RO" sz="1400" b="0" i="1" smtClean="0">
                            <a:solidFill>
                              <a:schemeClr val="tx2"/>
                            </a:solidFill>
                            <a:latin typeface="Cambria Math" panose="02040503050406030204" pitchFamily="18" charset="0"/>
                          </a:rPr>
                          <m:t>𝑁</m:t>
                        </m:r>
                      </m:sub>
                    </m:sSub>
                    <m:r>
                      <a:rPr lang="ro-RO" sz="1400" dirty="0">
                        <a:solidFill>
                          <a:schemeClr val="tx2"/>
                        </a:solidFill>
                        <a:latin typeface="Cambria Math" panose="02040503050406030204" pitchFamily="18" charset="0"/>
                        <a:ea typeface="Cambria Math" panose="02040503050406030204" pitchFamily="18" charset="0"/>
                      </a:rPr>
                      <m:t>=</m:t>
                    </m:r>
                    <m:f>
                      <m:fPr>
                        <m:ctrlPr>
                          <a:rPr lang="ro-RO" sz="1400" i="1" dirty="0">
                            <a:solidFill>
                              <a:schemeClr val="tx2"/>
                            </a:solidFill>
                            <a:latin typeface="Cambria Math" panose="02040503050406030204" pitchFamily="18" charset="0"/>
                            <a:ea typeface="Cambria Math" panose="02040503050406030204" pitchFamily="18" charset="0"/>
                          </a:rPr>
                        </m:ctrlPr>
                      </m:fPr>
                      <m:num>
                        <m:r>
                          <a:rPr lang="ro-RO" sz="1400" i="1" dirty="0">
                            <a:solidFill>
                              <a:schemeClr val="tx2"/>
                            </a:solidFill>
                            <a:latin typeface="Cambria Math" panose="02040503050406030204" pitchFamily="18" charset="0"/>
                            <a:ea typeface="Cambria Math" panose="02040503050406030204" pitchFamily="18" charset="0"/>
                          </a:rPr>
                          <m:t>1</m:t>
                        </m:r>
                      </m:num>
                      <m:den>
                        <m:rad>
                          <m:radPr>
                            <m:degHide m:val="on"/>
                            <m:ctrlPr>
                              <a:rPr lang="ro-RO" sz="1400" i="1" dirty="0">
                                <a:solidFill>
                                  <a:schemeClr val="tx2"/>
                                </a:solidFill>
                                <a:latin typeface="Cambria Math" panose="02040503050406030204" pitchFamily="18" charset="0"/>
                                <a:ea typeface="Cambria Math" panose="02040503050406030204" pitchFamily="18" charset="0"/>
                              </a:rPr>
                            </m:ctrlPr>
                          </m:radPr>
                          <m:deg/>
                          <m:e>
                            <m:r>
                              <a:rPr lang="en-US" sz="1400" b="0" i="1" dirty="0" smtClean="0">
                                <a:solidFill>
                                  <a:schemeClr val="tx2"/>
                                </a:solidFill>
                                <a:latin typeface="Cambria Math" panose="02040503050406030204" pitchFamily="18" charset="0"/>
                                <a:ea typeface="Cambria Math" panose="02040503050406030204" pitchFamily="18" charset="0"/>
                              </a:rPr>
                              <m:t>𝑁</m:t>
                            </m:r>
                            <m:r>
                              <a:rPr lang="en-US" sz="1400" b="0" i="1" dirty="0" smtClean="0">
                                <a:solidFill>
                                  <a:schemeClr val="tx2"/>
                                </a:solidFill>
                                <a:latin typeface="Cambria Math" panose="02040503050406030204" pitchFamily="18" charset="0"/>
                                <a:ea typeface="Cambria Math" panose="02040503050406030204" pitchFamily="18" charset="0"/>
                              </a:rPr>
                              <m:t>/2</m:t>
                            </m:r>
                          </m:e>
                        </m:rad>
                      </m:den>
                    </m:f>
                    <m:d>
                      <m:dPr>
                        <m:begChr m:val="["/>
                        <m:endChr m:val="]"/>
                        <m:ctrlPr>
                          <a:rPr lang="ro-RO" sz="1400" i="1" dirty="0" smtClean="0">
                            <a:solidFill>
                              <a:schemeClr val="tx2"/>
                            </a:solidFill>
                            <a:latin typeface="Cambria Math" panose="02040503050406030204" pitchFamily="18" charset="0"/>
                            <a:ea typeface="Cambria Math" panose="02040503050406030204" pitchFamily="18" charset="0"/>
                          </a:rPr>
                        </m:ctrlPr>
                      </m:dPr>
                      <m:e>
                        <m:m>
                          <m:mPr>
                            <m:mcs>
                              <m:mc>
                                <m:mcPr>
                                  <m:count m:val="2"/>
                                  <m:mcJc m:val="center"/>
                                </m:mcPr>
                              </m:mc>
                            </m:mcs>
                            <m:ctrlPr>
                              <a:rPr lang="ro-RO" sz="1400" i="1" dirty="0" smtClean="0">
                                <a:solidFill>
                                  <a:schemeClr val="tx2"/>
                                </a:solidFill>
                                <a:latin typeface="Cambria Math" panose="02040503050406030204" pitchFamily="18" charset="0"/>
                                <a:ea typeface="Cambria Math" panose="02040503050406030204" pitchFamily="18" charset="0"/>
                              </a:rPr>
                            </m:ctrlPr>
                          </m:mPr>
                          <m:mr>
                            <m:e>
                              <m:sSub>
                                <m:sSubPr>
                                  <m:ctrlPr>
                                    <a:rPr lang="ro-RO" sz="1400" i="1">
                                      <a:solidFill>
                                        <a:schemeClr val="tx2"/>
                                      </a:solidFill>
                                      <a:latin typeface="Cambria Math" panose="02040503050406030204" pitchFamily="18" charset="0"/>
                                    </a:rPr>
                                  </m:ctrlPr>
                                </m:sSubPr>
                                <m:e>
                                  <m:r>
                                    <a:rPr lang="ro-RO" sz="1400" i="1">
                                      <a:solidFill>
                                        <a:schemeClr val="tx2"/>
                                      </a:solidFill>
                                      <a:latin typeface="Cambria Math" panose="02040503050406030204" pitchFamily="18" charset="0"/>
                                    </a:rPr>
                                    <m:t>𝐻</m:t>
                                  </m:r>
                                </m:e>
                                <m:sub>
                                  <m:r>
                                    <a:rPr lang="ro-RO" sz="1400" b="0" i="1" smtClean="0">
                                      <a:solidFill>
                                        <a:schemeClr val="tx2"/>
                                      </a:solidFill>
                                      <a:latin typeface="Cambria Math" panose="02040503050406030204" pitchFamily="18" charset="0"/>
                                    </a:rPr>
                                    <m:t>𝑁</m:t>
                                  </m:r>
                                  <m:r>
                                    <a:rPr lang="en-US" sz="1400" b="0" i="1" smtClean="0">
                                      <a:solidFill>
                                        <a:schemeClr val="tx2"/>
                                      </a:solidFill>
                                      <a:latin typeface="Cambria Math" panose="02040503050406030204" pitchFamily="18" charset="0"/>
                                    </a:rPr>
                                    <m:t>/2</m:t>
                                  </m:r>
                                </m:sub>
                              </m:sSub>
                            </m:e>
                            <m:e>
                              <m:sSub>
                                <m:sSubPr>
                                  <m:ctrlPr>
                                    <a:rPr lang="ro-RO" sz="1400" i="1">
                                      <a:solidFill>
                                        <a:schemeClr val="tx2"/>
                                      </a:solidFill>
                                      <a:latin typeface="Cambria Math" panose="02040503050406030204" pitchFamily="18" charset="0"/>
                                    </a:rPr>
                                  </m:ctrlPr>
                                </m:sSubPr>
                                <m:e>
                                  <m:r>
                                    <a:rPr lang="ro-RO" sz="1400" i="1">
                                      <a:solidFill>
                                        <a:schemeClr val="tx2"/>
                                      </a:solidFill>
                                      <a:latin typeface="Cambria Math" panose="02040503050406030204" pitchFamily="18" charset="0"/>
                                    </a:rPr>
                                    <m:t>𝐻</m:t>
                                  </m:r>
                                </m:e>
                                <m:sub>
                                  <m:r>
                                    <a:rPr lang="ro-RO" sz="1400" b="0" i="1" smtClean="0">
                                      <a:solidFill>
                                        <a:schemeClr val="tx2"/>
                                      </a:solidFill>
                                      <a:latin typeface="Cambria Math" panose="02040503050406030204" pitchFamily="18" charset="0"/>
                                    </a:rPr>
                                    <m:t>𝑁</m:t>
                                  </m:r>
                                  <m:r>
                                    <a:rPr lang="en-US" sz="1400" b="0" i="1" smtClean="0">
                                      <a:solidFill>
                                        <a:schemeClr val="tx2"/>
                                      </a:solidFill>
                                      <a:latin typeface="Cambria Math" panose="02040503050406030204" pitchFamily="18" charset="0"/>
                                    </a:rPr>
                                    <m:t>/2</m:t>
                                  </m:r>
                                </m:sub>
                              </m:sSub>
                            </m:e>
                          </m:mr>
                          <m:mr>
                            <m:e>
                              <m:sSub>
                                <m:sSubPr>
                                  <m:ctrlPr>
                                    <a:rPr lang="ro-RO" sz="1400" i="1" smtClean="0">
                                      <a:solidFill>
                                        <a:schemeClr val="tx2"/>
                                      </a:solidFill>
                                      <a:latin typeface="Cambria Math" panose="02040503050406030204" pitchFamily="18" charset="0"/>
                                    </a:rPr>
                                  </m:ctrlPr>
                                </m:sSubPr>
                                <m:e>
                                  <m:r>
                                    <a:rPr lang="ro-RO" sz="1400" i="1">
                                      <a:solidFill>
                                        <a:schemeClr val="tx2"/>
                                      </a:solidFill>
                                      <a:latin typeface="Cambria Math" panose="02040503050406030204" pitchFamily="18" charset="0"/>
                                    </a:rPr>
                                    <m:t>𝐻</m:t>
                                  </m:r>
                                </m:e>
                                <m:sub>
                                  <m:r>
                                    <a:rPr lang="ro-RO" sz="1400" b="0" i="1" smtClean="0">
                                      <a:solidFill>
                                        <a:schemeClr val="tx2"/>
                                      </a:solidFill>
                                      <a:latin typeface="Cambria Math" panose="02040503050406030204" pitchFamily="18" charset="0"/>
                                    </a:rPr>
                                    <m:t>𝑁</m:t>
                                  </m:r>
                                  <m:r>
                                    <a:rPr lang="en-US" sz="1400" b="0" i="1" smtClean="0">
                                      <a:solidFill>
                                        <a:schemeClr val="tx2"/>
                                      </a:solidFill>
                                      <a:latin typeface="Cambria Math" panose="02040503050406030204" pitchFamily="18" charset="0"/>
                                    </a:rPr>
                                    <m:t>/2</m:t>
                                  </m:r>
                                </m:sub>
                              </m:sSub>
                            </m:e>
                            <m:e>
                              <m:r>
                                <a:rPr lang="ro-RO" sz="1400" b="0" i="1" dirty="0" smtClean="0">
                                  <a:solidFill>
                                    <a:schemeClr val="tx2"/>
                                  </a:solidFill>
                                  <a:latin typeface="Cambria Math" panose="02040503050406030204" pitchFamily="18" charset="0"/>
                                  <a:ea typeface="Cambria Math" panose="02040503050406030204" pitchFamily="18" charset="0"/>
                                </a:rPr>
                                <m:t>−</m:t>
                              </m:r>
                              <m:sSub>
                                <m:sSubPr>
                                  <m:ctrlPr>
                                    <a:rPr lang="ro-RO" sz="1400" i="1">
                                      <a:solidFill>
                                        <a:schemeClr val="tx2"/>
                                      </a:solidFill>
                                      <a:latin typeface="Cambria Math" panose="02040503050406030204" pitchFamily="18" charset="0"/>
                                    </a:rPr>
                                  </m:ctrlPr>
                                </m:sSubPr>
                                <m:e>
                                  <m:r>
                                    <a:rPr lang="ro-RO" sz="1400" i="1">
                                      <a:solidFill>
                                        <a:schemeClr val="tx2"/>
                                      </a:solidFill>
                                      <a:latin typeface="Cambria Math" panose="02040503050406030204" pitchFamily="18" charset="0"/>
                                    </a:rPr>
                                    <m:t>𝐻</m:t>
                                  </m:r>
                                </m:e>
                                <m:sub>
                                  <m:r>
                                    <a:rPr lang="ro-RO" sz="1400" b="0" i="1" smtClean="0">
                                      <a:solidFill>
                                        <a:schemeClr val="tx2"/>
                                      </a:solidFill>
                                      <a:latin typeface="Cambria Math" panose="02040503050406030204" pitchFamily="18" charset="0"/>
                                    </a:rPr>
                                    <m:t>𝑁</m:t>
                                  </m:r>
                                  <m:r>
                                    <a:rPr lang="en-US" sz="1400" b="0" i="1" smtClean="0">
                                      <a:solidFill>
                                        <a:schemeClr val="tx2"/>
                                      </a:solidFill>
                                      <a:latin typeface="Cambria Math" panose="02040503050406030204" pitchFamily="18" charset="0"/>
                                    </a:rPr>
                                    <m:t>/2</m:t>
                                  </m:r>
                                </m:sub>
                              </m:sSub>
                            </m:e>
                          </m:mr>
                        </m:m>
                      </m:e>
                    </m:d>
                  </m:oMath>
                </a14:m>
                <a:r>
                  <a:rPr lang="en-US" sz="1400" dirty="0">
                    <a:solidFill>
                      <a:schemeClr val="tx2"/>
                    </a:solidFill>
                  </a:rPr>
                  <a:t>;	(2)</a:t>
                </a:r>
                <a:endParaRPr lang="ro-RO" sz="1400" dirty="0">
                  <a:solidFill>
                    <a:schemeClr val="tx2"/>
                  </a:solidFill>
                </a:endParaRPr>
              </a:p>
              <a:p>
                <a:pPr algn="just" defTabSz="914400">
                  <a:lnSpc>
                    <a:spcPct val="94000"/>
                  </a:lnSpc>
                  <a:spcAft>
                    <a:spcPts val="200"/>
                  </a:spcAft>
                </a:pPr>
                <a:r>
                  <a:rPr lang="en-US" sz="1400" dirty="0">
                    <a:solidFill>
                      <a:schemeClr val="tx2"/>
                    </a:solidFill>
                  </a:rPr>
                  <a:t>Aceasta este expresia matricei transform</a:t>
                </a:r>
                <a:r>
                  <a:rPr lang="ro-RO" sz="1400" dirty="0">
                    <a:solidFill>
                      <a:schemeClr val="tx2"/>
                    </a:solidFill>
                  </a:rPr>
                  <a:t>ă</a:t>
                </a:r>
                <a:r>
                  <a:rPr lang="en-US" sz="1400" dirty="0">
                    <a:solidFill>
                      <a:schemeClr val="tx2"/>
                    </a:solidFill>
                  </a:rPr>
                  <a:t>rii Hadamard </a:t>
                </a:r>
                <a:r>
                  <a:rPr lang="ro-RO" sz="1400" dirty="0">
                    <a:solidFill>
                      <a:schemeClr val="tx2"/>
                    </a:solidFill>
                  </a:rPr>
                  <a:t>î</a:t>
                </a:r>
                <a:r>
                  <a:rPr lang="en-US" sz="1400" dirty="0">
                    <a:solidFill>
                      <a:schemeClr val="tx2"/>
                    </a:solidFill>
                  </a:rPr>
                  <a:t>n forma sa neordonat</a:t>
                </a:r>
                <a:r>
                  <a:rPr lang="ro-RO" sz="1400" dirty="0">
                    <a:solidFill>
                      <a:schemeClr val="tx2"/>
                    </a:solidFill>
                  </a:rPr>
                  <a:t>ă</a:t>
                </a:r>
                <a:r>
                  <a:rPr lang="en-US" sz="1400" dirty="0">
                    <a:solidFill>
                      <a:schemeClr val="tx2"/>
                    </a:solidFill>
                  </a:rPr>
                  <a:t>. </a:t>
                </a:r>
                <a:r>
                  <a:rPr lang="ro-RO" sz="1400" dirty="0">
                    <a:solidFill>
                      <a:schemeClr val="tx2"/>
                    </a:solidFill>
                  </a:rPr>
                  <a:t>Î</a:t>
                </a:r>
                <a:r>
                  <a:rPr lang="en-US" sz="1400" dirty="0">
                    <a:solidFill>
                      <a:schemeClr val="tx2"/>
                    </a:solidFill>
                  </a:rPr>
                  <a:t>n form</a:t>
                </a:r>
                <a:r>
                  <a:rPr lang="ro-RO" sz="1400" dirty="0">
                    <a:solidFill>
                      <a:schemeClr val="tx2"/>
                    </a:solidFill>
                  </a:rPr>
                  <a:t>ă</a:t>
                </a:r>
                <a:r>
                  <a:rPr lang="en-US" sz="1400" dirty="0">
                    <a:solidFill>
                      <a:schemeClr val="tx2"/>
                    </a:solidFill>
                  </a:rPr>
                  <a:t> ordonat</a:t>
                </a:r>
                <a:r>
                  <a:rPr lang="ro-RO" sz="1400" dirty="0">
                    <a:solidFill>
                      <a:schemeClr val="tx2"/>
                    </a:solidFill>
                  </a:rPr>
                  <a:t>ă</a:t>
                </a:r>
                <a:r>
                  <a:rPr lang="en-US" sz="1400" dirty="0">
                    <a:solidFill>
                      <a:schemeClr val="tx2"/>
                    </a:solidFill>
                  </a:rPr>
                  <a:t> se ob</a:t>
                </a:r>
                <a:r>
                  <a:rPr lang="ro-RO" sz="1400" dirty="0">
                    <a:solidFill>
                      <a:schemeClr val="tx2"/>
                    </a:solidFill>
                  </a:rPr>
                  <a:t>ț</a:t>
                </a:r>
                <a:r>
                  <a:rPr lang="en-US" sz="1400" dirty="0">
                    <a:solidFill>
                      <a:schemeClr val="tx2"/>
                    </a:solidFill>
                  </a:rPr>
                  <a:t>ine matricea transform</a:t>
                </a:r>
                <a:r>
                  <a:rPr lang="ro-RO" sz="1400" dirty="0">
                    <a:solidFill>
                      <a:schemeClr val="tx2"/>
                    </a:solidFill>
                  </a:rPr>
                  <a:t>ă</a:t>
                </a:r>
                <a:r>
                  <a:rPr lang="en-US" sz="1400" dirty="0">
                    <a:solidFill>
                      <a:schemeClr val="tx2"/>
                    </a:solidFill>
                  </a:rPr>
                  <a:t>rii </a:t>
                </a:r>
                <a14:m>
                  <m:oMath xmlns:m="http://schemas.openxmlformats.org/officeDocument/2006/math">
                    <m:sSub>
                      <m:sSubPr>
                        <m:ctrlPr>
                          <a:rPr lang="ro-RO" sz="1400" i="1" smtClean="0">
                            <a:solidFill>
                              <a:schemeClr val="tx2"/>
                            </a:solidFill>
                            <a:latin typeface="Cambria Math" panose="02040503050406030204" pitchFamily="18" charset="0"/>
                          </a:rPr>
                        </m:ctrlPr>
                      </m:sSubPr>
                      <m:e>
                        <m:r>
                          <a:rPr lang="ro-RO" sz="1400" b="0" i="1" smtClean="0">
                            <a:solidFill>
                              <a:schemeClr val="tx2"/>
                            </a:solidFill>
                            <a:latin typeface="Cambria Math" panose="02040503050406030204" pitchFamily="18" charset="0"/>
                          </a:rPr>
                          <m:t>𝐻</m:t>
                        </m:r>
                      </m:e>
                      <m:sub>
                        <m:r>
                          <a:rPr lang="en-US" sz="1400" b="0" i="1" smtClean="0">
                            <a:solidFill>
                              <a:schemeClr val="tx2"/>
                            </a:solidFill>
                            <a:latin typeface="Cambria Math" panose="02040503050406030204" pitchFamily="18" charset="0"/>
                          </a:rPr>
                          <m:t>𝑁</m:t>
                        </m:r>
                        <m:r>
                          <a:rPr lang="en-US" sz="1400" b="0" i="1" smtClean="0">
                            <a:solidFill>
                              <a:schemeClr val="tx2"/>
                            </a:solidFill>
                            <a:latin typeface="Cambria Math" panose="02040503050406030204" pitchFamily="18" charset="0"/>
                          </a:rPr>
                          <m:t>,</m:t>
                        </m:r>
                        <m:r>
                          <a:rPr lang="en-US" sz="1400" b="0" i="1" smtClean="0">
                            <a:solidFill>
                              <a:schemeClr val="tx2"/>
                            </a:solidFill>
                            <a:latin typeface="Cambria Math" panose="02040503050406030204" pitchFamily="18" charset="0"/>
                          </a:rPr>
                          <m:t>𝑜𝑟𝑑</m:t>
                        </m:r>
                      </m:sub>
                    </m:sSub>
                    <m:r>
                      <a:rPr lang="en-US" sz="1400" b="0" i="0" smtClean="0">
                        <a:solidFill>
                          <a:schemeClr val="tx2"/>
                        </a:solidFill>
                        <a:latin typeface="Cambria Math" panose="02040503050406030204" pitchFamily="18" charset="0"/>
                      </a:rPr>
                      <m:t> </m:t>
                    </m:r>
                  </m:oMath>
                </a14:m>
                <a:r>
                  <a:rPr lang="en-US" sz="1400" dirty="0">
                    <a:solidFill>
                      <a:schemeClr val="tx2"/>
                    </a:solidFill>
                  </a:rPr>
                  <a:t>prin rearanjarea liniilor matricii </a:t>
                </a:r>
                <a14:m>
                  <m:oMath xmlns:m="http://schemas.openxmlformats.org/officeDocument/2006/math">
                    <m:sSub>
                      <m:sSubPr>
                        <m:ctrlPr>
                          <a:rPr lang="ro-RO" sz="1400" i="1">
                            <a:solidFill>
                              <a:schemeClr val="tx2"/>
                            </a:solidFill>
                            <a:latin typeface="Cambria Math" panose="02040503050406030204" pitchFamily="18" charset="0"/>
                          </a:rPr>
                        </m:ctrlPr>
                      </m:sSubPr>
                      <m:e>
                        <m:r>
                          <a:rPr lang="ro-RO" sz="1400" i="1">
                            <a:solidFill>
                              <a:schemeClr val="tx2"/>
                            </a:solidFill>
                            <a:latin typeface="Cambria Math" panose="02040503050406030204" pitchFamily="18" charset="0"/>
                          </a:rPr>
                          <m:t>𝐻</m:t>
                        </m:r>
                      </m:e>
                      <m:sub>
                        <m:r>
                          <a:rPr lang="en-US" sz="1400" b="0" i="1" smtClean="0">
                            <a:solidFill>
                              <a:schemeClr val="tx2"/>
                            </a:solidFill>
                            <a:latin typeface="Cambria Math" panose="02040503050406030204" pitchFamily="18" charset="0"/>
                          </a:rPr>
                          <m:t>𝑁</m:t>
                        </m:r>
                      </m:sub>
                    </m:sSub>
                  </m:oMath>
                </a14:m>
                <a:r>
                  <a:rPr lang="en-US" sz="1400" dirty="0">
                    <a:solidFill>
                      <a:schemeClr val="tx2"/>
                    </a:solidFill>
                  </a:rPr>
                  <a:t> in ordine crescatoare a n</a:t>
                </a:r>
                <a:r>
                  <a:rPr lang="ro-RO" sz="1400" dirty="0">
                    <a:solidFill>
                      <a:schemeClr val="tx2"/>
                    </a:solidFill>
                  </a:rPr>
                  <a:t>umărului</a:t>
                </a:r>
                <a:r>
                  <a:rPr lang="en-US" sz="1400" dirty="0">
                    <a:solidFill>
                      <a:schemeClr val="tx2"/>
                    </a:solidFill>
                  </a:rPr>
                  <a:t> de schimb</a:t>
                </a:r>
                <a:r>
                  <a:rPr lang="ro-RO" sz="1400" dirty="0">
                    <a:solidFill>
                      <a:schemeClr val="tx2"/>
                    </a:solidFill>
                  </a:rPr>
                  <a:t>ăr</a:t>
                </a:r>
                <a:r>
                  <a:rPr lang="en-US" sz="1400" dirty="0">
                    <a:solidFill>
                      <a:schemeClr val="tx2"/>
                    </a:solidFill>
                  </a:rPr>
                  <a:t>i de semn pe linie</a:t>
                </a:r>
                <a:r>
                  <a:rPr lang="ro-RO" sz="1400" dirty="0">
                    <a:solidFill>
                      <a:schemeClr val="tx2"/>
                    </a:solidFill>
                  </a:rPr>
                  <a:t>, în mod analog cu creșterea frecvenței la transformata Fourier (rezultă o transformare mai ușor de implementat).</a:t>
                </a:r>
              </a:p>
              <a:p>
                <a:pPr defTabSz="914400">
                  <a:lnSpc>
                    <a:spcPct val="94000"/>
                  </a:lnSpc>
                  <a:spcAft>
                    <a:spcPts val="200"/>
                  </a:spcAft>
                </a:pPr>
                <a:r>
                  <a:rPr lang="ro-RO" sz="1400" dirty="0">
                    <a:solidFill>
                      <a:schemeClr val="tx2"/>
                    </a:solidFill>
                  </a:rPr>
                  <a:t>După acest principiu, </a:t>
                </a:r>
                <a14:m>
                  <m:oMath xmlns:m="http://schemas.openxmlformats.org/officeDocument/2006/math">
                    <m:sSub>
                      <m:sSubPr>
                        <m:ctrlPr>
                          <a:rPr lang="ro-RO" sz="1400" i="1" smtClean="0">
                            <a:solidFill>
                              <a:schemeClr val="tx2"/>
                            </a:solidFill>
                            <a:latin typeface="Cambria Math" panose="02040503050406030204" pitchFamily="18" charset="0"/>
                          </a:rPr>
                        </m:ctrlPr>
                      </m:sSubPr>
                      <m:e>
                        <m:r>
                          <a:rPr lang="ro-RO" sz="1400" b="0" i="1" smtClean="0">
                            <a:solidFill>
                              <a:schemeClr val="tx2"/>
                            </a:solidFill>
                            <a:latin typeface="Cambria Math" panose="02040503050406030204" pitchFamily="18" charset="0"/>
                          </a:rPr>
                          <m:t>𝐻</m:t>
                        </m:r>
                      </m:e>
                      <m:sub>
                        <m:r>
                          <a:rPr lang="en-US" sz="1400" b="0" i="1" smtClean="0">
                            <a:solidFill>
                              <a:schemeClr val="tx2"/>
                            </a:solidFill>
                            <a:latin typeface="Cambria Math" panose="02040503050406030204" pitchFamily="18" charset="0"/>
                          </a:rPr>
                          <m:t>8</m:t>
                        </m:r>
                      </m:sub>
                    </m:sSub>
                    <m:r>
                      <a:rPr lang="ro-RO" sz="1400" b="0" i="1" smtClean="0">
                        <a:solidFill>
                          <a:schemeClr val="tx2"/>
                        </a:solidFill>
                        <a:latin typeface="Cambria Math" panose="02040503050406030204" pitchFamily="18" charset="0"/>
                      </a:rPr>
                      <m:t> </m:t>
                    </m:r>
                  </m:oMath>
                </a14:m>
                <a:r>
                  <a:rPr lang="ro-RO" sz="1400" dirty="0">
                    <a:solidFill>
                      <a:schemeClr val="tx2"/>
                    </a:solidFill>
                  </a:rPr>
                  <a:t>are următoarea formă:</a:t>
                </a:r>
                <a:r>
                  <a:rPr lang="en-US" sz="1400" dirty="0">
                    <a:solidFill>
                      <a:schemeClr val="tx2"/>
                    </a:solidFill>
                  </a:rPr>
                  <a:t> </a:t>
                </a:r>
                <a:endParaRPr lang="ro-RO" sz="1400" dirty="0">
                  <a:solidFill>
                    <a:schemeClr val="tx2"/>
                  </a:solidFill>
                </a:endParaRPr>
              </a:p>
              <a:p>
                <a:pPr algn="ctr" defTabSz="914400">
                  <a:lnSpc>
                    <a:spcPct val="94000"/>
                  </a:lnSpc>
                  <a:spcAft>
                    <a:spcPts val="200"/>
                  </a:spcAft>
                </a:pPr>
                <a:r>
                  <a:rPr lang="ro-RO" sz="1400" dirty="0">
                    <a:solidFill>
                      <a:schemeClr val="tx2"/>
                    </a:solidFill>
                  </a:rPr>
                  <a:t>  </a:t>
                </a:r>
                <a14:m>
                  <m:oMath xmlns:m="http://schemas.openxmlformats.org/officeDocument/2006/math">
                    <m:sSub>
                      <m:sSubPr>
                        <m:ctrlPr>
                          <a:rPr lang="ro-RO" sz="1400" i="1" smtClean="0">
                            <a:solidFill>
                              <a:schemeClr val="tx2"/>
                            </a:solidFill>
                            <a:latin typeface="Cambria Math" panose="02040503050406030204" pitchFamily="18" charset="0"/>
                          </a:rPr>
                        </m:ctrlPr>
                      </m:sSubPr>
                      <m:e>
                        <m:r>
                          <a:rPr lang="ro-RO" sz="1400" i="1">
                            <a:solidFill>
                              <a:schemeClr val="tx2"/>
                            </a:solidFill>
                            <a:latin typeface="Cambria Math" panose="02040503050406030204" pitchFamily="18" charset="0"/>
                          </a:rPr>
                          <m:t>𝐻</m:t>
                        </m:r>
                      </m:e>
                      <m:sub>
                        <m:r>
                          <a:rPr lang="en-US" sz="1400" b="0" i="1" smtClean="0">
                            <a:solidFill>
                              <a:schemeClr val="tx2"/>
                            </a:solidFill>
                            <a:latin typeface="Cambria Math" panose="02040503050406030204" pitchFamily="18" charset="0"/>
                          </a:rPr>
                          <m:t>8</m:t>
                        </m:r>
                      </m:sub>
                    </m:sSub>
                    <m:r>
                      <a:rPr lang="en-US" sz="1400" b="0" i="1" smtClean="0">
                        <a:solidFill>
                          <a:schemeClr val="tx2"/>
                        </a:solidFill>
                        <a:latin typeface="Cambria Math" panose="02040503050406030204" pitchFamily="18" charset="0"/>
                      </a:rPr>
                      <m:t>=</m:t>
                    </m:r>
                    <m:f>
                      <m:fPr>
                        <m:ctrlPr>
                          <a:rPr lang="ro-RO" sz="1400" i="1" dirty="0" smtClean="0">
                            <a:solidFill>
                              <a:schemeClr val="tx2"/>
                            </a:solidFill>
                            <a:latin typeface="Cambria Math" panose="02040503050406030204" pitchFamily="18" charset="0"/>
                            <a:ea typeface="Cambria Math" panose="02040503050406030204" pitchFamily="18" charset="0"/>
                          </a:rPr>
                        </m:ctrlPr>
                      </m:fPr>
                      <m:num>
                        <m:r>
                          <a:rPr lang="ro-RO" sz="1400" i="1" dirty="0">
                            <a:solidFill>
                              <a:schemeClr val="tx2"/>
                            </a:solidFill>
                            <a:latin typeface="Cambria Math" panose="02040503050406030204" pitchFamily="18" charset="0"/>
                            <a:ea typeface="Cambria Math" panose="02040503050406030204" pitchFamily="18" charset="0"/>
                          </a:rPr>
                          <m:t>1</m:t>
                        </m:r>
                      </m:num>
                      <m:den>
                        <m:r>
                          <a:rPr lang="en-US" sz="1400" b="0" i="1" dirty="0" smtClean="0">
                            <a:solidFill>
                              <a:schemeClr val="tx2"/>
                            </a:solidFill>
                            <a:latin typeface="Cambria Math" panose="02040503050406030204" pitchFamily="18" charset="0"/>
                            <a:ea typeface="Cambria Math" panose="02040503050406030204" pitchFamily="18" charset="0"/>
                          </a:rPr>
                          <m:t>2</m:t>
                        </m:r>
                        <m:rad>
                          <m:radPr>
                            <m:degHide m:val="on"/>
                            <m:ctrlPr>
                              <a:rPr lang="ro-RO" sz="1400" i="1" dirty="0">
                                <a:solidFill>
                                  <a:schemeClr val="tx2"/>
                                </a:solidFill>
                                <a:latin typeface="Cambria Math" panose="02040503050406030204" pitchFamily="18" charset="0"/>
                                <a:ea typeface="Cambria Math" panose="02040503050406030204" pitchFamily="18" charset="0"/>
                              </a:rPr>
                            </m:ctrlPr>
                          </m:radPr>
                          <m:deg/>
                          <m:e>
                            <m:r>
                              <a:rPr lang="ro-RO" sz="1400" i="1" dirty="0">
                                <a:solidFill>
                                  <a:schemeClr val="tx2"/>
                                </a:solidFill>
                                <a:latin typeface="Cambria Math" panose="02040503050406030204" pitchFamily="18" charset="0"/>
                                <a:ea typeface="Cambria Math" panose="02040503050406030204" pitchFamily="18" charset="0"/>
                              </a:rPr>
                              <m:t>2</m:t>
                            </m:r>
                          </m:e>
                        </m:rad>
                      </m:den>
                    </m:f>
                    <m:d>
                      <m:dPr>
                        <m:begChr m:val="["/>
                        <m:endChr m:val="]"/>
                        <m:ctrlPr>
                          <a:rPr lang="ro-RO" sz="1400" b="0" i="1" dirty="0" smtClean="0">
                            <a:solidFill>
                              <a:schemeClr val="tx2"/>
                            </a:solidFill>
                            <a:latin typeface="Cambria Math" panose="02040503050406030204" pitchFamily="18" charset="0"/>
                            <a:ea typeface="Cambria Math" panose="02040503050406030204" pitchFamily="18" charset="0"/>
                          </a:rPr>
                        </m:ctrlPr>
                      </m:dPr>
                      <m:e>
                        <m:m>
                          <m:mPr>
                            <m:mcs>
                              <m:mc>
                                <m:mcPr>
                                  <m:count m:val="2"/>
                                  <m:mcJc m:val="center"/>
                                </m:mcPr>
                              </m:mc>
                            </m:mcs>
                            <m:ctrlPr>
                              <a:rPr lang="ro-RO" sz="1400" i="1" dirty="0" smtClean="0">
                                <a:solidFill>
                                  <a:schemeClr val="tx2"/>
                                </a:solidFill>
                                <a:latin typeface="Cambria Math" panose="02040503050406030204" pitchFamily="18" charset="0"/>
                                <a:ea typeface="Cambria Math" panose="02040503050406030204" pitchFamily="18" charset="0"/>
                              </a:rPr>
                            </m:ctrlPr>
                          </m:mPr>
                          <m:mr>
                            <m:e>
                              <m:eqArr>
                                <m:eqArrPr>
                                  <m:ctrlPr>
                                    <a:rPr lang="ro-RO" sz="1400" i="1" dirty="0">
                                      <a:solidFill>
                                        <a:schemeClr val="tx2"/>
                                      </a:solidFill>
                                      <a:latin typeface="Cambria Math" panose="02040503050406030204" pitchFamily="18" charset="0"/>
                                      <a:ea typeface="Cambria Math" panose="02040503050406030204" pitchFamily="18" charset="0"/>
                                    </a:rPr>
                                  </m:ctrlPr>
                                </m:eqArrPr>
                                <m:e>
                                  <m:r>
                                    <m:rPr>
                                      <m:brk m:alnAt="7"/>
                                    </m:rPr>
                                    <a:rPr lang="ro-RO" sz="1400" i="1" dirty="0">
                                      <a:solidFill>
                                        <a:schemeClr val="tx2"/>
                                      </a:solidFill>
                                      <a:latin typeface="Cambria Math" panose="02040503050406030204" pitchFamily="18" charset="0"/>
                                      <a:ea typeface="Cambria Math" panose="02040503050406030204" pitchFamily="18" charset="0"/>
                                    </a:rPr>
                                    <m:t>1</m:t>
                                  </m:r>
                                </m:e>
                                <m:e>
                                  <m:r>
                                    <a:rPr lang="ro-RO" sz="1400" i="1" dirty="0">
                                      <a:solidFill>
                                        <a:schemeClr val="tx2"/>
                                      </a:solidFill>
                                      <a:latin typeface="Cambria Math" panose="02040503050406030204" pitchFamily="18" charset="0"/>
                                      <a:ea typeface="Cambria Math" panose="02040503050406030204" pitchFamily="18" charset="0"/>
                                    </a:rPr>
                                    <m:t>1</m:t>
                                  </m:r>
                                </m:e>
                                <m:e>
                                  <m:r>
                                    <a:rPr lang="ro-RO" sz="1400" i="1" dirty="0">
                                      <a:solidFill>
                                        <a:schemeClr val="tx2"/>
                                      </a:solidFill>
                                      <a:latin typeface="Cambria Math" panose="02040503050406030204" pitchFamily="18" charset="0"/>
                                      <a:ea typeface="Cambria Math" panose="02040503050406030204" pitchFamily="18" charset="0"/>
                                    </a:rPr>
                                    <m:t>1</m:t>
                                  </m:r>
                                </m:e>
                              </m:eqArr>
                            </m:e>
                            <m:e>
                              <m:r>
                                <a:rPr lang="en-US" sz="1400" b="0" i="1" dirty="0" smtClean="0">
                                  <a:solidFill>
                                    <a:schemeClr val="tx2"/>
                                  </a:solidFill>
                                  <a:latin typeface="Cambria Math" panose="02040503050406030204" pitchFamily="18" charset="0"/>
                                  <a:ea typeface="Cambria Math" panose="02040503050406030204" pitchFamily="18" charset="0"/>
                                </a:rPr>
                                <m:t>    −</m:t>
                              </m:r>
                              <m:eqArr>
                                <m:eqArrPr>
                                  <m:ctrlPr>
                                    <a:rPr lang="ro-RO" sz="1400" b="0" i="1" dirty="0" smtClean="0">
                                      <a:solidFill>
                                        <a:schemeClr val="tx2"/>
                                      </a:solidFill>
                                      <a:latin typeface="Cambria Math" panose="02040503050406030204" pitchFamily="18" charset="0"/>
                                      <a:ea typeface="Cambria Math" panose="02040503050406030204" pitchFamily="18" charset="0"/>
                                    </a:rPr>
                                  </m:ctrlPr>
                                </m:eqArrPr>
                                <m:e>
                                  <m:r>
                                    <a:rPr lang="ro-RO" sz="1400" b="0" i="1" dirty="0" smtClean="0">
                                      <a:solidFill>
                                        <a:schemeClr val="tx2"/>
                                      </a:solidFill>
                                      <a:latin typeface="Cambria Math" panose="02040503050406030204" pitchFamily="18" charset="0"/>
                                      <a:ea typeface="Cambria Math" panose="02040503050406030204" pitchFamily="18" charset="0"/>
                                    </a:rPr>
                                    <m:t>1</m:t>
                                  </m:r>
                                </m:e>
                                <m:e>
                                  <m:r>
                                    <a:rPr lang="ro-RO" sz="1400" b="0" i="1" dirty="0" smtClean="0">
                                      <a:solidFill>
                                        <a:schemeClr val="tx2"/>
                                      </a:solidFill>
                                      <a:latin typeface="Cambria Math" panose="02040503050406030204" pitchFamily="18" charset="0"/>
                                      <a:ea typeface="Cambria Math" panose="02040503050406030204" pitchFamily="18" charset="0"/>
                                    </a:rPr>
                                    <m:t>1</m:t>
                                  </m:r>
                                </m:e>
                                <m:e>
                                  <m:r>
                                    <a:rPr lang="ro-RO" sz="1400" b="0" i="1" dirty="0" smtClean="0">
                                      <a:solidFill>
                                        <a:schemeClr val="tx2"/>
                                      </a:solidFill>
                                      <a:latin typeface="Cambria Math" panose="02040503050406030204" pitchFamily="18" charset="0"/>
                                      <a:ea typeface="Cambria Math" panose="02040503050406030204" pitchFamily="18" charset="0"/>
                                    </a:rPr>
                                    <m:t>1</m:t>
                                  </m:r>
                                </m:e>
                              </m:eqArr>
                              <m:r>
                                <a:rPr lang="ro-RO" sz="1400" b="0" i="1" dirty="0" smtClean="0">
                                  <a:solidFill>
                                    <a:schemeClr val="tx2"/>
                                  </a:solidFill>
                                  <a:latin typeface="Cambria Math" panose="02040503050406030204" pitchFamily="18" charset="0"/>
                                  <a:ea typeface="Cambria Math" panose="02040503050406030204" pitchFamily="18" charset="0"/>
                                </a:rPr>
                                <m:t>     </m:t>
                              </m:r>
                            </m:e>
                          </m:mr>
                          <m:mr>
                            <m:e>
                              <m:eqArr>
                                <m:eqArrPr>
                                  <m:ctrlPr>
                                    <a:rPr lang="ro-RO" sz="1400" i="1" dirty="0">
                                      <a:solidFill>
                                        <a:schemeClr val="tx2"/>
                                      </a:solidFill>
                                      <a:latin typeface="Cambria Math" panose="02040503050406030204" pitchFamily="18" charset="0"/>
                                      <a:ea typeface="Cambria Math" panose="02040503050406030204" pitchFamily="18" charset="0"/>
                                    </a:rPr>
                                  </m:ctrlPr>
                                </m:eqArrPr>
                                <m:e>
                                  <m:r>
                                    <a:rPr lang="ro-RO" sz="1400" i="1" dirty="0">
                                      <a:solidFill>
                                        <a:schemeClr val="tx2"/>
                                      </a:solidFill>
                                      <a:latin typeface="Cambria Math" panose="02040503050406030204" pitchFamily="18" charset="0"/>
                                      <a:ea typeface="Cambria Math" panose="02040503050406030204" pitchFamily="18" charset="0"/>
                                    </a:rPr>
                                    <m:t>1</m:t>
                                  </m:r>
                                </m:e>
                                <m:e>
                                  <m:r>
                                    <a:rPr lang="en-US" sz="1400" b="0" i="1" dirty="0" smtClean="0">
                                      <a:solidFill>
                                        <a:schemeClr val="tx2"/>
                                      </a:solidFill>
                                      <a:latin typeface="Cambria Math" panose="02040503050406030204" pitchFamily="18" charset="0"/>
                                      <a:ea typeface="Cambria Math" panose="02040503050406030204" pitchFamily="18" charset="0"/>
                                    </a:rPr>
                                    <m:t>1</m:t>
                                  </m:r>
                                </m:e>
                                <m:e>
                                  <m:r>
                                    <a:rPr lang="en-US" sz="1400" b="0" i="1" dirty="0" smtClean="0">
                                      <a:solidFill>
                                        <a:schemeClr val="tx2"/>
                                      </a:solidFill>
                                      <a:latin typeface="Cambria Math" panose="02040503050406030204" pitchFamily="18" charset="0"/>
                                      <a:ea typeface="Cambria Math" panose="02040503050406030204" pitchFamily="18" charset="0"/>
                                    </a:rPr>
                                    <m:t>1</m:t>
                                  </m:r>
                                </m:e>
                                <m:e>
                                  <m:r>
                                    <a:rPr lang="en-US" sz="1400" b="0" i="1" dirty="0" smtClean="0">
                                      <a:solidFill>
                                        <a:schemeClr val="tx2"/>
                                      </a:solidFill>
                                      <a:latin typeface="Cambria Math" panose="02040503050406030204" pitchFamily="18" charset="0"/>
                                      <a:ea typeface="Cambria Math" panose="02040503050406030204" pitchFamily="18" charset="0"/>
                                    </a:rPr>
                                    <m:t>1</m:t>
                                  </m:r>
                                </m:e>
                                <m:e>
                                  <m:r>
                                    <a:rPr lang="en-US" sz="1400" b="0" i="1" dirty="0" smtClean="0">
                                      <a:solidFill>
                                        <a:schemeClr val="tx2"/>
                                      </a:solidFill>
                                      <a:latin typeface="Cambria Math" panose="02040503050406030204" pitchFamily="18" charset="0"/>
                                      <a:ea typeface="Cambria Math" panose="02040503050406030204" pitchFamily="18" charset="0"/>
                                    </a:rPr>
                                    <m:t>1</m:t>
                                  </m:r>
                                </m:e>
                              </m:eqArr>
                            </m:e>
                            <m:e>
                              <m:eqArr>
                                <m:eqArrPr>
                                  <m:ctrlPr>
                                    <a:rPr lang="ro-RO" sz="1400" b="0" i="1" dirty="0" smtClean="0">
                                      <a:solidFill>
                                        <a:schemeClr val="tx2"/>
                                      </a:solidFill>
                                      <a:latin typeface="Cambria Math" panose="02040503050406030204" pitchFamily="18" charset="0"/>
                                      <a:ea typeface="Cambria Math" panose="02040503050406030204" pitchFamily="18" charset="0"/>
                                    </a:rPr>
                                  </m:ctrlPr>
                                </m:eqArrPr>
                                <m:e>
                                  <m:r>
                                    <a:rPr lang="en-US" sz="1400" b="0" i="1" dirty="0" smtClean="0">
                                      <a:solidFill>
                                        <a:schemeClr val="tx2"/>
                                      </a:solidFill>
                                      <a:latin typeface="Cambria Math" panose="02040503050406030204" pitchFamily="18" charset="0"/>
                                      <a:ea typeface="Cambria Math" panose="02040503050406030204" pitchFamily="18" charset="0"/>
                                    </a:rPr>
                                    <m:t> −1</m:t>
                                  </m:r>
                                </m:e>
                                <m:e>
                                  <m:r>
                                    <a:rPr lang="en-US" sz="1400" b="0" i="1" dirty="0" smtClean="0">
                                      <a:solidFill>
                                        <a:schemeClr val="tx2"/>
                                      </a:solidFill>
                                      <a:latin typeface="Cambria Math" panose="02040503050406030204" pitchFamily="18" charset="0"/>
                                      <a:ea typeface="Cambria Math" panose="02040503050406030204" pitchFamily="18" charset="0"/>
                                    </a:rPr>
                                    <m:t>1</m:t>
                                  </m:r>
                                </m:e>
                                <m:e>
                                  <m:r>
                                    <a:rPr lang="en-US" sz="1400" b="0" i="1" dirty="0" smtClean="0">
                                      <a:solidFill>
                                        <a:schemeClr val="tx2"/>
                                      </a:solidFill>
                                      <a:latin typeface="Cambria Math" panose="02040503050406030204" pitchFamily="18" charset="0"/>
                                      <a:ea typeface="Cambria Math" panose="02040503050406030204" pitchFamily="18" charset="0"/>
                                    </a:rPr>
                                    <m:t>−1</m:t>
                                  </m:r>
                                </m:e>
                                <m:e>
                                  <m:r>
                                    <a:rPr lang="en-US" sz="1400" b="0" i="1" dirty="0" smtClean="0">
                                      <a:solidFill>
                                        <a:schemeClr val="tx2"/>
                                      </a:solidFill>
                                      <a:latin typeface="Cambria Math" panose="02040503050406030204" pitchFamily="18" charset="0"/>
                                      <a:ea typeface="Cambria Math" panose="02040503050406030204" pitchFamily="18" charset="0"/>
                                    </a:rPr>
                                    <m:t>1</m:t>
                                  </m:r>
                                </m:e>
                                <m:e>
                                  <m:r>
                                    <a:rPr lang="en-US" sz="1400" b="0" i="1" dirty="0" smtClean="0">
                                      <a:solidFill>
                                        <a:schemeClr val="tx2"/>
                                      </a:solidFill>
                                      <a:latin typeface="Cambria Math" panose="02040503050406030204" pitchFamily="18" charset="0"/>
                                      <a:ea typeface="Cambria Math" panose="02040503050406030204" pitchFamily="18" charset="0"/>
                                    </a:rPr>
                                    <m:t>   −1</m:t>
                                  </m:r>
                                  <m:r>
                                    <a:rPr lang="ro-RO" sz="1400" b="0" i="1" dirty="0" smtClean="0">
                                      <a:solidFill>
                                        <a:schemeClr val="tx2"/>
                                      </a:solidFill>
                                      <a:latin typeface="Cambria Math" panose="02040503050406030204" pitchFamily="18" charset="0"/>
                                      <a:ea typeface="Cambria Math" panose="02040503050406030204" pitchFamily="18" charset="0"/>
                                    </a:rPr>
                                    <m:t>    </m:t>
                                  </m:r>
                                </m:e>
                              </m:eqArr>
                            </m:e>
                          </m:mr>
                        </m:m>
                        <m:m>
                          <m:mPr>
                            <m:mcs>
                              <m:mc>
                                <m:mcPr>
                                  <m:count m:val="2"/>
                                  <m:mcJc m:val="center"/>
                                </m:mcPr>
                              </m:mc>
                            </m:mcs>
                            <m:ctrlPr>
                              <a:rPr lang="ro-RO" sz="1400" i="1" dirty="0">
                                <a:solidFill>
                                  <a:schemeClr val="tx2"/>
                                </a:solidFill>
                                <a:latin typeface="Cambria Math" panose="02040503050406030204" pitchFamily="18" charset="0"/>
                                <a:ea typeface="Cambria Math" panose="02040503050406030204" pitchFamily="18" charset="0"/>
                              </a:rPr>
                            </m:ctrlPr>
                          </m:mPr>
                          <m:mr>
                            <m:e>
                              <m:eqArr>
                                <m:eqArrPr>
                                  <m:ctrlPr>
                                    <a:rPr lang="ro-RO" sz="1400" i="1" dirty="0">
                                      <a:solidFill>
                                        <a:schemeClr val="tx2"/>
                                      </a:solidFill>
                                      <a:latin typeface="Cambria Math" panose="02040503050406030204" pitchFamily="18" charset="0"/>
                                      <a:ea typeface="Cambria Math" panose="02040503050406030204" pitchFamily="18" charset="0"/>
                                    </a:rPr>
                                  </m:ctrlPr>
                                </m:eqArrPr>
                                <m:e>
                                  <m:r>
                                    <m:rPr>
                                      <m:brk m:alnAt="7"/>
                                    </m:rPr>
                                    <a:rPr lang="ro-RO" sz="1400" i="1" dirty="0">
                                      <a:solidFill>
                                        <a:schemeClr val="tx2"/>
                                      </a:solidFill>
                                      <a:latin typeface="Cambria Math" panose="02040503050406030204" pitchFamily="18" charset="0"/>
                                      <a:ea typeface="Cambria Math" panose="02040503050406030204" pitchFamily="18" charset="0"/>
                                    </a:rPr>
                                    <m:t>1</m:t>
                                  </m:r>
                                </m:e>
                                <m:e>
                                  <m:r>
                                    <a:rPr lang="ro-RO" sz="1400" i="1" dirty="0">
                                      <a:solidFill>
                                        <a:schemeClr val="tx2"/>
                                      </a:solidFill>
                                      <a:latin typeface="Cambria Math" panose="02040503050406030204" pitchFamily="18" charset="0"/>
                                      <a:ea typeface="Cambria Math" panose="02040503050406030204" pitchFamily="18" charset="0"/>
                                    </a:rPr>
                                    <m:t>1</m:t>
                                  </m:r>
                                </m:e>
                                <m:e>
                                  <m:r>
                                    <a:rPr lang="ro-RO" sz="1400" b="0" i="1" dirty="0" smtClean="0">
                                      <a:solidFill>
                                        <a:schemeClr val="tx2"/>
                                      </a:solidFill>
                                      <a:latin typeface="Cambria Math" panose="02040503050406030204" pitchFamily="18" charset="0"/>
                                      <a:ea typeface="Cambria Math" panose="02040503050406030204" pitchFamily="18" charset="0"/>
                                    </a:rPr>
                                    <m:t>−</m:t>
                                  </m:r>
                                  <m:r>
                                    <a:rPr lang="ro-RO" sz="1400" i="1" dirty="0">
                                      <a:solidFill>
                                        <a:schemeClr val="tx2"/>
                                      </a:solidFill>
                                      <a:latin typeface="Cambria Math" panose="02040503050406030204" pitchFamily="18" charset="0"/>
                                      <a:ea typeface="Cambria Math" panose="02040503050406030204" pitchFamily="18" charset="0"/>
                                    </a:rPr>
                                    <m:t>1</m:t>
                                  </m:r>
                                </m:e>
                              </m:eqArr>
                            </m:e>
                            <m:e>
                              <m:r>
                                <a:rPr lang="en-US" sz="1400" b="0" i="1" dirty="0" smtClean="0">
                                  <a:solidFill>
                                    <a:schemeClr val="tx2"/>
                                  </a:solidFill>
                                  <a:latin typeface="Cambria Math" panose="02040503050406030204" pitchFamily="18" charset="0"/>
                                  <a:ea typeface="Cambria Math" panose="02040503050406030204" pitchFamily="18" charset="0"/>
                                </a:rPr>
                                <m:t> </m:t>
                              </m:r>
                              <m:eqArr>
                                <m:eqArrPr>
                                  <m:ctrlPr>
                                    <a:rPr lang="ro-RO" sz="1400" i="1" dirty="0">
                                      <a:solidFill>
                                        <a:schemeClr val="tx2"/>
                                      </a:solidFill>
                                      <a:latin typeface="Cambria Math" panose="02040503050406030204" pitchFamily="18" charset="0"/>
                                      <a:ea typeface="Cambria Math" panose="02040503050406030204" pitchFamily="18" charset="0"/>
                                    </a:rPr>
                                  </m:ctrlPr>
                                </m:eqArrPr>
                                <m:e>
                                  <m:r>
                                    <a:rPr lang="ro-RO" sz="1400" i="1" dirty="0">
                                      <a:solidFill>
                                        <a:schemeClr val="tx2"/>
                                      </a:solidFill>
                                      <a:latin typeface="Cambria Math" panose="02040503050406030204" pitchFamily="18" charset="0"/>
                                      <a:ea typeface="Cambria Math" panose="02040503050406030204" pitchFamily="18" charset="0"/>
                                    </a:rPr>
                                    <m:t>1</m:t>
                                  </m:r>
                                </m:e>
                                <m:e>
                                  <m:r>
                                    <a:rPr lang="en-US" sz="1400" b="0" i="1" dirty="0" smtClean="0">
                                      <a:solidFill>
                                        <a:schemeClr val="tx2"/>
                                      </a:solidFill>
                                      <a:latin typeface="Cambria Math" panose="02040503050406030204" pitchFamily="18" charset="0"/>
                                      <a:ea typeface="Cambria Math" panose="02040503050406030204" pitchFamily="18" charset="0"/>
                                    </a:rPr>
                                    <m:t>−</m:t>
                                  </m:r>
                                  <m:r>
                                    <a:rPr lang="ro-RO" sz="1400" i="1" dirty="0">
                                      <a:solidFill>
                                        <a:schemeClr val="tx2"/>
                                      </a:solidFill>
                                      <a:latin typeface="Cambria Math" panose="02040503050406030204" pitchFamily="18" charset="0"/>
                                      <a:ea typeface="Cambria Math" panose="02040503050406030204" pitchFamily="18" charset="0"/>
                                    </a:rPr>
                                    <m:t>1</m:t>
                                  </m:r>
                                  <m:r>
                                    <a:rPr lang="en-US" sz="1400" b="0" i="1" dirty="0" smtClean="0">
                                      <a:solidFill>
                                        <a:schemeClr val="tx2"/>
                                      </a:solidFill>
                                      <a:latin typeface="Cambria Math" panose="02040503050406030204" pitchFamily="18" charset="0"/>
                                      <a:ea typeface="Cambria Math" panose="02040503050406030204" pitchFamily="18" charset="0"/>
                                    </a:rPr>
                                    <m:t>  </m:t>
                                  </m:r>
                                </m:e>
                                <m:e>
                                  <m:r>
                                    <a:rPr lang="ro-RO" sz="1400" b="0" i="1" dirty="0" smtClean="0">
                                      <a:solidFill>
                                        <a:schemeClr val="tx2"/>
                                      </a:solidFill>
                                      <a:latin typeface="Cambria Math" panose="02040503050406030204" pitchFamily="18" charset="0"/>
                                      <a:ea typeface="Cambria Math" panose="02040503050406030204" pitchFamily="18" charset="0"/>
                                    </a:rPr>
                                    <m:t>−</m:t>
                                  </m:r>
                                  <m:r>
                                    <a:rPr lang="ro-RO" sz="1400" i="1" dirty="0">
                                      <a:solidFill>
                                        <a:schemeClr val="tx2"/>
                                      </a:solidFill>
                                      <a:latin typeface="Cambria Math" panose="02040503050406030204" pitchFamily="18" charset="0"/>
                                      <a:ea typeface="Cambria Math" panose="02040503050406030204" pitchFamily="18" charset="0"/>
                                    </a:rPr>
                                    <m:t>1</m:t>
                                  </m:r>
                                </m:e>
                              </m:eqArr>
                            </m:e>
                          </m:mr>
                          <m:mr>
                            <m:e>
                              <m:eqArr>
                                <m:eqArrPr>
                                  <m:ctrlPr>
                                    <a:rPr lang="ro-RO" sz="1400" b="0" i="1" dirty="0" smtClean="0">
                                      <a:solidFill>
                                        <a:schemeClr val="tx2"/>
                                      </a:solidFill>
                                      <a:latin typeface="Cambria Math" panose="02040503050406030204" pitchFamily="18" charset="0"/>
                                      <a:ea typeface="Cambria Math" panose="02040503050406030204" pitchFamily="18" charset="0"/>
                                    </a:rPr>
                                  </m:ctrlPr>
                                </m:eqArrPr>
                                <m:e>
                                  <m:r>
                                    <a:rPr lang="ro-RO" sz="1400" b="0" i="1" dirty="0" smtClean="0">
                                      <a:solidFill>
                                        <a:schemeClr val="tx2"/>
                                      </a:solidFill>
                                      <a:latin typeface="Cambria Math" panose="02040503050406030204" pitchFamily="18" charset="0"/>
                                      <a:ea typeface="Cambria Math" panose="02040503050406030204" pitchFamily="18" charset="0"/>
                                    </a:rPr>
                                    <m:t>−</m:t>
                                  </m:r>
                                  <m:r>
                                    <a:rPr lang="ro-RO" sz="1400" i="1" dirty="0">
                                      <a:solidFill>
                                        <a:schemeClr val="tx2"/>
                                      </a:solidFill>
                                      <a:latin typeface="Cambria Math" panose="02040503050406030204" pitchFamily="18" charset="0"/>
                                      <a:ea typeface="Cambria Math" panose="02040503050406030204" pitchFamily="18" charset="0"/>
                                    </a:rPr>
                                    <m:t>1</m:t>
                                  </m:r>
                                </m:e>
                                <m:e>
                                  <m:r>
                                    <a:rPr lang="en-US" sz="1400" b="0" i="1" dirty="0" smtClean="0">
                                      <a:solidFill>
                                        <a:schemeClr val="tx2"/>
                                      </a:solidFill>
                                      <a:latin typeface="Cambria Math" panose="02040503050406030204" pitchFamily="18" charset="0"/>
                                      <a:ea typeface="Cambria Math" panose="02040503050406030204" pitchFamily="18" charset="0"/>
                                    </a:rPr>
                                    <m:t>1</m:t>
                                  </m:r>
                                </m:e>
                                <m:e>
                                  <m:r>
                                    <a:rPr lang="en-US" sz="1400" b="0" i="1" dirty="0" smtClean="0">
                                      <a:solidFill>
                                        <a:schemeClr val="tx2"/>
                                      </a:solidFill>
                                      <a:latin typeface="Cambria Math" panose="02040503050406030204" pitchFamily="18" charset="0"/>
                                      <a:ea typeface="Cambria Math" panose="02040503050406030204" pitchFamily="18" charset="0"/>
                                    </a:rPr>
                                    <m:t>1</m:t>
                                  </m:r>
                                </m:e>
                                <m:e>
                                  <m:r>
                                    <a:rPr lang="en-US" sz="1400" b="0" i="1" dirty="0" smtClean="0">
                                      <a:solidFill>
                                        <a:schemeClr val="tx2"/>
                                      </a:solidFill>
                                      <a:latin typeface="Cambria Math" panose="02040503050406030204" pitchFamily="18" charset="0"/>
                                      <a:ea typeface="Cambria Math" panose="02040503050406030204" pitchFamily="18" charset="0"/>
                                    </a:rPr>
                                    <m:t>−1</m:t>
                                  </m:r>
                                </m:e>
                                <m:e>
                                  <m:r>
                                    <a:rPr lang="en-US" sz="1400" b="0" i="1" dirty="0" smtClean="0">
                                      <a:solidFill>
                                        <a:schemeClr val="tx2"/>
                                      </a:solidFill>
                                      <a:latin typeface="Cambria Math" panose="02040503050406030204" pitchFamily="18" charset="0"/>
                                      <a:ea typeface="Cambria Math" panose="02040503050406030204" pitchFamily="18" charset="0"/>
                                    </a:rPr>
                                    <m:t>−1</m:t>
                                  </m:r>
                                </m:e>
                              </m:eqArr>
                            </m:e>
                            <m:e>
                              <m:r>
                                <a:rPr lang="en-US" sz="1400" b="0" i="1" dirty="0" smtClean="0">
                                  <a:solidFill>
                                    <a:schemeClr val="tx2"/>
                                  </a:solidFill>
                                  <a:latin typeface="Cambria Math" panose="02040503050406030204" pitchFamily="18" charset="0"/>
                                  <a:ea typeface="Cambria Math" panose="02040503050406030204" pitchFamily="18" charset="0"/>
                                </a:rPr>
                                <m:t> </m:t>
                              </m:r>
                              <m:eqArr>
                                <m:eqArrPr>
                                  <m:ctrlPr>
                                    <a:rPr lang="ro-RO" sz="1400" i="1" dirty="0" smtClean="0">
                                      <a:solidFill>
                                        <a:schemeClr val="tx2"/>
                                      </a:solidFill>
                                      <a:latin typeface="Cambria Math" panose="02040503050406030204" pitchFamily="18" charset="0"/>
                                      <a:ea typeface="Cambria Math" panose="02040503050406030204" pitchFamily="18" charset="0"/>
                                    </a:rPr>
                                  </m:ctrlPr>
                                </m:eqArrPr>
                                <m:e>
                                  <m:r>
                                    <a:rPr lang="en-US" sz="1400" b="0" i="1" dirty="0" smtClean="0">
                                      <a:solidFill>
                                        <a:schemeClr val="tx2"/>
                                      </a:solidFill>
                                      <a:latin typeface="Cambria Math" panose="02040503050406030204" pitchFamily="18" charset="0"/>
                                      <a:ea typeface="Cambria Math" panose="02040503050406030204" pitchFamily="18" charset="0"/>
                                    </a:rPr>
                                    <m:t>    </m:t>
                                  </m:r>
                                  <m:r>
                                    <a:rPr lang="ro-RO" sz="1400" i="1" dirty="0">
                                      <a:solidFill>
                                        <a:schemeClr val="tx2"/>
                                      </a:solidFill>
                                      <a:latin typeface="Cambria Math" panose="02040503050406030204" pitchFamily="18" charset="0"/>
                                      <a:ea typeface="Cambria Math" panose="02040503050406030204" pitchFamily="18" charset="0"/>
                                    </a:rPr>
                                    <m:t>1</m:t>
                                  </m:r>
                                </m:e>
                                <m:e>
                                  <m:r>
                                    <a:rPr lang="en-US" sz="1400" b="0" i="1" dirty="0" smtClean="0">
                                      <a:solidFill>
                                        <a:schemeClr val="tx2"/>
                                      </a:solidFill>
                                      <a:latin typeface="Cambria Math" panose="02040503050406030204" pitchFamily="18" charset="0"/>
                                      <a:ea typeface="Cambria Math" panose="02040503050406030204" pitchFamily="18" charset="0"/>
                                    </a:rPr>
                                    <m:t>    1</m:t>
                                  </m:r>
                                </m:e>
                                <m:e>
                                  <m:r>
                                    <a:rPr lang="en-US" sz="1400" b="0" i="1" dirty="0" smtClean="0">
                                      <a:solidFill>
                                        <a:schemeClr val="tx2"/>
                                      </a:solidFill>
                                      <a:latin typeface="Cambria Math" panose="02040503050406030204" pitchFamily="18" charset="0"/>
                                      <a:ea typeface="Cambria Math" panose="02040503050406030204" pitchFamily="18" charset="0"/>
                                    </a:rPr>
                                    <m:t>      −1    </m:t>
                                  </m:r>
                                </m:e>
                                <m:e>
                                  <m:r>
                                    <a:rPr lang="en-US" sz="1400" b="0" i="1" dirty="0" smtClean="0">
                                      <a:solidFill>
                                        <a:schemeClr val="tx2"/>
                                      </a:solidFill>
                                      <a:latin typeface="Cambria Math" panose="02040503050406030204" pitchFamily="18" charset="0"/>
                                      <a:ea typeface="Cambria Math" panose="02040503050406030204" pitchFamily="18" charset="0"/>
                                    </a:rPr>
                                    <m:t>−1</m:t>
                                  </m:r>
                                </m:e>
                                <m:e>
                                  <m:r>
                                    <a:rPr lang="en-US" sz="1400" b="0" i="1" dirty="0" smtClean="0">
                                      <a:solidFill>
                                        <a:schemeClr val="tx2"/>
                                      </a:solidFill>
                                      <a:latin typeface="Cambria Math" panose="02040503050406030204" pitchFamily="18" charset="0"/>
                                      <a:ea typeface="Cambria Math" panose="02040503050406030204" pitchFamily="18" charset="0"/>
                                    </a:rPr>
                                    <m:t>    1</m:t>
                                  </m:r>
                                </m:e>
                              </m:eqArr>
                            </m:e>
                          </m:mr>
                        </m:m>
                        <m:m>
                          <m:mPr>
                            <m:mcs>
                              <m:mc>
                                <m:mcPr>
                                  <m:count m:val="2"/>
                                  <m:mcJc m:val="center"/>
                                </m:mcPr>
                              </m:mc>
                            </m:mcs>
                            <m:ctrlPr>
                              <a:rPr lang="ro-RO" sz="1400" i="1" dirty="0">
                                <a:solidFill>
                                  <a:schemeClr val="tx2"/>
                                </a:solidFill>
                                <a:latin typeface="Cambria Math" panose="02040503050406030204" pitchFamily="18" charset="0"/>
                                <a:ea typeface="Cambria Math" panose="02040503050406030204" pitchFamily="18" charset="0"/>
                              </a:rPr>
                            </m:ctrlPr>
                          </m:mPr>
                          <m:mr>
                            <m:e>
                              <m:eqArr>
                                <m:eqArrPr>
                                  <m:ctrlPr>
                                    <a:rPr lang="ro-RO" sz="1400" i="1" dirty="0">
                                      <a:solidFill>
                                        <a:schemeClr val="tx2"/>
                                      </a:solidFill>
                                      <a:latin typeface="Cambria Math" panose="02040503050406030204" pitchFamily="18" charset="0"/>
                                      <a:ea typeface="Cambria Math" panose="02040503050406030204" pitchFamily="18" charset="0"/>
                                    </a:rPr>
                                  </m:ctrlPr>
                                </m:eqArrPr>
                                <m:e>
                                  <m:r>
                                    <m:rPr>
                                      <m:brk m:alnAt="7"/>
                                    </m:rPr>
                                    <a:rPr lang="ro-RO" sz="1400" i="1" dirty="0">
                                      <a:solidFill>
                                        <a:schemeClr val="tx2"/>
                                      </a:solidFill>
                                      <a:latin typeface="Cambria Math" panose="02040503050406030204" pitchFamily="18" charset="0"/>
                                      <a:ea typeface="Cambria Math" panose="02040503050406030204" pitchFamily="18" charset="0"/>
                                    </a:rPr>
                                    <m:t>1</m:t>
                                  </m:r>
                                </m:e>
                                <m:e>
                                  <m:r>
                                    <a:rPr lang="ro-RO" sz="1400" i="1" dirty="0">
                                      <a:solidFill>
                                        <a:schemeClr val="tx2"/>
                                      </a:solidFill>
                                      <a:latin typeface="Cambria Math" panose="02040503050406030204" pitchFamily="18" charset="0"/>
                                      <a:ea typeface="Cambria Math" panose="02040503050406030204" pitchFamily="18" charset="0"/>
                                    </a:rPr>
                                    <m:t>1</m:t>
                                  </m:r>
                                </m:e>
                                <m:e>
                                  <m:r>
                                    <a:rPr lang="ro-RO" sz="1400" i="1" dirty="0">
                                      <a:solidFill>
                                        <a:schemeClr val="tx2"/>
                                      </a:solidFill>
                                      <a:latin typeface="Cambria Math" panose="02040503050406030204" pitchFamily="18" charset="0"/>
                                      <a:ea typeface="Cambria Math" panose="02040503050406030204" pitchFamily="18" charset="0"/>
                                    </a:rPr>
                                    <m:t>1</m:t>
                                  </m:r>
                                </m:e>
                              </m:eqArr>
                            </m:e>
                            <m:e>
                              <m:eqArr>
                                <m:eqArrPr>
                                  <m:ctrlPr>
                                    <a:rPr lang="ro-RO" sz="1400" i="1" dirty="0">
                                      <a:solidFill>
                                        <a:schemeClr val="tx2"/>
                                      </a:solidFill>
                                      <a:latin typeface="Cambria Math" panose="02040503050406030204" pitchFamily="18" charset="0"/>
                                      <a:ea typeface="Cambria Math" panose="02040503050406030204" pitchFamily="18" charset="0"/>
                                    </a:rPr>
                                  </m:ctrlPr>
                                </m:eqArrPr>
                                <m:e>
                                  <m:r>
                                    <a:rPr lang="ro-RO" sz="1400" i="1" dirty="0">
                                      <a:solidFill>
                                        <a:schemeClr val="tx2"/>
                                      </a:solidFill>
                                      <a:latin typeface="Cambria Math" panose="02040503050406030204" pitchFamily="18" charset="0"/>
                                      <a:ea typeface="Cambria Math" panose="02040503050406030204" pitchFamily="18" charset="0"/>
                                    </a:rPr>
                                    <m:t>1</m:t>
                                  </m:r>
                                </m:e>
                                <m:e>
                                  <m:r>
                                    <a:rPr lang="ro-RO" sz="1400" i="1" dirty="0">
                                      <a:solidFill>
                                        <a:schemeClr val="tx2"/>
                                      </a:solidFill>
                                      <a:latin typeface="Cambria Math" panose="02040503050406030204" pitchFamily="18" charset="0"/>
                                      <a:ea typeface="Cambria Math" panose="02040503050406030204" pitchFamily="18" charset="0"/>
                                    </a:rPr>
                                    <m:t>−1</m:t>
                                  </m:r>
                                </m:e>
                                <m:e>
                                  <m:r>
                                    <a:rPr lang="ro-RO" sz="1400" i="1" dirty="0">
                                      <a:solidFill>
                                        <a:schemeClr val="tx2"/>
                                      </a:solidFill>
                                      <a:latin typeface="Cambria Math" panose="02040503050406030204" pitchFamily="18" charset="0"/>
                                      <a:ea typeface="Cambria Math" panose="02040503050406030204" pitchFamily="18" charset="0"/>
                                    </a:rPr>
                                    <m:t>1</m:t>
                                  </m:r>
                                </m:e>
                              </m:eqArr>
                              <m:r>
                                <a:rPr lang="ro-RO" sz="1400" i="1" dirty="0">
                                  <a:solidFill>
                                    <a:schemeClr val="tx2"/>
                                  </a:solidFill>
                                  <a:latin typeface="Cambria Math" panose="02040503050406030204" pitchFamily="18" charset="0"/>
                                  <a:ea typeface="Cambria Math" panose="02040503050406030204" pitchFamily="18" charset="0"/>
                                </a:rPr>
                                <m:t>     </m:t>
                              </m:r>
                            </m:e>
                          </m:mr>
                          <m:mr>
                            <m:e>
                              <m:eqArr>
                                <m:eqArrPr>
                                  <m:ctrlPr>
                                    <a:rPr lang="ro-RO" sz="1400" i="1" dirty="0">
                                      <a:solidFill>
                                        <a:schemeClr val="tx2"/>
                                      </a:solidFill>
                                      <a:latin typeface="Cambria Math" panose="02040503050406030204" pitchFamily="18" charset="0"/>
                                      <a:ea typeface="Cambria Math" panose="02040503050406030204" pitchFamily="18" charset="0"/>
                                    </a:rPr>
                                  </m:ctrlPr>
                                </m:eqArrPr>
                                <m:e>
                                  <m:r>
                                    <a:rPr lang="ro-RO" sz="1400" i="1" dirty="0">
                                      <a:solidFill>
                                        <a:schemeClr val="tx2"/>
                                      </a:solidFill>
                                      <a:latin typeface="Cambria Math" panose="02040503050406030204" pitchFamily="18" charset="0"/>
                                      <a:ea typeface="Cambria Math" panose="02040503050406030204" pitchFamily="18" charset="0"/>
                                    </a:rPr>
                                    <m:t>1</m:t>
                                  </m:r>
                                </m:e>
                                <m:e>
                                  <m:r>
                                    <a:rPr lang="en-US" sz="1400" b="0" i="1" dirty="0" smtClean="0">
                                      <a:solidFill>
                                        <a:schemeClr val="tx2"/>
                                      </a:solidFill>
                                      <a:latin typeface="Cambria Math" panose="02040503050406030204" pitchFamily="18" charset="0"/>
                                      <a:ea typeface="Cambria Math" panose="02040503050406030204" pitchFamily="18" charset="0"/>
                                    </a:rPr>
                                    <m:t>−</m:t>
                                  </m:r>
                                  <m:r>
                                    <a:rPr lang="en-US" sz="1400" i="1" dirty="0">
                                      <a:solidFill>
                                        <a:schemeClr val="tx2"/>
                                      </a:solidFill>
                                      <a:latin typeface="Cambria Math" panose="02040503050406030204" pitchFamily="18" charset="0"/>
                                      <a:ea typeface="Cambria Math" panose="02040503050406030204" pitchFamily="18" charset="0"/>
                                    </a:rPr>
                                    <m:t>1</m:t>
                                  </m:r>
                                </m:e>
                                <m:e>
                                  <m:r>
                                    <a:rPr lang="en-US" sz="1400" b="0" i="1" dirty="0" smtClean="0">
                                      <a:solidFill>
                                        <a:schemeClr val="tx2"/>
                                      </a:solidFill>
                                      <a:latin typeface="Cambria Math" panose="02040503050406030204" pitchFamily="18" charset="0"/>
                                      <a:ea typeface="Cambria Math" panose="02040503050406030204" pitchFamily="18" charset="0"/>
                                    </a:rPr>
                                    <m:t>−</m:t>
                                  </m:r>
                                  <m:r>
                                    <a:rPr lang="en-US" sz="1400" i="1" dirty="0">
                                      <a:solidFill>
                                        <a:schemeClr val="tx2"/>
                                      </a:solidFill>
                                      <a:latin typeface="Cambria Math" panose="02040503050406030204" pitchFamily="18" charset="0"/>
                                      <a:ea typeface="Cambria Math" panose="02040503050406030204" pitchFamily="18" charset="0"/>
                                    </a:rPr>
                                    <m:t>1</m:t>
                                  </m:r>
                                </m:e>
                                <m:e>
                                  <m:r>
                                    <a:rPr lang="en-US" sz="1400" b="0" i="1" dirty="0" smtClean="0">
                                      <a:solidFill>
                                        <a:schemeClr val="tx2"/>
                                      </a:solidFill>
                                      <a:latin typeface="Cambria Math" panose="02040503050406030204" pitchFamily="18" charset="0"/>
                                      <a:ea typeface="Cambria Math" panose="02040503050406030204" pitchFamily="18" charset="0"/>
                                    </a:rPr>
                                    <m:t>−</m:t>
                                  </m:r>
                                  <m:r>
                                    <a:rPr lang="en-US" sz="1400" i="1" dirty="0">
                                      <a:solidFill>
                                        <a:schemeClr val="tx2"/>
                                      </a:solidFill>
                                      <a:latin typeface="Cambria Math" panose="02040503050406030204" pitchFamily="18" charset="0"/>
                                      <a:ea typeface="Cambria Math" panose="02040503050406030204" pitchFamily="18" charset="0"/>
                                    </a:rPr>
                                    <m:t>1</m:t>
                                  </m:r>
                                </m:e>
                                <m:e>
                                  <m:r>
                                    <a:rPr lang="en-US" sz="1400" b="0" i="1" dirty="0" smtClean="0">
                                      <a:solidFill>
                                        <a:schemeClr val="tx2"/>
                                      </a:solidFill>
                                      <a:latin typeface="Cambria Math" panose="02040503050406030204" pitchFamily="18" charset="0"/>
                                      <a:ea typeface="Cambria Math" panose="02040503050406030204" pitchFamily="18" charset="0"/>
                                    </a:rPr>
                                    <m:t>−</m:t>
                                  </m:r>
                                  <m:r>
                                    <a:rPr lang="en-US" sz="1400" i="1" dirty="0">
                                      <a:solidFill>
                                        <a:schemeClr val="tx2"/>
                                      </a:solidFill>
                                      <a:latin typeface="Cambria Math" panose="02040503050406030204" pitchFamily="18" charset="0"/>
                                      <a:ea typeface="Cambria Math" panose="02040503050406030204" pitchFamily="18" charset="0"/>
                                    </a:rPr>
                                    <m:t>1</m:t>
                                  </m:r>
                                </m:e>
                              </m:eqArr>
                            </m:e>
                            <m:e>
                              <m:eqArr>
                                <m:eqArrPr>
                                  <m:ctrlPr>
                                    <a:rPr lang="ro-RO" sz="1400" i="1" dirty="0" smtClean="0">
                                      <a:solidFill>
                                        <a:schemeClr val="tx2"/>
                                      </a:solidFill>
                                      <a:latin typeface="Cambria Math" panose="02040503050406030204" pitchFamily="18" charset="0"/>
                                      <a:ea typeface="Cambria Math" panose="02040503050406030204" pitchFamily="18" charset="0"/>
                                    </a:rPr>
                                  </m:ctrlPr>
                                </m:eqArrPr>
                                <m:e>
                                  <m:r>
                                    <a:rPr lang="en-US" sz="1400" b="0" i="1" dirty="0" smtClean="0">
                                      <a:solidFill>
                                        <a:schemeClr val="tx2"/>
                                      </a:solidFill>
                                      <a:latin typeface="Cambria Math" panose="02040503050406030204" pitchFamily="18" charset="0"/>
                                      <a:ea typeface="Cambria Math" panose="02040503050406030204" pitchFamily="18" charset="0"/>
                                    </a:rPr>
                                    <m:t>−</m:t>
                                  </m:r>
                                  <m:r>
                                    <a:rPr lang="ro-RO" sz="1400" i="1" dirty="0" smtClean="0">
                                      <a:solidFill>
                                        <a:schemeClr val="tx2"/>
                                      </a:solidFill>
                                      <a:latin typeface="Cambria Math" panose="02040503050406030204" pitchFamily="18" charset="0"/>
                                      <a:ea typeface="Cambria Math" panose="02040503050406030204" pitchFamily="18" charset="0"/>
                                    </a:rPr>
                                    <m:t>1</m:t>
                                  </m:r>
                                </m:e>
                                <m:e>
                                  <m:r>
                                    <a:rPr lang="en-US" sz="1400" b="0" i="1" dirty="0" smtClean="0">
                                      <a:solidFill>
                                        <a:schemeClr val="tx2"/>
                                      </a:solidFill>
                                      <a:latin typeface="Cambria Math" panose="02040503050406030204" pitchFamily="18" charset="0"/>
                                      <a:ea typeface="Cambria Math" panose="02040503050406030204" pitchFamily="18" charset="0"/>
                                    </a:rPr>
                                    <m:t>−</m:t>
                                  </m:r>
                                  <m:r>
                                    <a:rPr lang="en-US" sz="1400" i="1" dirty="0">
                                      <a:solidFill>
                                        <a:schemeClr val="tx2"/>
                                      </a:solidFill>
                                      <a:latin typeface="Cambria Math" panose="02040503050406030204" pitchFamily="18" charset="0"/>
                                      <a:ea typeface="Cambria Math" panose="02040503050406030204" pitchFamily="18" charset="0"/>
                                    </a:rPr>
                                    <m:t>1</m:t>
                                  </m:r>
                                </m:e>
                                <m:e>
                                  <m:r>
                                    <a:rPr lang="en-US" sz="1400" i="1" dirty="0">
                                      <a:solidFill>
                                        <a:schemeClr val="tx2"/>
                                      </a:solidFill>
                                      <a:latin typeface="Cambria Math" panose="02040503050406030204" pitchFamily="18" charset="0"/>
                                      <a:ea typeface="Cambria Math" panose="02040503050406030204" pitchFamily="18" charset="0"/>
                                    </a:rPr>
                                    <m:t>1</m:t>
                                  </m:r>
                                </m:e>
                                <m:e>
                                  <m:r>
                                    <a:rPr lang="en-US" sz="1400" b="0" i="1" dirty="0" smtClean="0">
                                      <a:solidFill>
                                        <a:schemeClr val="tx2"/>
                                      </a:solidFill>
                                      <a:latin typeface="Cambria Math" panose="02040503050406030204" pitchFamily="18" charset="0"/>
                                      <a:ea typeface="Cambria Math" panose="02040503050406030204" pitchFamily="18" charset="0"/>
                                    </a:rPr>
                                    <m:t>−</m:t>
                                  </m:r>
                                  <m:r>
                                    <a:rPr lang="en-US" sz="1400" i="1" dirty="0">
                                      <a:solidFill>
                                        <a:schemeClr val="tx2"/>
                                      </a:solidFill>
                                      <a:latin typeface="Cambria Math" panose="02040503050406030204" pitchFamily="18" charset="0"/>
                                      <a:ea typeface="Cambria Math" panose="02040503050406030204" pitchFamily="18" charset="0"/>
                                    </a:rPr>
                                    <m:t>1</m:t>
                                  </m:r>
                                </m:e>
                                <m:e>
                                  <m:r>
                                    <a:rPr lang="en-US" sz="1400" b="0" i="1" dirty="0" smtClean="0">
                                      <a:solidFill>
                                        <a:schemeClr val="tx2"/>
                                      </a:solidFill>
                                      <a:latin typeface="Cambria Math" panose="02040503050406030204" pitchFamily="18" charset="0"/>
                                      <a:ea typeface="Cambria Math" panose="02040503050406030204" pitchFamily="18" charset="0"/>
                                    </a:rPr>
                                    <m:t> 1</m:t>
                                  </m:r>
                                  <m:r>
                                    <a:rPr lang="ro-RO" sz="1400" i="1" dirty="0">
                                      <a:solidFill>
                                        <a:schemeClr val="tx2"/>
                                      </a:solidFill>
                                      <a:latin typeface="Cambria Math" panose="02040503050406030204" pitchFamily="18" charset="0"/>
                                      <a:ea typeface="Cambria Math" panose="02040503050406030204" pitchFamily="18" charset="0"/>
                                    </a:rPr>
                                    <m:t>    </m:t>
                                  </m:r>
                                </m:e>
                              </m:eqArr>
                            </m:e>
                          </m:mr>
                        </m:m>
                        <m:m>
                          <m:mPr>
                            <m:mcs>
                              <m:mc>
                                <m:mcPr>
                                  <m:count m:val="2"/>
                                  <m:mcJc m:val="center"/>
                                </m:mcPr>
                              </m:mc>
                            </m:mcs>
                            <m:ctrlPr>
                              <a:rPr lang="ro-RO" sz="1400" i="1" dirty="0">
                                <a:solidFill>
                                  <a:schemeClr val="tx2"/>
                                </a:solidFill>
                                <a:latin typeface="Cambria Math" panose="02040503050406030204" pitchFamily="18" charset="0"/>
                                <a:ea typeface="Cambria Math" panose="02040503050406030204" pitchFamily="18" charset="0"/>
                              </a:rPr>
                            </m:ctrlPr>
                          </m:mPr>
                          <m:mr>
                            <m:e>
                              <m:eqArr>
                                <m:eqArrPr>
                                  <m:ctrlPr>
                                    <a:rPr lang="ro-RO" sz="1400" i="1" dirty="0">
                                      <a:solidFill>
                                        <a:schemeClr val="tx2"/>
                                      </a:solidFill>
                                      <a:latin typeface="Cambria Math" panose="02040503050406030204" pitchFamily="18" charset="0"/>
                                      <a:ea typeface="Cambria Math" panose="02040503050406030204" pitchFamily="18" charset="0"/>
                                    </a:rPr>
                                  </m:ctrlPr>
                                </m:eqArrPr>
                                <m:e>
                                  <m:r>
                                    <m:rPr>
                                      <m:brk m:alnAt="7"/>
                                    </m:rPr>
                                    <a:rPr lang="ro-RO" sz="1400" i="1" dirty="0">
                                      <a:solidFill>
                                        <a:schemeClr val="tx2"/>
                                      </a:solidFill>
                                      <a:latin typeface="Cambria Math" panose="02040503050406030204" pitchFamily="18" charset="0"/>
                                      <a:ea typeface="Cambria Math" panose="02040503050406030204" pitchFamily="18" charset="0"/>
                                    </a:rPr>
                                    <m:t>1</m:t>
                                  </m:r>
                                </m:e>
                                <m:e>
                                  <m:r>
                                    <a:rPr lang="ro-RO" sz="1400" b="0" i="1" dirty="0" smtClean="0">
                                      <a:solidFill>
                                        <a:schemeClr val="tx2"/>
                                      </a:solidFill>
                                      <a:latin typeface="Cambria Math" panose="02040503050406030204" pitchFamily="18" charset="0"/>
                                      <a:ea typeface="Cambria Math" panose="02040503050406030204" pitchFamily="18" charset="0"/>
                                    </a:rPr>
                                    <m:t>1</m:t>
                                  </m:r>
                                </m:e>
                                <m:e>
                                  <m:r>
                                    <a:rPr lang="en-US" sz="1400" b="0" i="1" dirty="0" smtClean="0">
                                      <a:solidFill>
                                        <a:schemeClr val="tx2"/>
                                      </a:solidFill>
                                      <a:latin typeface="Cambria Math" panose="02040503050406030204" pitchFamily="18" charset="0"/>
                                      <a:ea typeface="Cambria Math" panose="02040503050406030204" pitchFamily="18" charset="0"/>
                                    </a:rPr>
                                    <m:t>−</m:t>
                                  </m:r>
                                  <m:r>
                                    <a:rPr lang="ro-RO" sz="1400" i="1" dirty="0">
                                      <a:solidFill>
                                        <a:schemeClr val="tx2"/>
                                      </a:solidFill>
                                      <a:latin typeface="Cambria Math" panose="02040503050406030204" pitchFamily="18" charset="0"/>
                                      <a:ea typeface="Cambria Math" panose="02040503050406030204" pitchFamily="18" charset="0"/>
                                    </a:rPr>
                                    <m:t>1</m:t>
                                  </m:r>
                                </m:e>
                              </m:eqArr>
                            </m:e>
                            <m:e>
                              <m:eqArr>
                                <m:eqArrPr>
                                  <m:ctrlPr>
                                    <a:rPr lang="ro-RO" sz="1400" i="1" dirty="0">
                                      <a:solidFill>
                                        <a:schemeClr val="tx2"/>
                                      </a:solidFill>
                                      <a:latin typeface="Cambria Math" panose="02040503050406030204" pitchFamily="18" charset="0"/>
                                      <a:ea typeface="Cambria Math" panose="02040503050406030204" pitchFamily="18" charset="0"/>
                                    </a:rPr>
                                  </m:ctrlPr>
                                </m:eqArrPr>
                                <m:e>
                                  <m:r>
                                    <a:rPr lang="ro-RO" sz="1400" i="1" dirty="0">
                                      <a:solidFill>
                                        <a:schemeClr val="tx2"/>
                                      </a:solidFill>
                                      <a:latin typeface="Cambria Math" panose="02040503050406030204" pitchFamily="18" charset="0"/>
                                      <a:ea typeface="Cambria Math" panose="02040503050406030204" pitchFamily="18" charset="0"/>
                                    </a:rPr>
                                    <m:t>1</m:t>
                                  </m:r>
                                </m:e>
                                <m:e>
                                  <m:r>
                                    <a:rPr lang="en-US" sz="1400" b="0" i="1" dirty="0" smtClean="0">
                                      <a:solidFill>
                                        <a:schemeClr val="tx2"/>
                                      </a:solidFill>
                                      <a:latin typeface="Cambria Math" panose="02040503050406030204" pitchFamily="18" charset="0"/>
                                      <a:ea typeface="Cambria Math" panose="02040503050406030204" pitchFamily="18" charset="0"/>
                                    </a:rPr>
                                    <m:t>−</m:t>
                                  </m:r>
                                  <m:r>
                                    <a:rPr lang="ro-RO" sz="1400" i="1" dirty="0">
                                      <a:solidFill>
                                        <a:schemeClr val="tx2"/>
                                      </a:solidFill>
                                      <a:latin typeface="Cambria Math" panose="02040503050406030204" pitchFamily="18" charset="0"/>
                                      <a:ea typeface="Cambria Math" panose="02040503050406030204" pitchFamily="18" charset="0"/>
                                    </a:rPr>
                                    <m:t>1</m:t>
                                  </m:r>
                                </m:e>
                                <m:e>
                                  <m:r>
                                    <a:rPr lang="en-US" sz="1400" b="0" i="1" dirty="0" smtClean="0">
                                      <a:solidFill>
                                        <a:schemeClr val="tx2"/>
                                      </a:solidFill>
                                      <a:latin typeface="Cambria Math" panose="02040503050406030204" pitchFamily="18" charset="0"/>
                                      <a:ea typeface="Cambria Math" panose="02040503050406030204" pitchFamily="18" charset="0"/>
                                    </a:rPr>
                                    <m:t>−</m:t>
                                  </m:r>
                                  <m:r>
                                    <a:rPr lang="ro-RO" sz="1400" i="1" dirty="0">
                                      <a:solidFill>
                                        <a:schemeClr val="tx2"/>
                                      </a:solidFill>
                                      <a:latin typeface="Cambria Math" panose="02040503050406030204" pitchFamily="18" charset="0"/>
                                      <a:ea typeface="Cambria Math" panose="02040503050406030204" pitchFamily="18" charset="0"/>
                                    </a:rPr>
                                    <m:t>1</m:t>
                                  </m:r>
                                </m:e>
                              </m:eqArr>
                            </m:e>
                          </m:mr>
                          <m:mr>
                            <m:e>
                              <m:eqArr>
                                <m:eqArrPr>
                                  <m:ctrlPr>
                                    <a:rPr lang="ro-RO" sz="1400" i="1" dirty="0">
                                      <a:solidFill>
                                        <a:schemeClr val="tx2"/>
                                      </a:solidFill>
                                      <a:latin typeface="Cambria Math" panose="02040503050406030204" pitchFamily="18" charset="0"/>
                                      <a:ea typeface="Cambria Math" panose="02040503050406030204" pitchFamily="18" charset="0"/>
                                    </a:rPr>
                                  </m:ctrlPr>
                                </m:eqArrPr>
                                <m:e>
                                  <m:r>
                                    <a:rPr lang="ro-RO" sz="1400" i="1" dirty="0">
                                      <a:solidFill>
                                        <a:schemeClr val="tx2"/>
                                      </a:solidFill>
                                      <a:latin typeface="Cambria Math" panose="02040503050406030204" pitchFamily="18" charset="0"/>
                                      <a:ea typeface="Cambria Math" panose="02040503050406030204" pitchFamily="18" charset="0"/>
                                    </a:rPr>
                                    <m:t>−1</m:t>
                                  </m:r>
                                </m:e>
                                <m:e>
                                  <m:r>
                                    <a:rPr lang="en-US" sz="1400" b="0" i="1" dirty="0" smtClean="0">
                                      <a:solidFill>
                                        <a:schemeClr val="tx2"/>
                                      </a:solidFill>
                                      <a:latin typeface="Cambria Math" panose="02040503050406030204" pitchFamily="18" charset="0"/>
                                      <a:ea typeface="Cambria Math" panose="02040503050406030204" pitchFamily="18" charset="0"/>
                                    </a:rPr>
                                    <m:t>−</m:t>
                                  </m:r>
                                  <m:r>
                                    <a:rPr lang="en-US" sz="1400" i="1" dirty="0">
                                      <a:solidFill>
                                        <a:schemeClr val="tx2"/>
                                      </a:solidFill>
                                      <a:latin typeface="Cambria Math" panose="02040503050406030204" pitchFamily="18" charset="0"/>
                                      <a:ea typeface="Cambria Math" panose="02040503050406030204" pitchFamily="18" charset="0"/>
                                    </a:rPr>
                                    <m:t>1</m:t>
                                  </m:r>
                                </m:e>
                                <m:e>
                                  <m:r>
                                    <a:rPr lang="en-US" sz="1400" b="0" i="1" dirty="0" smtClean="0">
                                      <a:solidFill>
                                        <a:schemeClr val="tx2"/>
                                      </a:solidFill>
                                      <a:latin typeface="Cambria Math" panose="02040503050406030204" pitchFamily="18" charset="0"/>
                                      <a:ea typeface="Cambria Math" panose="02040503050406030204" pitchFamily="18" charset="0"/>
                                    </a:rPr>
                                    <m:t>−</m:t>
                                  </m:r>
                                  <m:r>
                                    <a:rPr lang="en-US" sz="1400" i="1" dirty="0">
                                      <a:solidFill>
                                        <a:schemeClr val="tx2"/>
                                      </a:solidFill>
                                      <a:latin typeface="Cambria Math" panose="02040503050406030204" pitchFamily="18" charset="0"/>
                                      <a:ea typeface="Cambria Math" panose="02040503050406030204" pitchFamily="18" charset="0"/>
                                    </a:rPr>
                                    <m:t>1</m:t>
                                  </m:r>
                                </m:e>
                                <m:e>
                                  <m:r>
                                    <a:rPr lang="en-US" sz="1400" i="1" dirty="0">
                                      <a:solidFill>
                                        <a:schemeClr val="tx2"/>
                                      </a:solidFill>
                                      <a:latin typeface="Cambria Math" panose="02040503050406030204" pitchFamily="18" charset="0"/>
                                      <a:ea typeface="Cambria Math" panose="02040503050406030204" pitchFamily="18" charset="0"/>
                                    </a:rPr>
                                    <m:t>1</m:t>
                                  </m:r>
                                </m:e>
                                <m:e>
                                  <m:r>
                                    <a:rPr lang="en-US" sz="1400" i="1" dirty="0">
                                      <a:solidFill>
                                        <a:schemeClr val="tx2"/>
                                      </a:solidFill>
                                      <a:latin typeface="Cambria Math" panose="02040503050406030204" pitchFamily="18" charset="0"/>
                                      <a:ea typeface="Cambria Math" panose="02040503050406030204" pitchFamily="18" charset="0"/>
                                    </a:rPr>
                                    <m:t>1</m:t>
                                  </m:r>
                                </m:e>
                              </m:eqArr>
                            </m:e>
                            <m:e>
                              <m:eqArr>
                                <m:eqArrPr>
                                  <m:ctrlPr>
                                    <a:rPr lang="ro-RO" sz="1400" i="1" dirty="0">
                                      <a:solidFill>
                                        <a:schemeClr val="tx2"/>
                                      </a:solidFill>
                                      <a:latin typeface="Cambria Math" panose="02040503050406030204" pitchFamily="18" charset="0"/>
                                      <a:ea typeface="Cambria Math" panose="02040503050406030204" pitchFamily="18" charset="0"/>
                                    </a:rPr>
                                  </m:ctrlPr>
                                </m:eqArrPr>
                                <m:e>
                                  <m:r>
                                    <a:rPr lang="ro-RO" sz="1400" i="1" dirty="0">
                                      <a:solidFill>
                                        <a:schemeClr val="tx2"/>
                                      </a:solidFill>
                                      <a:latin typeface="Cambria Math" panose="02040503050406030204" pitchFamily="18" charset="0"/>
                                      <a:ea typeface="Cambria Math" panose="02040503050406030204" pitchFamily="18" charset="0"/>
                                    </a:rPr>
                                    <m:t>1</m:t>
                                  </m:r>
                                </m:e>
                                <m:e>
                                  <m:r>
                                    <a:rPr lang="en-US" sz="1400" b="0" i="1" dirty="0" smtClean="0">
                                      <a:solidFill>
                                        <a:schemeClr val="tx2"/>
                                      </a:solidFill>
                                      <a:latin typeface="Cambria Math" panose="02040503050406030204" pitchFamily="18" charset="0"/>
                                      <a:ea typeface="Cambria Math" panose="02040503050406030204" pitchFamily="18" charset="0"/>
                                    </a:rPr>
                                    <m:t>−</m:t>
                                  </m:r>
                                  <m:r>
                                    <a:rPr lang="en-US" sz="1400" i="1" dirty="0">
                                      <a:solidFill>
                                        <a:schemeClr val="tx2"/>
                                      </a:solidFill>
                                      <a:latin typeface="Cambria Math" panose="02040503050406030204" pitchFamily="18" charset="0"/>
                                      <a:ea typeface="Cambria Math" panose="02040503050406030204" pitchFamily="18" charset="0"/>
                                    </a:rPr>
                                    <m:t>1</m:t>
                                  </m:r>
                                </m:e>
                                <m:e>
                                  <m:r>
                                    <a:rPr lang="en-US" sz="1400" i="1" dirty="0">
                                      <a:solidFill>
                                        <a:schemeClr val="tx2"/>
                                      </a:solidFill>
                                      <a:latin typeface="Cambria Math" panose="02040503050406030204" pitchFamily="18" charset="0"/>
                                      <a:ea typeface="Cambria Math" panose="02040503050406030204" pitchFamily="18" charset="0"/>
                                    </a:rPr>
                                    <m:t>1</m:t>
                                  </m:r>
                                </m:e>
                                <m:e>
                                  <m:r>
                                    <a:rPr lang="en-US" sz="1400" i="1" dirty="0">
                                      <a:solidFill>
                                        <a:schemeClr val="tx2"/>
                                      </a:solidFill>
                                      <a:latin typeface="Cambria Math" panose="02040503050406030204" pitchFamily="18" charset="0"/>
                                      <a:ea typeface="Cambria Math" panose="02040503050406030204" pitchFamily="18" charset="0"/>
                                    </a:rPr>
                                    <m:t>1</m:t>
                                  </m:r>
                                </m:e>
                                <m:e>
                                  <m:r>
                                    <a:rPr lang="en-US" sz="1400" b="0" i="1" dirty="0" smtClean="0">
                                      <a:solidFill>
                                        <a:schemeClr val="tx2"/>
                                      </a:solidFill>
                                      <a:latin typeface="Cambria Math" panose="02040503050406030204" pitchFamily="18" charset="0"/>
                                      <a:ea typeface="Cambria Math" panose="02040503050406030204" pitchFamily="18" charset="0"/>
                                    </a:rPr>
                                    <m:t>−</m:t>
                                  </m:r>
                                  <m:r>
                                    <a:rPr lang="en-US" sz="1400" i="1" dirty="0">
                                      <a:solidFill>
                                        <a:schemeClr val="tx2"/>
                                      </a:solidFill>
                                      <a:latin typeface="Cambria Math" panose="02040503050406030204" pitchFamily="18" charset="0"/>
                                      <a:ea typeface="Cambria Math" panose="02040503050406030204" pitchFamily="18" charset="0"/>
                                    </a:rPr>
                                    <m:t>1</m:t>
                                  </m:r>
                                </m:e>
                              </m:eqArr>
                            </m:e>
                          </m:mr>
                        </m:m>
                      </m:e>
                    </m:d>
                    <m:m>
                      <m:mPr>
                        <m:mcs>
                          <m:mc>
                            <m:mcPr>
                              <m:count m:val="1"/>
                              <m:mcJc m:val="center"/>
                            </m:mcPr>
                          </m:mc>
                        </m:mcs>
                        <m:ctrlPr>
                          <a:rPr lang="ro-RO" sz="1400" i="1" dirty="0" smtClean="0">
                            <a:solidFill>
                              <a:schemeClr val="tx2"/>
                            </a:solidFill>
                            <a:latin typeface="Cambria Math" panose="02040503050406030204" pitchFamily="18" charset="0"/>
                            <a:ea typeface="Cambria Math" panose="02040503050406030204" pitchFamily="18" charset="0"/>
                          </a:rPr>
                        </m:ctrlPr>
                      </m:mPr>
                      <m:mr>
                        <m:e>
                          <m:r>
                            <m:rPr>
                              <m:brk m:alnAt="7"/>
                            </m:rPr>
                            <a:rPr lang="en-US" sz="1400" b="0" i="1" dirty="0" smtClean="0">
                              <a:solidFill>
                                <a:schemeClr val="tx2"/>
                              </a:solidFill>
                              <a:latin typeface="Cambria Math" panose="02040503050406030204" pitchFamily="18" charset="0"/>
                              <a:ea typeface="Cambria Math" panose="02040503050406030204" pitchFamily="18" charset="0"/>
                            </a:rPr>
                            <m:t>0</m:t>
                          </m:r>
                        </m:e>
                      </m:mr>
                      <m:mr>
                        <m:e>
                          <m:eqArr>
                            <m:eqArrPr>
                              <m:ctrlPr>
                                <a:rPr lang="en-US" sz="1400" b="0" i="1" dirty="0" smtClean="0">
                                  <a:solidFill>
                                    <a:schemeClr val="tx2"/>
                                  </a:solidFill>
                                  <a:latin typeface="Cambria Math" panose="02040503050406030204" pitchFamily="18" charset="0"/>
                                  <a:ea typeface="Cambria Math" panose="02040503050406030204" pitchFamily="18" charset="0"/>
                                </a:rPr>
                              </m:ctrlPr>
                            </m:eqArrPr>
                            <m:e>
                              <m:r>
                                <a:rPr lang="en-US" sz="1400" b="0" i="1" dirty="0" smtClean="0">
                                  <a:solidFill>
                                    <a:schemeClr val="tx2"/>
                                  </a:solidFill>
                                  <a:latin typeface="Cambria Math" panose="02040503050406030204" pitchFamily="18" charset="0"/>
                                  <a:ea typeface="Cambria Math" panose="02040503050406030204" pitchFamily="18" charset="0"/>
                                </a:rPr>
                                <m:t>7</m:t>
                              </m:r>
                            </m:e>
                            <m:e>
                              <m:r>
                                <a:rPr lang="en-US" sz="1400" b="0" i="1" dirty="0" smtClean="0">
                                  <a:solidFill>
                                    <a:schemeClr val="tx2"/>
                                  </a:solidFill>
                                  <a:latin typeface="Cambria Math" panose="02040503050406030204" pitchFamily="18" charset="0"/>
                                  <a:ea typeface="Cambria Math" panose="02040503050406030204" pitchFamily="18" charset="0"/>
                                </a:rPr>
                                <m:t>3</m:t>
                              </m:r>
                            </m:e>
                            <m:e>
                              <m:r>
                                <a:rPr lang="en-US" sz="1400" b="0" i="1" dirty="0" smtClean="0">
                                  <a:solidFill>
                                    <a:schemeClr val="tx2"/>
                                  </a:solidFill>
                                  <a:latin typeface="Cambria Math" panose="02040503050406030204" pitchFamily="18" charset="0"/>
                                  <a:ea typeface="Cambria Math" panose="02040503050406030204" pitchFamily="18" charset="0"/>
                                </a:rPr>
                                <m:t>4</m:t>
                              </m:r>
                            </m:e>
                            <m:e>
                              <m:r>
                                <a:rPr lang="en-US" sz="1400" b="0" i="1" dirty="0" smtClean="0">
                                  <a:solidFill>
                                    <a:schemeClr val="tx2"/>
                                  </a:solidFill>
                                  <a:latin typeface="Cambria Math" panose="02040503050406030204" pitchFamily="18" charset="0"/>
                                  <a:ea typeface="Cambria Math" panose="02040503050406030204" pitchFamily="18" charset="0"/>
                                </a:rPr>
                                <m:t>1</m:t>
                              </m:r>
                            </m:e>
                            <m:e>
                              <m:r>
                                <a:rPr lang="en-US" sz="1400" b="0" i="1" dirty="0" smtClean="0">
                                  <a:solidFill>
                                    <a:schemeClr val="tx2"/>
                                  </a:solidFill>
                                  <a:latin typeface="Cambria Math" panose="02040503050406030204" pitchFamily="18" charset="0"/>
                                  <a:ea typeface="Cambria Math" panose="02040503050406030204" pitchFamily="18" charset="0"/>
                                </a:rPr>
                                <m:t>6</m:t>
                              </m:r>
                            </m:e>
                            <m:e>
                              <m:r>
                                <a:rPr lang="en-US" sz="1400" b="0" i="1" dirty="0" smtClean="0">
                                  <a:solidFill>
                                    <a:schemeClr val="tx2"/>
                                  </a:solidFill>
                                  <a:latin typeface="Cambria Math" panose="02040503050406030204" pitchFamily="18" charset="0"/>
                                  <a:ea typeface="Cambria Math" panose="02040503050406030204" pitchFamily="18" charset="0"/>
                                </a:rPr>
                                <m:t>2</m:t>
                              </m:r>
                            </m:e>
                            <m:e>
                              <m:r>
                                <a:rPr lang="en-US" sz="1400" b="0" i="1" dirty="0" smtClean="0">
                                  <a:solidFill>
                                    <a:schemeClr val="tx2"/>
                                  </a:solidFill>
                                  <a:latin typeface="Cambria Math" panose="02040503050406030204" pitchFamily="18" charset="0"/>
                                  <a:ea typeface="Cambria Math" panose="02040503050406030204" pitchFamily="18" charset="0"/>
                                </a:rPr>
                                <m:t>5</m:t>
                              </m:r>
                            </m:e>
                          </m:eqArr>
                        </m:e>
                      </m:mr>
                    </m:m>
                  </m:oMath>
                </a14:m>
                <a:r>
                  <a:rPr lang="en-US" sz="1400" dirty="0">
                    <a:solidFill>
                      <a:schemeClr val="tx2"/>
                    </a:solidFill>
                  </a:rPr>
                  <a:t>	</a:t>
                </a:r>
                <a:r>
                  <a:rPr lang="ro-RO" sz="1400" dirty="0">
                    <a:solidFill>
                      <a:schemeClr val="tx2"/>
                    </a:solidFill>
                  </a:rPr>
                  <a:t>	</a:t>
                </a:r>
                <a:r>
                  <a:rPr lang="en-US" sz="1400" dirty="0">
                    <a:solidFill>
                      <a:schemeClr val="tx2"/>
                    </a:solidFill>
                  </a:rPr>
                  <a:t>(3)</a:t>
                </a:r>
              </a:p>
              <a:p>
                <a:pPr algn="ctr" defTabSz="914400">
                  <a:lnSpc>
                    <a:spcPct val="94000"/>
                  </a:lnSpc>
                  <a:spcAft>
                    <a:spcPts val="200"/>
                  </a:spcAft>
                </a:pPr>
                <a:endParaRPr lang="ro-RO" sz="1400" i="1" dirty="0">
                  <a:solidFill>
                    <a:schemeClr val="tx2"/>
                  </a:solidFill>
                  <a:latin typeface="Cambria Math" panose="02040503050406030204" pitchFamily="18" charset="0"/>
                </a:endParaRPr>
              </a:p>
              <a:p>
                <a:pPr algn="ctr" defTabSz="914400">
                  <a:lnSpc>
                    <a:spcPct val="94000"/>
                  </a:lnSpc>
                  <a:spcAft>
                    <a:spcPts val="200"/>
                  </a:spcAft>
                </a:pPr>
                <a14:m>
                  <m:oMath xmlns:m="http://schemas.openxmlformats.org/officeDocument/2006/math">
                    <m:sSub>
                      <m:sSubPr>
                        <m:ctrlPr>
                          <a:rPr lang="ro-RO" sz="1400" i="1" smtClean="0">
                            <a:solidFill>
                              <a:schemeClr val="tx2"/>
                            </a:solidFill>
                            <a:latin typeface="Cambria Math" panose="02040503050406030204" pitchFamily="18" charset="0"/>
                          </a:rPr>
                        </m:ctrlPr>
                      </m:sSubPr>
                      <m:e>
                        <m:r>
                          <a:rPr lang="ro-RO" sz="1400" i="1">
                            <a:solidFill>
                              <a:schemeClr val="tx2"/>
                            </a:solidFill>
                            <a:latin typeface="Cambria Math" panose="02040503050406030204" pitchFamily="18" charset="0"/>
                          </a:rPr>
                          <m:t>𝐻</m:t>
                        </m:r>
                      </m:e>
                      <m:sub>
                        <m:r>
                          <a:rPr lang="en-US" sz="1400" b="0" i="1" smtClean="0">
                            <a:solidFill>
                              <a:schemeClr val="tx2"/>
                            </a:solidFill>
                            <a:latin typeface="Cambria Math" panose="02040503050406030204" pitchFamily="18" charset="0"/>
                          </a:rPr>
                          <m:t>8</m:t>
                        </m:r>
                        <m:r>
                          <a:rPr lang="ro-RO" sz="1400" b="0" i="1" smtClean="0">
                            <a:solidFill>
                              <a:schemeClr val="tx2"/>
                            </a:solidFill>
                            <a:latin typeface="Cambria Math" panose="02040503050406030204" pitchFamily="18" charset="0"/>
                          </a:rPr>
                          <m:t>,</m:t>
                        </m:r>
                        <m:r>
                          <a:rPr lang="ro-RO" sz="1400" b="0" i="1" smtClean="0">
                            <a:solidFill>
                              <a:schemeClr val="tx2"/>
                            </a:solidFill>
                            <a:latin typeface="Cambria Math" panose="02040503050406030204" pitchFamily="18" charset="0"/>
                          </a:rPr>
                          <m:t>𝑜𝑟𝑑</m:t>
                        </m:r>
                      </m:sub>
                    </m:sSub>
                    <m:r>
                      <a:rPr lang="en-US" sz="1400" b="0" i="1" smtClean="0">
                        <a:solidFill>
                          <a:schemeClr val="tx2"/>
                        </a:solidFill>
                        <a:latin typeface="Cambria Math" panose="02040503050406030204" pitchFamily="18" charset="0"/>
                      </a:rPr>
                      <m:t>=</m:t>
                    </m:r>
                    <m:f>
                      <m:fPr>
                        <m:ctrlPr>
                          <a:rPr lang="ro-RO" sz="1400" i="1" dirty="0" smtClean="0">
                            <a:solidFill>
                              <a:schemeClr val="tx2"/>
                            </a:solidFill>
                            <a:latin typeface="Cambria Math" panose="02040503050406030204" pitchFamily="18" charset="0"/>
                            <a:ea typeface="Cambria Math" panose="02040503050406030204" pitchFamily="18" charset="0"/>
                          </a:rPr>
                        </m:ctrlPr>
                      </m:fPr>
                      <m:num>
                        <m:r>
                          <a:rPr lang="ro-RO" sz="1400" i="1" dirty="0">
                            <a:solidFill>
                              <a:schemeClr val="tx2"/>
                            </a:solidFill>
                            <a:latin typeface="Cambria Math" panose="02040503050406030204" pitchFamily="18" charset="0"/>
                            <a:ea typeface="Cambria Math" panose="02040503050406030204" pitchFamily="18" charset="0"/>
                          </a:rPr>
                          <m:t>1</m:t>
                        </m:r>
                      </m:num>
                      <m:den>
                        <m:r>
                          <a:rPr lang="en-US" sz="1400" b="0" i="1" dirty="0" smtClean="0">
                            <a:solidFill>
                              <a:schemeClr val="tx2"/>
                            </a:solidFill>
                            <a:latin typeface="Cambria Math" panose="02040503050406030204" pitchFamily="18" charset="0"/>
                            <a:ea typeface="Cambria Math" panose="02040503050406030204" pitchFamily="18" charset="0"/>
                          </a:rPr>
                          <m:t>2</m:t>
                        </m:r>
                        <m:rad>
                          <m:radPr>
                            <m:degHide m:val="on"/>
                            <m:ctrlPr>
                              <a:rPr lang="ro-RO" sz="1400" i="1" dirty="0">
                                <a:solidFill>
                                  <a:schemeClr val="tx2"/>
                                </a:solidFill>
                                <a:latin typeface="Cambria Math" panose="02040503050406030204" pitchFamily="18" charset="0"/>
                                <a:ea typeface="Cambria Math" panose="02040503050406030204" pitchFamily="18" charset="0"/>
                              </a:rPr>
                            </m:ctrlPr>
                          </m:radPr>
                          <m:deg/>
                          <m:e>
                            <m:r>
                              <a:rPr lang="ro-RO" sz="1400" i="1" dirty="0">
                                <a:solidFill>
                                  <a:schemeClr val="tx2"/>
                                </a:solidFill>
                                <a:latin typeface="Cambria Math" panose="02040503050406030204" pitchFamily="18" charset="0"/>
                                <a:ea typeface="Cambria Math" panose="02040503050406030204" pitchFamily="18" charset="0"/>
                              </a:rPr>
                              <m:t>2</m:t>
                            </m:r>
                          </m:e>
                        </m:rad>
                      </m:den>
                    </m:f>
                    <m:d>
                      <m:dPr>
                        <m:begChr m:val="["/>
                        <m:endChr m:val="]"/>
                        <m:ctrlPr>
                          <a:rPr lang="ro-RO" sz="1400" b="0" i="1" dirty="0" smtClean="0">
                            <a:solidFill>
                              <a:schemeClr val="tx2"/>
                            </a:solidFill>
                            <a:latin typeface="Cambria Math" panose="02040503050406030204" pitchFamily="18" charset="0"/>
                            <a:ea typeface="Cambria Math" panose="02040503050406030204" pitchFamily="18" charset="0"/>
                          </a:rPr>
                        </m:ctrlPr>
                      </m:dPr>
                      <m:e>
                        <m:m>
                          <m:mPr>
                            <m:mcs>
                              <m:mc>
                                <m:mcPr>
                                  <m:count m:val="2"/>
                                  <m:mcJc m:val="center"/>
                                </m:mcPr>
                              </m:mc>
                            </m:mcs>
                            <m:ctrlPr>
                              <a:rPr lang="ro-RO" sz="1400" i="1" dirty="0" smtClean="0">
                                <a:solidFill>
                                  <a:schemeClr val="tx2"/>
                                </a:solidFill>
                                <a:latin typeface="Cambria Math" panose="02040503050406030204" pitchFamily="18" charset="0"/>
                                <a:ea typeface="Cambria Math" panose="02040503050406030204" pitchFamily="18" charset="0"/>
                              </a:rPr>
                            </m:ctrlPr>
                          </m:mPr>
                          <m:mr>
                            <m:e>
                              <m:eqArr>
                                <m:eqArrPr>
                                  <m:ctrlPr>
                                    <a:rPr lang="ro-RO" sz="1400" i="1" dirty="0">
                                      <a:solidFill>
                                        <a:schemeClr val="tx2"/>
                                      </a:solidFill>
                                      <a:latin typeface="Cambria Math" panose="02040503050406030204" pitchFamily="18" charset="0"/>
                                      <a:ea typeface="Cambria Math" panose="02040503050406030204" pitchFamily="18" charset="0"/>
                                    </a:rPr>
                                  </m:ctrlPr>
                                </m:eqArrPr>
                                <m:e>
                                  <m:r>
                                    <m:rPr>
                                      <m:brk m:alnAt="7"/>
                                    </m:rPr>
                                    <a:rPr lang="ro-RO" sz="1400" i="1" dirty="0">
                                      <a:solidFill>
                                        <a:schemeClr val="tx2"/>
                                      </a:solidFill>
                                      <a:latin typeface="Cambria Math" panose="02040503050406030204" pitchFamily="18" charset="0"/>
                                      <a:ea typeface="Cambria Math" panose="02040503050406030204" pitchFamily="18" charset="0"/>
                                    </a:rPr>
                                    <m:t>1</m:t>
                                  </m:r>
                                </m:e>
                                <m:e>
                                  <m:r>
                                    <a:rPr lang="ro-RO" sz="1400" i="1" dirty="0">
                                      <a:solidFill>
                                        <a:schemeClr val="tx2"/>
                                      </a:solidFill>
                                      <a:latin typeface="Cambria Math" panose="02040503050406030204" pitchFamily="18" charset="0"/>
                                      <a:ea typeface="Cambria Math" panose="02040503050406030204" pitchFamily="18" charset="0"/>
                                    </a:rPr>
                                    <m:t>1</m:t>
                                  </m:r>
                                </m:e>
                                <m:e>
                                  <m:r>
                                    <a:rPr lang="ro-RO" sz="1400" i="1" dirty="0">
                                      <a:solidFill>
                                        <a:schemeClr val="tx2"/>
                                      </a:solidFill>
                                      <a:latin typeface="Cambria Math" panose="02040503050406030204" pitchFamily="18" charset="0"/>
                                      <a:ea typeface="Cambria Math" panose="02040503050406030204" pitchFamily="18" charset="0"/>
                                    </a:rPr>
                                    <m:t>1</m:t>
                                  </m:r>
                                </m:e>
                              </m:eqArr>
                            </m:e>
                            <m:e>
                              <m:r>
                                <a:rPr lang="en-US" sz="1400" b="0" i="1" dirty="0" smtClean="0">
                                  <a:solidFill>
                                    <a:schemeClr val="tx2"/>
                                  </a:solidFill>
                                  <a:latin typeface="Cambria Math" panose="02040503050406030204" pitchFamily="18" charset="0"/>
                                  <a:ea typeface="Cambria Math" panose="02040503050406030204" pitchFamily="18" charset="0"/>
                                </a:rPr>
                                <m:t>    </m:t>
                              </m:r>
                              <m:eqArr>
                                <m:eqArrPr>
                                  <m:ctrlPr>
                                    <a:rPr lang="ro-RO" sz="1400" b="0" i="1" dirty="0" smtClean="0">
                                      <a:solidFill>
                                        <a:schemeClr val="tx2"/>
                                      </a:solidFill>
                                      <a:latin typeface="Cambria Math" panose="02040503050406030204" pitchFamily="18" charset="0"/>
                                      <a:ea typeface="Cambria Math" panose="02040503050406030204" pitchFamily="18" charset="0"/>
                                    </a:rPr>
                                  </m:ctrlPr>
                                </m:eqArrPr>
                                <m:e>
                                  <m:r>
                                    <a:rPr lang="ro-RO" sz="1400" b="0" i="1" dirty="0" smtClean="0">
                                      <a:solidFill>
                                        <a:schemeClr val="tx2"/>
                                      </a:solidFill>
                                      <a:latin typeface="Cambria Math" panose="02040503050406030204" pitchFamily="18" charset="0"/>
                                      <a:ea typeface="Cambria Math" panose="02040503050406030204" pitchFamily="18" charset="0"/>
                                    </a:rPr>
                                    <m:t>1</m:t>
                                  </m:r>
                                </m:e>
                                <m:e>
                                  <m:r>
                                    <a:rPr lang="ro-RO" sz="1400" b="0" i="1" dirty="0" smtClean="0">
                                      <a:solidFill>
                                        <a:schemeClr val="tx2"/>
                                      </a:solidFill>
                                      <a:latin typeface="Cambria Math" panose="02040503050406030204" pitchFamily="18" charset="0"/>
                                      <a:ea typeface="Cambria Math" panose="02040503050406030204" pitchFamily="18" charset="0"/>
                                    </a:rPr>
                                    <m:t>1</m:t>
                                  </m:r>
                                </m:e>
                                <m:e>
                                  <m:r>
                                    <a:rPr lang="ro-RO" sz="1400" b="0" i="1" dirty="0" smtClean="0">
                                      <a:solidFill>
                                        <a:schemeClr val="tx2"/>
                                      </a:solidFill>
                                      <a:latin typeface="Cambria Math" panose="02040503050406030204" pitchFamily="18" charset="0"/>
                                      <a:ea typeface="Cambria Math" panose="02040503050406030204" pitchFamily="18" charset="0"/>
                                    </a:rPr>
                                    <m:t>1</m:t>
                                  </m:r>
                                </m:e>
                              </m:eqArr>
                              <m:r>
                                <a:rPr lang="ro-RO" sz="1400" b="0" i="1" dirty="0" smtClean="0">
                                  <a:solidFill>
                                    <a:schemeClr val="tx2"/>
                                  </a:solidFill>
                                  <a:latin typeface="Cambria Math" panose="02040503050406030204" pitchFamily="18" charset="0"/>
                                  <a:ea typeface="Cambria Math" panose="02040503050406030204" pitchFamily="18" charset="0"/>
                                </a:rPr>
                                <m:t>     </m:t>
                              </m:r>
                            </m:e>
                          </m:mr>
                          <m:mr>
                            <m:e>
                              <m:eqArr>
                                <m:eqArrPr>
                                  <m:ctrlPr>
                                    <a:rPr lang="ro-RO" sz="1400" i="1" dirty="0">
                                      <a:solidFill>
                                        <a:schemeClr val="tx2"/>
                                      </a:solidFill>
                                      <a:latin typeface="Cambria Math" panose="02040503050406030204" pitchFamily="18" charset="0"/>
                                      <a:ea typeface="Cambria Math" panose="02040503050406030204" pitchFamily="18" charset="0"/>
                                    </a:rPr>
                                  </m:ctrlPr>
                                </m:eqArrPr>
                                <m:e>
                                  <m:r>
                                    <a:rPr lang="ro-RO" sz="1400" i="1" dirty="0">
                                      <a:solidFill>
                                        <a:schemeClr val="tx2"/>
                                      </a:solidFill>
                                      <a:latin typeface="Cambria Math" panose="02040503050406030204" pitchFamily="18" charset="0"/>
                                      <a:ea typeface="Cambria Math" panose="02040503050406030204" pitchFamily="18" charset="0"/>
                                    </a:rPr>
                                    <m:t>1</m:t>
                                  </m:r>
                                </m:e>
                                <m:e>
                                  <m:r>
                                    <a:rPr lang="en-US" sz="1400" b="0" i="1" dirty="0" smtClean="0">
                                      <a:solidFill>
                                        <a:schemeClr val="tx2"/>
                                      </a:solidFill>
                                      <a:latin typeface="Cambria Math" panose="02040503050406030204" pitchFamily="18" charset="0"/>
                                      <a:ea typeface="Cambria Math" panose="02040503050406030204" pitchFamily="18" charset="0"/>
                                    </a:rPr>
                                    <m:t>1</m:t>
                                  </m:r>
                                </m:e>
                                <m:e>
                                  <m:r>
                                    <a:rPr lang="en-US" sz="1400" b="0" i="1" dirty="0" smtClean="0">
                                      <a:solidFill>
                                        <a:schemeClr val="tx2"/>
                                      </a:solidFill>
                                      <a:latin typeface="Cambria Math" panose="02040503050406030204" pitchFamily="18" charset="0"/>
                                      <a:ea typeface="Cambria Math" panose="02040503050406030204" pitchFamily="18" charset="0"/>
                                    </a:rPr>
                                    <m:t>1</m:t>
                                  </m:r>
                                </m:e>
                                <m:e>
                                  <m:r>
                                    <a:rPr lang="en-US" sz="1400" b="0" i="1" dirty="0" smtClean="0">
                                      <a:solidFill>
                                        <a:schemeClr val="tx2"/>
                                      </a:solidFill>
                                      <a:latin typeface="Cambria Math" panose="02040503050406030204" pitchFamily="18" charset="0"/>
                                      <a:ea typeface="Cambria Math" panose="02040503050406030204" pitchFamily="18" charset="0"/>
                                    </a:rPr>
                                    <m:t>1</m:t>
                                  </m:r>
                                </m:e>
                                <m:e>
                                  <m:r>
                                    <a:rPr lang="en-US" sz="1400" b="0" i="1" dirty="0" smtClean="0">
                                      <a:solidFill>
                                        <a:schemeClr val="tx2"/>
                                      </a:solidFill>
                                      <a:latin typeface="Cambria Math" panose="02040503050406030204" pitchFamily="18" charset="0"/>
                                      <a:ea typeface="Cambria Math" panose="02040503050406030204" pitchFamily="18" charset="0"/>
                                    </a:rPr>
                                    <m:t>1</m:t>
                                  </m:r>
                                </m:e>
                              </m:eqArr>
                            </m:e>
                            <m:e>
                              <m:eqArr>
                                <m:eqArrPr>
                                  <m:ctrlPr>
                                    <a:rPr lang="ro-RO" sz="1400" b="0" i="1" dirty="0" smtClean="0">
                                      <a:solidFill>
                                        <a:schemeClr val="tx2"/>
                                      </a:solidFill>
                                      <a:latin typeface="Cambria Math" panose="02040503050406030204" pitchFamily="18" charset="0"/>
                                      <a:ea typeface="Cambria Math" panose="02040503050406030204" pitchFamily="18" charset="0"/>
                                    </a:rPr>
                                  </m:ctrlPr>
                                </m:eqArrPr>
                                <m:e>
                                  <m:r>
                                    <a:rPr lang="en-US" sz="1400" b="0" i="1" dirty="0" smtClean="0">
                                      <a:solidFill>
                                        <a:schemeClr val="tx2"/>
                                      </a:solidFill>
                                      <a:latin typeface="Cambria Math" panose="02040503050406030204" pitchFamily="18" charset="0"/>
                                      <a:ea typeface="Cambria Math" panose="02040503050406030204" pitchFamily="18" charset="0"/>
                                    </a:rPr>
                                    <m:t>1</m:t>
                                  </m:r>
                                </m:e>
                                <m:e>
                                  <m:r>
                                    <a:rPr lang="en-US" sz="1400" b="0" i="1" dirty="0" smtClean="0">
                                      <a:solidFill>
                                        <a:schemeClr val="tx2"/>
                                      </a:solidFill>
                                      <a:latin typeface="Cambria Math" panose="02040503050406030204" pitchFamily="18" charset="0"/>
                                      <a:ea typeface="Cambria Math" panose="02040503050406030204" pitchFamily="18" charset="0"/>
                                    </a:rPr>
                                    <m:t>−1</m:t>
                                  </m:r>
                                </m:e>
                                <m:e>
                                  <m:r>
                                    <a:rPr lang="en-US" sz="1400" b="0" i="1" dirty="0" smtClean="0">
                                      <a:solidFill>
                                        <a:schemeClr val="tx2"/>
                                      </a:solidFill>
                                      <a:latin typeface="Cambria Math" panose="02040503050406030204" pitchFamily="18" charset="0"/>
                                      <a:ea typeface="Cambria Math" panose="02040503050406030204" pitchFamily="18" charset="0"/>
                                    </a:rPr>
                                    <m:t>−1</m:t>
                                  </m:r>
                                </m:e>
                                <m:e>
                                  <m:r>
                                    <a:rPr lang="en-US" sz="1400" b="0" i="1" dirty="0" smtClean="0">
                                      <a:solidFill>
                                        <a:schemeClr val="tx2"/>
                                      </a:solidFill>
                                      <a:latin typeface="Cambria Math" panose="02040503050406030204" pitchFamily="18" charset="0"/>
                                      <a:ea typeface="Cambria Math" panose="02040503050406030204" pitchFamily="18" charset="0"/>
                                    </a:rPr>
                                    <m:t>−1</m:t>
                                  </m:r>
                                </m:e>
                                <m:e>
                                  <m:r>
                                    <a:rPr lang="en-US" sz="1400" b="0" i="1" dirty="0" smtClean="0">
                                      <a:solidFill>
                                        <a:schemeClr val="tx2"/>
                                      </a:solidFill>
                                      <a:latin typeface="Cambria Math" panose="02040503050406030204" pitchFamily="18" charset="0"/>
                                      <a:ea typeface="Cambria Math" panose="02040503050406030204" pitchFamily="18" charset="0"/>
                                    </a:rPr>
                                    <m:t>   −1</m:t>
                                  </m:r>
                                  <m:r>
                                    <a:rPr lang="ro-RO" sz="1400" b="0" i="1" dirty="0" smtClean="0">
                                      <a:solidFill>
                                        <a:schemeClr val="tx2"/>
                                      </a:solidFill>
                                      <a:latin typeface="Cambria Math" panose="02040503050406030204" pitchFamily="18" charset="0"/>
                                      <a:ea typeface="Cambria Math" panose="02040503050406030204" pitchFamily="18" charset="0"/>
                                    </a:rPr>
                                    <m:t>    </m:t>
                                  </m:r>
                                </m:e>
                              </m:eqArr>
                            </m:e>
                          </m:mr>
                        </m:m>
                        <m:m>
                          <m:mPr>
                            <m:mcs>
                              <m:mc>
                                <m:mcPr>
                                  <m:count m:val="2"/>
                                  <m:mcJc m:val="center"/>
                                </m:mcPr>
                              </m:mc>
                            </m:mcs>
                            <m:ctrlPr>
                              <a:rPr lang="ro-RO" sz="1400" i="1" dirty="0">
                                <a:solidFill>
                                  <a:schemeClr val="tx2"/>
                                </a:solidFill>
                                <a:latin typeface="Cambria Math" panose="02040503050406030204" pitchFamily="18" charset="0"/>
                                <a:ea typeface="Cambria Math" panose="02040503050406030204" pitchFamily="18" charset="0"/>
                              </a:rPr>
                            </m:ctrlPr>
                          </m:mPr>
                          <m:mr>
                            <m:e>
                              <m:eqArr>
                                <m:eqArrPr>
                                  <m:ctrlPr>
                                    <a:rPr lang="ro-RO" sz="1400" i="1" dirty="0">
                                      <a:solidFill>
                                        <a:schemeClr val="tx2"/>
                                      </a:solidFill>
                                      <a:latin typeface="Cambria Math" panose="02040503050406030204" pitchFamily="18" charset="0"/>
                                      <a:ea typeface="Cambria Math" panose="02040503050406030204" pitchFamily="18" charset="0"/>
                                    </a:rPr>
                                  </m:ctrlPr>
                                </m:eqArrPr>
                                <m:e>
                                  <m:r>
                                    <m:rPr>
                                      <m:brk m:alnAt="7"/>
                                    </m:rPr>
                                    <a:rPr lang="ro-RO" sz="1400" i="1" dirty="0">
                                      <a:solidFill>
                                        <a:schemeClr val="tx2"/>
                                      </a:solidFill>
                                      <a:latin typeface="Cambria Math" panose="02040503050406030204" pitchFamily="18" charset="0"/>
                                      <a:ea typeface="Cambria Math" panose="02040503050406030204" pitchFamily="18" charset="0"/>
                                    </a:rPr>
                                    <m:t>1</m:t>
                                  </m:r>
                                </m:e>
                                <m:e>
                                  <m:r>
                                    <a:rPr lang="ro-RO" sz="1400" i="1" dirty="0">
                                      <a:solidFill>
                                        <a:schemeClr val="tx2"/>
                                      </a:solidFill>
                                      <a:latin typeface="Cambria Math" panose="02040503050406030204" pitchFamily="18" charset="0"/>
                                      <a:ea typeface="Cambria Math" panose="02040503050406030204" pitchFamily="18" charset="0"/>
                                    </a:rPr>
                                    <m:t>1</m:t>
                                  </m:r>
                                </m:e>
                                <m:e>
                                  <m:r>
                                    <a:rPr lang="ro-RO" sz="1400" b="0" i="1" dirty="0" smtClean="0">
                                      <a:solidFill>
                                        <a:schemeClr val="tx2"/>
                                      </a:solidFill>
                                      <a:latin typeface="Cambria Math" panose="02040503050406030204" pitchFamily="18" charset="0"/>
                                      <a:ea typeface="Cambria Math" panose="02040503050406030204" pitchFamily="18" charset="0"/>
                                    </a:rPr>
                                    <m:t>−</m:t>
                                  </m:r>
                                  <m:r>
                                    <a:rPr lang="ro-RO" sz="1400" i="1" dirty="0">
                                      <a:solidFill>
                                        <a:schemeClr val="tx2"/>
                                      </a:solidFill>
                                      <a:latin typeface="Cambria Math" panose="02040503050406030204" pitchFamily="18" charset="0"/>
                                      <a:ea typeface="Cambria Math" panose="02040503050406030204" pitchFamily="18" charset="0"/>
                                    </a:rPr>
                                    <m:t>1</m:t>
                                  </m:r>
                                </m:e>
                              </m:eqArr>
                            </m:e>
                            <m:e>
                              <m:r>
                                <a:rPr lang="en-US" sz="1400" b="0" i="1" dirty="0" smtClean="0">
                                  <a:solidFill>
                                    <a:schemeClr val="tx2"/>
                                  </a:solidFill>
                                  <a:latin typeface="Cambria Math" panose="02040503050406030204" pitchFamily="18" charset="0"/>
                                  <a:ea typeface="Cambria Math" panose="02040503050406030204" pitchFamily="18" charset="0"/>
                                </a:rPr>
                                <m:t> </m:t>
                              </m:r>
                              <m:eqArr>
                                <m:eqArrPr>
                                  <m:ctrlPr>
                                    <a:rPr lang="ro-RO" sz="1400" i="1" dirty="0">
                                      <a:solidFill>
                                        <a:schemeClr val="tx2"/>
                                      </a:solidFill>
                                      <a:latin typeface="Cambria Math" panose="02040503050406030204" pitchFamily="18" charset="0"/>
                                      <a:ea typeface="Cambria Math" panose="02040503050406030204" pitchFamily="18" charset="0"/>
                                    </a:rPr>
                                  </m:ctrlPr>
                                </m:eqArrPr>
                                <m:e>
                                  <m:r>
                                    <a:rPr lang="ro-RO" sz="1400" i="1" dirty="0">
                                      <a:solidFill>
                                        <a:schemeClr val="tx2"/>
                                      </a:solidFill>
                                      <a:latin typeface="Cambria Math" panose="02040503050406030204" pitchFamily="18" charset="0"/>
                                      <a:ea typeface="Cambria Math" panose="02040503050406030204" pitchFamily="18" charset="0"/>
                                    </a:rPr>
                                    <m:t>1</m:t>
                                  </m:r>
                                </m:e>
                                <m:e>
                                  <m:r>
                                    <a:rPr lang="ro-RO" sz="1400" i="1" dirty="0">
                                      <a:solidFill>
                                        <a:schemeClr val="tx2"/>
                                      </a:solidFill>
                                      <a:latin typeface="Cambria Math" panose="02040503050406030204" pitchFamily="18" charset="0"/>
                                      <a:ea typeface="Cambria Math" panose="02040503050406030204" pitchFamily="18" charset="0"/>
                                    </a:rPr>
                                    <m:t>1</m:t>
                                  </m:r>
                                  <m:r>
                                    <a:rPr lang="en-US" sz="1400" b="0" i="1" dirty="0" smtClean="0">
                                      <a:solidFill>
                                        <a:schemeClr val="tx2"/>
                                      </a:solidFill>
                                      <a:latin typeface="Cambria Math" panose="02040503050406030204" pitchFamily="18" charset="0"/>
                                      <a:ea typeface="Cambria Math" panose="02040503050406030204" pitchFamily="18" charset="0"/>
                                    </a:rPr>
                                    <m:t>  </m:t>
                                  </m:r>
                                </m:e>
                                <m:e>
                                  <m:r>
                                    <a:rPr lang="ro-RO" sz="1400" b="0" i="1" dirty="0" smtClean="0">
                                      <a:solidFill>
                                        <a:schemeClr val="tx2"/>
                                      </a:solidFill>
                                      <a:latin typeface="Cambria Math" panose="02040503050406030204" pitchFamily="18" charset="0"/>
                                      <a:ea typeface="Cambria Math" panose="02040503050406030204" pitchFamily="18" charset="0"/>
                                    </a:rPr>
                                    <m:t>−</m:t>
                                  </m:r>
                                  <m:r>
                                    <a:rPr lang="ro-RO" sz="1400" i="1" dirty="0">
                                      <a:solidFill>
                                        <a:schemeClr val="tx2"/>
                                      </a:solidFill>
                                      <a:latin typeface="Cambria Math" panose="02040503050406030204" pitchFamily="18" charset="0"/>
                                      <a:ea typeface="Cambria Math" panose="02040503050406030204" pitchFamily="18" charset="0"/>
                                    </a:rPr>
                                    <m:t>1</m:t>
                                  </m:r>
                                </m:e>
                              </m:eqArr>
                            </m:e>
                          </m:mr>
                          <m:mr>
                            <m:e>
                              <m:eqArr>
                                <m:eqArrPr>
                                  <m:ctrlPr>
                                    <a:rPr lang="ro-RO" sz="1400" b="0" i="1" dirty="0" smtClean="0">
                                      <a:solidFill>
                                        <a:schemeClr val="tx2"/>
                                      </a:solidFill>
                                      <a:latin typeface="Cambria Math" panose="02040503050406030204" pitchFamily="18" charset="0"/>
                                      <a:ea typeface="Cambria Math" panose="02040503050406030204" pitchFamily="18" charset="0"/>
                                    </a:rPr>
                                  </m:ctrlPr>
                                </m:eqArrPr>
                                <m:e>
                                  <m:r>
                                    <a:rPr lang="ro-RO" sz="1400" b="0" i="1" dirty="0" smtClean="0">
                                      <a:solidFill>
                                        <a:schemeClr val="tx2"/>
                                      </a:solidFill>
                                      <a:latin typeface="Cambria Math" panose="02040503050406030204" pitchFamily="18" charset="0"/>
                                      <a:ea typeface="Cambria Math" panose="02040503050406030204" pitchFamily="18" charset="0"/>
                                    </a:rPr>
                                    <m:t>−</m:t>
                                  </m:r>
                                  <m:r>
                                    <a:rPr lang="ro-RO" sz="1400" i="1" dirty="0">
                                      <a:solidFill>
                                        <a:schemeClr val="tx2"/>
                                      </a:solidFill>
                                      <a:latin typeface="Cambria Math" panose="02040503050406030204" pitchFamily="18" charset="0"/>
                                      <a:ea typeface="Cambria Math" panose="02040503050406030204" pitchFamily="18" charset="0"/>
                                    </a:rPr>
                                    <m:t>1</m:t>
                                  </m:r>
                                </m:e>
                                <m:e>
                                  <m:r>
                                    <a:rPr lang="en-US" sz="1400" b="0" i="1" dirty="0" smtClean="0">
                                      <a:solidFill>
                                        <a:schemeClr val="tx2"/>
                                      </a:solidFill>
                                      <a:latin typeface="Cambria Math" panose="02040503050406030204" pitchFamily="18" charset="0"/>
                                      <a:ea typeface="Cambria Math" panose="02040503050406030204" pitchFamily="18" charset="0"/>
                                    </a:rPr>
                                    <m:t>−1</m:t>
                                  </m:r>
                                </m:e>
                                <m:e>
                                  <m:r>
                                    <a:rPr lang="en-US" sz="1400" b="0" i="1" dirty="0" smtClean="0">
                                      <a:solidFill>
                                        <a:schemeClr val="tx2"/>
                                      </a:solidFill>
                                      <a:latin typeface="Cambria Math" panose="02040503050406030204" pitchFamily="18" charset="0"/>
                                      <a:ea typeface="Cambria Math" panose="02040503050406030204" pitchFamily="18" charset="0"/>
                                    </a:rPr>
                                    <m:t>−1</m:t>
                                  </m:r>
                                </m:e>
                                <m:e>
                                  <m:r>
                                    <a:rPr lang="en-US" sz="1400" b="0" i="1" dirty="0" smtClean="0">
                                      <a:solidFill>
                                        <a:schemeClr val="tx2"/>
                                      </a:solidFill>
                                      <a:latin typeface="Cambria Math" panose="02040503050406030204" pitchFamily="18" charset="0"/>
                                      <a:ea typeface="Cambria Math" panose="02040503050406030204" pitchFamily="18" charset="0"/>
                                    </a:rPr>
                                    <m:t>1</m:t>
                                  </m:r>
                                </m:e>
                                <m:e>
                                  <m:r>
                                    <a:rPr lang="en-US" sz="1400" b="0" i="1" dirty="0" smtClean="0">
                                      <a:solidFill>
                                        <a:schemeClr val="tx2"/>
                                      </a:solidFill>
                                      <a:latin typeface="Cambria Math" panose="02040503050406030204" pitchFamily="18" charset="0"/>
                                      <a:ea typeface="Cambria Math" panose="02040503050406030204" pitchFamily="18" charset="0"/>
                                    </a:rPr>
                                    <m:t>1</m:t>
                                  </m:r>
                                </m:e>
                              </m:eqArr>
                            </m:e>
                            <m:e>
                              <m:r>
                                <a:rPr lang="en-US" sz="1400" b="0" i="1" dirty="0" smtClean="0">
                                  <a:solidFill>
                                    <a:schemeClr val="tx2"/>
                                  </a:solidFill>
                                  <a:latin typeface="Cambria Math" panose="02040503050406030204" pitchFamily="18" charset="0"/>
                                  <a:ea typeface="Cambria Math" panose="02040503050406030204" pitchFamily="18" charset="0"/>
                                </a:rPr>
                                <m:t> </m:t>
                              </m:r>
                              <m:eqArr>
                                <m:eqArrPr>
                                  <m:ctrlPr>
                                    <a:rPr lang="ro-RO" sz="1400" i="1" dirty="0" smtClean="0">
                                      <a:solidFill>
                                        <a:schemeClr val="tx2"/>
                                      </a:solidFill>
                                      <a:latin typeface="Cambria Math" panose="02040503050406030204" pitchFamily="18" charset="0"/>
                                      <a:ea typeface="Cambria Math" panose="02040503050406030204" pitchFamily="18" charset="0"/>
                                    </a:rPr>
                                  </m:ctrlPr>
                                </m:eqArrPr>
                                <m:e>
                                  <m:r>
                                    <a:rPr lang="en-US" sz="1400" b="0" i="1" dirty="0" smtClean="0">
                                      <a:solidFill>
                                        <a:schemeClr val="tx2"/>
                                      </a:solidFill>
                                      <a:latin typeface="Cambria Math" panose="02040503050406030204" pitchFamily="18" charset="0"/>
                                      <a:ea typeface="Cambria Math" panose="02040503050406030204" pitchFamily="18" charset="0"/>
                                    </a:rPr>
                                    <m:t>    −</m:t>
                                  </m:r>
                                  <m:r>
                                    <a:rPr lang="ro-RO" sz="1400" i="1" dirty="0">
                                      <a:solidFill>
                                        <a:schemeClr val="tx2"/>
                                      </a:solidFill>
                                      <a:latin typeface="Cambria Math" panose="02040503050406030204" pitchFamily="18" charset="0"/>
                                      <a:ea typeface="Cambria Math" panose="02040503050406030204" pitchFamily="18" charset="0"/>
                                    </a:rPr>
                                    <m:t>1</m:t>
                                  </m:r>
                                </m:e>
                                <m:e>
                                  <m:r>
                                    <a:rPr lang="en-US" sz="1400" b="0" i="1" dirty="0" smtClean="0">
                                      <a:solidFill>
                                        <a:schemeClr val="tx2"/>
                                      </a:solidFill>
                                      <a:latin typeface="Cambria Math" panose="02040503050406030204" pitchFamily="18" charset="0"/>
                                      <a:ea typeface="Cambria Math" panose="02040503050406030204" pitchFamily="18" charset="0"/>
                                    </a:rPr>
                                    <m:t> 1</m:t>
                                  </m:r>
                                </m:e>
                                <m:e>
                                  <m:r>
                                    <a:rPr lang="en-US" sz="1400" b="0" i="1" dirty="0" smtClean="0">
                                      <a:solidFill>
                                        <a:schemeClr val="tx2"/>
                                      </a:solidFill>
                                      <a:latin typeface="Cambria Math" panose="02040503050406030204" pitchFamily="18" charset="0"/>
                                      <a:ea typeface="Cambria Math" panose="02040503050406030204" pitchFamily="18" charset="0"/>
                                    </a:rPr>
                                    <m:t>      1    </m:t>
                                  </m:r>
                                </m:e>
                                <m:e>
                                  <m:r>
                                    <a:rPr lang="en-US" sz="1400" b="0" i="1" dirty="0" smtClean="0">
                                      <a:solidFill>
                                        <a:schemeClr val="tx2"/>
                                      </a:solidFill>
                                      <a:latin typeface="Cambria Math" panose="02040503050406030204" pitchFamily="18" charset="0"/>
                                      <a:ea typeface="Cambria Math" panose="02040503050406030204" pitchFamily="18" charset="0"/>
                                    </a:rPr>
                                    <m:t>−1</m:t>
                                  </m:r>
                                </m:e>
                                <m:e>
                                  <m:r>
                                    <a:rPr lang="en-US" sz="1400" b="0" i="1" dirty="0" smtClean="0">
                                      <a:solidFill>
                                        <a:schemeClr val="tx2"/>
                                      </a:solidFill>
                                      <a:latin typeface="Cambria Math" panose="02040503050406030204" pitchFamily="18" charset="0"/>
                                      <a:ea typeface="Cambria Math" panose="02040503050406030204" pitchFamily="18" charset="0"/>
                                    </a:rPr>
                                    <m:t>−1</m:t>
                                  </m:r>
                                </m:e>
                              </m:eqArr>
                              <m:r>
                                <a:rPr lang="en-US" sz="1400" b="0" i="1" dirty="0" smtClean="0">
                                  <a:solidFill>
                                    <a:schemeClr val="tx2"/>
                                  </a:solidFill>
                                  <a:latin typeface="Cambria Math" panose="02040503050406030204" pitchFamily="18" charset="0"/>
                                  <a:ea typeface="Cambria Math" panose="02040503050406030204" pitchFamily="18" charset="0"/>
                                </a:rPr>
                                <m:t>−</m:t>
                              </m:r>
                            </m:e>
                          </m:mr>
                        </m:m>
                        <m:m>
                          <m:mPr>
                            <m:mcs>
                              <m:mc>
                                <m:mcPr>
                                  <m:count m:val="2"/>
                                  <m:mcJc m:val="center"/>
                                </m:mcPr>
                              </m:mc>
                            </m:mcs>
                            <m:ctrlPr>
                              <a:rPr lang="ro-RO" sz="1400" i="1" dirty="0">
                                <a:solidFill>
                                  <a:schemeClr val="tx2"/>
                                </a:solidFill>
                                <a:latin typeface="Cambria Math" panose="02040503050406030204" pitchFamily="18" charset="0"/>
                                <a:ea typeface="Cambria Math" panose="02040503050406030204" pitchFamily="18" charset="0"/>
                              </a:rPr>
                            </m:ctrlPr>
                          </m:mPr>
                          <m:mr>
                            <m:e>
                              <m:eqArr>
                                <m:eqArrPr>
                                  <m:ctrlPr>
                                    <a:rPr lang="ro-RO" sz="1400" i="1" dirty="0">
                                      <a:solidFill>
                                        <a:schemeClr val="tx2"/>
                                      </a:solidFill>
                                      <a:latin typeface="Cambria Math" panose="02040503050406030204" pitchFamily="18" charset="0"/>
                                      <a:ea typeface="Cambria Math" panose="02040503050406030204" pitchFamily="18" charset="0"/>
                                    </a:rPr>
                                  </m:ctrlPr>
                                </m:eqArrPr>
                                <m:e>
                                  <m:r>
                                    <m:rPr>
                                      <m:brk m:alnAt="7"/>
                                    </m:rPr>
                                    <a:rPr lang="ro-RO" sz="1400" i="1" dirty="0">
                                      <a:solidFill>
                                        <a:schemeClr val="tx2"/>
                                      </a:solidFill>
                                      <a:latin typeface="Cambria Math" panose="02040503050406030204" pitchFamily="18" charset="0"/>
                                      <a:ea typeface="Cambria Math" panose="02040503050406030204" pitchFamily="18" charset="0"/>
                                    </a:rPr>
                                    <m:t>1</m:t>
                                  </m:r>
                                </m:e>
                                <m:e>
                                  <m:r>
                                    <a:rPr lang="en-US" sz="1400" b="0" i="1" dirty="0" smtClean="0">
                                      <a:solidFill>
                                        <a:schemeClr val="tx2"/>
                                      </a:solidFill>
                                      <a:latin typeface="Cambria Math" panose="02040503050406030204" pitchFamily="18" charset="0"/>
                                      <a:ea typeface="Cambria Math" panose="02040503050406030204" pitchFamily="18" charset="0"/>
                                    </a:rPr>
                                    <m:t>−</m:t>
                                  </m:r>
                                  <m:r>
                                    <a:rPr lang="ro-RO" sz="1400" i="1" dirty="0">
                                      <a:solidFill>
                                        <a:schemeClr val="tx2"/>
                                      </a:solidFill>
                                      <a:latin typeface="Cambria Math" panose="02040503050406030204" pitchFamily="18" charset="0"/>
                                      <a:ea typeface="Cambria Math" panose="02040503050406030204" pitchFamily="18" charset="0"/>
                                    </a:rPr>
                                    <m:t>1</m:t>
                                  </m:r>
                                </m:e>
                                <m:e>
                                  <m:r>
                                    <a:rPr lang="en-US" sz="1400" b="0" i="1" dirty="0" smtClean="0">
                                      <a:solidFill>
                                        <a:schemeClr val="tx2"/>
                                      </a:solidFill>
                                      <a:latin typeface="Cambria Math" panose="02040503050406030204" pitchFamily="18" charset="0"/>
                                      <a:ea typeface="Cambria Math" panose="02040503050406030204" pitchFamily="18" charset="0"/>
                                    </a:rPr>
                                    <m:t>−</m:t>
                                  </m:r>
                                  <m:r>
                                    <a:rPr lang="ro-RO" sz="1400" i="1" dirty="0">
                                      <a:solidFill>
                                        <a:schemeClr val="tx2"/>
                                      </a:solidFill>
                                      <a:latin typeface="Cambria Math" panose="02040503050406030204" pitchFamily="18" charset="0"/>
                                      <a:ea typeface="Cambria Math" panose="02040503050406030204" pitchFamily="18" charset="0"/>
                                    </a:rPr>
                                    <m:t>1</m:t>
                                  </m:r>
                                </m:e>
                              </m:eqArr>
                            </m:e>
                            <m:e>
                              <m:eqArr>
                                <m:eqArrPr>
                                  <m:ctrlPr>
                                    <a:rPr lang="ro-RO" sz="1400" i="1" dirty="0">
                                      <a:solidFill>
                                        <a:schemeClr val="tx2"/>
                                      </a:solidFill>
                                      <a:latin typeface="Cambria Math" panose="02040503050406030204" pitchFamily="18" charset="0"/>
                                      <a:ea typeface="Cambria Math" panose="02040503050406030204" pitchFamily="18" charset="0"/>
                                    </a:rPr>
                                  </m:ctrlPr>
                                </m:eqArrPr>
                                <m:e>
                                  <m:r>
                                    <a:rPr lang="ro-RO" sz="1400" i="1" dirty="0">
                                      <a:solidFill>
                                        <a:schemeClr val="tx2"/>
                                      </a:solidFill>
                                      <a:latin typeface="Cambria Math" panose="02040503050406030204" pitchFamily="18" charset="0"/>
                                      <a:ea typeface="Cambria Math" panose="02040503050406030204" pitchFamily="18" charset="0"/>
                                    </a:rPr>
                                    <m:t>1</m:t>
                                  </m:r>
                                </m:e>
                                <m:e>
                                  <m:r>
                                    <a:rPr lang="ro-RO" sz="1400" i="1" dirty="0">
                                      <a:solidFill>
                                        <a:schemeClr val="tx2"/>
                                      </a:solidFill>
                                      <a:latin typeface="Cambria Math" panose="02040503050406030204" pitchFamily="18" charset="0"/>
                                      <a:ea typeface="Cambria Math" panose="02040503050406030204" pitchFamily="18" charset="0"/>
                                    </a:rPr>
                                    <m:t>−1</m:t>
                                  </m:r>
                                </m:e>
                                <m:e>
                                  <m:r>
                                    <a:rPr lang="en-US" sz="1400" b="0" i="1" dirty="0" smtClean="0">
                                      <a:solidFill>
                                        <a:schemeClr val="tx2"/>
                                      </a:solidFill>
                                      <a:latin typeface="Cambria Math" panose="02040503050406030204" pitchFamily="18" charset="0"/>
                                      <a:ea typeface="Cambria Math" panose="02040503050406030204" pitchFamily="18" charset="0"/>
                                    </a:rPr>
                                    <m:t>−</m:t>
                                  </m:r>
                                  <m:r>
                                    <a:rPr lang="ro-RO" sz="1400" i="1" dirty="0">
                                      <a:solidFill>
                                        <a:schemeClr val="tx2"/>
                                      </a:solidFill>
                                      <a:latin typeface="Cambria Math" panose="02040503050406030204" pitchFamily="18" charset="0"/>
                                      <a:ea typeface="Cambria Math" panose="02040503050406030204" pitchFamily="18" charset="0"/>
                                    </a:rPr>
                                    <m:t>1</m:t>
                                  </m:r>
                                </m:e>
                              </m:eqArr>
                              <m:r>
                                <a:rPr lang="ro-RO" sz="1400" i="1" dirty="0">
                                  <a:solidFill>
                                    <a:schemeClr val="tx2"/>
                                  </a:solidFill>
                                  <a:latin typeface="Cambria Math" panose="02040503050406030204" pitchFamily="18" charset="0"/>
                                  <a:ea typeface="Cambria Math" panose="02040503050406030204" pitchFamily="18" charset="0"/>
                                </a:rPr>
                                <m:t>     </m:t>
                              </m:r>
                            </m:e>
                          </m:mr>
                          <m:mr>
                            <m:e>
                              <m:eqArr>
                                <m:eqArrPr>
                                  <m:ctrlPr>
                                    <a:rPr lang="ro-RO" sz="1400" i="1" dirty="0">
                                      <a:solidFill>
                                        <a:schemeClr val="tx2"/>
                                      </a:solidFill>
                                      <a:latin typeface="Cambria Math" panose="02040503050406030204" pitchFamily="18" charset="0"/>
                                      <a:ea typeface="Cambria Math" panose="02040503050406030204" pitchFamily="18" charset="0"/>
                                    </a:rPr>
                                  </m:ctrlPr>
                                </m:eqArrPr>
                                <m:e>
                                  <m:r>
                                    <a:rPr lang="ro-RO" sz="1400" i="1" dirty="0">
                                      <a:solidFill>
                                        <a:schemeClr val="tx2"/>
                                      </a:solidFill>
                                      <a:latin typeface="Cambria Math" panose="02040503050406030204" pitchFamily="18" charset="0"/>
                                      <a:ea typeface="Cambria Math" panose="02040503050406030204" pitchFamily="18" charset="0"/>
                                    </a:rPr>
                                    <m:t>1</m:t>
                                  </m:r>
                                </m:e>
                                <m:e>
                                  <m:r>
                                    <a:rPr lang="en-US" sz="1400" i="1" dirty="0">
                                      <a:solidFill>
                                        <a:schemeClr val="tx2"/>
                                      </a:solidFill>
                                      <a:latin typeface="Cambria Math" panose="02040503050406030204" pitchFamily="18" charset="0"/>
                                      <a:ea typeface="Cambria Math" panose="02040503050406030204" pitchFamily="18" charset="0"/>
                                    </a:rPr>
                                    <m:t>1</m:t>
                                  </m:r>
                                </m:e>
                                <m:e>
                                  <m:r>
                                    <a:rPr lang="en-US" sz="1400" i="1" dirty="0">
                                      <a:solidFill>
                                        <a:schemeClr val="tx2"/>
                                      </a:solidFill>
                                      <a:latin typeface="Cambria Math" panose="02040503050406030204" pitchFamily="18" charset="0"/>
                                      <a:ea typeface="Cambria Math" panose="02040503050406030204" pitchFamily="18" charset="0"/>
                                    </a:rPr>
                                    <m:t>1</m:t>
                                  </m:r>
                                </m:e>
                                <m:e>
                                  <m:r>
                                    <a:rPr lang="en-US" sz="1400" b="0" i="1" dirty="0" smtClean="0">
                                      <a:solidFill>
                                        <a:schemeClr val="tx2"/>
                                      </a:solidFill>
                                      <a:latin typeface="Cambria Math" panose="02040503050406030204" pitchFamily="18" charset="0"/>
                                      <a:ea typeface="Cambria Math" panose="02040503050406030204" pitchFamily="18" charset="0"/>
                                    </a:rPr>
                                    <m:t>−</m:t>
                                  </m:r>
                                  <m:r>
                                    <a:rPr lang="en-US" sz="1400" i="1" dirty="0">
                                      <a:solidFill>
                                        <a:schemeClr val="tx2"/>
                                      </a:solidFill>
                                      <a:latin typeface="Cambria Math" panose="02040503050406030204" pitchFamily="18" charset="0"/>
                                      <a:ea typeface="Cambria Math" panose="02040503050406030204" pitchFamily="18" charset="0"/>
                                    </a:rPr>
                                    <m:t>1</m:t>
                                  </m:r>
                                </m:e>
                                <m:e>
                                  <m:r>
                                    <a:rPr lang="en-US" sz="1400" i="1" dirty="0">
                                      <a:solidFill>
                                        <a:schemeClr val="tx2"/>
                                      </a:solidFill>
                                      <a:latin typeface="Cambria Math" panose="02040503050406030204" pitchFamily="18" charset="0"/>
                                      <a:ea typeface="Cambria Math" panose="02040503050406030204" pitchFamily="18" charset="0"/>
                                    </a:rPr>
                                    <m:t>1</m:t>
                                  </m:r>
                                </m:e>
                              </m:eqArr>
                            </m:e>
                            <m:e>
                              <m:eqArr>
                                <m:eqArrPr>
                                  <m:ctrlPr>
                                    <a:rPr lang="ro-RO" sz="1400" i="1" dirty="0">
                                      <a:solidFill>
                                        <a:schemeClr val="tx2"/>
                                      </a:solidFill>
                                      <a:latin typeface="Cambria Math" panose="02040503050406030204" pitchFamily="18" charset="0"/>
                                      <a:ea typeface="Cambria Math" panose="02040503050406030204" pitchFamily="18" charset="0"/>
                                    </a:rPr>
                                  </m:ctrlPr>
                                </m:eqArrPr>
                                <m:e>
                                  <m:r>
                                    <a:rPr lang="ro-RO" sz="1400" i="1" dirty="0">
                                      <a:solidFill>
                                        <a:schemeClr val="tx2"/>
                                      </a:solidFill>
                                      <a:latin typeface="Cambria Math" panose="02040503050406030204" pitchFamily="18" charset="0"/>
                                      <a:ea typeface="Cambria Math" panose="02040503050406030204" pitchFamily="18" charset="0"/>
                                    </a:rPr>
                                    <m:t>1</m:t>
                                  </m:r>
                                </m:e>
                                <m:e>
                                  <m:r>
                                    <a:rPr lang="en-US" sz="1400" b="0" i="1" dirty="0" smtClean="0">
                                      <a:solidFill>
                                        <a:schemeClr val="tx2"/>
                                      </a:solidFill>
                                      <a:latin typeface="Cambria Math" panose="02040503050406030204" pitchFamily="18" charset="0"/>
                                      <a:ea typeface="Cambria Math" panose="02040503050406030204" pitchFamily="18" charset="0"/>
                                    </a:rPr>
                                    <m:t>−</m:t>
                                  </m:r>
                                  <m:r>
                                    <a:rPr lang="en-US" sz="1400" i="1" dirty="0">
                                      <a:solidFill>
                                        <a:schemeClr val="tx2"/>
                                      </a:solidFill>
                                      <a:latin typeface="Cambria Math" panose="02040503050406030204" pitchFamily="18" charset="0"/>
                                      <a:ea typeface="Cambria Math" panose="02040503050406030204" pitchFamily="18" charset="0"/>
                                    </a:rPr>
                                    <m:t>1</m:t>
                                  </m:r>
                                </m:e>
                                <m:e>
                                  <m:r>
                                    <a:rPr lang="en-US" sz="1400" i="1" dirty="0">
                                      <a:solidFill>
                                        <a:schemeClr val="tx2"/>
                                      </a:solidFill>
                                      <a:latin typeface="Cambria Math" panose="02040503050406030204" pitchFamily="18" charset="0"/>
                                      <a:ea typeface="Cambria Math" panose="02040503050406030204" pitchFamily="18" charset="0"/>
                                    </a:rPr>
                                    <m:t>1</m:t>
                                  </m:r>
                                </m:e>
                                <m:e>
                                  <m:r>
                                    <a:rPr lang="en-US" sz="1400" i="1" dirty="0">
                                      <a:solidFill>
                                        <a:schemeClr val="tx2"/>
                                      </a:solidFill>
                                      <a:latin typeface="Cambria Math" panose="02040503050406030204" pitchFamily="18" charset="0"/>
                                      <a:ea typeface="Cambria Math" panose="02040503050406030204" pitchFamily="18" charset="0"/>
                                    </a:rPr>
                                    <m:t>1</m:t>
                                  </m:r>
                                </m:e>
                                <m:e>
                                  <m:r>
                                    <a:rPr lang="en-US" sz="1400" b="0" i="1" dirty="0" smtClean="0">
                                      <a:solidFill>
                                        <a:schemeClr val="tx2"/>
                                      </a:solidFill>
                                      <a:latin typeface="Cambria Math" panose="02040503050406030204" pitchFamily="18" charset="0"/>
                                      <a:ea typeface="Cambria Math" panose="02040503050406030204" pitchFamily="18" charset="0"/>
                                    </a:rPr>
                                    <m:t> −1</m:t>
                                  </m:r>
                                  <m:r>
                                    <a:rPr lang="ro-RO" sz="1400" i="1" dirty="0">
                                      <a:solidFill>
                                        <a:schemeClr val="tx2"/>
                                      </a:solidFill>
                                      <a:latin typeface="Cambria Math" panose="02040503050406030204" pitchFamily="18" charset="0"/>
                                      <a:ea typeface="Cambria Math" panose="02040503050406030204" pitchFamily="18" charset="0"/>
                                    </a:rPr>
                                    <m:t>    </m:t>
                                  </m:r>
                                </m:e>
                              </m:eqArr>
                            </m:e>
                          </m:mr>
                        </m:m>
                        <m:m>
                          <m:mPr>
                            <m:mcs>
                              <m:mc>
                                <m:mcPr>
                                  <m:count m:val="2"/>
                                  <m:mcJc m:val="center"/>
                                </m:mcPr>
                              </m:mc>
                            </m:mcs>
                            <m:ctrlPr>
                              <a:rPr lang="ro-RO" sz="1400" i="1" dirty="0">
                                <a:solidFill>
                                  <a:schemeClr val="tx2"/>
                                </a:solidFill>
                                <a:latin typeface="Cambria Math" panose="02040503050406030204" pitchFamily="18" charset="0"/>
                                <a:ea typeface="Cambria Math" panose="02040503050406030204" pitchFamily="18" charset="0"/>
                              </a:rPr>
                            </m:ctrlPr>
                          </m:mPr>
                          <m:mr>
                            <m:e>
                              <m:eqArr>
                                <m:eqArrPr>
                                  <m:ctrlPr>
                                    <a:rPr lang="ro-RO" sz="1400" i="1" dirty="0">
                                      <a:solidFill>
                                        <a:schemeClr val="tx2"/>
                                      </a:solidFill>
                                      <a:latin typeface="Cambria Math" panose="02040503050406030204" pitchFamily="18" charset="0"/>
                                      <a:ea typeface="Cambria Math" panose="02040503050406030204" pitchFamily="18" charset="0"/>
                                    </a:rPr>
                                  </m:ctrlPr>
                                </m:eqArrPr>
                                <m:e>
                                  <m:r>
                                    <m:rPr>
                                      <m:brk m:alnAt="7"/>
                                    </m:rPr>
                                    <a:rPr lang="ro-RO" sz="1400" i="1" dirty="0">
                                      <a:solidFill>
                                        <a:schemeClr val="tx2"/>
                                      </a:solidFill>
                                      <a:latin typeface="Cambria Math" panose="02040503050406030204" pitchFamily="18" charset="0"/>
                                      <a:ea typeface="Cambria Math" panose="02040503050406030204" pitchFamily="18" charset="0"/>
                                    </a:rPr>
                                    <m:t>1</m:t>
                                  </m:r>
                                </m:e>
                                <m:e>
                                  <m:r>
                                    <a:rPr lang="en-US" sz="1400" b="0" i="1" dirty="0" smtClean="0">
                                      <a:solidFill>
                                        <a:schemeClr val="tx2"/>
                                      </a:solidFill>
                                      <a:latin typeface="Cambria Math" panose="02040503050406030204" pitchFamily="18" charset="0"/>
                                      <a:ea typeface="Cambria Math" panose="02040503050406030204" pitchFamily="18" charset="0"/>
                                    </a:rPr>
                                    <m:t>−</m:t>
                                  </m:r>
                                  <m:r>
                                    <a:rPr lang="ro-RO" sz="1400" i="1" dirty="0">
                                      <a:solidFill>
                                        <a:schemeClr val="tx2"/>
                                      </a:solidFill>
                                      <a:latin typeface="Cambria Math" panose="02040503050406030204" pitchFamily="18" charset="0"/>
                                      <a:ea typeface="Cambria Math" panose="02040503050406030204" pitchFamily="18" charset="0"/>
                                    </a:rPr>
                                    <m:t>1</m:t>
                                  </m:r>
                                </m:e>
                                <m:e>
                                  <m:r>
                                    <a:rPr lang="ro-RO" sz="1400" i="1" dirty="0">
                                      <a:solidFill>
                                        <a:schemeClr val="tx2"/>
                                      </a:solidFill>
                                      <a:latin typeface="Cambria Math" panose="02040503050406030204" pitchFamily="18" charset="0"/>
                                      <a:ea typeface="Cambria Math" panose="02040503050406030204" pitchFamily="18" charset="0"/>
                                    </a:rPr>
                                    <m:t>1</m:t>
                                  </m:r>
                                </m:e>
                              </m:eqArr>
                            </m:e>
                            <m:e>
                              <m:eqArr>
                                <m:eqArrPr>
                                  <m:ctrlPr>
                                    <a:rPr lang="ro-RO" sz="1400" i="1" dirty="0">
                                      <a:solidFill>
                                        <a:schemeClr val="tx2"/>
                                      </a:solidFill>
                                      <a:latin typeface="Cambria Math" panose="02040503050406030204" pitchFamily="18" charset="0"/>
                                      <a:ea typeface="Cambria Math" panose="02040503050406030204" pitchFamily="18" charset="0"/>
                                    </a:rPr>
                                  </m:ctrlPr>
                                </m:eqArrPr>
                                <m:e>
                                  <m:r>
                                    <a:rPr lang="ro-RO" sz="1400" i="1" dirty="0">
                                      <a:solidFill>
                                        <a:schemeClr val="tx2"/>
                                      </a:solidFill>
                                      <a:latin typeface="Cambria Math" panose="02040503050406030204" pitchFamily="18" charset="0"/>
                                      <a:ea typeface="Cambria Math" panose="02040503050406030204" pitchFamily="18" charset="0"/>
                                    </a:rPr>
                                    <m:t>1</m:t>
                                  </m:r>
                                </m:e>
                                <m:e>
                                  <m:r>
                                    <a:rPr lang="en-US" sz="1400" b="0" i="1" dirty="0" smtClean="0">
                                      <a:solidFill>
                                        <a:schemeClr val="tx2"/>
                                      </a:solidFill>
                                      <a:latin typeface="Cambria Math" panose="02040503050406030204" pitchFamily="18" charset="0"/>
                                      <a:ea typeface="Cambria Math" panose="02040503050406030204" pitchFamily="18" charset="0"/>
                                    </a:rPr>
                                    <m:t>−</m:t>
                                  </m:r>
                                  <m:r>
                                    <a:rPr lang="ro-RO" sz="1400" i="1" dirty="0">
                                      <a:solidFill>
                                        <a:schemeClr val="tx2"/>
                                      </a:solidFill>
                                      <a:latin typeface="Cambria Math" panose="02040503050406030204" pitchFamily="18" charset="0"/>
                                      <a:ea typeface="Cambria Math" panose="02040503050406030204" pitchFamily="18" charset="0"/>
                                    </a:rPr>
                                    <m:t>1</m:t>
                                  </m:r>
                                </m:e>
                                <m:e>
                                  <m:r>
                                    <a:rPr lang="ro-RO" sz="1400" i="1" dirty="0">
                                      <a:solidFill>
                                        <a:schemeClr val="tx2"/>
                                      </a:solidFill>
                                      <a:latin typeface="Cambria Math" panose="02040503050406030204" pitchFamily="18" charset="0"/>
                                      <a:ea typeface="Cambria Math" panose="02040503050406030204" pitchFamily="18" charset="0"/>
                                    </a:rPr>
                                    <m:t>1</m:t>
                                  </m:r>
                                </m:e>
                              </m:eqArr>
                            </m:e>
                          </m:mr>
                          <m:mr>
                            <m:e>
                              <m:eqArr>
                                <m:eqArrPr>
                                  <m:ctrlPr>
                                    <a:rPr lang="ro-RO" sz="1400" i="1" dirty="0">
                                      <a:solidFill>
                                        <a:schemeClr val="tx2"/>
                                      </a:solidFill>
                                      <a:latin typeface="Cambria Math" panose="02040503050406030204" pitchFamily="18" charset="0"/>
                                      <a:ea typeface="Cambria Math" panose="02040503050406030204" pitchFamily="18" charset="0"/>
                                    </a:rPr>
                                  </m:ctrlPr>
                                </m:eqArrPr>
                                <m:e>
                                  <m:r>
                                    <a:rPr lang="ro-RO" sz="1400" i="1" dirty="0">
                                      <a:solidFill>
                                        <a:schemeClr val="tx2"/>
                                      </a:solidFill>
                                      <a:latin typeface="Cambria Math" panose="02040503050406030204" pitchFamily="18" charset="0"/>
                                      <a:ea typeface="Cambria Math" panose="02040503050406030204" pitchFamily="18" charset="0"/>
                                    </a:rPr>
                                    <m:t>−1</m:t>
                                  </m:r>
                                </m:e>
                                <m:e>
                                  <m:r>
                                    <a:rPr lang="en-US" sz="1400" b="0" i="1" dirty="0" smtClean="0">
                                      <a:solidFill>
                                        <a:schemeClr val="tx2"/>
                                      </a:solidFill>
                                      <a:latin typeface="Cambria Math" panose="02040503050406030204" pitchFamily="18" charset="0"/>
                                      <a:ea typeface="Cambria Math" panose="02040503050406030204" pitchFamily="18" charset="0"/>
                                    </a:rPr>
                                    <m:t>−</m:t>
                                  </m:r>
                                  <m:r>
                                    <a:rPr lang="en-US" sz="1400" i="1" dirty="0">
                                      <a:solidFill>
                                        <a:schemeClr val="tx2"/>
                                      </a:solidFill>
                                      <a:latin typeface="Cambria Math" panose="02040503050406030204" pitchFamily="18" charset="0"/>
                                      <a:ea typeface="Cambria Math" panose="02040503050406030204" pitchFamily="18" charset="0"/>
                                    </a:rPr>
                                    <m:t>1</m:t>
                                  </m:r>
                                </m:e>
                                <m:e>
                                  <m:r>
                                    <a:rPr lang="en-US" sz="1400" i="1" dirty="0">
                                      <a:solidFill>
                                        <a:schemeClr val="tx2"/>
                                      </a:solidFill>
                                      <a:latin typeface="Cambria Math" panose="02040503050406030204" pitchFamily="18" charset="0"/>
                                      <a:ea typeface="Cambria Math" panose="02040503050406030204" pitchFamily="18" charset="0"/>
                                    </a:rPr>
                                    <m:t>1</m:t>
                                  </m:r>
                                </m:e>
                                <m:e>
                                  <m:r>
                                    <a:rPr lang="en-US" sz="1400" b="0" i="1" dirty="0" smtClean="0">
                                      <a:solidFill>
                                        <a:schemeClr val="tx2"/>
                                      </a:solidFill>
                                      <a:latin typeface="Cambria Math" panose="02040503050406030204" pitchFamily="18" charset="0"/>
                                      <a:ea typeface="Cambria Math" panose="02040503050406030204" pitchFamily="18" charset="0"/>
                                    </a:rPr>
                                    <m:t>−</m:t>
                                  </m:r>
                                  <m:r>
                                    <a:rPr lang="en-US" sz="1400" i="1" dirty="0">
                                      <a:solidFill>
                                        <a:schemeClr val="tx2"/>
                                      </a:solidFill>
                                      <a:latin typeface="Cambria Math" panose="02040503050406030204" pitchFamily="18" charset="0"/>
                                      <a:ea typeface="Cambria Math" panose="02040503050406030204" pitchFamily="18" charset="0"/>
                                    </a:rPr>
                                    <m:t>1</m:t>
                                  </m:r>
                                </m:e>
                                <m:e>
                                  <m:r>
                                    <a:rPr lang="en-US" sz="1400" i="1" dirty="0">
                                      <a:solidFill>
                                        <a:schemeClr val="tx2"/>
                                      </a:solidFill>
                                      <a:latin typeface="Cambria Math" panose="02040503050406030204" pitchFamily="18" charset="0"/>
                                      <a:ea typeface="Cambria Math" panose="02040503050406030204" pitchFamily="18" charset="0"/>
                                    </a:rPr>
                                    <m:t>1</m:t>
                                  </m:r>
                                </m:e>
                              </m:eqArr>
                            </m:e>
                            <m:e>
                              <m:eqArr>
                                <m:eqArrPr>
                                  <m:ctrlPr>
                                    <a:rPr lang="ro-RO" sz="1400" i="1" dirty="0">
                                      <a:solidFill>
                                        <a:schemeClr val="tx2"/>
                                      </a:solidFill>
                                      <a:latin typeface="Cambria Math" panose="02040503050406030204" pitchFamily="18" charset="0"/>
                                      <a:ea typeface="Cambria Math" panose="02040503050406030204" pitchFamily="18" charset="0"/>
                                    </a:rPr>
                                  </m:ctrlPr>
                                </m:eqArrPr>
                                <m:e>
                                  <m:r>
                                    <a:rPr lang="en-US" sz="1400" b="0" i="1" dirty="0" smtClean="0">
                                      <a:solidFill>
                                        <a:schemeClr val="tx2"/>
                                      </a:solidFill>
                                      <a:latin typeface="Cambria Math" panose="02040503050406030204" pitchFamily="18" charset="0"/>
                                      <a:ea typeface="Cambria Math" panose="02040503050406030204" pitchFamily="18" charset="0"/>
                                    </a:rPr>
                                    <m:t>−</m:t>
                                  </m:r>
                                  <m:r>
                                    <a:rPr lang="ro-RO" sz="1400" i="1" dirty="0">
                                      <a:solidFill>
                                        <a:schemeClr val="tx2"/>
                                      </a:solidFill>
                                      <a:latin typeface="Cambria Math" panose="02040503050406030204" pitchFamily="18" charset="0"/>
                                      <a:ea typeface="Cambria Math" panose="02040503050406030204" pitchFamily="18" charset="0"/>
                                    </a:rPr>
                                    <m:t>1</m:t>
                                  </m:r>
                                </m:e>
                                <m:e>
                                  <m:r>
                                    <a:rPr lang="en-US" sz="1400" i="1" dirty="0">
                                      <a:solidFill>
                                        <a:schemeClr val="tx2"/>
                                      </a:solidFill>
                                      <a:latin typeface="Cambria Math" panose="02040503050406030204" pitchFamily="18" charset="0"/>
                                      <a:ea typeface="Cambria Math" panose="02040503050406030204" pitchFamily="18" charset="0"/>
                                    </a:rPr>
                                    <m:t>1</m:t>
                                  </m:r>
                                </m:e>
                                <m:e>
                                  <m:r>
                                    <a:rPr lang="en-US" sz="1400" b="0" i="1" dirty="0" smtClean="0">
                                      <a:solidFill>
                                        <a:schemeClr val="tx2"/>
                                      </a:solidFill>
                                      <a:latin typeface="Cambria Math" panose="02040503050406030204" pitchFamily="18" charset="0"/>
                                      <a:ea typeface="Cambria Math" panose="02040503050406030204" pitchFamily="18" charset="0"/>
                                    </a:rPr>
                                    <m:t>−</m:t>
                                  </m:r>
                                  <m:r>
                                    <a:rPr lang="en-US" sz="1400" i="1" dirty="0">
                                      <a:solidFill>
                                        <a:schemeClr val="tx2"/>
                                      </a:solidFill>
                                      <a:latin typeface="Cambria Math" panose="02040503050406030204" pitchFamily="18" charset="0"/>
                                      <a:ea typeface="Cambria Math" panose="02040503050406030204" pitchFamily="18" charset="0"/>
                                    </a:rPr>
                                    <m:t>1</m:t>
                                  </m:r>
                                </m:e>
                                <m:e>
                                  <m:r>
                                    <a:rPr lang="en-US" sz="1400" i="1" dirty="0">
                                      <a:solidFill>
                                        <a:schemeClr val="tx2"/>
                                      </a:solidFill>
                                      <a:latin typeface="Cambria Math" panose="02040503050406030204" pitchFamily="18" charset="0"/>
                                      <a:ea typeface="Cambria Math" panose="02040503050406030204" pitchFamily="18" charset="0"/>
                                    </a:rPr>
                                    <m:t>1</m:t>
                                  </m:r>
                                </m:e>
                                <m:e>
                                  <m:r>
                                    <a:rPr lang="en-US" sz="1400" b="0" i="1" dirty="0" smtClean="0">
                                      <a:solidFill>
                                        <a:schemeClr val="tx2"/>
                                      </a:solidFill>
                                      <a:latin typeface="Cambria Math" panose="02040503050406030204" pitchFamily="18" charset="0"/>
                                      <a:ea typeface="Cambria Math" panose="02040503050406030204" pitchFamily="18" charset="0"/>
                                    </a:rPr>
                                    <m:t>−</m:t>
                                  </m:r>
                                  <m:r>
                                    <a:rPr lang="en-US" sz="1400" i="1" dirty="0">
                                      <a:solidFill>
                                        <a:schemeClr val="tx2"/>
                                      </a:solidFill>
                                      <a:latin typeface="Cambria Math" panose="02040503050406030204" pitchFamily="18" charset="0"/>
                                      <a:ea typeface="Cambria Math" panose="02040503050406030204" pitchFamily="18" charset="0"/>
                                    </a:rPr>
                                    <m:t>1</m:t>
                                  </m:r>
                                </m:e>
                              </m:eqArr>
                            </m:e>
                          </m:mr>
                        </m:m>
                      </m:e>
                    </m:d>
                    <m:m>
                      <m:mPr>
                        <m:mcs>
                          <m:mc>
                            <m:mcPr>
                              <m:count m:val="1"/>
                              <m:mcJc m:val="center"/>
                            </m:mcPr>
                          </m:mc>
                        </m:mcs>
                        <m:ctrlPr>
                          <a:rPr lang="ro-RO" sz="1400" i="1" dirty="0" smtClean="0">
                            <a:solidFill>
                              <a:schemeClr val="tx2"/>
                            </a:solidFill>
                            <a:latin typeface="Cambria Math" panose="02040503050406030204" pitchFamily="18" charset="0"/>
                            <a:ea typeface="Cambria Math" panose="02040503050406030204" pitchFamily="18" charset="0"/>
                          </a:rPr>
                        </m:ctrlPr>
                      </m:mPr>
                      <m:mr>
                        <m:e>
                          <m:r>
                            <m:rPr>
                              <m:brk m:alnAt="7"/>
                            </m:rPr>
                            <a:rPr lang="en-US" sz="1400" b="0" i="1" dirty="0" smtClean="0">
                              <a:solidFill>
                                <a:schemeClr val="tx2"/>
                              </a:solidFill>
                              <a:latin typeface="Cambria Math" panose="02040503050406030204" pitchFamily="18" charset="0"/>
                              <a:ea typeface="Cambria Math" panose="02040503050406030204" pitchFamily="18" charset="0"/>
                            </a:rPr>
                            <m:t>0</m:t>
                          </m:r>
                        </m:e>
                      </m:mr>
                      <m:mr>
                        <m:e>
                          <m:eqArr>
                            <m:eqArrPr>
                              <m:ctrlPr>
                                <a:rPr lang="en-US" sz="1400" b="0" i="1" dirty="0" smtClean="0">
                                  <a:solidFill>
                                    <a:schemeClr val="tx2"/>
                                  </a:solidFill>
                                  <a:latin typeface="Cambria Math" panose="02040503050406030204" pitchFamily="18" charset="0"/>
                                  <a:ea typeface="Cambria Math" panose="02040503050406030204" pitchFamily="18" charset="0"/>
                                </a:rPr>
                              </m:ctrlPr>
                            </m:eqArrPr>
                            <m:e>
                              <m:r>
                                <a:rPr lang="en-US" sz="1400" b="0" i="1" dirty="0" smtClean="0">
                                  <a:solidFill>
                                    <a:schemeClr val="tx2"/>
                                  </a:solidFill>
                                  <a:latin typeface="Cambria Math" panose="02040503050406030204" pitchFamily="18" charset="0"/>
                                  <a:ea typeface="Cambria Math" panose="02040503050406030204" pitchFamily="18" charset="0"/>
                                </a:rPr>
                                <m:t>1</m:t>
                              </m:r>
                            </m:e>
                            <m:e>
                              <m:r>
                                <a:rPr lang="en-US" sz="1400" b="0" i="1" dirty="0" smtClean="0">
                                  <a:solidFill>
                                    <a:schemeClr val="tx2"/>
                                  </a:solidFill>
                                  <a:latin typeface="Cambria Math" panose="02040503050406030204" pitchFamily="18" charset="0"/>
                                  <a:ea typeface="Cambria Math" panose="02040503050406030204" pitchFamily="18" charset="0"/>
                                </a:rPr>
                                <m:t>2</m:t>
                              </m:r>
                            </m:e>
                            <m:e>
                              <m:r>
                                <a:rPr lang="en-US" sz="1400" b="0" i="1" dirty="0" smtClean="0">
                                  <a:solidFill>
                                    <a:schemeClr val="tx2"/>
                                  </a:solidFill>
                                  <a:latin typeface="Cambria Math" panose="02040503050406030204" pitchFamily="18" charset="0"/>
                                  <a:ea typeface="Cambria Math" panose="02040503050406030204" pitchFamily="18" charset="0"/>
                                </a:rPr>
                                <m:t>3</m:t>
                              </m:r>
                            </m:e>
                            <m:e>
                              <m:r>
                                <a:rPr lang="en-US" sz="1400" b="0" i="1" dirty="0" smtClean="0">
                                  <a:solidFill>
                                    <a:schemeClr val="tx2"/>
                                  </a:solidFill>
                                  <a:latin typeface="Cambria Math" panose="02040503050406030204" pitchFamily="18" charset="0"/>
                                  <a:ea typeface="Cambria Math" panose="02040503050406030204" pitchFamily="18" charset="0"/>
                                </a:rPr>
                                <m:t>4</m:t>
                              </m:r>
                            </m:e>
                            <m:e>
                              <m:r>
                                <a:rPr lang="en-US" sz="1400" b="0" i="1" dirty="0" smtClean="0">
                                  <a:solidFill>
                                    <a:schemeClr val="tx2"/>
                                  </a:solidFill>
                                  <a:latin typeface="Cambria Math" panose="02040503050406030204" pitchFamily="18" charset="0"/>
                                  <a:ea typeface="Cambria Math" panose="02040503050406030204" pitchFamily="18" charset="0"/>
                                </a:rPr>
                                <m:t>5</m:t>
                              </m:r>
                            </m:e>
                            <m:e>
                              <m:r>
                                <a:rPr lang="en-US" sz="1400" b="0" i="1" dirty="0" smtClean="0">
                                  <a:solidFill>
                                    <a:schemeClr val="tx2"/>
                                  </a:solidFill>
                                  <a:latin typeface="Cambria Math" panose="02040503050406030204" pitchFamily="18" charset="0"/>
                                  <a:ea typeface="Cambria Math" panose="02040503050406030204" pitchFamily="18" charset="0"/>
                                </a:rPr>
                                <m:t>6</m:t>
                              </m:r>
                            </m:e>
                            <m:e>
                              <m:r>
                                <a:rPr lang="en-US" sz="1400" b="0" i="1" dirty="0" smtClean="0">
                                  <a:solidFill>
                                    <a:schemeClr val="tx2"/>
                                  </a:solidFill>
                                  <a:latin typeface="Cambria Math" panose="02040503050406030204" pitchFamily="18" charset="0"/>
                                  <a:ea typeface="Cambria Math" panose="02040503050406030204" pitchFamily="18" charset="0"/>
                                </a:rPr>
                                <m:t>7</m:t>
                              </m:r>
                            </m:e>
                          </m:eqArr>
                        </m:e>
                      </m:mr>
                    </m:m>
                  </m:oMath>
                </a14:m>
                <a:r>
                  <a:rPr lang="en-US" sz="1400" dirty="0">
                    <a:solidFill>
                      <a:schemeClr val="tx2"/>
                    </a:solidFill>
                  </a:rPr>
                  <a:t>	(4)</a:t>
                </a:r>
              </a:p>
              <a:p>
                <a:pPr algn="ctr" defTabSz="914400">
                  <a:lnSpc>
                    <a:spcPct val="94000"/>
                  </a:lnSpc>
                  <a:spcAft>
                    <a:spcPts val="200"/>
                  </a:spcAft>
                </a:pPr>
                <a:r>
                  <a:rPr lang="en-US" sz="1400" dirty="0">
                    <a:solidFill>
                      <a:schemeClr val="tx2"/>
                    </a:solidFill>
                  </a:rPr>
                  <a:t>	</a:t>
                </a:r>
                <a:endParaRPr lang="ro-RO" sz="1400" dirty="0">
                  <a:solidFill>
                    <a:schemeClr val="tx2"/>
                  </a:solidFill>
                </a:endParaRPr>
              </a:p>
              <a:p>
                <a:pPr defTabSz="914400">
                  <a:lnSpc>
                    <a:spcPct val="94000"/>
                  </a:lnSpc>
                  <a:spcAft>
                    <a:spcPts val="200"/>
                  </a:spcAft>
                </a:pPr>
                <a:endParaRPr lang="ro-RO" sz="1400" dirty="0">
                  <a:solidFill>
                    <a:schemeClr val="tx2"/>
                  </a:solidFill>
                </a:endParaRPr>
              </a:p>
            </p:txBody>
          </p:sp>
        </mc:Choice>
        <mc:Fallback xmlns="">
          <p:sp>
            <p:nvSpPr>
              <p:cNvPr id="6" name="CasetăText 5">
                <a:extLst>
                  <a:ext uri="{FF2B5EF4-FFF2-40B4-BE49-F238E27FC236}">
                    <a16:creationId xmlns:a16="http://schemas.microsoft.com/office/drawing/2014/main" id="{EF38ADC0-1FAA-4F1B-AB7D-CC91495787F4}"/>
                  </a:ext>
                </a:extLst>
              </p:cNvPr>
              <p:cNvSpPr txBox="1">
                <a:spLocks noRot="1" noChangeAspect="1" noMove="1" noResize="1" noEditPoints="1" noAdjustHandles="1" noChangeArrowheads="1" noChangeShapeType="1" noTextEdit="1"/>
              </p:cNvSpPr>
              <p:nvPr/>
            </p:nvSpPr>
            <p:spPr>
              <a:xfrm>
                <a:off x="1433015" y="814133"/>
                <a:ext cx="9325970" cy="6179334"/>
              </a:xfrm>
              <a:prstGeom prst="rect">
                <a:avLst/>
              </a:prstGeom>
              <a:blipFill>
                <a:blip r:embed="rId2"/>
                <a:stretch>
                  <a:fillRect l="-196" t="-592" r="-196"/>
                </a:stretch>
              </a:blipFill>
            </p:spPr>
            <p:txBody>
              <a:bodyPr/>
              <a:lstStyle/>
              <a:p>
                <a:r>
                  <a:rPr lang="ro-RO">
                    <a:noFill/>
                  </a:rPr>
                  <a:t> </a:t>
                </a:r>
              </a:p>
            </p:txBody>
          </p:sp>
        </mc:Fallback>
      </mc:AlternateContent>
    </p:spTree>
    <p:extLst>
      <p:ext uri="{BB962C8B-B14F-4D97-AF65-F5344CB8AC3E}">
        <p14:creationId xmlns:p14="http://schemas.microsoft.com/office/powerpoint/2010/main" val="27614189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 name="Titlu 1">
            <a:extLst>
              <a:ext uri="{FF2B5EF4-FFF2-40B4-BE49-F238E27FC236}">
                <a16:creationId xmlns:a16="http://schemas.microsoft.com/office/drawing/2014/main" id="{30F5CDC3-D515-44E6-AEB7-9C7E2774CD06}"/>
              </a:ext>
            </a:extLst>
          </p:cNvPr>
          <p:cNvSpPr>
            <a:spLocks noGrp="1"/>
          </p:cNvSpPr>
          <p:nvPr>
            <p:ph type="title"/>
          </p:nvPr>
        </p:nvSpPr>
        <p:spPr>
          <a:xfrm>
            <a:off x="853945" y="695292"/>
            <a:ext cx="9601200" cy="1485900"/>
          </a:xfrm>
        </p:spPr>
        <p:txBody>
          <a:bodyPr vert="horz" lIns="91440" tIns="45720" rIns="91440" bIns="45720" rtlCol="0" anchor="t">
            <a:normAutofit/>
          </a:bodyPr>
          <a:lstStyle/>
          <a:p>
            <a:r>
              <a:rPr lang="ro-RO" b="1" dirty="0">
                <a:ln w="10160">
                  <a:solidFill>
                    <a:schemeClr val="accent5"/>
                  </a:solidFill>
                  <a:prstDash val="solid"/>
                </a:ln>
                <a:effectLst>
                  <a:outerShdw blurRad="38100" dist="22860" dir="5400000" algn="tl" rotWithShape="0">
                    <a:srgbClr val="000000">
                      <a:alpha val="30000"/>
                    </a:srgbClr>
                  </a:outerShdw>
                </a:effectLst>
              </a:rPr>
              <a:t>Transformata Hadamard</a:t>
            </a:r>
            <a:br>
              <a:rPr lang="en-US" b="1" dirty="0">
                <a:ln w="10160">
                  <a:solidFill>
                    <a:schemeClr val="accent5"/>
                  </a:solidFill>
                  <a:prstDash val="solid"/>
                </a:ln>
                <a:effectLst>
                  <a:outerShdw blurRad="38100" dist="22860" dir="5400000" algn="tl" rotWithShape="0">
                    <a:srgbClr val="000000">
                      <a:alpha val="30000"/>
                    </a:srgbClr>
                  </a:outerShdw>
                </a:effectLst>
              </a:rPr>
            </a:br>
            <a:endParaRPr lang="en-US" b="1" dirty="0">
              <a:ln w="10160">
                <a:solidFill>
                  <a:schemeClr val="accent5"/>
                </a:solidFill>
                <a:prstDash val="solid"/>
              </a:ln>
              <a:effectLst>
                <a:outerShdw blurRad="38100" dist="22860" dir="5400000" algn="tl" rotWithShape="0">
                  <a:srgbClr val="000000">
                    <a:alpha val="30000"/>
                  </a:srgbClr>
                </a:outerShdw>
              </a:effectLst>
            </a:endParaRPr>
          </a:p>
        </p:txBody>
      </p:sp>
      <mc:AlternateContent xmlns:mc="http://schemas.openxmlformats.org/markup-compatibility/2006" xmlns:a14="http://schemas.microsoft.com/office/drawing/2010/main">
        <mc:Choice Requires="a14">
          <p:sp>
            <p:nvSpPr>
              <p:cNvPr id="8" name="CasetăText 7">
                <a:extLst>
                  <a:ext uri="{FF2B5EF4-FFF2-40B4-BE49-F238E27FC236}">
                    <a16:creationId xmlns:a16="http://schemas.microsoft.com/office/drawing/2014/main" id="{73E0E287-9953-4DEF-959A-17C213EB1A91}"/>
                  </a:ext>
                </a:extLst>
              </p:cNvPr>
              <p:cNvSpPr txBox="1"/>
              <p:nvPr/>
            </p:nvSpPr>
            <p:spPr>
              <a:xfrm>
                <a:off x="853945" y="1438242"/>
                <a:ext cx="10335409" cy="1769843"/>
              </a:xfrm>
              <a:prstGeom prst="rect">
                <a:avLst/>
              </a:prstGeom>
              <a:noFill/>
            </p:spPr>
            <p:txBody>
              <a:bodyPr wrap="square">
                <a:spAutoFit/>
              </a:bodyPr>
              <a:lstStyle/>
              <a:p>
                <a:pPr marL="0" marR="0" algn="just">
                  <a:lnSpc>
                    <a:spcPct val="107000"/>
                  </a:lnSpc>
                  <a:spcBef>
                    <a:spcPts val="0"/>
                  </a:spcBef>
                  <a:spcAft>
                    <a:spcPts val="1440"/>
                  </a:spcAft>
                </a:pPr>
                <a:r>
                  <a:rPr lang="ro-RO" sz="1400" dirty="0">
                    <a:solidFill>
                      <a:schemeClr val="tx2"/>
                    </a:solidFill>
                  </a:rPr>
                  <a:t>O transformare unitară a imaginii U</a:t>
                </a:r>
                <a:r>
                  <a:rPr lang="en-US" sz="1400" dirty="0">
                    <a:solidFill>
                      <a:schemeClr val="tx2"/>
                    </a:solidFill>
                  </a:rPr>
                  <a:t>[</a:t>
                </a:r>
                <a:r>
                  <a:rPr lang="en-US" sz="1400" dirty="0" err="1">
                    <a:solidFill>
                      <a:schemeClr val="tx2"/>
                    </a:solidFill>
                  </a:rPr>
                  <a:t>MxN</a:t>
                </a:r>
                <a:r>
                  <a:rPr lang="en-US" sz="1400" dirty="0">
                    <a:solidFill>
                      <a:schemeClr val="tx2"/>
                    </a:solidFill>
                  </a:rPr>
                  <a:t>] </a:t>
                </a:r>
                <a:r>
                  <a:rPr lang="en-US" sz="1400" dirty="0" err="1">
                    <a:solidFill>
                      <a:schemeClr val="tx2"/>
                    </a:solidFill>
                  </a:rPr>
                  <a:t>reprezin</a:t>
                </a:r>
                <a:r>
                  <a:rPr lang="ro-RO" sz="1400" dirty="0" err="1">
                    <a:solidFill>
                      <a:schemeClr val="tx2"/>
                    </a:solidFill>
                  </a:rPr>
                  <a:t>tă</a:t>
                </a:r>
                <a:r>
                  <a:rPr lang="ro-RO" sz="1400" dirty="0">
                    <a:solidFill>
                      <a:schemeClr val="tx2"/>
                    </a:solidFill>
                  </a:rPr>
                  <a:t> o rotație a spațiului MN-dimensional, fiind definită de o matrice unitară de rotație A(de dimensiune </a:t>
                </a:r>
                <a:r>
                  <a:rPr lang="ro-RO" sz="1400" dirty="0" err="1">
                    <a:solidFill>
                      <a:schemeClr val="tx2"/>
                    </a:solidFill>
                  </a:rPr>
                  <a:t>MNxMN</a:t>
                </a:r>
                <a:r>
                  <a:rPr lang="ro-RO" sz="1400" dirty="0">
                    <a:solidFill>
                      <a:schemeClr val="tx2"/>
                    </a:solidFill>
                  </a:rPr>
                  <a:t>). Se aplică relația:</a:t>
                </a:r>
                <a:endParaRPr lang="en-US" sz="1400" dirty="0">
                  <a:solidFill>
                    <a:schemeClr val="tx2"/>
                  </a:solidFill>
                </a:endParaRPr>
              </a:p>
              <a:p>
                <a:pPr marL="0" marR="0" algn="ctr">
                  <a:lnSpc>
                    <a:spcPct val="107000"/>
                  </a:lnSpc>
                  <a:spcBef>
                    <a:spcPts val="0"/>
                  </a:spcBef>
                  <a:spcAft>
                    <a:spcPts val="1440"/>
                  </a:spcAft>
                </a:pPr>
                <a14:m>
                  <m:oMath xmlns:m="http://schemas.openxmlformats.org/officeDocument/2006/math">
                    <m:r>
                      <a:rPr lang="ro-RO" sz="1400">
                        <a:solidFill>
                          <a:schemeClr val="tx2"/>
                        </a:solidFill>
                        <a:latin typeface="Cambria Math" panose="02040503050406030204" pitchFamily="18" charset="0"/>
                      </a:rPr>
                      <m:t>𝑉</m:t>
                    </m:r>
                    <m:r>
                      <a:rPr lang="ro-RO" sz="1400">
                        <a:solidFill>
                          <a:schemeClr val="tx2"/>
                        </a:solidFill>
                        <a:latin typeface="Cambria Math" panose="02040503050406030204" pitchFamily="18" charset="0"/>
                      </a:rPr>
                      <m:t>=</m:t>
                    </m:r>
                    <m:r>
                      <a:rPr lang="ro-RO" sz="1400">
                        <a:solidFill>
                          <a:schemeClr val="tx2"/>
                        </a:solidFill>
                        <a:latin typeface="Cambria Math" panose="02040503050406030204" pitchFamily="18" charset="0"/>
                      </a:rPr>
                      <m:t>𝐴</m:t>
                    </m:r>
                    <m:r>
                      <a:rPr lang="ro-RO" sz="1400">
                        <a:solidFill>
                          <a:schemeClr val="tx2"/>
                        </a:solidFill>
                        <a:latin typeface="Cambria Math" panose="02040503050406030204" pitchFamily="18" charset="0"/>
                      </a:rPr>
                      <m:t>×</m:t>
                    </m:r>
                    <m:r>
                      <a:rPr lang="ro-RO" sz="1400">
                        <a:solidFill>
                          <a:schemeClr val="tx2"/>
                        </a:solidFill>
                        <a:latin typeface="Cambria Math" panose="02040503050406030204" pitchFamily="18" charset="0"/>
                      </a:rPr>
                      <m:t>𝑈</m:t>
                    </m:r>
                    <m:r>
                      <a:rPr lang="ro-RO" sz="1400">
                        <a:solidFill>
                          <a:schemeClr val="tx2"/>
                        </a:solidFill>
                        <a:latin typeface="Cambria Math" panose="02040503050406030204" pitchFamily="18" charset="0"/>
                      </a:rPr>
                      <m:t>×</m:t>
                    </m:r>
                    <m:sSup>
                      <m:sSupPr>
                        <m:ctrlPr>
                          <a:rPr lang="en-US" sz="1400" i="1">
                            <a:solidFill>
                              <a:schemeClr val="tx2"/>
                            </a:solidFill>
                            <a:latin typeface="Cambria Math" panose="02040503050406030204" pitchFamily="18" charset="0"/>
                          </a:rPr>
                        </m:ctrlPr>
                      </m:sSupPr>
                      <m:e>
                        <m:r>
                          <a:rPr lang="ro-RO" sz="1400">
                            <a:solidFill>
                              <a:schemeClr val="tx2"/>
                            </a:solidFill>
                            <a:latin typeface="Cambria Math" panose="02040503050406030204" pitchFamily="18" charset="0"/>
                          </a:rPr>
                          <m:t>𝐴</m:t>
                        </m:r>
                      </m:e>
                      <m:sup>
                        <m:r>
                          <a:rPr lang="ro-RO" sz="1400">
                            <a:solidFill>
                              <a:schemeClr val="tx2"/>
                            </a:solidFill>
                            <a:latin typeface="Cambria Math" panose="02040503050406030204" pitchFamily="18" charset="0"/>
                          </a:rPr>
                          <m:t>𝑇</m:t>
                        </m:r>
                      </m:sup>
                    </m:sSup>
                  </m:oMath>
                </a14:m>
                <a:r>
                  <a:rPr lang="ro-RO" sz="1400" dirty="0">
                    <a:solidFill>
                      <a:schemeClr val="tx2"/>
                    </a:solidFill>
                  </a:rPr>
                  <a:t>	(5)</a:t>
                </a:r>
                <a:endParaRPr lang="en-US" sz="1400" dirty="0">
                  <a:solidFill>
                    <a:schemeClr val="tx2"/>
                  </a:solidFill>
                </a:endParaRPr>
              </a:p>
              <a:p>
                <a:pPr marL="0" marR="0" algn="just">
                  <a:lnSpc>
                    <a:spcPct val="107000"/>
                  </a:lnSpc>
                  <a:spcBef>
                    <a:spcPts val="0"/>
                  </a:spcBef>
                  <a:spcAft>
                    <a:spcPts val="1440"/>
                  </a:spcAft>
                </a:pPr>
                <a:r>
                  <a:rPr lang="ro-RO" sz="1400" dirty="0">
                    <a:solidFill>
                      <a:schemeClr val="tx2"/>
                    </a:solidFill>
                  </a:rPr>
                  <a:t>Particularizând, în cazul transformării Hadamard se obține:</a:t>
                </a:r>
                <a:endParaRPr lang="en-US" sz="1400" dirty="0">
                  <a:solidFill>
                    <a:schemeClr val="tx2"/>
                  </a:solidFill>
                </a:endParaRPr>
              </a:p>
              <a:p>
                <a:pPr marL="0" marR="0" algn="ctr">
                  <a:lnSpc>
                    <a:spcPct val="107000"/>
                  </a:lnSpc>
                  <a:spcBef>
                    <a:spcPts val="0"/>
                  </a:spcBef>
                  <a:spcAft>
                    <a:spcPts val="1440"/>
                  </a:spcAft>
                </a:pPr>
                <a14:m>
                  <m:oMath xmlns:m="http://schemas.openxmlformats.org/officeDocument/2006/math">
                    <m:r>
                      <a:rPr lang="ro-RO" sz="1400">
                        <a:solidFill>
                          <a:schemeClr val="tx2"/>
                        </a:solidFill>
                        <a:latin typeface="Cambria Math" panose="02040503050406030204" pitchFamily="18" charset="0"/>
                      </a:rPr>
                      <m:t>𝑉</m:t>
                    </m:r>
                    <m:r>
                      <a:rPr lang="ro-RO" sz="1400">
                        <a:solidFill>
                          <a:schemeClr val="tx2"/>
                        </a:solidFill>
                        <a:latin typeface="Cambria Math" panose="02040503050406030204" pitchFamily="18" charset="0"/>
                      </a:rPr>
                      <m:t>=</m:t>
                    </m:r>
                    <m:r>
                      <a:rPr lang="ro-RO" sz="1400">
                        <a:solidFill>
                          <a:schemeClr val="tx2"/>
                        </a:solidFill>
                        <a:latin typeface="Cambria Math" panose="02040503050406030204" pitchFamily="18" charset="0"/>
                      </a:rPr>
                      <m:t>𝐻</m:t>
                    </m:r>
                    <m:r>
                      <a:rPr lang="ro-RO" sz="1400">
                        <a:solidFill>
                          <a:schemeClr val="tx2"/>
                        </a:solidFill>
                        <a:latin typeface="Cambria Math" panose="02040503050406030204" pitchFamily="18" charset="0"/>
                      </a:rPr>
                      <m:t>×</m:t>
                    </m:r>
                    <m:r>
                      <a:rPr lang="ro-RO" sz="1400">
                        <a:solidFill>
                          <a:schemeClr val="tx2"/>
                        </a:solidFill>
                        <a:latin typeface="Cambria Math" panose="02040503050406030204" pitchFamily="18" charset="0"/>
                      </a:rPr>
                      <m:t>𝑈</m:t>
                    </m:r>
                    <m:r>
                      <a:rPr lang="ro-RO" sz="1400">
                        <a:solidFill>
                          <a:schemeClr val="tx2"/>
                        </a:solidFill>
                        <a:latin typeface="Cambria Math" panose="02040503050406030204" pitchFamily="18" charset="0"/>
                      </a:rPr>
                      <m:t>×</m:t>
                    </m:r>
                    <m:r>
                      <a:rPr lang="ro-RO" sz="1400">
                        <a:solidFill>
                          <a:schemeClr val="tx2"/>
                        </a:solidFill>
                        <a:latin typeface="Cambria Math" panose="02040503050406030204" pitchFamily="18" charset="0"/>
                      </a:rPr>
                      <m:t>𝐻</m:t>
                    </m:r>
                  </m:oMath>
                </a14:m>
                <a:r>
                  <a:rPr lang="ro-RO" sz="1400" dirty="0">
                    <a:solidFill>
                      <a:schemeClr val="tx2"/>
                    </a:solidFill>
                  </a:rPr>
                  <a:t>	(6)</a:t>
                </a:r>
                <a:endParaRPr lang="en-US" sz="1400" dirty="0">
                  <a:solidFill>
                    <a:schemeClr val="tx2"/>
                  </a:solidFill>
                </a:endParaRPr>
              </a:p>
            </p:txBody>
          </p:sp>
        </mc:Choice>
        <mc:Fallback xmlns="">
          <p:sp>
            <p:nvSpPr>
              <p:cNvPr id="8" name="CasetăText 7">
                <a:extLst>
                  <a:ext uri="{FF2B5EF4-FFF2-40B4-BE49-F238E27FC236}">
                    <a16:creationId xmlns:a16="http://schemas.microsoft.com/office/drawing/2014/main" id="{73E0E287-9953-4DEF-959A-17C213EB1A91}"/>
                  </a:ext>
                </a:extLst>
              </p:cNvPr>
              <p:cNvSpPr txBox="1">
                <a:spLocks noRot="1" noChangeAspect="1" noMove="1" noResize="1" noEditPoints="1" noAdjustHandles="1" noChangeArrowheads="1" noChangeShapeType="1" noTextEdit="1"/>
              </p:cNvSpPr>
              <p:nvPr/>
            </p:nvSpPr>
            <p:spPr>
              <a:xfrm>
                <a:off x="853945" y="1438242"/>
                <a:ext cx="10335409" cy="1769843"/>
              </a:xfrm>
              <a:prstGeom prst="rect">
                <a:avLst/>
              </a:prstGeom>
              <a:blipFill>
                <a:blip r:embed="rId2"/>
                <a:stretch>
                  <a:fillRect l="-177" t="-1034" r="-118" b="-2414"/>
                </a:stretch>
              </a:blipFill>
            </p:spPr>
            <p:txBody>
              <a:bodyPr/>
              <a:lstStyle/>
              <a:p>
                <a:r>
                  <a:rPr lang="en-US">
                    <a:noFill/>
                  </a:rPr>
                  <a:t> </a:t>
                </a:r>
              </a:p>
            </p:txBody>
          </p:sp>
        </mc:Fallback>
      </mc:AlternateContent>
      <p:sp>
        <p:nvSpPr>
          <p:cNvPr id="6" name="Titlu 1">
            <a:extLst>
              <a:ext uri="{FF2B5EF4-FFF2-40B4-BE49-F238E27FC236}">
                <a16:creationId xmlns:a16="http://schemas.microsoft.com/office/drawing/2014/main" id="{5FB969BC-E68E-4957-9230-21D35C4BEAD4}"/>
              </a:ext>
            </a:extLst>
          </p:cNvPr>
          <p:cNvSpPr txBox="1">
            <a:spLocks/>
          </p:cNvSpPr>
          <p:nvPr/>
        </p:nvSpPr>
        <p:spPr bwMode="gray">
          <a:xfrm>
            <a:off x="853945" y="3236479"/>
            <a:ext cx="9601200" cy="14859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o-RO" b="1" dirty="0">
                <a:ln w="10160">
                  <a:solidFill>
                    <a:schemeClr val="accent5"/>
                  </a:solidFill>
                  <a:prstDash val="solid"/>
                </a:ln>
                <a:effectLst>
                  <a:outerShdw blurRad="38100" dist="22860" dir="5400000" algn="tl" rotWithShape="0">
                    <a:srgbClr val="000000">
                      <a:alpha val="30000"/>
                    </a:srgbClr>
                  </a:outerShdw>
                </a:effectLst>
              </a:rPr>
              <a:t>Filtrarea</a:t>
            </a:r>
            <a:br>
              <a:rPr lang="en-US" b="1" dirty="0">
                <a:ln w="10160">
                  <a:solidFill>
                    <a:schemeClr val="accent5"/>
                  </a:solidFill>
                  <a:prstDash val="solid"/>
                </a:ln>
                <a:effectLst>
                  <a:outerShdw blurRad="38100" dist="22860" dir="5400000" algn="tl" rotWithShape="0">
                    <a:srgbClr val="000000">
                      <a:alpha val="30000"/>
                    </a:srgbClr>
                  </a:outerShdw>
                </a:effectLst>
              </a:rPr>
            </a:br>
            <a:endParaRPr lang="en-US" b="1" dirty="0">
              <a:ln w="10160">
                <a:solidFill>
                  <a:schemeClr val="accent5"/>
                </a:solidFill>
                <a:prstDash val="solid"/>
              </a:ln>
              <a:effectLst>
                <a:outerShdw blurRad="38100" dist="22860" dir="5400000" algn="tl" rotWithShape="0">
                  <a:srgbClr val="000000">
                    <a:alpha val="30000"/>
                  </a:srgbClr>
                </a:outerShdw>
              </a:effectLst>
            </a:endParaRPr>
          </a:p>
        </p:txBody>
      </p:sp>
      <mc:AlternateContent xmlns:mc="http://schemas.openxmlformats.org/markup-compatibility/2006" xmlns:a14="http://schemas.microsoft.com/office/drawing/2010/main">
        <mc:Choice Requires="a14">
          <p:sp>
            <p:nvSpPr>
              <p:cNvPr id="7" name="CasetăText 6">
                <a:extLst>
                  <a:ext uri="{FF2B5EF4-FFF2-40B4-BE49-F238E27FC236}">
                    <a16:creationId xmlns:a16="http://schemas.microsoft.com/office/drawing/2014/main" id="{8B7C2127-2C38-4175-BC14-759832AE21CF}"/>
                  </a:ext>
                </a:extLst>
              </p:cNvPr>
              <p:cNvSpPr txBox="1"/>
              <p:nvPr/>
            </p:nvSpPr>
            <p:spPr>
              <a:xfrm>
                <a:off x="348888" y="3911221"/>
                <a:ext cx="9601200" cy="2946779"/>
              </a:xfrm>
              <a:prstGeom prst="rect">
                <a:avLst/>
              </a:prstGeom>
            </p:spPr>
            <p:txBody>
              <a:bodyPr vert="horz" lIns="91440" tIns="45720" rIns="91440" bIns="45720" rtlCol="0">
                <a:normAutofit/>
              </a:bodyPr>
              <a:lstStyle/>
              <a:p>
                <a:pPr lvl="1" algn="just" defTabSz="914400">
                  <a:lnSpc>
                    <a:spcPct val="94000"/>
                  </a:lnSpc>
                  <a:spcAft>
                    <a:spcPts val="200"/>
                  </a:spcAft>
                </a:pPr>
                <a:r>
                  <a:rPr lang="ro-RO" sz="1400" dirty="0">
                    <a:solidFill>
                      <a:schemeClr val="tx2"/>
                    </a:solidFill>
                  </a:rPr>
                  <a:t>Prin transformarea directă se determină, de fapt, coeficienții de ponderare, iar în transformarea inversă se face reasamblarea imaginii din imaginile de bază.</a:t>
                </a:r>
              </a:p>
              <a:p>
                <a:pPr lvl="1" algn="just" defTabSz="914400">
                  <a:lnSpc>
                    <a:spcPct val="94000"/>
                  </a:lnSpc>
                  <a:spcAft>
                    <a:spcPts val="200"/>
                  </a:spcAft>
                </a:pPr>
                <a:r>
                  <a:rPr lang="ro-RO" sz="1400" dirty="0">
                    <a:solidFill>
                      <a:schemeClr val="tx2"/>
                    </a:solidFill>
                  </a:rPr>
                  <a:t>Filtrarea în domeniul transformatei presupune o modificare a coeficienților de ponderare (prin înmulțire sau prin alte metode), înaintea reconstrucției imaginii prin transformarea inversă. Astfel, după transformarea inversă rezultă imaginea filtrată.</a:t>
                </a:r>
              </a:p>
              <a:p>
                <a:pPr marL="0" marR="0">
                  <a:lnSpc>
                    <a:spcPct val="107000"/>
                  </a:lnSpc>
                  <a:spcBef>
                    <a:spcPts val="0"/>
                  </a:spcBef>
                  <a:spcAft>
                    <a:spcPts val="1440"/>
                  </a:spcAft>
                </a:pPr>
                <a:r>
                  <a:rPr lang="ro-RO" sz="1400" dirty="0">
                    <a:solidFill>
                      <a:schemeClr val="tx2"/>
                    </a:solidFill>
                  </a:rPr>
                  <a:t>	Datorită faptului că transformata Hadamard bidimensională este o transformare unitară și separabilă, 	formula de calcul a transformării inverse devine identică cu cea a transformării directe.</a:t>
                </a:r>
                <a:endParaRPr lang="en-US" sz="1400" dirty="0">
                  <a:solidFill>
                    <a:schemeClr val="tx2"/>
                  </a:solidFill>
                </a:endParaRPr>
              </a:p>
              <a:p>
                <a:pPr marL="0" marR="0" algn="ctr">
                  <a:lnSpc>
                    <a:spcPct val="107000"/>
                  </a:lnSpc>
                  <a:spcBef>
                    <a:spcPts val="0"/>
                  </a:spcBef>
                  <a:spcAft>
                    <a:spcPts val="1440"/>
                  </a:spcAft>
                </a:pPr>
                <a14:m>
                  <m:oMath xmlns:m="http://schemas.openxmlformats.org/officeDocument/2006/math">
                    <m:r>
                      <a:rPr lang="ro-RO" sz="1400">
                        <a:solidFill>
                          <a:schemeClr val="tx2"/>
                        </a:solidFill>
                        <a:latin typeface="Cambria Math" panose="02040503050406030204" pitchFamily="18" charset="0"/>
                      </a:rPr>
                      <m:t>𝑈</m:t>
                    </m:r>
                    <m:r>
                      <a:rPr lang="en-US" sz="1400">
                        <a:solidFill>
                          <a:schemeClr val="tx2"/>
                        </a:solidFill>
                        <a:latin typeface="Cambria Math" panose="02040503050406030204" pitchFamily="18" charset="0"/>
                      </a:rPr>
                      <m:t>′</m:t>
                    </m:r>
                    <m:r>
                      <a:rPr lang="ro-RO" sz="1400">
                        <a:solidFill>
                          <a:schemeClr val="tx2"/>
                        </a:solidFill>
                        <a:latin typeface="Cambria Math" panose="02040503050406030204" pitchFamily="18" charset="0"/>
                      </a:rPr>
                      <m:t>=</m:t>
                    </m:r>
                    <m:r>
                      <a:rPr lang="ro-RO" sz="1400">
                        <a:solidFill>
                          <a:schemeClr val="tx2"/>
                        </a:solidFill>
                        <a:latin typeface="Cambria Math" panose="02040503050406030204" pitchFamily="18" charset="0"/>
                      </a:rPr>
                      <m:t>𝐻</m:t>
                    </m:r>
                    <m:r>
                      <a:rPr lang="ro-RO" sz="1400">
                        <a:solidFill>
                          <a:schemeClr val="tx2"/>
                        </a:solidFill>
                        <a:latin typeface="Cambria Math" panose="02040503050406030204" pitchFamily="18" charset="0"/>
                      </a:rPr>
                      <m:t>×</m:t>
                    </m:r>
                    <m:r>
                      <a:rPr lang="ro-RO" sz="1400">
                        <a:solidFill>
                          <a:schemeClr val="tx2"/>
                        </a:solidFill>
                        <a:latin typeface="Cambria Math" panose="02040503050406030204" pitchFamily="18" charset="0"/>
                      </a:rPr>
                      <m:t>𝑉</m:t>
                    </m:r>
                    <m:r>
                      <a:rPr lang="ro-RO" sz="1400">
                        <a:solidFill>
                          <a:schemeClr val="tx2"/>
                        </a:solidFill>
                        <a:latin typeface="Cambria Math" panose="02040503050406030204" pitchFamily="18" charset="0"/>
                      </a:rPr>
                      <m:t>′×</m:t>
                    </m:r>
                    <m:r>
                      <a:rPr lang="ro-RO" sz="1400">
                        <a:solidFill>
                          <a:schemeClr val="tx2"/>
                        </a:solidFill>
                        <a:latin typeface="Cambria Math" panose="02040503050406030204" pitchFamily="18" charset="0"/>
                      </a:rPr>
                      <m:t>𝐻</m:t>
                    </m:r>
                  </m:oMath>
                </a14:m>
                <a:r>
                  <a:rPr lang="ro-RO" sz="1400" dirty="0">
                    <a:solidFill>
                      <a:schemeClr val="tx2"/>
                    </a:solidFill>
                  </a:rPr>
                  <a:t>	(7)</a:t>
                </a:r>
                <a:endParaRPr lang="en-US" sz="1400" dirty="0">
                  <a:solidFill>
                    <a:schemeClr val="tx2"/>
                  </a:solidFill>
                </a:endParaRPr>
              </a:p>
              <a:p>
                <a:pPr lvl="1" algn="just" defTabSz="914400">
                  <a:lnSpc>
                    <a:spcPct val="94000"/>
                  </a:lnSpc>
                  <a:spcAft>
                    <a:spcPts val="200"/>
                  </a:spcAft>
                </a:pPr>
                <a:endParaRPr lang="en-US" sz="1200" dirty="0">
                  <a:solidFill>
                    <a:schemeClr val="tx2"/>
                  </a:solidFill>
                </a:endParaRPr>
              </a:p>
            </p:txBody>
          </p:sp>
        </mc:Choice>
        <mc:Fallback xmlns="">
          <p:sp>
            <p:nvSpPr>
              <p:cNvPr id="7" name="CasetăText 6">
                <a:extLst>
                  <a:ext uri="{FF2B5EF4-FFF2-40B4-BE49-F238E27FC236}">
                    <a16:creationId xmlns:a16="http://schemas.microsoft.com/office/drawing/2014/main" id="{8B7C2127-2C38-4175-BC14-759832AE21CF}"/>
                  </a:ext>
                </a:extLst>
              </p:cNvPr>
              <p:cNvSpPr txBox="1">
                <a:spLocks noRot="1" noChangeAspect="1" noMove="1" noResize="1" noEditPoints="1" noAdjustHandles="1" noChangeArrowheads="1" noChangeShapeType="1" noTextEdit="1"/>
              </p:cNvSpPr>
              <p:nvPr/>
            </p:nvSpPr>
            <p:spPr>
              <a:xfrm>
                <a:off x="348888" y="3911221"/>
                <a:ext cx="9601200" cy="2946779"/>
              </a:xfrm>
              <a:prstGeom prst="rect">
                <a:avLst/>
              </a:prstGeom>
              <a:blipFill>
                <a:blip r:embed="rId3"/>
                <a:stretch>
                  <a:fillRect t="-1242" r="-190"/>
                </a:stretch>
              </a:blipFill>
            </p:spPr>
            <p:txBody>
              <a:bodyPr/>
              <a:lstStyle/>
              <a:p>
                <a:r>
                  <a:rPr lang="en-US">
                    <a:noFill/>
                  </a:rPr>
                  <a:t> </a:t>
                </a:r>
              </a:p>
            </p:txBody>
          </p:sp>
        </mc:Fallback>
      </mc:AlternateContent>
    </p:spTree>
    <p:extLst>
      <p:ext uri="{BB962C8B-B14F-4D97-AF65-F5344CB8AC3E}">
        <p14:creationId xmlns:p14="http://schemas.microsoft.com/office/powerpoint/2010/main" val="1248682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CasetăText 1">
            <a:extLst>
              <a:ext uri="{FF2B5EF4-FFF2-40B4-BE49-F238E27FC236}">
                <a16:creationId xmlns:a16="http://schemas.microsoft.com/office/drawing/2014/main" id="{8F824AFE-CB04-4623-A4A5-B60EF3AF5741}"/>
              </a:ext>
            </a:extLst>
          </p:cNvPr>
          <p:cNvSpPr txBox="1"/>
          <p:nvPr/>
        </p:nvSpPr>
        <p:spPr>
          <a:xfrm>
            <a:off x="1017954" y="1080467"/>
            <a:ext cx="9035411" cy="646331"/>
          </a:xfrm>
          <a:prstGeom prst="rect">
            <a:avLst/>
          </a:prstGeom>
          <a:noFill/>
        </p:spPr>
        <p:txBody>
          <a:bodyPr wrap="square">
            <a:spAutoFit/>
          </a:bodyPr>
          <a:lstStyle/>
          <a:p>
            <a:r>
              <a:rPr lang="ro-RO" sz="3600" b="1" dirty="0">
                <a:ln w="10160">
                  <a:solidFill>
                    <a:schemeClr val="accent5"/>
                  </a:solidFill>
                  <a:prstDash val="solid"/>
                </a:ln>
                <a:solidFill>
                  <a:schemeClr val="bg2"/>
                </a:solidFill>
                <a:effectLst>
                  <a:outerShdw blurRad="38100" dist="22860" dir="5400000" algn="tl" rotWithShape="0">
                    <a:srgbClr val="000000">
                      <a:alpha val="30000"/>
                    </a:srgbClr>
                  </a:outerShdw>
                </a:effectLst>
                <a:latin typeface="+mj-lt"/>
                <a:ea typeface="+mj-ea"/>
                <a:cs typeface="+mj-cs"/>
              </a:rPr>
              <a:t>Conservarea și compactarea energiei</a:t>
            </a:r>
          </a:p>
        </p:txBody>
      </p:sp>
      <mc:AlternateContent xmlns:mc="http://schemas.openxmlformats.org/markup-compatibility/2006">
        <mc:Choice xmlns:a14="http://schemas.microsoft.com/office/drawing/2010/main" Requires="a14">
          <p:sp>
            <p:nvSpPr>
              <p:cNvPr id="8" name="CasetăText 7">
                <a:extLst>
                  <a:ext uri="{FF2B5EF4-FFF2-40B4-BE49-F238E27FC236}">
                    <a16:creationId xmlns:a16="http://schemas.microsoft.com/office/drawing/2014/main" id="{73E0E287-9953-4DEF-959A-17C213EB1A91}"/>
                  </a:ext>
                </a:extLst>
              </p:cNvPr>
              <p:cNvSpPr txBox="1"/>
              <p:nvPr/>
            </p:nvSpPr>
            <p:spPr>
              <a:xfrm>
                <a:off x="1017954" y="1726798"/>
                <a:ext cx="10335409" cy="3764620"/>
              </a:xfrm>
              <a:prstGeom prst="rect">
                <a:avLst/>
              </a:prstGeom>
              <a:noFill/>
            </p:spPr>
            <p:txBody>
              <a:bodyPr wrap="square">
                <a:spAutoFit/>
              </a:bodyPr>
              <a:lstStyle/>
              <a:p>
                <a:pPr algn="just"/>
                <a:r>
                  <a:rPr lang="ro-RO" sz="1200" dirty="0">
                    <a:solidFill>
                      <a:schemeClr val="tx2"/>
                    </a:solidFill>
                    <a:effectLst/>
                  </a:rPr>
                  <a:t>Conservarea energiei înseamnă verificarea respectării relației: </a:t>
                </a:r>
                <a:endParaRPr lang="en-US" sz="1200" b="1" i="1" dirty="0">
                  <a:solidFill>
                    <a:schemeClr val="tx2"/>
                  </a:solidFill>
                  <a:effectLst/>
                  <a:latin typeface="Cambria Math" panose="02040503050406030204" pitchFamily="18" charset="0"/>
                </a:endParaRPr>
              </a:p>
              <a:p>
                <a:pPr algn="ctr"/>
                <a14:m>
                  <m:oMath xmlns:m="http://schemas.openxmlformats.org/officeDocument/2006/math">
                    <m:sSub>
                      <m:sSubPr>
                        <m:ctrlPr>
                          <a:rPr lang="ro-RO" sz="1200" b="1" i="1" smtClean="0">
                            <a:solidFill>
                              <a:schemeClr val="tx2"/>
                            </a:solidFill>
                            <a:effectLst/>
                            <a:latin typeface="Cambria Math" panose="02040503050406030204" pitchFamily="18" charset="0"/>
                          </a:rPr>
                        </m:ctrlPr>
                      </m:sSubPr>
                      <m:e>
                        <m:r>
                          <a:rPr lang="ro-RO" sz="1200" b="1" i="1" smtClean="0">
                            <a:solidFill>
                              <a:schemeClr val="tx2"/>
                            </a:solidFill>
                            <a:effectLst/>
                            <a:latin typeface="Cambria Math" panose="02040503050406030204" pitchFamily="18" charset="0"/>
                          </a:rPr>
                          <m:t>𝑬</m:t>
                        </m:r>
                      </m:e>
                      <m:sub>
                        <m:r>
                          <a:rPr lang="en-US" sz="1200" b="1" i="1" smtClean="0">
                            <a:solidFill>
                              <a:schemeClr val="tx2"/>
                            </a:solidFill>
                            <a:effectLst/>
                            <a:latin typeface="Cambria Math" panose="02040503050406030204" pitchFamily="18" charset="0"/>
                          </a:rPr>
                          <m:t>𝑽</m:t>
                        </m:r>
                      </m:sub>
                    </m:sSub>
                    <m:r>
                      <a:rPr lang="ro-RO" sz="1200" b="1" i="1" smtClean="0">
                        <a:solidFill>
                          <a:schemeClr val="tx2"/>
                        </a:solidFill>
                        <a:effectLst/>
                        <a:latin typeface="Cambria Math" panose="02040503050406030204" pitchFamily="18" charset="0"/>
                      </a:rPr>
                      <m:t>=</m:t>
                    </m:r>
                    <m:sSub>
                      <m:sSubPr>
                        <m:ctrlPr>
                          <a:rPr lang="ro-RO" sz="1200" b="1" i="1">
                            <a:solidFill>
                              <a:schemeClr val="tx2"/>
                            </a:solidFill>
                            <a:latin typeface="Cambria Math" panose="02040503050406030204" pitchFamily="18" charset="0"/>
                          </a:rPr>
                        </m:ctrlPr>
                      </m:sSubPr>
                      <m:e>
                        <m:r>
                          <a:rPr lang="ro-RO" sz="1200" b="1" i="1">
                            <a:solidFill>
                              <a:schemeClr val="tx2"/>
                            </a:solidFill>
                            <a:latin typeface="Cambria Math" panose="02040503050406030204" pitchFamily="18" charset="0"/>
                          </a:rPr>
                          <m:t>𝑬</m:t>
                        </m:r>
                      </m:e>
                      <m:sub>
                        <m:r>
                          <a:rPr lang="en-US" sz="1200" b="1" i="1" smtClean="0">
                            <a:solidFill>
                              <a:schemeClr val="tx2"/>
                            </a:solidFill>
                            <a:latin typeface="Cambria Math" panose="02040503050406030204" pitchFamily="18" charset="0"/>
                          </a:rPr>
                          <m:t>𝑼</m:t>
                        </m:r>
                      </m:sub>
                    </m:sSub>
                  </m:oMath>
                </a14:m>
                <a:r>
                  <a:rPr lang="en-US" sz="1200" i="1" dirty="0"/>
                  <a:t>;		(</a:t>
                </a:r>
                <a:r>
                  <a:rPr lang="ro-RO" sz="1200" i="1" dirty="0"/>
                  <a:t>8</a:t>
                </a:r>
                <a:r>
                  <a:rPr lang="en-US" sz="1200" i="1" dirty="0"/>
                  <a:t>)</a:t>
                </a:r>
              </a:p>
              <a:p>
                <a:pPr algn="just"/>
                <a:r>
                  <a:rPr lang="ro-RO" sz="1200" i="1" dirty="0"/>
                  <a:t> ,unde</a:t>
                </a:r>
                <a:endParaRPr lang="en-US" sz="1200" i="1" dirty="0"/>
              </a:p>
              <a:p>
                <a:pPr algn="ctr"/>
                <a14:m>
                  <m:oMath xmlns:m="http://schemas.openxmlformats.org/officeDocument/2006/math">
                    <m:sSub>
                      <m:sSubPr>
                        <m:ctrlPr>
                          <a:rPr lang="ro-RO" sz="1200" b="1" i="1">
                            <a:solidFill>
                              <a:schemeClr val="tx2"/>
                            </a:solidFill>
                            <a:latin typeface="Cambria Math" panose="02040503050406030204" pitchFamily="18" charset="0"/>
                          </a:rPr>
                        </m:ctrlPr>
                      </m:sSubPr>
                      <m:e>
                        <m:r>
                          <a:rPr lang="ro-RO" sz="1200" b="1" i="1">
                            <a:solidFill>
                              <a:schemeClr val="tx2"/>
                            </a:solidFill>
                            <a:latin typeface="Cambria Math" panose="02040503050406030204" pitchFamily="18" charset="0"/>
                          </a:rPr>
                          <m:t>𝑬</m:t>
                        </m:r>
                      </m:e>
                      <m:sub>
                        <m:r>
                          <a:rPr lang="en-US" sz="1200" b="1" i="1" smtClean="0">
                            <a:solidFill>
                              <a:schemeClr val="tx2"/>
                            </a:solidFill>
                            <a:latin typeface="Cambria Math" panose="02040503050406030204" pitchFamily="18" charset="0"/>
                          </a:rPr>
                          <m:t>𝑼</m:t>
                        </m:r>
                      </m:sub>
                    </m:sSub>
                    <m:r>
                      <a:rPr lang="ro-RO" sz="1200" b="1" i="1" smtClean="0">
                        <a:solidFill>
                          <a:schemeClr val="tx2"/>
                        </a:solidFill>
                        <a:latin typeface="Cambria Math" panose="02040503050406030204" pitchFamily="18" charset="0"/>
                      </a:rPr>
                      <m:t>=</m:t>
                    </m:r>
                    <m:nary>
                      <m:naryPr>
                        <m:chr m:val="∑"/>
                        <m:ctrlPr>
                          <a:rPr lang="ro-RO" sz="1200" b="1" i="1" smtClean="0">
                            <a:solidFill>
                              <a:schemeClr val="tx2"/>
                            </a:solidFill>
                            <a:latin typeface="Cambria Math" panose="02040503050406030204" pitchFamily="18" charset="0"/>
                          </a:rPr>
                        </m:ctrlPr>
                      </m:naryPr>
                      <m:sub>
                        <m:r>
                          <m:rPr>
                            <m:brk m:alnAt="23"/>
                          </m:rPr>
                          <a:rPr lang="ro-RO" sz="1200" b="1" i="1" smtClean="0">
                            <a:solidFill>
                              <a:schemeClr val="tx2"/>
                            </a:solidFill>
                            <a:latin typeface="Cambria Math" panose="02040503050406030204" pitchFamily="18" charset="0"/>
                          </a:rPr>
                          <m:t>𝒎</m:t>
                        </m:r>
                        <m:r>
                          <a:rPr lang="ro-RO" sz="1200" b="1" i="1" smtClean="0">
                            <a:solidFill>
                              <a:schemeClr val="tx2"/>
                            </a:solidFill>
                            <a:latin typeface="Cambria Math" panose="02040503050406030204" pitchFamily="18" charset="0"/>
                          </a:rPr>
                          <m:t>=</m:t>
                        </m:r>
                        <m:r>
                          <a:rPr lang="ro-RO" sz="1200" b="1" i="1" smtClean="0">
                            <a:solidFill>
                              <a:schemeClr val="tx2"/>
                            </a:solidFill>
                            <a:latin typeface="Cambria Math" panose="02040503050406030204" pitchFamily="18" charset="0"/>
                          </a:rPr>
                          <m:t>𝟎</m:t>
                        </m:r>
                      </m:sub>
                      <m:sup>
                        <m:r>
                          <a:rPr lang="ro-RO" sz="1200" b="1" i="1" smtClean="0">
                            <a:solidFill>
                              <a:schemeClr val="tx2"/>
                            </a:solidFill>
                            <a:latin typeface="Cambria Math" panose="02040503050406030204" pitchFamily="18" charset="0"/>
                          </a:rPr>
                          <m:t>𝑵</m:t>
                        </m:r>
                        <m:r>
                          <a:rPr lang="ro-RO" sz="1200" b="1" i="1" smtClean="0">
                            <a:solidFill>
                              <a:schemeClr val="tx2"/>
                            </a:solidFill>
                            <a:latin typeface="Cambria Math" panose="02040503050406030204" pitchFamily="18" charset="0"/>
                          </a:rPr>
                          <m:t>−</m:t>
                        </m:r>
                        <m:r>
                          <a:rPr lang="ro-RO" sz="1200" b="1" i="1" smtClean="0">
                            <a:solidFill>
                              <a:schemeClr val="tx2"/>
                            </a:solidFill>
                            <a:latin typeface="Cambria Math" panose="02040503050406030204" pitchFamily="18" charset="0"/>
                          </a:rPr>
                          <m:t>𝟏</m:t>
                        </m:r>
                      </m:sup>
                      <m:e>
                        <m:nary>
                          <m:naryPr>
                            <m:chr m:val="∑"/>
                            <m:limLoc m:val="subSup"/>
                            <m:ctrlPr>
                              <a:rPr lang="ro-RO" sz="1200" b="1" i="1" smtClean="0">
                                <a:solidFill>
                                  <a:schemeClr val="tx2"/>
                                </a:solidFill>
                                <a:latin typeface="Cambria Math" panose="02040503050406030204" pitchFamily="18" charset="0"/>
                              </a:rPr>
                            </m:ctrlPr>
                          </m:naryPr>
                          <m:sub>
                            <m:r>
                              <m:rPr>
                                <m:brk m:alnAt="25"/>
                              </m:rPr>
                              <a:rPr lang="ro-RO" sz="1200" b="1" i="1" smtClean="0">
                                <a:solidFill>
                                  <a:schemeClr val="tx2"/>
                                </a:solidFill>
                                <a:latin typeface="Cambria Math" panose="02040503050406030204" pitchFamily="18" charset="0"/>
                              </a:rPr>
                              <m:t>𝒏</m:t>
                            </m:r>
                            <m:r>
                              <a:rPr lang="ro-RO" sz="1200" b="1" i="1" smtClean="0">
                                <a:solidFill>
                                  <a:schemeClr val="tx2"/>
                                </a:solidFill>
                                <a:latin typeface="Cambria Math" panose="02040503050406030204" pitchFamily="18" charset="0"/>
                              </a:rPr>
                              <m:t>=</m:t>
                            </m:r>
                            <m:r>
                              <a:rPr lang="ro-RO" sz="1200" b="1" i="1" smtClean="0">
                                <a:solidFill>
                                  <a:schemeClr val="tx2"/>
                                </a:solidFill>
                                <a:latin typeface="Cambria Math" panose="02040503050406030204" pitchFamily="18" charset="0"/>
                              </a:rPr>
                              <m:t>𝟎</m:t>
                            </m:r>
                          </m:sub>
                          <m:sup>
                            <m:r>
                              <a:rPr lang="ro-RO" sz="1200" b="1" i="1" smtClean="0">
                                <a:solidFill>
                                  <a:schemeClr val="tx2"/>
                                </a:solidFill>
                                <a:latin typeface="Cambria Math" panose="02040503050406030204" pitchFamily="18" charset="0"/>
                              </a:rPr>
                              <m:t>𝑵</m:t>
                            </m:r>
                            <m:r>
                              <a:rPr lang="ro-RO" sz="1200" b="1" i="1" smtClean="0">
                                <a:solidFill>
                                  <a:schemeClr val="tx2"/>
                                </a:solidFill>
                                <a:latin typeface="Cambria Math" panose="02040503050406030204" pitchFamily="18" charset="0"/>
                              </a:rPr>
                              <m:t>−</m:t>
                            </m:r>
                            <m:r>
                              <a:rPr lang="ro-RO" sz="1200" b="1" i="1" smtClean="0">
                                <a:solidFill>
                                  <a:schemeClr val="tx2"/>
                                </a:solidFill>
                                <a:latin typeface="Cambria Math" panose="02040503050406030204" pitchFamily="18" charset="0"/>
                              </a:rPr>
                              <m:t>𝟏</m:t>
                            </m:r>
                          </m:sup>
                          <m:e>
                            <m:sSup>
                              <m:sSupPr>
                                <m:ctrlPr>
                                  <a:rPr lang="ro-RO" sz="1200" b="1" i="1" smtClean="0">
                                    <a:solidFill>
                                      <a:schemeClr val="tx2"/>
                                    </a:solidFill>
                                    <a:latin typeface="Cambria Math" panose="02040503050406030204" pitchFamily="18" charset="0"/>
                                  </a:rPr>
                                </m:ctrlPr>
                              </m:sSupPr>
                              <m:e>
                                <m:r>
                                  <a:rPr lang="en-US" sz="1200" b="1" i="1" smtClean="0">
                                    <a:solidFill>
                                      <a:schemeClr val="tx2"/>
                                    </a:solidFill>
                                    <a:latin typeface="Cambria Math" panose="02040503050406030204" pitchFamily="18" charset="0"/>
                                  </a:rPr>
                                  <m:t>𝒖</m:t>
                                </m:r>
                              </m:e>
                              <m:sup>
                                <m:r>
                                  <a:rPr lang="ro-RO" sz="1200" b="1" i="1" smtClean="0">
                                    <a:solidFill>
                                      <a:schemeClr val="tx2"/>
                                    </a:solidFill>
                                    <a:latin typeface="Cambria Math" panose="02040503050406030204" pitchFamily="18" charset="0"/>
                                  </a:rPr>
                                  <m:t>𝟐</m:t>
                                </m:r>
                              </m:sup>
                            </m:sSup>
                            <m:r>
                              <a:rPr lang="ro-RO" sz="1200" b="1" i="1" smtClean="0">
                                <a:solidFill>
                                  <a:schemeClr val="tx2"/>
                                </a:solidFill>
                                <a:latin typeface="Cambria Math" panose="02040503050406030204" pitchFamily="18" charset="0"/>
                              </a:rPr>
                              <m:t>(</m:t>
                            </m:r>
                            <m:r>
                              <a:rPr lang="ro-RO" sz="1200" b="1" i="1" smtClean="0">
                                <a:solidFill>
                                  <a:schemeClr val="tx2"/>
                                </a:solidFill>
                                <a:latin typeface="Cambria Math" panose="02040503050406030204" pitchFamily="18" charset="0"/>
                              </a:rPr>
                              <m:t>𝒎</m:t>
                            </m:r>
                            <m:r>
                              <a:rPr lang="ro-RO" sz="1200" b="1" i="1" smtClean="0">
                                <a:solidFill>
                                  <a:schemeClr val="tx2"/>
                                </a:solidFill>
                                <a:latin typeface="Cambria Math" panose="02040503050406030204" pitchFamily="18" charset="0"/>
                              </a:rPr>
                              <m:t>,</m:t>
                            </m:r>
                            <m:r>
                              <a:rPr lang="ro-RO" sz="1200" b="1" i="1" smtClean="0">
                                <a:solidFill>
                                  <a:schemeClr val="tx2"/>
                                </a:solidFill>
                                <a:latin typeface="Cambria Math" panose="02040503050406030204" pitchFamily="18" charset="0"/>
                              </a:rPr>
                              <m:t>𝒏</m:t>
                            </m:r>
                            <m:r>
                              <a:rPr lang="ro-RO" sz="1200" b="1" i="1" smtClean="0">
                                <a:solidFill>
                                  <a:schemeClr val="tx2"/>
                                </a:solidFill>
                                <a:latin typeface="Cambria Math" panose="02040503050406030204" pitchFamily="18" charset="0"/>
                              </a:rPr>
                              <m:t>)</m:t>
                            </m:r>
                          </m:e>
                        </m:nary>
                      </m:e>
                    </m:nary>
                  </m:oMath>
                </a14:m>
                <a:r>
                  <a:rPr lang="ro-RO" sz="1200" i="1" dirty="0"/>
                  <a:t> </a:t>
                </a:r>
                <a:r>
                  <a:rPr lang="en-US" sz="1200" i="1" dirty="0"/>
                  <a:t>;		</a:t>
                </a:r>
                <a:r>
                  <a:rPr lang="ro-RO" sz="1200" i="1" dirty="0"/>
                  <a:t>(9</a:t>
                </a:r>
                <a:r>
                  <a:rPr lang="en-US" sz="1200" i="1" dirty="0"/>
                  <a:t>)</a:t>
                </a:r>
                <a:endParaRPr lang="ro-RO" sz="1200" i="1" dirty="0"/>
              </a:p>
              <a:p>
                <a:pPr algn="ctr"/>
                <a:endParaRPr lang="en-US" sz="1200" i="1" dirty="0"/>
              </a:p>
              <a:p>
                <a:pPr algn="ctr"/>
                <a14:m>
                  <m:oMath xmlns:m="http://schemas.openxmlformats.org/officeDocument/2006/math">
                    <m:r>
                      <a:rPr lang="ro-RO" sz="1200" i="1">
                        <a:latin typeface="Cambria Math" panose="02040503050406030204" pitchFamily="18" charset="0"/>
                      </a:rPr>
                      <m:t> </m:t>
                    </m:r>
                    <m:sSub>
                      <m:sSubPr>
                        <m:ctrlPr>
                          <a:rPr lang="en-US" sz="1200" i="1">
                            <a:latin typeface="Cambria Math" panose="02040503050406030204" pitchFamily="18" charset="0"/>
                          </a:rPr>
                        </m:ctrlPr>
                      </m:sSubPr>
                      <m:e>
                        <m:r>
                          <a:rPr lang="ro-RO" sz="1200" i="1">
                            <a:latin typeface="Cambria Math" panose="02040503050406030204" pitchFamily="18" charset="0"/>
                          </a:rPr>
                          <m:t>𝐸</m:t>
                        </m:r>
                      </m:e>
                      <m:sub>
                        <m:r>
                          <a:rPr lang="en-US" sz="1200" i="1">
                            <a:latin typeface="Cambria Math" panose="02040503050406030204" pitchFamily="18" charset="0"/>
                          </a:rPr>
                          <m:t>𝑉</m:t>
                        </m:r>
                      </m:sub>
                    </m:sSub>
                    <m:r>
                      <a:rPr lang="ro-RO" sz="1200" i="1">
                        <a:latin typeface="Cambria Math" panose="02040503050406030204" pitchFamily="18" charset="0"/>
                      </a:rPr>
                      <m:t>=</m:t>
                    </m:r>
                    <m:nary>
                      <m:naryPr>
                        <m:chr m:val="∑"/>
                        <m:ctrlPr>
                          <a:rPr lang="en-US" sz="1200" i="1">
                            <a:latin typeface="Cambria Math" panose="02040503050406030204" pitchFamily="18" charset="0"/>
                          </a:rPr>
                        </m:ctrlPr>
                      </m:naryPr>
                      <m:sub>
                        <m:r>
                          <a:rPr lang="en-US" sz="1200" i="1">
                            <a:latin typeface="Cambria Math" panose="02040503050406030204" pitchFamily="18" charset="0"/>
                          </a:rPr>
                          <m:t>𝑘</m:t>
                        </m:r>
                        <m:r>
                          <a:rPr lang="ro-RO" sz="1200" i="1">
                            <a:latin typeface="Cambria Math" panose="02040503050406030204" pitchFamily="18" charset="0"/>
                          </a:rPr>
                          <m:t>=0</m:t>
                        </m:r>
                      </m:sub>
                      <m:sup>
                        <m:r>
                          <a:rPr lang="ro-RO" sz="1200" i="1">
                            <a:latin typeface="Cambria Math" panose="02040503050406030204" pitchFamily="18" charset="0"/>
                          </a:rPr>
                          <m:t>𝑁</m:t>
                        </m:r>
                        <m:r>
                          <a:rPr lang="ro-RO" sz="1200" i="1">
                            <a:latin typeface="Cambria Math" panose="02040503050406030204" pitchFamily="18" charset="0"/>
                          </a:rPr>
                          <m:t>−1</m:t>
                        </m:r>
                      </m:sup>
                      <m:e>
                        <m:nary>
                          <m:naryPr>
                            <m:chr m:val="∑"/>
                            <m:limLoc m:val="subSup"/>
                            <m:ctrlPr>
                              <a:rPr lang="en-US" sz="1200" i="1">
                                <a:latin typeface="Cambria Math" panose="02040503050406030204" pitchFamily="18" charset="0"/>
                              </a:rPr>
                            </m:ctrlPr>
                          </m:naryPr>
                          <m:sub>
                            <m:r>
                              <a:rPr lang="en-US" sz="1200" i="1">
                                <a:latin typeface="Cambria Math" panose="02040503050406030204" pitchFamily="18" charset="0"/>
                              </a:rPr>
                              <m:t>𝑙</m:t>
                            </m:r>
                            <m:r>
                              <a:rPr lang="ro-RO" sz="1200" i="1">
                                <a:latin typeface="Cambria Math" panose="02040503050406030204" pitchFamily="18" charset="0"/>
                              </a:rPr>
                              <m:t>=0</m:t>
                            </m:r>
                          </m:sub>
                          <m:sup>
                            <m:r>
                              <a:rPr lang="ro-RO" sz="1200" i="1">
                                <a:latin typeface="Cambria Math" panose="02040503050406030204" pitchFamily="18" charset="0"/>
                              </a:rPr>
                              <m:t>𝑁</m:t>
                            </m:r>
                            <m:r>
                              <a:rPr lang="ro-RO" sz="1200" i="1">
                                <a:latin typeface="Cambria Math" panose="02040503050406030204" pitchFamily="18" charset="0"/>
                              </a:rPr>
                              <m:t>−1</m:t>
                            </m:r>
                          </m:sup>
                          <m:e>
                            <m:sSup>
                              <m:sSupPr>
                                <m:ctrlPr>
                                  <a:rPr lang="en-US" sz="1200" i="1">
                                    <a:latin typeface="Cambria Math" panose="02040503050406030204" pitchFamily="18" charset="0"/>
                                  </a:rPr>
                                </m:ctrlPr>
                              </m:sSupPr>
                              <m:e>
                                <m:d>
                                  <m:dPr>
                                    <m:begChr m:val="|"/>
                                    <m:endChr m:val="|"/>
                                    <m:ctrlPr>
                                      <a:rPr lang="en-US" sz="1200" i="1">
                                        <a:latin typeface="Cambria Math" panose="02040503050406030204" pitchFamily="18" charset="0"/>
                                      </a:rPr>
                                    </m:ctrlPr>
                                  </m:dPr>
                                  <m:e>
                                    <m:r>
                                      <a:rPr lang="ro-RO" sz="1200" i="1">
                                        <a:latin typeface="Cambria Math" panose="02040503050406030204" pitchFamily="18" charset="0"/>
                                      </a:rPr>
                                      <m:t>𝑣</m:t>
                                    </m:r>
                                    <m:r>
                                      <a:rPr lang="ro-RO" sz="1200" i="1">
                                        <a:latin typeface="Cambria Math" panose="02040503050406030204" pitchFamily="18" charset="0"/>
                                      </a:rPr>
                                      <m:t>(</m:t>
                                    </m:r>
                                    <m:r>
                                      <a:rPr lang="ro-RO" sz="1200" i="1">
                                        <a:latin typeface="Cambria Math" panose="02040503050406030204" pitchFamily="18" charset="0"/>
                                      </a:rPr>
                                      <m:t>𝑘</m:t>
                                    </m:r>
                                    <m:r>
                                      <a:rPr lang="ro-RO" sz="1200" i="1">
                                        <a:latin typeface="Cambria Math" panose="02040503050406030204" pitchFamily="18" charset="0"/>
                                      </a:rPr>
                                      <m:t>,</m:t>
                                    </m:r>
                                    <m:r>
                                      <a:rPr lang="ro-RO" sz="1200" i="1">
                                        <a:latin typeface="Cambria Math" panose="02040503050406030204" pitchFamily="18" charset="0"/>
                                      </a:rPr>
                                      <m:t>𝑙</m:t>
                                    </m:r>
                                    <m:r>
                                      <a:rPr lang="ro-RO" sz="1200" i="1">
                                        <a:latin typeface="Cambria Math" panose="02040503050406030204" pitchFamily="18" charset="0"/>
                                      </a:rPr>
                                      <m:t>)</m:t>
                                    </m:r>
                                  </m:e>
                                </m:d>
                              </m:e>
                              <m:sup>
                                <m:r>
                                  <a:rPr lang="ro-RO" sz="1200" i="1">
                                    <a:latin typeface="Cambria Math" panose="02040503050406030204" pitchFamily="18" charset="0"/>
                                  </a:rPr>
                                  <m:t>2</m:t>
                                </m:r>
                              </m:sup>
                            </m:sSup>
                          </m:e>
                        </m:nary>
                      </m:e>
                    </m:nary>
                  </m:oMath>
                </a14:m>
                <a:r>
                  <a:rPr lang="ro-RO" sz="1200" i="1" dirty="0"/>
                  <a:t> </a:t>
                </a:r>
                <a:r>
                  <a:rPr lang="en-US" sz="1200" i="1" dirty="0"/>
                  <a:t>.		(</a:t>
                </a:r>
                <a:r>
                  <a:rPr lang="ro-RO" sz="1200" i="1" dirty="0"/>
                  <a:t>10</a:t>
                </a:r>
                <a:r>
                  <a:rPr lang="en-US" i="1" dirty="0"/>
                  <a:t>)</a:t>
                </a:r>
                <a:endParaRPr lang="ro-RO" i="1" dirty="0"/>
              </a:p>
              <a:p>
                <a14:m>
                  <m:oMath xmlns:m="http://schemas.openxmlformats.org/officeDocument/2006/math">
                    <m:sSub>
                      <m:sSubPr>
                        <m:ctrlPr>
                          <a:rPr lang="ro-RO" sz="1200" b="1" i="1" smtClean="0">
                            <a:solidFill>
                              <a:schemeClr val="tx2"/>
                            </a:solidFill>
                            <a:latin typeface="Cambria Math" panose="02040503050406030204" pitchFamily="18" charset="0"/>
                          </a:rPr>
                        </m:ctrlPr>
                      </m:sSubPr>
                      <m:e>
                        <m:r>
                          <a:rPr lang="ro-RO" sz="1200" b="1" i="1">
                            <a:solidFill>
                              <a:schemeClr val="tx2"/>
                            </a:solidFill>
                            <a:latin typeface="Cambria Math" panose="02040503050406030204" pitchFamily="18" charset="0"/>
                          </a:rPr>
                          <m:t>𝑬</m:t>
                        </m:r>
                      </m:e>
                      <m:sub>
                        <m:r>
                          <a:rPr lang="en-US" sz="1200" b="1" i="1" smtClean="0">
                            <a:solidFill>
                              <a:schemeClr val="tx2"/>
                            </a:solidFill>
                            <a:latin typeface="Cambria Math" panose="02040503050406030204" pitchFamily="18" charset="0"/>
                          </a:rPr>
                          <m:t>𝑼</m:t>
                        </m:r>
                      </m:sub>
                    </m:sSub>
                    <m:r>
                      <a:rPr lang="ro-RO" sz="1200" b="1" i="1" smtClean="0">
                        <a:solidFill>
                          <a:schemeClr val="tx2"/>
                        </a:solidFill>
                        <a:latin typeface="Cambria Math" panose="02040503050406030204" pitchFamily="18" charset="0"/>
                      </a:rPr>
                      <m:t>= </m:t>
                    </m:r>
                  </m:oMath>
                </a14:m>
                <a:r>
                  <a:rPr lang="pt-BR" sz="1200" i="1" dirty="0"/>
                  <a:t>Energia imaginii de intrare, </a:t>
                </a:r>
                <a14:m>
                  <m:oMath xmlns:m="http://schemas.openxmlformats.org/officeDocument/2006/math">
                    <m:sSub>
                      <m:sSubPr>
                        <m:ctrlPr>
                          <a:rPr lang="ro-RO" sz="1200" b="1" i="1">
                            <a:solidFill>
                              <a:schemeClr val="tx2"/>
                            </a:solidFill>
                            <a:latin typeface="Cambria Math" panose="02040503050406030204" pitchFamily="18" charset="0"/>
                          </a:rPr>
                        </m:ctrlPr>
                      </m:sSubPr>
                      <m:e>
                        <m:r>
                          <a:rPr lang="ro-RO" sz="1200" b="1" i="1">
                            <a:solidFill>
                              <a:schemeClr val="tx2"/>
                            </a:solidFill>
                            <a:latin typeface="Cambria Math" panose="02040503050406030204" pitchFamily="18" charset="0"/>
                          </a:rPr>
                          <m:t>𝑬</m:t>
                        </m:r>
                      </m:e>
                      <m:sub>
                        <m:r>
                          <a:rPr lang="en-US" sz="1200" b="1" i="1">
                            <a:solidFill>
                              <a:schemeClr val="tx2"/>
                            </a:solidFill>
                            <a:latin typeface="Cambria Math" panose="02040503050406030204" pitchFamily="18" charset="0"/>
                          </a:rPr>
                          <m:t>𝑽</m:t>
                        </m:r>
                      </m:sub>
                    </m:sSub>
                  </m:oMath>
                </a14:m>
                <a:r>
                  <a:rPr lang="pt-BR" sz="1200" i="1" dirty="0"/>
                  <a:t> =Energia imaginii în domeniul transformat.</a:t>
                </a:r>
                <a:endParaRPr lang="ro-RO" sz="1200" i="1" dirty="0"/>
              </a:p>
              <a:p>
                <a:pPr marL="0" marR="0" algn="just">
                  <a:lnSpc>
                    <a:spcPct val="107000"/>
                  </a:lnSpc>
                  <a:spcBef>
                    <a:spcPts val="0"/>
                  </a:spcBef>
                  <a:spcAft>
                    <a:spcPts val="1440"/>
                  </a:spcAft>
                </a:pPr>
                <a:r>
                  <a:rPr lang="en-US" sz="1200" dirty="0">
                    <a:solidFill>
                      <a:schemeClr val="tx2"/>
                    </a:solidFill>
                  </a:rPr>
                  <a:t>Compactarea </a:t>
                </a:r>
                <a:r>
                  <a:rPr lang="en-US" sz="1200" dirty="0" err="1">
                    <a:solidFill>
                      <a:schemeClr val="tx2"/>
                    </a:solidFill>
                  </a:rPr>
                  <a:t>energiei</a:t>
                </a:r>
                <a:r>
                  <a:rPr lang="en-US" sz="1200" dirty="0">
                    <a:solidFill>
                      <a:schemeClr val="tx2"/>
                    </a:solidFill>
                  </a:rPr>
                  <a:t> </a:t>
                </a:r>
                <a:r>
                  <a:rPr lang="en-US" sz="1200" dirty="0" err="1">
                    <a:solidFill>
                      <a:schemeClr val="tx2"/>
                    </a:solidFill>
                  </a:rPr>
                  <a:t>blocului</a:t>
                </a:r>
                <a:r>
                  <a:rPr lang="en-US" sz="1200" dirty="0">
                    <a:solidFill>
                      <a:schemeClr val="tx2"/>
                    </a:solidFill>
                  </a:rPr>
                  <a:t> </a:t>
                </a:r>
                <a:r>
                  <a:rPr lang="en-US" sz="1200" dirty="0" err="1">
                    <a:solidFill>
                      <a:schemeClr val="tx2"/>
                    </a:solidFill>
                  </a:rPr>
                  <a:t>în</a:t>
                </a:r>
                <a:r>
                  <a:rPr lang="en-US" sz="1200" dirty="0">
                    <a:solidFill>
                      <a:schemeClr val="tx2"/>
                    </a:solidFill>
                  </a:rPr>
                  <a:t> </a:t>
                </a:r>
                <a:r>
                  <a:rPr lang="en-US" sz="1200" dirty="0" err="1">
                    <a:solidFill>
                      <a:schemeClr val="tx2"/>
                    </a:solidFill>
                  </a:rPr>
                  <a:t>domeniul</a:t>
                </a:r>
                <a:r>
                  <a:rPr lang="en-US" sz="1200" dirty="0">
                    <a:solidFill>
                      <a:schemeClr val="tx2"/>
                    </a:solidFill>
                  </a:rPr>
                  <a:t> </a:t>
                </a:r>
                <a:r>
                  <a:rPr lang="en-US" sz="1200" dirty="0" err="1">
                    <a:solidFill>
                      <a:schemeClr val="tx2"/>
                    </a:solidFill>
                  </a:rPr>
                  <a:t>transformat</a:t>
                </a:r>
                <a:r>
                  <a:rPr lang="en-US" sz="1200" dirty="0">
                    <a:solidFill>
                      <a:schemeClr val="tx2"/>
                    </a:solidFill>
                  </a:rPr>
                  <a:t>, </a:t>
                </a:r>
                <a:r>
                  <a:rPr lang="en-US" sz="1200" dirty="0" err="1">
                    <a:solidFill>
                      <a:schemeClr val="tx2"/>
                    </a:solidFill>
                  </a:rPr>
                  <a:t>în</a:t>
                </a:r>
                <a:r>
                  <a:rPr lang="en-US" sz="1200" dirty="0">
                    <a:solidFill>
                      <a:schemeClr val="tx2"/>
                    </a:solidFill>
                  </a:rPr>
                  <a:t> </a:t>
                </a:r>
                <a:r>
                  <a:rPr lang="en-US" sz="1200" dirty="0" err="1">
                    <a:solidFill>
                      <a:schemeClr val="tx2"/>
                    </a:solidFill>
                  </a:rPr>
                  <a:t>comparație</a:t>
                </a:r>
                <a:r>
                  <a:rPr lang="en-US" sz="1200" dirty="0">
                    <a:solidFill>
                      <a:schemeClr val="tx2"/>
                    </a:solidFill>
                  </a:rPr>
                  <a:t> cu </a:t>
                </a:r>
                <a:r>
                  <a:rPr lang="en-US" sz="1200" dirty="0" err="1">
                    <a:solidFill>
                      <a:schemeClr val="tx2"/>
                    </a:solidFill>
                  </a:rPr>
                  <a:t>distribuția</a:t>
                </a:r>
                <a:r>
                  <a:rPr lang="en-US" sz="1200" dirty="0">
                    <a:solidFill>
                      <a:schemeClr val="tx2"/>
                    </a:solidFill>
                  </a:rPr>
                  <a:t> </a:t>
                </a:r>
                <a:r>
                  <a:rPr lang="en-US" sz="1200" dirty="0" err="1">
                    <a:solidFill>
                      <a:schemeClr val="tx2"/>
                    </a:solidFill>
                  </a:rPr>
                  <a:t>energiei</a:t>
                </a:r>
                <a:r>
                  <a:rPr lang="en-US" sz="1200" dirty="0">
                    <a:solidFill>
                      <a:schemeClr val="tx2"/>
                    </a:solidFill>
                  </a:rPr>
                  <a:t> </a:t>
                </a:r>
                <a:r>
                  <a:rPr lang="en-US" sz="1200" dirty="0" err="1">
                    <a:solidFill>
                      <a:schemeClr val="tx2"/>
                    </a:solidFill>
                  </a:rPr>
                  <a:t>blocului</a:t>
                </a:r>
                <a:r>
                  <a:rPr lang="en-US" sz="1200" dirty="0">
                    <a:solidFill>
                      <a:schemeClr val="tx2"/>
                    </a:solidFill>
                  </a:rPr>
                  <a:t> </a:t>
                </a:r>
                <a:r>
                  <a:rPr lang="en-US" sz="1200" dirty="0" err="1">
                    <a:solidFill>
                      <a:schemeClr val="tx2"/>
                    </a:solidFill>
                  </a:rPr>
                  <a:t>în</a:t>
                </a:r>
                <a:r>
                  <a:rPr lang="en-US" sz="1200" dirty="0">
                    <a:solidFill>
                      <a:schemeClr val="tx2"/>
                    </a:solidFill>
                  </a:rPr>
                  <a:t> </a:t>
                </a:r>
                <a:r>
                  <a:rPr lang="en-US" sz="1200" dirty="0" err="1">
                    <a:solidFill>
                      <a:schemeClr val="tx2"/>
                    </a:solidFill>
                  </a:rPr>
                  <a:t>domeniul</a:t>
                </a:r>
                <a:r>
                  <a:rPr lang="en-US" sz="1200" dirty="0">
                    <a:solidFill>
                      <a:schemeClr val="tx2"/>
                    </a:solidFill>
                  </a:rPr>
                  <a:t> original, </a:t>
                </a:r>
                <a:r>
                  <a:rPr lang="en-US" sz="1200" dirty="0" err="1">
                    <a:solidFill>
                      <a:schemeClr val="tx2"/>
                    </a:solidFill>
                  </a:rPr>
                  <a:t>este</a:t>
                </a:r>
                <a:r>
                  <a:rPr lang="en-US" sz="1200" dirty="0">
                    <a:solidFill>
                      <a:schemeClr val="tx2"/>
                    </a:solidFill>
                  </a:rPr>
                  <a:t> </a:t>
                </a:r>
                <a:r>
                  <a:rPr lang="en-US" sz="1200" dirty="0" err="1">
                    <a:solidFill>
                      <a:schemeClr val="tx2"/>
                    </a:solidFill>
                  </a:rPr>
                  <a:t>dată</a:t>
                </a:r>
                <a:r>
                  <a:rPr lang="en-US" sz="1200" dirty="0">
                    <a:solidFill>
                      <a:schemeClr val="tx2"/>
                    </a:solidFill>
                  </a:rPr>
                  <a:t> de </a:t>
                </a:r>
                <a:r>
                  <a:rPr lang="en-US" sz="1200" dirty="0" err="1">
                    <a:solidFill>
                      <a:schemeClr val="tx2"/>
                    </a:solidFill>
                  </a:rPr>
                  <a:t>numărul</a:t>
                </a:r>
                <a:r>
                  <a:rPr lang="en-US" sz="1200" dirty="0">
                    <a:solidFill>
                      <a:schemeClr val="tx2"/>
                    </a:solidFill>
                  </a:rPr>
                  <a:t> de </a:t>
                </a:r>
                <a:r>
                  <a:rPr lang="en-US" sz="1200" dirty="0" err="1">
                    <a:solidFill>
                      <a:schemeClr val="tx2"/>
                    </a:solidFill>
                  </a:rPr>
                  <a:t>coeficienți</a:t>
                </a:r>
                <a:r>
                  <a:rPr lang="en-US" sz="1200" dirty="0">
                    <a:solidFill>
                      <a:schemeClr val="tx2"/>
                    </a:solidFill>
                  </a:rPr>
                  <a:t> </a:t>
                </a:r>
                <a:r>
                  <a:rPr lang="en-US" sz="1200" dirty="0" err="1">
                    <a:solidFill>
                      <a:schemeClr val="tx2"/>
                    </a:solidFill>
                  </a:rPr>
                  <a:t>nuli</a:t>
                </a:r>
                <a:r>
                  <a:rPr lang="en-US" sz="1200" dirty="0">
                    <a:solidFill>
                      <a:schemeClr val="tx2"/>
                    </a:solidFill>
                  </a:rPr>
                  <a:t> </a:t>
                </a:r>
                <a:r>
                  <a:rPr lang="en-US" sz="1200" dirty="0" err="1">
                    <a:solidFill>
                      <a:schemeClr val="tx2"/>
                    </a:solidFill>
                  </a:rPr>
                  <a:t>sau</a:t>
                </a:r>
                <a:r>
                  <a:rPr lang="en-US" sz="1200" dirty="0">
                    <a:solidFill>
                      <a:schemeClr val="tx2"/>
                    </a:solidFill>
                  </a:rPr>
                  <a:t> </a:t>
                </a:r>
                <a:r>
                  <a:rPr lang="en-US" sz="1200" dirty="0" err="1">
                    <a:solidFill>
                      <a:schemeClr val="tx2"/>
                    </a:solidFill>
                  </a:rPr>
                  <a:t>foarte</a:t>
                </a:r>
                <a:r>
                  <a:rPr lang="en-US" sz="1200" dirty="0">
                    <a:solidFill>
                      <a:schemeClr val="tx2"/>
                    </a:solidFill>
                  </a:rPr>
                  <a:t> </a:t>
                </a:r>
                <a:r>
                  <a:rPr lang="en-US" sz="1200" dirty="0" err="1">
                    <a:solidFill>
                      <a:schemeClr val="tx2"/>
                    </a:solidFill>
                  </a:rPr>
                  <a:t>mici</a:t>
                </a:r>
                <a:r>
                  <a:rPr lang="en-US" sz="1200" dirty="0">
                    <a:solidFill>
                      <a:schemeClr val="tx2"/>
                    </a:solidFill>
                  </a:rPr>
                  <a:t> </a:t>
                </a:r>
                <a:r>
                  <a:rPr lang="en-US" sz="1200" dirty="0" err="1">
                    <a:solidFill>
                      <a:schemeClr val="tx2"/>
                    </a:solidFill>
                  </a:rPr>
                  <a:t>în</a:t>
                </a:r>
                <a:r>
                  <a:rPr lang="en-US" sz="1200" dirty="0">
                    <a:solidFill>
                      <a:schemeClr val="tx2"/>
                    </a:solidFill>
                  </a:rPr>
                  <a:t> </a:t>
                </a:r>
                <a:r>
                  <a:rPr lang="en-US" sz="1200" dirty="0" err="1">
                    <a:solidFill>
                      <a:schemeClr val="tx2"/>
                    </a:solidFill>
                  </a:rPr>
                  <a:t>comparație</a:t>
                </a:r>
                <a:r>
                  <a:rPr lang="en-US" sz="1200" dirty="0">
                    <a:solidFill>
                      <a:schemeClr val="tx2"/>
                    </a:solidFill>
                  </a:rPr>
                  <a:t> cu </a:t>
                </a:r>
                <a:r>
                  <a:rPr lang="en-US" sz="1200" dirty="0" err="1">
                    <a:solidFill>
                      <a:schemeClr val="tx2"/>
                    </a:solidFill>
                  </a:rPr>
                  <a:t>coeficienții</a:t>
                </a:r>
                <a:r>
                  <a:rPr lang="en-US" sz="1200" dirty="0">
                    <a:solidFill>
                      <a:schemeClr val="tx2"/>
                    </a:solidFill>
                  </a:rPr>
                  <a:t> din </a:t>
                </a:r>
                <a:r>
                  <a:rPr lang="en-US" sz="1200" dirty="0" err="1">
                    <a:solidFill>
                      <a:schemeClr val="tx2"/>
                    </a:solidFill>
                  </a:rPr>
                  <a:t>blocul</a:t>
                </a:r>
                <a:r>
                  <a:rPr lang="en-US" sz="1200" dirty="0">
                    <a:solidFill>
                      <a:schemeClr val="tx2"/>
                    </a:solidFill>
                  </a:rPr>
                  <a:t> original. </a:t>
                </a:r>
                <a:r>
                  <a:rPr lang="ro-RO" sz="1200" dirty="0">
                    <a:solidFill>
                      <a:schemeClr val="tx2"/>
                    </a:solidFill>
                  </a:rPr>
                  <a:t>Aceasta </a:t>
                </a:r>
                <a:r>
                  <a:rPr lang="en-US" sz="1200" dirty="0">
                    <a:solidFill>
                      <a:schemeClr val="tx2"/>
                    </a:solidFill>
                  </a:rPr>
                  <a:t>se </a:t>
                </a:r>
                <a:r>
                  <a:rPr lang="en-US" sz="1200" dirty="0" err="1">
                    <a:solidFill>
                      <a:schemeClr val="tx2"/>
                    </a:solidFill>
                  </a:rPr>
                  <a:t>poate</a:t>
                </a:r>
                <a:r>
                  <a:rPr lang="en-US" sz="1200" dirty="0">
                    <a:solidFill>
                      <a:schemeClr val="tx2"/>
                    </a:solidFill>
                  </a:rPr>
                  <a:t> </a:t>
                </a:r>
                <a:r>
                  <a:rPr lang="en-US" sz="1200" dirty="0" err="1">
                    <a:solidFill>
                      <a:schemeClr val="tx2"/>
                    </a:solidFill>
                  </a:rPr>
                  <a:t>obține</a:t>
                </a:r>
                <a:r>
                  <a:rPr lang="en-US" sz="1200" dirty="0">
                    <a:solidFill>
                      <a:schemeClr val="tx2"/>
                    </a:solidFill>
                  </a:rPr>
                  <a:t> sub forma </a:t>
                </a:r>
                <a:r>
                  <a:rPr lang="en-US" sz="1200" dirty="0" err="1">
                    <a:solidFill>
                      <a:schemeClr val="tx2"/>
                    </a:solidFill>
                  </a:rPr>
                  <a:t>unui</a:t>
                </a:r>
                <a:r>
                  <a:rPr lang="en-US" sz="1200" dirty="0">
                    <a:solidFill>
                      <a:schemeClr val="tx2"/>
                    </a:solidFill>
                  </a:rPr>
                  <a:t> </a:t>
                </a:r>
                <a:r>
                  <a:rPr lang="en-US" sz="1200" dirty="0" err="1">
                    <a:solidFill>
                      <a:schemeClr val="tx2"/>
                    </a:solidFill>
                  </a:rPr>
                  <a:t>procent</a:t>
                </a:r>
                <a:r>
                  <a:rPr lang="en-US" sz="1200" dirty="0">
                    <a:solidFill>
                      <a:schemeClr val="tx2"/>
                    </a:solidFill>
                  </a:rPr>
                  <a:t>:</a:t>
                </a:r>
              </a:p>
              <a:p>
                <a:pPr marL="0" marR="0" algn="ctr">
                  <a:spcBef>
                    <a:spcPts val="0"/>
                  </a:spcBef>
                  <a:spcAft>
                    <a:spcPts val="1440"/>
                  </a:spcAft>
                </a:pPr>
                <a14:m>
                  <m:oMath xmlns:m="http://schemas.openxmlformats.org/officeDocument/2006/math">
                    <m:r>
                      <a:rPr lang="en-US" sz="1200">
                        <a:solidFill>
                          <a:schemeClr val="tx2"/>
                        </a:solidFill>
                        <a:latin typeface="Cambria Math" panose="02040503050406030204" pitchFamily="18" charset="0"/>
                      </a:rPr>
                      <m:t>𝑝</m:t>
                    </m:r>
                    <m:r>
                      <a:rPr lang="en-US" sz="1200">
                        <a:solidFill>
                          <a:schemeClr val="tx2"/>
                        </a:solidFill>
                        <a:latin typeface="Cambria Math" panose="02040503050406030204" pitchFamily="18" charset="0"/>
                      </a:rPr>
                      <m:t>=</m:t>
                    </m:r>
                    <m:f>
                      <m:fPr>
                        <m:ctrlPr>
                          <a:rPr lang="en-US" sz="1200" i="1">
                            <a:solidFill>
                              <a:schemeClr val="tx2"/>
                            </a:solidFill>
                            <a:latin typeface="Cambria Math" panose="02040503050406030204" pitchFamily="18" charset="0"/>
                          </a:rPr>
                        </m:ctrlPr>
                      </m:fPr>
                      <m:num>
                        <m:r>
                          <a:rPr lang="en-US" sz="1200">
                            <a:solidFill>
                              <a:schemeClr val="tx2"/>
                            </a:solidFill>
                            <a:latin typeface="Cambria Math" panose="02040503050406030204" pitchFamily="18" charset="0"/>
                          </a:rPr>
                          <m:t>𝑣</m:t>
                        </m:r>
                        <m:r>
                          <a:rPr lang="en-US" sz="1200">
                            <a:solidFill>
                              <a:schemeClr val="tx2"/>
                            </a:solidFill>
                            <a:latin typeface="Cambria Math" panose="02040503050406030204" pitchFamily="18" charset="0"/>
                          </a:rPr>
                          <m:t>(</m:t>
                        </m:r>
                        <m:r>
                          <a:rPr lang="en-US" sz="1200">
                            <a:solidFill>
                              <a:schemeClr val="tx2"/>
                            </a:solidFill>
                            <a:latin typeface="Cambria Math" panose="02040503050406030204" pitchFamily="18" charset="0"/>
                          </a:rPr>
                          <m:t>𝑘</m:t>
                        </m:r>
                        <m:r>
                          <a:rPr lang="en-US" sz="1200">
                            <a:solidFill>
                              <a:schemeClr val="tx2"/>
                            </a:solidFill>
                            <a:latin typeface="Cambria Math" panose="02040503050406030204" pitchFamily="18" charset="0"/>
                          </a:rPr>
                          <m:t>,</m:t>
                        </m:r>
                        <m:r>
                          <a:rPr lang="en-US" sz="1200">
                            <a:solidFill>
                              <a:schemeClr val="tx2"/>
                            </a:solidFill>
                            <a:latin typeface="Cambria Math" panose="02040503050406030204" pitchFamily="18" charset="0"/>
                          </a:rPr>
                          <m:t>𝑙</m:t>
                        </m:r>
                        <m:r>
                          <a:rPr lang="en-US" sz="1200">
                            <a:solidFill>
                              <a:schemeClr val="tx2"/>
                            </a:solidFill>
                            <a:latin typeface="Cambria Math" panose="02040503050406030204" pitchFamily="18" charset="0"/>
                          </a:rPr>
                          <m:t>)≠0</m:t>
                        </m:r>
                      </m:num>
                      <m:den>
                        <m:r>
                          <a:rPr lang="en-US" sz="1200">
                            <a:solidFill>
                              <a:schemeClr val="tx2"/>
                            </a:solidFill>
                            <a:latin typeface="Cambria Math" panose="02040503050406030204" pitchFamily="18" charset="0"/>
                          </a:rPr>
                          <m:t>𝑛𝑟</m:t>
                        </m:r>
                        <m:r>
                          <a:rPr lang="en-US" sz="1200">
                            <a:solidFill>
                              <a:schemeClr val="tx2"/>
                            </a:solidFill>
                            <a:latin typeface="Cambria Math" panose="02040503050406030204" pitchFamily="18" charset="0"/>
                          </a:rPr>
                          <m:t>. </m:t>
                        </m:r>
                        <m:r>
                          <a:rPr lang="en-US" sz="1200">
                            <a:solidFill>
                              <a:schemeClr val="tx2"/>
                            </a:solidFill>
                            <a:latin typeface="Cambria Math" panose="02040503050406030204" pitchFamily="18" charset="0"/>
                          </a:rPr>
                          <m:t>𝑡𝑜𝑡𝑎𝑙</m:t>
                        </m:r>
                        <m:r>
                          <a:rPr lang="en-US" sz="1200">
                            <a:solidFill>
                              <a:schemeClr val="tx2"/>
                            </a:solidFill>
                            <a:latin typeface="Cambria Math" panose="02040503050406030204" pitchFamily="18" charset="0"/>
                          </a:rPr>
                          <m:t> </m:t>
                        </m:r>
                        <m:r>
                          <a:rPr lang="en-US" sz="1200">
                            <a:solidFill>
                              <a:schemeClr val="tx2"/>
                            </a:solidFill>
                            <a:latin typeface="Cambria Math" panose="02040503050406030204" pitchFamily="18" charset="0"/>
                          </a:rPr>
                          <m:t>𝑑𝑒</m:t>
                        </m:r>
                        <m:r>
                          <a:rPr lang="en-US" sz="1200">
                            <a:solidFill>
                              <a:schemeClr val="tx2"/>
                            </a:solidFill>
                            <a:latin typeface="Cambria Math" panose="02040503050406030204" pitchFamily="18" charset="0"/>
                          </a:rPr>
                          <m:t> </m:t>
                        </m:r>
                        <m:r>
                          <a:rPr lang="en-US" sz="1200">
                            <a:solidFill>
                              <a:schemeClr val="tx2"/>
                            </a:solidFill>
                            <a:latin typeface="Cambria Math" panose="02040503050406030204" pitchFamily="18" charset="0"/>
                          </a:rPr>
                          <m:t>𝑐𝑜𝑒𝑓𝑖𝑐𝑖𝑒𝑛</m:t>
                        </m:r>
                        <m:r>
                          <a:rPr lang="en-US" sz="1200">
                            <a:solidFill>
                              <a:schemeClr val="tx2"/>
                            </a:solidFill>
                            <a:latin typeface="Cambria Math" panose="02040503050406030204" pitchFamily="18" charset="0"/>
                          </a:rPr>
                          <m:t>ț</m:t>
                        </m:r>
                        <m:r>
                          <a:rPr lang="en-US" sz="1200">
                            <a:solidFill>
                              <a:schemeClr val="tx2"/>
                            </a:solidFill>
                            <a:latin typeface="Cambria Math" panose="02040503050406030204" pitchFamily="18" charset="0"/>
                          </a:rPr>
                          <m:t>𝑖</m:t>
                        </m:r>
                      </m:den>
                    </m:f>
                  </m:oMath>
                </a14:m>
                <a:r>
                  <a:rPr lang="en-US" sz="1200" dirty="0">
                    <a:solidFill>
                      <a:schemeClr val="tx2"/>
                    </a:solidFill>
                  </a:rPr>
                  <a:t>	(</a:t>
                </a:r>
                <a:r>
                  <a:rPr lang="ro-RO" sz="1200" dirty="0">
                    <a:solidFill>
                      <a:schemeClr val="tx2"/>
                    </a:solidFill>
                  </a:rPr>
                  <a:t>11</a:t>
                </a:r>
                <a:r>
                  <a:rPr lang="en-US" sz="1200" dirty="0">
                    <a:solidFill>
                      <a:schemeClr val="tx2"/>
                    </a:solidFill>
                  </a:rPr>
                  <a:t>)</a:t>
                </a:r>
              </a:p>
              <a:p>
                <a:pPr marL="0" marR="0" algn="just">
                  <a:lnSpc>
                    <a:spcPct val="107000"/>
                  </a:lnSpc>
                  <a:spcBef>
                    <a:spcPts val="0"/>
                  </a:spcBef>
                  <a:spcAft>
                    <a:spcPts val="1440"/>
                  </a:spcAft>
                </a:pPr>
                <a:r>
                  <a:rPr lang="en-US" sz="1200" dirty="0">
                    <a:solidFill>
                      <a:schemeClr val="tx2"/>
                    </a:solidFill>
                  </a:rPr>
                  <a:t>,</a:t>
                </a:r>
                <a:r>
                  <a:rPr lang="en-US" sz="1200" dirty="0" err="1">
                    <a:solidFill>
                      <a:schemeClr val="tx2"/>
                    </a:solidFill>
                  </a:rPr>
                  <a:t>unde</a:t>
                </a:r>
                <a:r>
                  <a:rPr lang="en-US" sz="1200" dirty="0">
                    <a:solidFill>
                      <a:schemeClr val="tx2"/>
                    </a:solidFill>
                  </a:rPr>
                  <a:t> </a:t>
                </a:r>
                <a:r>
                  <a:rPr lang="en-US" sz="1200" dirty="0" err="1">
                    <a:solidFill>
                      <a:schemeClr val="tx2"/>
                    </a:solidFill>
                  </a:rPr>
                  <a:t>numărul</a:t>
                </a:r>
                <a:r>
                  <a:rPr lang="en-US" sz="1200" dirty="0">
                    <a:solidFill>
                      <a:schemeClr val="tx2"/>
                    </a:solidFill>
                  </a:rPr>
                  <a:t> total de </a:t>
                </a:r>
                <a:r>
                  <a:rPr lang="en-US" sz="1200" dirty="0" err="1">
                    <a:solidFill>
                      <a:schemeClr val="tx2"/>
                    </a:solidFill>
                  </a:rPr>
                  <a:t>coeficienți</a:t>
                </a:r>
                <a:r>
                  <a:rPr lang="en-US" sz="1200" dirty="0">
                    <a:solidFill>
                      <a:schemeClr val="tx2"/>
                    </a:solidFill>
                  </a:rPr>
                  <a:t> </a:t>
                </a:r>
                <a:r>
                  <a:rPr lang="en-US" sz="1200" dirty="0" err="1">
                    <a:solidFill>
                      <a:schemeClr val="tx2"/>
                    </a:solidFill>
                  </a:rPr>
                  <a:t>este</a:t>
                </a:r>
                <a:r>
                  <a:rPr lang="en-US" sz="1200" dirty="0">
                    <a:solidFill>
                      <a:schemeClr val="tx2"/>
                    </a:solidFill>
                  </a:rPr>
                  <a:t> </a:t>
                </a:r>
                <a:r>
                  <a:rPr lang="en-US" sz="1200" dirty="0" err="1">
                    <a:solidFill>
                      <a:schemeClr val="tx2"/>
                    </a:solidFill>
                  </a:rPr>
                  <a:t>reprezentat</a:t>
                </a:r>
                <a:r>
                  <a:rPr lang="en-US" sz="1200" dirty="0">
                    <a:solidFill>
                      <a:schemeClr val="tx2"/>
                    </a:solidFill>
                  </a:rPr>
                  <a:t> de </a:t>
                </a:r>
                <a14:m>
                  <m:oMath xmlns:m="http://schemas.openxmlformats.org/officeDocument/2006/math">
                    <m:r>
                      <a:rPr lang="en-US" sz="1200">
                        <a:solidFill>
                          <a:schemeClr val="tx2"/>
                        </a:solidFill>
                        <a:latin typeface="Cambria Math" panose="02040503050406030204" pitchFamily="18" charset="0"/>
                      </a:rPr>
                      <m:t>𝑀</m:t>
                    </m:r>
                    <m:r>
                      <a:rPr lang="en-US" sz="1200">
                        <a:solidFill>
                          <a:schemeClr val="tx2"/>
                        </a:solidFill>
                        <a:latin typeface="Cambria Math" panose="02040503050406030204" pitchFamily="18" charset="0"/>
                      </a:rPr>
                      <m:t>×</m:t>
                    </m:r>
                    <m:r>
                      <a:rPr lang="en-US" sz="1200">
                        <a:solidFill>
                          <a:schemeClr val="tx2"/>
                        </a:solidFill>
                        <a:latin typeface="Cambria Math" panose="02040503050406030204" pitchFamily="18" charset="0"/>
                      </a:rPr>
                      <m:t>𝑁</m:t>
                    </m:r>
                  </m:oMath>
                </a14:m>
                <a:r>
                  <a:rPr lang="en-US" sz="1200" dirty="0">
                    <a:solidFill>
                      <a:schemeClr val="tx2"/>
                    </a:solidFill>
                  </a:rPr>
                  <a:t>. </a:t>
                </a:r>
                <a:r>
                  <a:rPr lang="en-US" sz="1200" dirty="0" err="1">
                    <a:solidFill>
                      <a:schemeClr val="tx2"/>
                    </a:solidFill>
                  </a:rPr>
                  <a:t>Particularizând</a:t>
                </a:r>
                <a:r>
                  <a:rPr lang="en-US" sz="1200" dirty="0">
                    <a:solidFill>
                      <a:schemeClr val="tx2"/>
                    </a:solidFill>
                  </a:rPr>
                  <a:t>, </a:t>
                </a:r>
                <a:r>
                  <a:rPr lang="en-US" sz="1200" dirty="0" err="1">
                    <a:solidFill>
                      <a:schemeClr val="tx2"/>
                    </a:solidFill>
                  </a:rPr>
                  <a:t>în</a:t>
                </a:r>
                <a:r>
                  <a:rPr lang="en-US" sz="1200" dirty="0">
                    <a:solidFill>
                      <a:schemeClr val="tx2"/>
                    </a:solidFill>
                  </a:rPr>
                  <a:t> </a:t>
                </a:r>
                <a:r>
                  <a:rPr lang="en-US" sz="1200" dirty="0" err="1">
                    <a:solidFill>
                      <a:schemeClr val="tx2"/>
                    </a:solidFill>
                  </a:rPr>
                  <a:t>cazul</a:t>
                </a:r>
                <a:r>
                  <a:rPr lang="en-US" sz="1200" dirty="0">
                    <a:solidFill>
                      <a:schemeClr val="tx2"/>
                    </a:solidFill>
                  </a:rPr>
                  <a:t> </a:t>
                </a:r>
                <a:r>
                  <a:rPr lang="en-US" sz="1200" dirty="0" err="1">
                    <a:solidFill>
                      <a:schemeClr val="tx2"/>
                    </a:solidFill>
                  </a:rPr>
                  <a:t>transformării</a:t>
                </a:r>
                <a:r>
                  <a:rPr lang="en-US" sz="1200" dirty="0">
                    <a:solidFill>
                      <a:schemeClr val="tx2"/>
                    </a:solidFill>
                  </a:rPr>
                  <a:t> Hadamard </a:t>
                </a:r>
                <a:r>
                  <a:rPr lang="en-US" sz="1200" dirty="0" err="1">
                    <a:solidFill>
                      <a:schemeClr val="tx2"/>
                    </a:solidFill>
                  </a:rPr>
                  <a:t>avem</a:t>
                </a:r>
                <a:r>
                  <a:rPr lang="en-US" sz="1200" dirty="0">
                    <a:solidFill>
                      <a:schemeClr val="tx2"/>
                    </a:solidFill>
                  </a:rPr>
                  <a:t>:</a:t>
                </a:r>
              </a:p>
              <a:p>
                <a:pPr marL="0" marR="0" algn="ctr">
                  <a:lnSpc>
                    <a:spcPct val="107000"/>
                  </a:lnSpc>
                  <a:spcBef>
                    <a:spcPts val="0"/>
                  </a:spcBef>
                  <a:spcAft>
                    <a:spcPts val="1440"/>
                  </a:spcAft>
                </a:pPr>
                <a14:m>
                  <m:oMath xmlns:m="http://schemas.openxmlformats.org/officeDocument/2006/math">
                    <m:r>
                      <a:rPr lang="en-US" sz="1200">
                        <a:solidFill>
                          <a:schemeClr val="tx2"/>
                        </a:solidFill>
                        <a:latin typeface="Cambria Math" panose="02040503050406030204" pitchFamily="18" charset="0"/>
                      </a:rPr>
                      <m:t>𝑝</m:t>
                    </m:r>
                    <m:r>
                      <a:rPr lang="en-US" sz="1200">
                        <a:solidFill>
                          <a:schemeClr val="tx2"/>
                        </a:solidFill>
                        <a:latin typeface="Cambria Math" panose="02040503050406030204" pitchFamily="18" charset="0"/>
                      </a:rPr>
                      <m:t>=</m:t>
                    </m:r>
                    <m:f>
                      <m:fPr>
                        <m:ctrlPr>
                          <a:rPr lang="en-US" sz="1200" i="1">
                            <a:solidFill>
                              <a:schemeClr val="tx2"/>
                            </a:solidFill>
                            <a:latin typeface="Cambria Math" panose="02040503050406030204" pitchFamily="18" charset="0"/>
                          </a:rPr>
                        </m:ctrlPr>
                      </m:fPr>
                      <m:num>
                        <m:r>
                          <a:rPr lang="en-US" sz="1200">
                            <a:solidFill>
                              <a:schemeClr val="tx2"/>
                            </a:solidFill>
                            <a:latin typeface="Cambria Math" panose="02040503050406030204" pitchFamily="18" charset="0"/>
                          </a:rPr>
                          <m:t>𝑣</m:t>
                        </m:r>
                        <m:r>
                          <a:rPr lang="en-US" sz="1200">
                            <a:solidFill>
                              <a:schemeClr val="tx2"/>
                            </a:solidFill>
                            <a:latin typeface="Cambria Math" panose="02040503050406030204" pitchFamily="18" charset="0"/>
                          </a:rPr>
                          <m:t>(</m:t>
                        </m:r>
                        <m:r>
                          <a:rPr lang="en-US" sz="1200">
                            <a:solidFill>
                              <a:schemeClr val="tx2"/>
                            </a:solidFill>
                            <a:latin typeface="Cambria Math" panose="02040503050406030204" pitchFamily="18" charset="0"/>
                          </a:rPr>
                          <m:t>𝑘</m:t>
                        </m:r>
                        <m:r>
                          <a:rPr lang="en-US" sz="1200">
                            <a:solidFill>
                              <a:schemeClr val="tx2"/>
                            </a:solidFill>
                            <a:latin typeface="Cambria Math" panose="02040503050406030204" pitchFamily="18" charset="0"/>
                          </a:rPr>
                          <m:t>,</m:t>
                        </m:r>
                        <m:r>
                          <a:rPr lang="en-US" sz="1200">
                            <a:solidFill>
                              <a:schemeClr val="tx2"/>
                            </a:solidFill>
                            <a:latin typeface="Cambria Math" panose="02040503050406030204" pitchFamily="18" charset="0"/>
                          </a:rPr>
                          <m:t>𝑙</m:t>
                        </m:r>
                        <m:r>
                          <a:rPr lang="en-US" sz="1200">
                            <a:solidFill>
                              <a:schemeClr val="tx2"/>
                            </a:solidFill>
                            <a:latin typeface="Cambria Math" panose="02040503050406030204" pitchFamily="18" charset="0"/>
                          </a:rPr>
                          <m:t>)≠0</m:t>
                        </m:r>
                      </m:num>
                      <m:den>
                        <m:sSup>
                          <m:sSupPr>
                            <m:ctrlPr>
                              <a:rPr lang="en-US" sz="1200" i="1">
                                <a:solidFill>
                                  <a:schemeClr val="tx2"/>
                                </a:solidFill>
                                <a:latin typeface="Cambria Math" panose="02040503050406030204" pitchFamily="18" charset="0"/>
                              </a:rPr>
                            </m:ctrlPr>
                          </m:sSupPr>
                          <m:e>
                            <m:r>
                              <a:rPr lang="en-US" sz="1200">
                                <a:solidFill>
                                  <a:schemeClr val="tx2"/>
                                </a:solidFill>
                                <a:latin typeface="Cambria Math" panose="02040503050406030204" pitchFamily="18" charset="0"/>
                              </a:rPr>
                              <m:t>𝑁</m:t>
                            </m:r>
                          </m:e>
                          <m:sup>
                            <m:r>
                              <a:rPr lang="en-US" sz="1200">
                                <a:solidFill>
                                  <a:schemeClr val="tx2"/>
                                </a:solidFill>
                                <a:latin typeface="Cambria Math" panose="02040503050406030204" pitchFamily="18" charset="0"/>
                              </a:rPr>
                              <m:t>2</m:t>
                            </m:r>
                          </m:sup>
                        </m:sSup>
                      </m:den>
                    </m:f>
                  </m:oMath>
                </a14:m>
                <a:r>
                  <a:rPr lang="en-US" sz="1200" dirty="0">
                    <a:solidFill>
                      <a:schemeClr val="tx2"/>
                    </a:solidFill>
                  </a:rPr>
                  <a:t>	(</a:t>
                </a:r>
                <a:r>
                  <a:rPr lang="ro-RO" sz="1200" dirty="0">
                    <a:solidFill>
                      <a:schemeClr val="tx2"/>
                    </a:solidFill>
                  </a:rPr>
                  <a:t>12</a:t>
                </a:r>
                <a:r>
                  <a:rPr lang="en-US" sz="1200" dirty="0">
                    <a:solidFill>
                      <a:schemeClr val="tx2"/>
                    </a:solidFill>
                  </a:rPr>
                  <a:t>)</a:t>
                </a:r>
              </a:p>
              <a:p>
                <a:pPr algn="just"/>
                <a:endParaRPr lang="ro-RO" sz="1200" i="1" dirty="0"/>
              </a:p>
            </p:txBody>
          </p:sp>
        </mc:Choice>
        <mc:Fallback>
          <p:sp>
            <p:nvSpPr>
              <p:cNvPr id="8" name="CasetăText 7">
                <a:extLst>
                  <a:ext uri="{FF2B5EF4-FFF2-40B4-BE49-F238E27FC236}">
                    <a16:creationId xmlns:a16="http://schemas.microsoft.com/office/drawing/2014/main" id="{73E0E287-9953-4DEF-959A-17C213EB1A91}"/>
                  </a:ext>
                </a:extLst>
              </p:cNvPr>
              <p:cNvSpPr txBox="1">
                <a:spLocks noRot="1" noChangeAspect="1" noMove="1" noResize="1" noEditPoints="1" noAdjustHandles="1" noChangeArrowheads="1" noChangeShapeType="1" noTextEdit="1"/>
              </p:cNvSpPr>
              <p:nvPr/>
            </p:nvSpPr>
            <p:spPr>
              <a:xfrm>
                <a:off x="1017954" y="1726798"/>
                <a:ext cx="10335409" cy="3764620"/>
              </a:xfrm>
              <a:prstGeom prst="rect">
                <a:avLst/>
              </a:prstGeom>
              <a:blipFill>
                <a:blip r:embed="rId2"/>
                <a:stretch>
                  <a:fillRect l="-59"/>
                </a:stretch>
              </a:blipFill>
            </p:spPr>
            <p:txBody>
              <a:bodyPr/>
              <a:lstStyle/>
              <a:p>
                <a:r>
                  <a:rPr lang="en-US">
                    <a:noFill/>
                  </a:rPr>
                  <a:t> </a:t>
                </a:r>
              </a:p>
            </p:txBody>
          </p:sp>
        </mc:Fallback>
      </mc:AlternateContent>
    </p:spTree>
    <p:extLst>
      <p:ext uri="{BB962C8B-B14F-4D97-AF65-F5344CB8AC3E}">
        <p14:creationId xmlns:p14="http://schemas.microsoft.com/office/powerpoint/2010/main" val="38907048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reptunghi 6">
            <a:extLst>
              <a:ext uri="{FF2B5EF4-FFF2-40B4-BE49-F238E27FC236}">
                <a16:creationId xmlns:a16="http://schemas.microsoft.com/office/drawing/2014/main" id="{6D0B3C22-B979-41C4-908A-439CDB63BFFB}"/>
              </a:ext>
            </a:extLst>
          </p:cNvPr>
          <p:cNvSpPr>
            <a:spLocks noChangeArrowheads="1"/>
          </p:cNvSpPr>
          <p:nvPr/>
        </p:nvSpPr>
        <p:spPr bwMode="auto">
          <a:xfrm>
            <a:off x="4373816" y="1335785"/>
            <a:ext cx="1581903" cy="708660"/>
          </a:xfrm>
          <a:prstGeom prst="rect">
            <a:avLst/>
          </a:prstGeom>
          <a:ln>
            <a:headEnd/>
            <a:tailEnd/>
          </a:ln>
        </p:spPr>
        <p:style>
          <a:lnRef idx="1">
            <a:schemeClr val="dk1"/>
          </a:lnRef>
          <a:fillRef idx="2">
            <a:schemeClr val="dk1"/>
          </a:fillRef>
          <a:effectRef idx="1">
            <a:schemeClr val="dk1"/>
          </a:effectRef>
          <a:fontRef idx="minor">
            <a:schemeClr val="dk1"/>
          </a:fontRef>
        </p:style>
        <p:txBody>
          <a:bodyPr rot="0" vert="horz" wrap="square" lIns="91440" tIns="45720" rIns="91440" bIns="45720" anchor="t" anchorCtr="0" upright="1">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15000"/>
              </a:lnSpc>
              <a:spcAft>
                <a:spcPts val="1000"/>
              </a:spcAft>
            </a:pPr>
            <a:r>
              <a:rPr lang="ro-RO" sz="8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Afișarea imaginii originale și a histogramei acesteia</a:t>
            </a:r>
          </a:p>
        </p:txBody>
      </p:sp>
      <p:sp>
        <p:nvSpPr>
          <p:cNvPr id="8" name="Dreptunghi 7">
            <a:extLst>
              <a:ext uri="{FF2B5EF4-FFF2-40B4-BE49-F238E27FC236}">
                <a16:creationId xmlns:a16="http://schemas.microsoft.com/office/drawing/2014/main" id="{47E4BF3E-2370-41F1-AB38-B673037D571F}"/>
              </a:ext>
            </a:extLst>
          </p:cNvPr>
          <p:cNvSpPr>
            <a:spLocks noChangeArrowheads="1"/>
          </p:cNvSpPr>
          <p:nvPr/>
        </p:nvSpPr>
        <p:spPr bwMode="auto">
          <a:xfrm>
            <a:off x="6385496" y="1370075"/>
            <a:ext cx="1581903" cy="708660"/>
          </a:xfrm>
          <a:prstGeom prst="rect">
            <a:avLst/>
          </a:prstGeom>
          <a:ln>
            <a:headEnd/>
            <a:tailEnd/>
          </a:ln>
        </p:spPr>
        <p:style>
          <a:lnRef idx="1">
            <a:schemeClr val="dk1"/>
          </a:lnRef>
          <a:fillRef idx="2">
            <a:schemeClr val="dk1"/>
          </a:fillRef>
          <a:effectRef idx="1">
            <a:schemeClr val="dk1"/>
          </a:effectRef>
          <a:fontRef idx="minor">
            <a:schemeClr val="dk1"/>
          </a:fontRef>
        </p:style>
        <p:txBody>
          <a:bodyPr rot="0" vert="horz" wrap="square" lIns="91440" tIns="45720" rIns="91440" bIns="45720" anchor="t" anchorCtr="0" upright="1">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15000"/>
              </a:lnSpc>
              <a:spcAft>
                <a:spcPts val="1000"/>
              </a:spcAft>
            </a:pPr>
            <a:r>
              <a:rPr lang="en-US" sz="8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O</a:t>
            </a:r>
            <a:r>
              <a:rPr lang="ro-RO" sz="800"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bținerea</a:t>
            </a:r>
            <a:r>
              <a:rPr lang="ro-RO" sz="8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 </a:t>
            </a:r>
            <a:r>
              <a:rPr lang="ro-RO" sz="800"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matricii</a:t>
            </a:r>
            <a:r>
              <a:rPr lang="ro-RO" sz="8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 imagine și a dimensiunilor </a:t>
            </a:r>
            <a:r>
              <a:rPr lang="ro-RO" sz="800"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acesteia+afișare</a:t>
            </a:r>
            <a:r>
              <a:rPr lang="ro-RO" sz="8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 </a:t>
            </a:r>
          </a:p>
          <a:p>
            <a:pPr algn="ctr">
              <a:lnSpc>
                <a:spcPct val="115000"/>
              </a:lnSpc>
              <a:spcAft>
                <a:spcPts val="1000"/>
              </a:spcAft>
            </a:pPr>
            <a:endParaRPr lang="ro-RO" sz="8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Dreptunghi 9">
            <a:extLst>
              <a:ext uri="{FF2B5EF4-FFF2-40B4-BE49-F238E27FC236}">
                <a16:creationId xmlns:a16="http://schemas.microsoft.com/office/drawing/2014/main" id="{7332AB86-FB14-42E2-A1D3-807527BEEF04}"/>
              </a:ext>
            </a:extLst>
          </p:cNvPr>
          <p:cNvSpPr>
            <a:spLocks noChangeArrowheads="1"/>
          </p:cNvSpPr>
          <p:nvPr/>
        </p:nvSpPr>
        <p:spPr bwMode="auto">
          <a:xfrm>
            <a:off x="4470590" y="2524505"/>
            <a:ext cx="1581903" cy="708660"/>
          </a:xfrm>
          <a:prstGeom prst="rect">
            <a:avLst/>
          </a:prstGeom>
          <a:ln>
            <a:headEnd/>
            <a:tailEnd/>
          </a:ln>
        </p:spPr>
        <p:style>
          <a:lnRef idx="1">
            <a:schemeClr val="dk1"/>
          </a:lnRef>
          <a:fillRef idx="2">
            <a:schemeClr val="dk1"/>
          </a:fillRef>
          <a:effectRef idx="1">
            <a:schemeClr val="dk1"/>
          </a:effectRef>
          <a:fontRef idx="minor">
            <a:schemeClr val="dk1"/>
          </a:fontRef>
        </p:style>
        <p:txBody>
          <a:bodyPr rot="0" vert="horz" wrap="square" lIns="91440" tIns="45720" rIns="91440" bIns="45720" anchor="t" anchorCtr="0" upright="1">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15000"/>
              </a:lnSpc>
              <a:spcAft>
                <a:spcPts val="1000"/>
              </a:spcAft>
            </a:pPr>
            <a:r>
              <a:rPr lang="ro-RO" sz="8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Calcularea transformatei Hadamard  </a:t>
            </a:r>
            <a:r>
              <a:rPr lang="ro-RO" sz="800"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neordonate+afișarea</a:t>
            </a:r>
            <a:r>
              <a:rPr lang="ro-RO" sz="8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 </a:t>
            </a:r>
            <a:r>
              <a:rPr lang="ro-RO" sz="800"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matricii</a:t>
            </a:r>
            <a:endParaRPr lang="ro-RO" sz="8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Dreptunghi 10">
            <a:extLst>
              <a:ext uri="{FF2B5EF4-FFF2-40B4-BE49-F238E27FC236}">
                <a16:creationId xmlns:a16="http://schemas.microsoft.com/office/drawing/2014/main" id="{79A51774-5AFA-4AC0-8696-242750EE89F8}"/>
              </a:ext>
            </a:extLst>
          </p:cNvPr>
          <p:cNvSpPr>
            <a:spLocks noChangeArrowheads="1"/>
          </p:cNvSpPr>
          <p:nvPr/>
        </p:nvSpPr>
        <p:spPr bwMode="auto">
          <a:xfrm>
            <a:off x="6537896" y="2524505"/>
            <a:ext cx="1581903" cy="708660"/>
          </a:xfrm>
          <a:prstGeom prst="rect">
            <a:avLst/>
          </a:prstGeom>
          <a:ln>
            <a:headEnd/>
            <a:tailEnd/>
          </a:ln>
        </p:spPr>
        <p:style>
          <a:lnRef idx="1">
            <a:schemeClr val="dk1"/>
          </a:lnRef>
          <a:fillRef idx="2">
            <a:schemeClr val="dk1"/>
          </a:fillRef>
          <a:effectRef idx="1">
            <a:schemeClr val="dk1"/>
          </a:effectRef>
          <a:fontRef idx="minor">
            <a:schemeClr val="dk1"/>
          </a:fontRef>
        </p:style>
        <p:txBody>
          <a:bodyPr rot="0" vert="horz" wrap="square" lIns="91440" tIns="45720" rIns="91440" bIns="45720" anchor="t" anchorCtr="0" upright="1">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15000"/>
              </a:lnSpc>
              <a:spcAft>
                <a:spcPts val="1000"/>
              </a:spcAft>
            </a:pPr>
            <a:r>
              <a:rPr lang="ro-RO" sz="8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Normalizarea </a:t>
            </a:r>
            <a:r>
              <a:rPr lang="ro-RO" sz="800" dirty="0" err="1">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matricii</a:t>
            </a:r>
            <a:endParaRPr lang="ro-RO" sz="8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Dreptunghi 11">
            <a:extLst>
              <a:ext uri="{FF2B5EF4-FFF2-40B4-BE49-F238E27FC236}">
                <a16:creationId xmlns:a16="http://schemas.microsoft.com/office/drawing/2014/main" id="{F643CE06-333E-4913-9080-04A1B1B8C584}"/>
              </a:ext>
            </a:extLst>
          </p:cNvPr>
          <p:cNvSpPr>
            <a:spLocks noChangeArrowheads="1"/>
          </p:cNvSpPr>
          <p:nvPr/>
        </p:nvSpPr>
        <p:spPr bwMode="auto">
          <a:xfrm>
            <a:off x="8523628" y="2568955"/>
            <a:ext cx="1462119" cy="664210"/>
          </a:xfrm>
          <a:prstGeom prst="rect">
            <a:avLst/>
          </a:prstGeom>
          <a:ln>
            <a:headEnd/>
            <a:tailEnd/>
          </a:ln>
        </p:spPr>
        <p:style>
          <a:lnRef idx="1">
            <a:schemeClr val="dk1"/>
          </a:lnRef>
          <a:fillRef idx="2">
            <a:schemeClr val="dk1"/>
          </a:fillRef>
          <a:effectRef idx="1">
            <a:schemeClr val="dk1"/>
          </a:effectRef>
          <a:fontRef idx="minor">
            <a:schemeClr val="dk1"/>
          </a:fontRef>
        </p:style>
        <p:txBody>
          <a:bodyPr rot="0" vert="horz" wrap="square" lIns="91440" tIns="45720" rIns="91440" bIns="45720" anchor="t" anchorCtr="0" upright="1">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15000"/>
              </a:lnSpc>
              <a:spcAft>
                <a:spcPts val="1000"/>
              </a:spcAft>
            </a:pPr>
            <a:r>
              <a:rPr lang="ro-RO" sz="8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Calcularea </a:t>
            </a:r>
            <a:r>
              <a:rPr lang="ro-RO" sz="800" dirty="0" err="1">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matricii</a:t>
            </a:r>
            <a:r>
              <a:rPr lang="ro-RO" sz="8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 Hadamard neordonate  având dimensiunea </a:t>
            </a:r>
            <a:r>
              <a:rPr lang="ro-RO" sz="800" dirty="0" err="1">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determinată+afișare</a:t>
            </a:r>
            <a:endParaRPr lang="ro-RO" sz="8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Dreptunghi 13">
            <a:extLst>
              <a:ext uri="{FF2B5EF4-FFF2-40B4-BE49-F238E27FC236}">
                <a16:creationId xmlns:a16="http://schemas.microsoft.com/office/drawing/2014/main" id="{66611F03-F8A7-46CA-8709-5E183D449728}"/>
              </a:ext>
            </a:extLst>
          </p:cNvPr>
          <p:cNvSpPr>
            <a:spLocks noChangeArrowheads="1"/>
          </p:cNvSpPr>
          <p:nvPr/>
        </p:nvSpPr>
        <p:spPr bwMode="auto">
          <a:xfrm>
            <a:off x="2333942" y="3610355"/>
            <a:ext cx="1581903" cy="708660"/>
          </a:xfrm>
          <a:prstGeom prst="rect">
            <a:avLst/>
          </a:prstGeom>
          <a:ln>
            <a:headEnd/>
            <a:tailEnd/>
          </a:ln>
        </p:spPr>
        <p:style>
          <a:lnRef idx="1">
            <a:schemeClr val="dk1"/>
          </a:lnRef>
          <a:fillRef idx="2">
            <a:schemeClr val="dk1"/>
          </a:fillRef>
          <a:effectRef idx="1">
            <a:schemeClr val="dk1"/>
          </a:effectRef>
          <a:fontRef idx="minor">
            <a:schemeClr val="dk1"/>
          </a:fontRef>
        </p:style>
        <p:txBody>
          <a:bodyPr rot="0" vert="horz" wrap="square" lIns="91440" tIns="45720" rIns="91440" bIns="45720" anchor="t" anchorCtr="0" upright="1">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15000"/>
              </a:lnSpc>
              <a:spcAft>
                <a:spcPts val="1000"/>
              </a:spcAft>
            </a:pPr>
            <a:r>
              <a:rPr lang="ro-RO" sz="8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Ordonarea </a:t>
            </a:r>
            <a:r>
              <a:rPr lang="ro-RO" sz="800" dirty="0" err="1">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matricii</a:t>
            </a:r>
            <a:r>
              <a:rPr lang="ro-RO" sz="8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 </a:t>
            </a:r>
            <a:r>
              <a:rPr lang="ro-RO" sz="800" dirty="0" err="1">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Hadamard+afișare</a:t>
            </a:r>
            <a:endParaRPr lang="ro-RO" sz="8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5" name="Dreptunghi 14">
            <a:extLst>
              <a:ext uri="{FF2B5EF4-FFF2-40B4-BE49-F238E27FC236}">
                <a16:creationId xmlns:a16="http://schemas.microsoft.com/office/drawing/2014/main" id="{C413212A-3EA3-496B-8322-5D2194DDC9C4}"/>
              </a:ext>
            </a:extLst>
          </p:cNvPr>
          <p:cNvSpPr>
            <a:spLocks noChangeArrowheads="1"/>
          </p:cNvSpPr>
          <p:nvPr/>
        </p:nvSpPr>
        <p:spPr bwMode="auto">
          <a:xfrm>
            <a:off x="4470590" y="3610355"/>
            <a:ext cx="1581903" cy="708660"/>
          </a:xfrm>
          <a:prstGeom prst="rect">
            <a:avLst/>
          </a:prstGeom>
          <a:ln>
            <a:headEnd/>
            <a:tailEnd/>
          </a:ln>
        </p:spPr>
        <p:style>
          <a:lnRef idx="1">
            <a:schemeClr val="dk1"/>
          </a:lnRef>
          <a:fillRef idx="2">
            <a:schemeClr val="dk1"/>
          </a:fillRef>
          <a:effectRef idx="1">
            <a:schemeClr val="dk1"/>
          </a:effectRef>
          <a:fontRef idx="minor">
            <a:schemeClr val="dk1"/>
          </a:fontRef>
        </p:style>
        <p:txBody>
          <a:bodyPr rot="0" vert="horz" wrap="square" lIns="91440" tIns="45720" rIns="91440" bIns="45720" anchor="t" anchorCtr="0" upright="1">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15000"/>
              </a:lnSpc>
              <a:spcAft>
                <a:spcPts val="1000"/>
              </a:spcAft>
            </a:pPr>
            <a:r>
              <a:rPr lang="ro-RO" sz="80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Normalizarea matricii</a:t>
            </a:r>
            <a:endParaRPr lang="ro-RO" sz="8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 name="Dreptunghi 15">
            <a:extLst>
              <a:ext uri="{FF2B5EF4-FFF2-40B4-BE49-F238E27FC236}">
                <a16:creationId xmlns:a16="http://schemas.microsoft.com/office/drawing/2014/main" id="{86030E84-2871-41CB-83A0-4D9499427D8B}"/>
              </a:ext>
            </a:extLst>
          </p:cNvPr>
          <p:cNvSpPr>
            <a:spLocks noChangeArrowheads="1"/>
          </p:cNvSpPr>
          <p:nvPr/>
        </p:nvSpPr>
        <p:spPr bwMode="auto">
          <a:xfrm>
            <a:off x="6537896" y="3665219"/>
            <a:ext cx="1581903" cy="708660"/>
          </a:xfrm>
          <a:prstGeom prst="rect">
            <a:avLst/>
          </a:prstGeom>
          <a:ln>
            <a:headEnd/>
            <a:tailEnd/>
          </a:ln>
        </p:spPr>
        <p:style>
          <a:lnRef idx="1">
            <a:schemeClr val="dk1"/>
          </a:lnRef>
          <a:fillRef idx="2">
            <a:schemeClr val="dk1"/>
          </a:fillRef>
          <a:effectRef idx="1">
            <a:schemeClr val="dk1"/>
          </a:effectRef>
          <a:fontRef idx="minor">
            <a:schemeClr val="dk1"/>
          </a:fontRef>
        </p:style>
        <p:txBody>
          <a:bodyPr rot="0" vert="horz" wrap="square" lIns="91440" tIns="45720" rIns="91440" bIns="45720" anchor="t" anchorCtr="0" upright="1">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15000"/>
              </a:lnSpc>
              <a:spcAft>
                <a:spcPts val="1000"/>
              </a:spcAft>
            </a:pPr>
            <a:r>
              <a:rPr lang="ro-RO" sz="8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Calcularea transformatei Hadamard ordonate +afișarea </a:t>
            </a:r>
            <a:r>
              <a:rPr lang="ro-RO" sz="800"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matricii</a:t>
            </a:r>
            <a:endParaRPr lang="ro-RO" sz="8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Dreptunghi 16">
            <a:extLst>
              <a:ext uri="{FF2B5EF4-FFF2-40B4-BE49-F238E27FC236}">
                <a16:creationId xmlns:a16="http://schemas.microsoft.com/office/drawing/2014/main" id="{EEF2F8FE-13B9-43A5-8A96-8D144B805D60}"/>
              </a:ext>
            </a:extLst>
          </p:cNvPr>
          <p:cNvSpPr>
            <a:spLocks noChangeArrowheads="1"/>
          </p:cNvSpPr>
          <p:nvPr/>
        </p:nvSpPr>
        <p:spPr bwMode="auto">
          <a:xfrm>
            <a:off x="8605202" y="3621023"/>
            <a:ext cx="1581903" cy="708660"/>
          </a:xfrm>
          <a:prstGeom prst="rect">
            <a:avLst/>
          </a:prstGeom>
          <a:ln>
            <a:headEnd/>
            <a:tailEnd/>
          </a:ln>
        </p:spPr>
        <p:style>
          <a:lnRef idx="1">
            <a:schemeClr val="dk1"/>
          </a:lnRef>
          <a:fillRef idx="2">
            <a:schemeClr val="dk1"/>
          </a:fillRef>
          <a:effectRef idx="1">
            <a:schemeClr val="dk1"/>
          </a:effectRef>
          <a:fontRef idx="minor">
            <a:schemeClr val="dk1"/>
          </a:fontRef>
        </p:style>
        <p:txBody>
          <a:bodyPr rot="0" vert="horz" wrap="square" lIns="91440" tIns="45720" rIns="91440" bIns="45720" anchor="t" anchorCtr="0" upright="1">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15000"/>
              </a:lnSpc>
              <a:spcAft>
                <a:spcPts val="1000"/>
              </a:spcAft>
            </a:pPr>
            <a:r>
              <a:rPr lang="ro-RO" sz="80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Aplicarea transformatei asupra imaginii, afișarea imaginii în domaniul frecvență și a histogramei acesteia</a:t>
            </a:r>
            <a:endParaRPr lang="ro-RO" sz="8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9" name="Conector drept cu săgeată 18">
            <a:extLst>
              <a:ext uri="{FF2B5EF4-FFF2-40B4-BE49-F238E27FC236}">
                <a16:creationId xmlns:a16="http://schemas.microsoft.com/office/drawing/2014/main" id="{D089E8A0-8A35-4A54-8B7F-E2E6E0AFF1A1}"/>
              </a:ext>
            </a:extLst>
          </p:cNvPr>
          <p:cNvCxnSpPr>
            <a:cxnSpLocks noChangeShapeType="1"/>
          </p:cNvCxnSpPr>
          <p:nvPr/>
        </p:nvCxnSpPr>
        <p:spPr bwMode="auto">
          <a:xfrm>
            <a:off x="3962369" y="1698454"/>
            <a:ext cx="411447" cy="0"/>
          </a:xfrm>
          <a:prstGeom prst="straightConnector1">
            <a:avLst/>
          </a:prstGeom>
          <a:ln>
            <a:headEnd type="none" w="med" len="med"/>
            <a:tailEnd type="triangle" w="med" len="med"/>
          </a:ln>
        </p:spPr>
        <p:style>
          <a:lnRef idx="1">
            <a:schemeClr val="dk1"/>
          </a:lnRef>
          <a:fillRef idx="2">
            <a:schemeClr val="dk1"/>
          </a:fillRef>
          <a:effectRef idx="1">
            <a:schemeClr val="dk1"/>
          </a:effectRef>
          <a:fontRef idx="minor">
            <a:schemeClr val="dk1"/>
          </a:fontRef>
        </p:style>
      </p:cxnSp>
      <p:cxnSp>
        <p:nvCxnSpPr>
          <p:cNvPr id="20" name="Conector drept cu săgeată 19">
            <a:extLst>
              <a:ext uri="{FF2B5EF4-FFF2-40B4-BE49-F238E27FC236}">
                <a16:creationId xmlns:a16="http://schemas.microsoft.com/office/drawing/2014/main" id="{6CD5FCDE-22A4-4F46-8963-819F474F5722}"/>
              </a:ext>
            </a:extLst>
          </p:cNvPr>
          <p:cNvCxnSpPr>
            <a:cxnSpLocks noChangeShapeType="1"/>
          </p:cNvCxnSpPr>
          <p:nvPr/>
        </p:nvCxnSpPr>
        <p:spPr bwMode="auto">
          <a:xfrm>
            <a:off x="5970993" y="1689353"/>
            <a:ext cx="411447" cy="0"/>
          </a:xfrm>
          <a:prstGeom prst="straightConnector1">
            <a:avLst/>
          </a:prstGeom>
          <a:ln>
            <a:headEnd type="none" w="med" len="med"/>
            <a:tailEnd type="triangle" w="med" len="med"/>
          </a:ln>
        </p:spPr>
        <p:style>
          <a:lnRef idx="1">
            <a:schemeClr val="dk1"/>
          </a:lnRef>
          <a:fillRef idx="2">
            <a:schemeClr val="dk1"/>
          </a:fillRef>
          <a:effectRef idx="1">
            <a:schemeClr val="dk1"/>
          </a:effectRef>
          <a:fontRef idx="minor">
            <a:schemeClr val="dk1"/>
          </a:fontRef>
        </p:style>
      </p:cxnSp>
      <p:cxnSp>
        <p:nvCxnSpPr>
          <p:cNvPr id="21" name="Conector drept cu săgeată 20">
            <a:extLst>
              <a:ext uri="{FF2B5EF4-FFF2-40B4-BE49-F238E27FC236}">
                <a16:creationId xmlns:a16="http://schemas.microsoft.com/office/drawing/2014/main" id="{6884EE65-D864-4FA0-B1B2-10F1E8FBA4C4}"/>
              </a:ext>
            </a:extLst>
          </p:cNvPr>
          <p:cNvCxnSpPr>
            <a:cxnSpLocks noChangeShapeType="1"/>
          </p:cNvCxnSpPr>
          <p:nvPr/>
        </p:nvCxnSpPr>
        <p:spPr bwMode="auto">
          <a:xfrm>
            <a:off x="7996389" y="1687067"/>
            <a:ext cx="411447" cy="0"/>
          </a:xfrm>
          <a:prstGeom prst="straightConnector1">
            <a:avLst/>
          </a:prstGeom>
          <a:ln>
            <a:headEnd type="none" w="med" len="med"/>
            <a:tailEnd type="triangle" w="med" len="med"/>
          </a:ln>
        </p:spPr>
        <p:style>
          <a:lnRef idx="1">
            <a:schemeClr val="dk1"/>
          </a:lnRef>
          <a:fillRef idx="2">
            <a:schemeClr val="dk1"/>
          </a:fillRef>
          <a:effectRef idx="1">
            <a:schemeClr val="dk1"/>
          </a:effectRef>
          <a:fontRef idx="minor">
            <a:schemeClr val="dk1"/>
          </a:fontRef>
        </p:style>
      </p:cxnSp>
      <p:cxnSp>
        <p:nvCxnSpPr>
          <p:cNvPr id="22" name="Conector drept cu săgeată 21">
            <a:extLst>
              <a:ext uri="{FF2B5EF4-FFF2-40B4-BE49-F238E27FC236}">
                <a16:creationId xmlns:a16="http://schemas.microsoft.com/office/drawing/2014/main" id="{0DEDE33E-6C7F-4906-836E-8AE6C85B60B3}"/>
              </a:ext>
            </a:extLst>
          </p:cNvPr>
          <p:cNvCxnSpPr>
            <a:cxnSpLocks noChangeShapeType="1"/>
            <a:endCxn id="12" idx="0"/>
          </p:cNvCxnSpPr>
          <p:nvPr/>
        </p:nvCxnSpPr>
        <p:spPr bwMode="auto">
          <a:xfrm>
            <a:off x="9253275" y="2328290"/>
            <a:ext cx="1413" cy="240665"/>
          </a:xfrm>
          <a:prstGeom prst="straightConnector1">
            <a:avLst/>
          </a:prstGeom>
          <a:ln>
            <a:headEnd type="none" w="med" len="med"/>
            <a:tailEnd type="triangle" w="med" len="med"/>
          </a:ln>
        </p:spPr>
        <p:style>
          <a:lnRef idx="1">
            <a:schemeClr val="dk1"/>
          </a:lnRef>
          <a:fillRef idx="2">
            <a:schemeClr val="dk1"/>
          </a:fillRef>
          <a:effectRef idx="1">
            <a:schemeClr val="dk1"/>
          </a:effectRef>
          <a:fontRef idx="minor">
            <a:schemeClr val="dk1"/>
          </a:fontRef>
        </p:style>
      </p:cxnSp>
      <p:cxnSp>
        <p:nvCxnSpPr>
          <p:cNvPr id="23" name="Conector drept cu săgeată 22">
            <a:extLst>
              <a:ext uri="{FF2B5EF4-FFF2-40B4-BE49-F238E27FC236}">
                <a16:creationId xmlns:a16="http://schemas.microsoft.com/office/drawing/2014/main" id="{62BECB36-F58F-4B82-8E2E-0CCCB0C79EA8}"/>
              </a:ext>
            </a:extLst>
          </p:cNvPr>
          <p:cNvCxnSpPr>
            <a:cxnSpLocks noChangeShapeType="1"/>
            <a:endCxn id="11" idx="3"/>
          </p:cNvCxnSpPr>
          <p:nvPr/>
        </p:nvCxnSpPr>
        <p:spPr bwMode="auto">
          <a:xfrm flipH="1">
            <a:off x="8119799" y="2878835"/>
            <a:ext cx="375859" cy="0"/>
          </a:xfrm>
          <a:prstGeom prst="straightConnector1">
            <a:avLst/>
          </a:prstGeom>
          <a:ln>
            <a:headEnd type="none" w="med" len="med"/>
            <a:tailEnd type="triangle" w="med" len="med"/>
          </a:ln>
        </p:spPr>
        <p:style>
          <a:lnRef idx="1">
            <a:schemeClr val="dk1"/>
          </a:lnRef>
          <a:fillRef idx="2">
            <a:schemeClr val="dk1"/>
          </a:fillRef>
          <a:effectRef idx="1">
            <a:schemeClr val="dk1"/>
          </a:effectRef>
          <a:fontRef idx="minor">
            <a:schemeClr val="dk1"/>
          </a:fontRef>
        </p:style>
      </p:cxnSp>
      <p:cxnSp>
        <p:nvCxnSpPr>
          <p:cNvPr id="24" name="Conector drept cu săgeată 23">
            <a:extLst>
              <a:ext uri="{FF2B5EF4-FFF2-40B4-BE49-F238E27FC236}">
                <a16:creationId xmlns:a16="http://schemas.microsoft.com/office/drawing/2014/main" id="{2D7CCD84-7697-4B72-A2B4-61E60FB042C9}"/>
              </a:ext>
            </a:extLst>
          </p:cNvPr>
          <p:cNvCxnSpPr>
            <a:cxnSpLocks noChangeShapeType="1"/>
            <a:stCxn id="11" idx="1"/>
            <a:endCxn id="10" idx="3"/>
          </p:cNvCxnSpPr>
          <p:nvPr/>
        </p:nvCxnSpPr>
        <p:spPr bwMode="auto">
          <a:xfrm flipH="1">
            <a:off x="6052493" y="2878835"/>
            <a:ext cx="485403" cy="0"/>
          </a:xfrm>
          <a:prstGeom prst="straightConnector1">
            <a:avLst/>
          </a:prstGeom>
          <a:ln>
            <a:headEnd type="none" w="med" len="med"/>
            <a:tailEnd type="triangle" w="med" len="med"/>
          </a:ln>
        </p:spPr>
        <p:style>
          <a:lnRef idx="1">
            <a:schemeClr val="dk1"/>
          </a:lnRef>
          <a:fillRef idx="2">
            <a:schemeClr val="dk1"/>
          </a:fillRef>
          <a:effectRef idx="1">
            <a:schemeClr val="dk1"/>
          </a:effectRef>
          <a:fontRef idx="minor">
            <a:schemeClr val="dk1"/>
          </a:fontRef>
        </p:style>
      </p:cxnSp>
      <p:cxnSp>
        <p:nvCxnSpPr>
          <p:cNvPr id="25" name="Conector drept cu săgeată 24">
            <a:extLst>
              <a:ext uri="{FF2B5EF4-FFF2-40B4-BE49-F238E27FC236}">
                <a16:creationId xmlns:a16="http://schemas.microsoft.com/office/drawing/2014/main" id="{716F5ABD-C880-464B-9403-0800089C236D}"/>
              </a:ext>
            </a:extLst>
          </p:cNvPr>
          <p:cNvCxnSpPr>
            <a:cxnSpLocks noChangeShapeType="1"/>
          </p:cNvCxnSpPr>
          <p:nvPr/>
        </p:nvCxnSpPr>
        <p:spPr bwMode="auto">
          <a:xfrm flipH="1">
            <a:off x="3958519" y="2901060"/>
            <a:ext cx="1007" cy="0"/>
          </a:xfrm>
          <a:prstGeom prst="straightConnector1">
            <a:avLst/>
          </a:prstGeom>
          <a:ln>
            <a:headEnd type="none" w="med" len="med"/>
            <a:tailEnd type="triangle" w="med" len="med"/>
          </a:ln>
        </p:spPr>
        <p:style>
          <a:lnRef idx="1">
            <a:schemeClr val="dk1"/>
          </a:lnRef>
          <a:fillRef idx="2">
            <a:schemeClr val="dk1"/>
          </a:fillRef>
          <a:effectRef idx="1">
            <a:schemeClr val="dk1"/>
          </a:effectRef>
          <a:fontRef idx="minor">
            <a:schemeClr val="dk1"/>
          </a:fontRef>
        </p:style>
      </p:cxnSp>
      <p:cxnSp>
        <p:nvCxnSpPr>
          <p:cNvPr id="26" name="Conector drept cu săgeată 25">
            <a:extLst>
              <a:ext uri="{FF2B5EF4-FFF2-40B4-BE49-F238E27FC236}">
                <a16:creationId xmlns:a16="http://schemas.microsoft.com/office/drawing/2014/main" id="{25B4AEE1-446E-42A6-9CC6-27BFC81B0B05}"/>
              </a:ext>
            </a:extLst>
          </p:cNvPr>
          <p:cNvCxnSpPr>
            <a:cxnSpLocks noChangeShapeType="1"/>
          </p:cNvCxnSpPr>
          <p:nvPr/>
        </p:nvCxnSpPr>
        <p:spPr bwMode="auto">
          <a:xfrm>
            <a:off x="3916807" y="3964685"/>
            <a:ext cx="497388" cy="0"/>
          </a:xfrm>
          <a:prstGeom prst="straightConnector1">
            <a:avLst/>
          </a:prstGeom>
          <a:ln>
            <a:headEnd type="none" w="med" len="med"/>
            <a:tailEnd type="triangle" w="med" len="med"/>
          </a:ln>
        </p:spPr>
        <p:style>
          <a:lnRef idx="1">
            <a:schemeClr val="dk1"/>
          </a:lnRef>
          <a:fillRef idx="2">
            <a:schemeClr val="dk1"/>
          </a:fillRef>
          <a:effectRef idx="1">
            <a:schemeClr val="dk1"/>
          </a:effectRef>
          <a:fontRef idx="minor">
            <a:schemeClr val="dk1"/>
          </a:fontRef>
        </p:style>
      </p:cxnSp>
      <p:cxnSp>
        <p:nvCxnSpPr>
          <p:cNvPr id="27" name="Conector drept cu săgeată 26">
            <a:extLst>
              <a:ext uri="{FF2B5EF4-FFF2-40B4-BE49-F238E27FC236}">
                <a16:creationId xmlns:a16="http://schemas.microsoft.com/office/drawing/2014/main" id="{871AF56E-8DC9-4723-9229-826A4F0A51E8}"/>
              </a:ext>
            </a:extLst>
          </p:cNvPr>
          <p:cNvCxnSpPr>
            <a:cxnSpLocks noChangeShapeType="1"/>
          </p:cNvCxnSpPr>
          <p:nvPr/>
        </p:nvCxnSpPr>
        <p:spPr bwMode="auto">
          <a:xfrm>
            <a:off x="3157656" y="3222497"/>
            <a:ext cx="0" cy="387858"/>
          </a:xfrm>
          <a:prstGeom prst="straightConnector1">
            <a:avLst/>
          </a:prstGeom>
          <a:ln>
            <a:headEnd type="none" w="med" len="med"/>
            <a:tailEnd type="triangle" w="med" len="med"/>
          </a:ln>
        </p:spPr>
        <p:style>
          <a:lnRef idx="1">
            <a:schemeClr val="dk1"/>
          </a:lnRef>
          <a:fillRef idx="2">
            <a:schemeClr val="dk1"/>
          </a:fillRef>
          <a:effectRef idx="1">
            <a:schemeClr val="dk1"/>
          </a:effectRef>
          <a:fontRef idx="minor">
            <a:schemeClr val="dk1"/>
          </a:fontRef>
        </p:style>
      </p:cxnSp>
      <p:cxnSp>
        <p:nvCxnSpPr>
          <p:cNvPr id="28" name="Conector drept cu săgeată 27">
            <a:extLst>
              <a:ext uri="{FF2B5EF4-FFF2-40B4-BE49-F238E27FC236}">
                <a16:creationId xmlns:a16="http://schemas.microsoft.com/office/drawing/2014/main" id="{A3648184-919B-4B77-8F2D-81AFD80CB486}"/>
              </a:ext>
            </a:extLst>
          </p:cNvPr>
          <p:cNvCxnSpPr>
            <a:cxnSpLocks noChangeShapeType="1"/>
          </p:cNvCxnSpPr>
          <p:nvPr/>
        </p:nvCxnSpPr>
        <p:spPr bwMode="auto">
          <a:xfrm>
            <a:off x="6037452" y="3964685"/>
            <a:ext cx="497388" cy="0"/>
          </a:xfrm>
          <a:prstGeom prst="straightConnector1">
            <a:avLst/>
          </a:prstGeom>
          <a:ln>
            <a:headEnd type="none" w="med" len="med"/>
            <a:tailEnd type="triangle" w="med" len="med"/>
          </a:ln>
        </p:spPr>
        <p:style>
          <a:lnRef idx="1">
            <a:schemeClr val="dk1"/>
          </a:lnRef>
          <a:fillRef idx="2">
            <a:schemeClr val="dk1"/>
          </a:fillRef>
          <a:effectRef idx="1">
            <a:schemeClr val="dk1"/>
          </a:effectRef>
          <a:fontRef idx="minor">
            <a:schemeClr val="dk1"/>
          </a:fontRef>
        </p:style>
      </p:cxnSp>
      <p:cxnSp>
        <p:nvCxnSpPr>
          <p:cNvPr id="29" name="Conector drept cu săgeată 28">
            <a:extLst>
              <a:ext uri="{FF2B5EF4-FFF2-40B4-BE49-F238E27FC236}">
                <a16:creationId xmlns:a16="http://schemas.microsoft.com/office/drawing/2014/main" id="{AABF773B-9F91-44DE-AAAA-7AD1871A23B4}"/>
              </a:ext>
            </a:extLst>
          </p:cNvPr>
          <p:cNvCxnSpPr>
            <a:cxnSpLocks noChangeShapeType="1"/>
          </p:cNvCxnSpPr>
          <p:nvPr/>
        </p:nvCxnSpPr>
        <p:spPr bwMode="auto">
          <a:xfrm>
            <a:off x="8120761" y="4019549"/>
            <a:ext cx="497388" cy="0"/>
          </a:xfrm>
          <a:prstGeom prst="straightConnector1">
            <a:avLst/>
          </a:prstGeom>
          <a:ln>
            <a:headEnd type="none" w="med" len="med"/>
            <a:tailEnd type="triangle" w="med" len="med"/>
          </a:ln>
        </p:spPr>
        <p:style>
          <a:lnRef idx="1">
            <a:schemeClr val="dk1"/>
          </a:lnRef>
          <a:fillRef idx="2">
            <a:schemeClr val="dk1"/>
          </a:fillRef>
          <a:effectRef idx="1">
            <a:schemeClr val="dk1"/>
          </a:effectRef>
          <a:fontRef idx="minor">
            <a:schemeClr val="dk1"/>
          </a:fontRef>
        </p:style>
      </p:cxnSp>
      <p:cxnSp>
        <p:nvCxnSpPr>
          <p:cNvPr id="30" name="Conector drept cu săgeată 29">
            <a:extLst>
              <a:ext uri="{FF2B5EF4-FFF2-40B4-BE49-F238E27FC236}">
                <a16:creationId xmlns:a16="http://schemas.microsoft.com/office/drawing/2014/main" id="{77C51FB1-C7FE-4F16-ABE3-27CBBD6588B7}"/>
              </a:ext>
            </a:extLst>
          </p:cNvPr>
          <p:cNvCxnSpPr>
            <a:cxnSpLocks noChangeShapeType="1"/>
          </p:cNvCxnSpPr>
          <p:nvPr/>
        </p:nvCxnSpPr>
        <p:spPr bwMode="auto">
          <a:xfrm flipH="1">
            <a:off x="9001434" y="4892039"/>
            <a:ext cx="758" cy="0"/>
          </a:xfrm>
          <a:prstGeom prst="straightConnector1">
            <a:avLst/>
          </a:prstGeom>
          <a:ln>
            <a:headEnd type="none" w="med" len="med"/>
            <a:tailEnd type="triangle" w="med" len="med"/>
          </a:ln>
        </p:spPr>
        <p:style>
          <a:lnRef idx="1">
            <a:schemeClr val="dk1"/>
          </a:lnRef>
          <a:fillRef idx="2">
            <a:schemeClr val="dk1"/>
          </a:fillRef>
          <a:effectRef idx="1">
            <a:schemeClr val="dk1"/>
          </a:effectRef>
          <a:fontRef idx="minor">
            <a:schemeClr val="dk1"/>
          </a:fontRef>
        </p:style>
      </p:cxnSp>
      <p:sp>
        <p:nvSpPr>
          <p:cNvPr id="33" name="Romb 32">
            <a:extLst>
              <a:ext uri="{FF2B5EF4-FFF2-40B4-BE49-F238E27FC236}">
                <a16:creationId xmlns:a16="http://schemas.microsoft.com/office/drawing/2014/main" id="{4AF07263-B3BE-4271-9827-B0A144575EDE}"/>
              </a:ext>
            </a:extLst>
          </p:cNvPr>
          <p:cNvSpPr>
            <a:spLocks noChangeArrowheads="1"/>
          </p:cNvSpPr>
          <p:nvPr/>
        </p:nvSpPr>
        <p:spPr bwMode="auto">
          <a:xfrm>
            <a:off x="8382956" y="1057329"/>
            <a:ext cx="1714996" cy="1276350"/>
          </a:xfrm>
          <a:prstGeom prst="diamond">
            <a:avLst/>
          </a:prstGeom>
          <a:ln>
            <a:headEnd/>
            <a:tailEnd/>
          </a:ln>
        </p:spPr>
        <p:style>
          <a:lnRef idx="1">
            <a:schemeClr val="dk1"/>
          </a:lnRef>
          <a:fillRef idx="2">
            <a:schemeClr val="dk1"/>
          </a:fillRef>
          <a:effectRef idx="1">
            <a:schemeClr val="dk1"/>
          </a:effectRef>
          <a:fontRef idx="minor">
            <a:schemeClr val="dk1"/>
          </a:fontRef>
        </p:style>
        <p:txBody>
          <a:bodyPr rot="0" vert="horz" wrap="square" lIns="91440" tIns="45720" rIns="91440" bIns="45720" anchor="t" anchorCtr="0" upright="1">
            <a:noAutofit/>
          </a:bodyPr>
          <a:lstStyle/>
          <a:p>
            <a:pPr algn="ctr">
              <a:lnSpc>
                <a:spcPct val="115000"/>
              </a:lnSpc>
              <a:spcAft>
                <a:spcPts val="1000"/>
              </a:spcAft>
            </a:pPr>
            <a:r>
              <a:rPr lang="ro-RO" sz="14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Arial"/>
              </a:rPr>
              <a:t>Matrice pătratică?</a:t>
            </a:r>
          </a:p>
        </p:txBody>
      </p:sp>
      <p:sp>
        <p:nvSpPr>
          <p:cNvPr id="34" name="Oval 33">
            <a:extLst>
              <a:ext uri="{FF2B5EF4-FFF2-40B4-BE49-F238E27FC236}">
                <a16:creationId xmlns:a16="http://schemas.microsoft.com/office/drawing/2014/main" id="{66634A47-4E74-4CB2-9F7E-7BFF21BE211E}"/>
              </a:ext>
            </a:extLst>
          </p:cNvPr>
          <p:cNvSpPr>
            <a:spLocks noChangeArrowheads="1"/>
          </p:cNvSpPr>
          <p:nvPr/>
        </p:nvSpPr>
        <p:spPr bwMode="auto">
          <a:xfrm>
            <a:off x="10509399" y="1167395"/>
            <a:ext cx="1635140" cy="998220"/>
          </a:xfrm>
          <a:prstGeom prst="ellipse">
            <a:avLst/>
          </a:prstGeom>
          <a:ln>
            <a:headEnd/>
            <a:tailEnd/>
          </a:ln>
        </p:spPr>
        <p:style>
          <a:lnRef idx="1">
            <a:schemeClr val="dk1"/>
          </a:lnRef>
          <a:fillRef idx="2">
            <a:schemeClr val="dk1"/>
          </a:fillRef>
          <a:effectRef idx="1">
            <a:schemeClr val="dk1"/>
          </a:effectRef>
          <a:fontRef idx="minor">
            <a:schemeClr val="dk1"/>
          </a:fontRef>
        </p:style>
        <p:txBody>
          <a:bodyPr rot="0" vert="horz" wrap="square" lIns="91440" tIns="45720" rIns="91440" bIns="45720" anchor="t" anchorCtr="0" upright="1">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15000"/>
              </a:lnSpc>
              <a:spcAft>
                <a:spcPts val="1000"/>
              </a:spcAft>
            </a:pPr>
            <a:r>
              <a:rPr lang="ro-RO" sz="20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Stop</a:t>
            </a:r>
            <a:endParaRPr lang="ro-RO" sz="20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5" name="Conector drept cu săgeată 34">
            <a:extLst>
              <a:ext uri="{FF2B5EF4-FFF2-40B4-BE49-F238E27FC236}">
                <a16:creationId xmlns:a16="http://schemas.microsoft.com/office/drawing/2014/main" id="{C0645C71-34B8-4410-B25B-2D152589902B}"/>
              </a:ext>
            </a:extLst>
          </p:cNvPr>
          <p:cNvCxnSpPr>
            <a:cxnSpLocks noChangeShapeType="1"/>
          </p:cNvCxnSpPr>
          <p:nvPr/>
        </p:nvCxnSpPr>
        <p:spPr bwMode="auto">
          <a:xfrm>
            <a:off x="10097952" y="1666505"/>
            <a:ext cx="411447" cy="0"/>
          </a:xfrm>
          <a:prstGeom prst="straightConnector1">
            <a:avLst/>
          </a:prstGeom>
          <a:ln>
            <a:headEnd type="none" w="med" len="med"/>
            <a:tailEnd type="triangle" w="med" len="med"/>
          </a:ln>
        </p:spPr>
        <p:style>
          <a:lnRef idx="1">
            <a:schemeClr val="dk1"/>
          </a:lnRef>
          <a:fillRef idx="2">
            <a:schemeClr val="dk1"/>
          </a:fillRef>
          <a:effectRef idx="1">
            <a:schemeClr val="dk1"/>
          </a:effectRef>
          <a:fontRef idx="minor">
            <a:schemeClr val="dk1"/>
          </a:fontRef>
        </p:style>
      </p:cxnSp>
      <p:sp>
        <p:nvSpPr>
          <p:cNvPr id="36" name="Dreptunghi 35">
            <a:extLst>
              <a:ext uri="{FF2B5EF4-FFF2-40B4-BE49-F238E27FC236}">
                <a16:creationId xmlns:a16="http://schemas.microsoft.com/office/drawing/2014/main" id="{48FD70A4-BE46-47CE-A9FB-02CB31CC51F7}"/>
              </a:ext>
            </a:extLst>
          </p:cNvPr>
          <p:cNvSpPr>
            <a:spLocks noChangeArrowheads="1"/>
          </p:cNvSpPr>
          <p:nvPr/>
        </p:nvSpPr>
        <p:spPr bwMode="auto">
          <a:xfrm>
            <a:off x="2333942" y="1341174"/>
            <a:ext cx="1581903" cy="708660"/>
          </a:xfrm>
          <a:prstGeom prst="rect">
            <a:avLst/>
          </a:prstGeom>
          <a:ln>
            <a:headEnd/>
            <a:tailEnd/>
          </a:ln>
        </p:spPr>
        <p:style>
          <a:lnRef idx="1">
            <a:schemeClr val="dk1"/>
          </a:lnRef>
          <a:fillRef idx="2">
            <a:schemeClr val="dk1"/>
          </a:fillRef>
          <a:effectRef idx="1">
            <a:schemeClr val="dk1"/>
          </a:effectRef>
          <a:fontRef idx="minor">
            <a:schemeClr val="dk1"/>
          </a:fontRef>
        </p:style>
        <p:txBody>
          <a:bodyPr rot="0" vert="horz" wrap="square" lIns="91440" tIns="45720" rIns="91440" bIns="45720" anchor="t" anchorCtr="0" upright="1">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15000"/>
              </a:lnSpc>
              <a:spcAft>
                <a:spcPts val="1000"/>
              </a:spcAft>
            </a:pPr>
            <a:r>
              <a:rPr lang="ro-RO" sz="8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Inserarea unei imagini de test</a:t>
            </a:r>
            <a:endParaRPr lang="ro-RO" sz="8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7" name="Dreptunghi 36">
            <a:extLst>
              <a:ext uri="{FF2B5EF4-FFF2-40B4-BE49-F238E27FC236}">
                <a16:creationId xmlns:a16="http://schemas.microsoft.com/office/drawing/2014/main" id="{93641F90-4EA4-4FAC-B972-F06A9A2D8E7D}"/>
              </a:ext>
            </a:extLst>
          </p:cNvPr>
          <p:cNvSpPr>
            <a:spLocks noChangeArrowheads="1"/>
          </p:cNvSpPr>
          <p:nvPr/>
        </p:nvSpPr>
        <p:spPr bwMode="auto">
          <a:xfrm>
            <a:off x="2364042" y="2602937"/>
            <a:ext cx="1581903" cy="708660"/>
          </a:xfrm>
          <a:prstGeom prst="rect">
            <a:avLst/>
          </a:prstGeom>
          <a:ln>
            <a:headEnd/>
            <a:tailEnd/>
          </a:ln>
        </p:spPr>
        <p:style>
          <a:lnRef idx="1">
            <a:schemeClr val="dk1"/>
          </a:lnRef>
          <a:fillRef idx="2">
            <a:schemeClr val="dk1"/>
          </a:fillRef>
          <a:effectRef idx="1">
            <a:schemeClr val="dk1"/>
          </a:effectRef>
          <a:fontRef idx="minor">
            <a:schemeClr val="dk1"/>
          </a:fontRef>
        </p:style>
        <p:txBody>
          <a:bodyPr rot="0" vert="horz" wrap="square" lIns="91440" tIns="45720" rIns="91440" bIns="45720" anchor="t" anchorCtr="0" upright="1">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15000"/>
              </a:lnSpc>
              <a:spcAft>
                <a:spcPts val="1000"/>
              </a:spcAft>
            </a:pPr>
            <a:r>
              <a:rPr lang="ro-RO" sz="8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Aplicarea transformatei asupra imaginii, afișarea imaginii în </a:t>
            </a:r>
            <a:r>
              <a:rPr lang="ro-RO" sz="800"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domaniul</a:t>
            </a:r>
            <a:r>
              <a:rPr lang="ro-RO" sz="8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 frecvență și a histogramei acesteia</a:t>
            </a:r>
            <a:endParaRPr lang="ro-RO" sz="8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51" name="Conector drept cu săgeată 50">
            <a:extLst>
              <a:ext uri="{FF2B5EF4-FFF2-40B4-BE49-F238E27FC236}">
                <a16:creationId xmlns:a16="http://schemas.microsoft.com/office/drawing/2014/main" id="{40F24DD3-E8A7-44E5-9987-6EFD3F9CA8E6}"/>
              </a:ext>
            </a:extLst>
          </p:cNvPr>
          <p:cNvCxnSpPr>
            <a:cxnSpLocks noChangeShapeType="1"/>
          </p:cNvCxnSpPr>
          <p:nvPr/>
        </p:nvCxnSpPr>
        <p:spPr bwMode="auto">
          <a:xfrm flipH="1">
            <a:off x="3985187" y="2901060"/>
            <a:ext cx="485403" cy="0"/>
          </a:xfrm>
          <a:prstGeom prst="straightConnector1">
            <a:avLst/>
          </a:prstGeom>
          <a:ln>
            <a:headEnd type="none" w="med" len="med"/>
            <a:tailEnd type="triangle" w="med" len="med"/>
          </a:ln>
        </p:spPr>
        <p:style>
          <a:lnRef idx="1">
            <a:schemeClr val="dk1"/>
          </a:lnRef>
          <a:fillRef idx="2">
            <a:schemeClr val="dk1"/>
          </a:fillRef>
          <a:effectRef idx="1">
            <a:schemeClr val="dk1"/>
          </a:effectRef>
          <a:fontRef idx="minor">
            <a:schemeClr val="dk1"/>
          </a:fontRef>
        </p:style>
      </p:cxnSp>
      <p:sp>
        <p:nvSpPr>
          <p:cNvPr id="53" name="Dreptunghi 52">
            <a:extLst>
              <a:ext uri="{FF2B5EF4-FFF2-40B4-BE49-F238E27FC236}">
                <a16:creationId xmlns:a16="http://schemas.microsoft.com/office/drawing/2014/main" id="{5410AC69-7372-4957-81FE-0E84A09519BD}"/>
              </a:ext>
            </a:extLst>
          </p:cNvPr>
          <p:cNvSpPr>
            <a:spLocks noChangeArrowheads="1"/>
          </p:cNvSpPr>
          <p:nvPr/>
        </p:nvSpPr>
        <p:spPr bwMode="auto">
          <a:xfrm>
            <a:off x="8594785" y="4761737"/>
            <a:ext cx="1581903" cy="708660"/>
          </a:xfrm>
          <a:prstGeom prst="rect">
            <a:avLst/>
          </a:prstGeom>
          <a:ln>
            <a:headEnd/>
            <a:tailEnd/>
          </a:ln>
        </p:spPr>
        <p:style>
          <a:lnRef idx="1">
            <a:schemeClr val="dk1"/>
          </a:lnRef>
          <a:fillRef idx="2">
            <a:schemeClr val="dk1"/>
          </a:fillRef>
          <a:effectRef idx="1">
            <a:schemeClr val="dk1"/>
          </a:effectRef>
          <a:fontRef idx="minor">
            <a:schemeClr val="dk1"/>
          </a:fontRef>
        </p:style>
        <p:txBody>
          <a:bodyPr rot="0" vert="horz" wrap="square" lIns="91440" tIns="45720" rIns="91440" bIns="45720" anchor="t" anchorCtr="0" upright="1">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15000"/>
              </a:lnSpc>
              <a:spcAft>
                <a:spcPts val="1000"/>
              </a:spcAft>
            </a:pPr>
            <a:r>
              <a:rPr lang="ro-RO" sz="8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Verificarea conservării energiei </a:t>
            </a:r>
            <a:endParaRPr lang="ro-RO" sz="8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4" name="Dreptunghi 53">
            <a:extLst>
              <a:ext uri="{FF2B5EF4-FFF2-40B4-BE49-F238E27FC236}">
                <a16:creationId xmlns:a16="http://schemas.microsoft.com/office/drawing/2014/main" id="{2A1E87A2-66D6-4C85-BD38-26CBE6851876}"/>
              </a:ext>
            </a:extLst>
          </p:cNvPr>
          <p:cNvSpPr>
            <a:spLocks noChangeArrowheads="1"/>
          </p:cNvSpPr>
          <p:nvPr/>
        </p:nvSpPr>
        <p:spPr bwMode="auto">
          <a:xfrm>
            <a:off x="6571720" y="4727092"/>
            <a:ext cx="1581903" cy="708660"/>
          </a:xfrm>
          <a:prstGeom prst="rect">
            <a:avLst/>
          </a:prstGeom>
          <a:ln>
            <a:headEnd/>
            <a:tailEnd/>
          </a:ln>
        </p:spPr>
        <p:style>
          <a:lnRef idx="1">
            <a:schemeClr val="dk1"/>
          </a:lnRef>
          <a:fillRef idx="2">
            <a:schemeClr val="dk1"/>
          </a:fillRef>
          <a:effectRef idx="1">
            <a:schemeClr val="dk1"/>
          </a:effectRef>
          <a:fontRef idx="minor">
            <a:schemeClr val="dk1"/>
          </a:fontRef>
        </p:style>
        <p:txBody>
          <a:bodyPr rot="0" vert="horz" wrap="square" lIns="91440" tIns="45720" rIns="91440" bIns="45720" anchor="t" anchorCtr="0" upright="1">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15000"/>
              </a:lnSpc>
              <a:spcAft>
                <a:spcPts val="1000"/>
              </a:spcAft>
            </a:pPr>
            <a:r>
              <a:rPr lang="ro-RO" sz="8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Aplicarea transformatei </a:t>
            </a:r>
            <a:r>
              <a:rPr lang="ro-RO" sz="800" dirty="0" err="1">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inverse+afișare+eroarea</a:t>
            </a:r>
            <a:r>
              <a:rPr lang="ro-RO" sz="8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 la refacere</a:t>
            </a:r>
          </a:p>
        </p:txBody>
      </p:sp>
      <p:sp>
        <p:nvSpPr>
          <p:cNvPr id="55" name="Dreptunghi 54">
            <a:extLst>
              <a:ext uri="{FF2B5EF4-FFF2-40B4-BE49-F238E27FC236}">
                <a16:creationId xmlns:a16="http://schemas.microsoft.com/office/drawing/2014/main" id="{40C69CAE-71B1-4BB2-88FA-A824E4AE2781}"/>
              </a:ext>
            </a:extLst>
          </p:cNvPr>
          <p:cNvSpPr>
            <a:spLocks noChangeArrowheads="1"/>
          </p:cNvSpPr>
          <p:nvPr/>
        </p:nvSpPr>
        <p:spPr bwMode="auto">
          <a:xfrm>
            <a:off x="4458911" y="4724718"/>
            <a:ext cx="1581903" cy="708660"/>
          </a:xfrm>
          <a:prstGeom prst="rect">
            <a:avLst/>
          </a:prstGeom>
          <a:ln>
            <a:headEnd/>
            <a:tailEnd/>
          </a:ln>
        </p:spPr>
        <p:style>
          <a:lnRef idx="1">
            <a:schemeClr val="dk1"/>
          </a:lnRef>
          <a:fillRef idx="2">
            <a:schemeClr val="dk1"/>
          </a:fillRef>
          <a:effectRef idx="1">
            <a:schemeClr val="dk1"/>
          </a:effectRef>
          <a:fontRef idx="minor">
            <a:schemeClr val="dk1"/>
          </a:fontRef>
        </p:style>
        <p:txBody>
          <a:bodyPr rot="0" vert="horz" wrap="square" lIns="91440" tIns="45720" rIns="91440" bIns="45720" anchor="t" anchorCtr="0" upright="1">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15000"/>
              </a:lnSpc>
              <a:spcAft>
                <a:spcPts val="1000"/>
              </a:spcAft>
            </a:pPr>
            <a:r>
              <a:rPr lang="ro-RO" sz="8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Construirea unei măști de filtrare și afișarea ei</a:t>
            </a:r>
          </a:p>
        </p:txBody>
      </p:sp>
      <p:sp>
        <p:nvSpPr>
          <p:cNvPr id="56" name="Dreptunghi 55">
            <a:extLst>
              <a:ext uri="{FF2B5EF4-FFF2-40B4-BE49-F238E27FC236}">
                <a16:creationId xmlns:a16="http://schemas.microsoft.com/office/drawing/2014/main" id="{6CAA75B2-A51B-42AA-9994-4E8385083EB0}"/>
              </a:ext>
            </a:extLst>
          </p:cNvPr>
          <p:cNvSpPr>
            <a:spLocks noChangeArrowheads="1"/>
          </p:cNvSpPr>
          <p:nvPr/>
        </p:nvSpPr>
        <p:spPr bwMode="auto">
          <a:xfrm>
            <a:off x="2333941" y="4739618"/>
            <a:ext cx="1581903" cy="708660"/>
          </a:xfrm>
          <a:prstGeom prst="rect">
            <a:avLst/>
          </a:prstGeom>
          <a:ln>
            <a:headEnd/>
            <a:tailEnd/>
          </a:ln>
        </p:spPr>
        <p:style>
          <a:lnRef idx="1">
            <a:schemeClr val="dk1"/>
          </a:lnRef>
          <a:fillRef idx="2">
            <a:schemeClr val="dk1"/>
          </a:fillRef>
          <a:effectRef idx="1">
            <a:schemeClr val="dk1"/>
          </a:effectRef>
          <a:fontRef idx="minor">
            <a:schemeClr val="dk1"/>
          </a:fontRef>
        </p:style>
        <p:txBody>
          <a:bodyPr rot="0" vert="horz" wrap="square" lIns="91440" tIns="45720" rIns="91440" bIns="45720" anchor="t" anchorCtr="0" upright="1">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15000"/>
              </a:lnSpc>
              <a:spcAft>
                <a:spcPts val="1000"/>
              </a:spcAft>
            </a:pPr>
            <a:r>
              <a:rPr lang="ro-RO" sz="8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Aplicarea măștii asupra imaginii în domeniul frecvență +afișarea ei</a:t>
            </a:r>
          </a:p>
        </p:txBody>
      </p:sp>
      <p:sp>
        <p:nvSpPr>
          <p:cNvPr id="57" name="Dreptunghi 56">
            <a:extLst>
              <a:ext uri="{FF2B5EF4-FFF2-40B4-BE49-F238E27FC236}">
                <a16:creationId xmlns:a16="http://schemas.microsoft.com/office/drawing/2014/main" id="{95006D48-5031-4D66-A85A-7D3A5C7D01CD}"/>
              </a:ext>
            </a:extLst>
          </p:cNvPr>
          <p:cNvSpPr>
            <a:spLocks noChangeArrowheads="1"/>
          </p:cNvSpPr>
          <p:nvPr/>
        </p:nvSpPr>
        <p:spPr bwMode="auto">
          <a:xfrm>
            <a:off x="2333940" y="5868881"/>
            <a:ext cx="1581903" cy="708660"/>
          </a:xfrm>
          <a:prstGeom prst="rect">
            <a:avLst/>
          </a:prstGeom>
          <a:ln>
            <a:headEnd/>
            <a:tailEnd/>
          </a:ln>
        </p:spPr>
        <p:style>
          <a:lnRef idx="1">
            <a:schemeClr val="dk1"/>
          </a:lnRef>
          <a:fillRef idx="2">
            <a:schemeClr val="dk1"/>
          </a:fillRef>
          <a:effectRef idx="1">
            <a:schemeClr val="dk1"/>
          </a:effectRef>
          <a:fontRef idx="minor">
            <a:schemeClr val="dk1"/>
          </a:fontRef>
        </p:style>
        <p:txBody>
          <a:bodyPr rot="0" vert="horz" wrap="square" lIns="91440" tIns="45720" rIns="91440" bIns="45720" anchor="t" anchorCtr="0" upright="1">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15000"/>
              </a:lnSpc>
              <a:spcAft>
                <a:spcPts val="1000"/>
              </a:spcAft>
            </a:pPr>
            <a:r>
              <a:rPr lang="ro-RO" sz="8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Refacerea imaginii +afișarea rezultatului filtrării și a histogramei corespunzătoare</a:t>
            </a:r>
          </a:p>
        </p:txBody>
      </p:sp>
      <p:sp>
        <p:nvSpPr>
          <p:cNvPr id="58" name="Dreptunghi 57">
            <a:extLst>
              <a:ext uri="{FF2B5EF4-FFF2-40B4-BE49-F238E27FC236}">
                <a16:creationId xmlns:a16="http://schemas.microsoft.com/office/drawing/2014/main" id="{E5D88E7C-B75A-4AD3-A97D-9D5F89B1CA23}"/>
              </a:ext>
            </a:extLst>
          </p:cNvPr>
          <p:cNvSpPr>
            <a:spLocks noChangeArrowheads="1"/>
          </p:cNvSpPr>
          <p:nvPr/>
        </p:nvSpPr>
        <p:spPr bwMode="auto">
          <a:xfrm>
            <a:off x="4455549" y="5823851"/>
            <a:ext cx="1581903" cy="708660"/>
          </a:xfrm>
          <a:prstGeom prst="rect">
            <a:avLst/>
          </a:prstGeom>
          <a:ln>
            <a:headEnd/>
            <a:tailEnd/>
          </a:ln>
        </p:spPr>
        <p:style>
          <a:lnRef idx="1">
            <a:schemeClr val="dk1"/>
          </a:lnRef>
          <a:fillRef idx="2">
            <a:schemeClr val="dk1"/>
          </a:fillRef>
          <a:effectRef idx="1">
            <a:schemeClr val="dk1"/>
          </a:effectRef>
          <a:fontRef idx="minor">
            <a:schemeClr val="dk1"/>
          </a:fontRef>
        </p:style>
        <p:txBody>
          <a:bodyPr rot="0" vert="horz" wrap="square" lIns="91440" tIns="45720" rIns="91440" bIns="45720" anchor="t" anchorCtr="0" upright="1">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15000"/>
              </a:lnSpc>
              <a:spcAft>
                <a:spcPts val="1000"/>
              </a:spcAft>
            </a:pPr>
            <a:r>
              <a:rPr lang="ro-RO" sz="80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Determinarea coeficientului de compactare a energiei </a:t>
            </a:r>
            <a:endParaRPr lang="ro-RO" sz="8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2" name="Dreptunghi 61">
            <a:extLst>
              <a:ext uri="{FF2B5EF4-FFF2-40B4-BE49-F238E27FC236}">
                <a16:creationId xmlns:a16="http://schemas.microsoft.com/office/drawing/2014/main" id="{CF216FF2-F807-46BF-B521-5FE56F323813}"/>
              </a:ext>
            </a:extLst>
          </p:cNvPr>
          <p:cNvSpPr>
            <a:spLocks noChangeArrowheads="1"/>
          </p:cNvSpPr>
          <p:nvPr/>
        </p:nvSpPr>
        <p:spPr bwMode="auto">
          <a:xfrm>
            <a:off x="6571719" y="5823851"/>
            <a:ext cx="1581903" cy="708660"/>
          </a:xfrm>
          <a:prstGeom prst="rect">
            <a:avLst/>
          </a:prstGeom>
          <a:ln>
            <a:headEnd/>
            <a:tailEnd/>
          </a:ln>
        </p:spPr>
        <p:style>
          <a:lnRef idx="1">
            <a:schemeClr val="dk1"/>
          </a:lnRef>
          <a:fillRef idx="2">
            <a:schemeClr val="dk1"/>
          </a:fillRef>
          <a:effectRef idx="1">
            <a:schemeClr val="dk1"/>
          </a:effectRef>
          <a:fontRef idx="minor">
            <a:schemeClr val="dk1"/>
          </a:fontRef>
        </p:style>
        <p:txBody>
          <a:bodyPr rot="0" vert="horz" wrap="square" lIns="91440" tIns="45720" rIns="91440" bIns="45720" anchor="t" anchorCtr="0" upright="1">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15000"/>
              </a:lnSpc>
              <a:spcAft>
                <a:spcPts val="1000"/>
              </a:spcAft>
            </a:pPr>
            <a:r>
              <a:rPr lang="ro-RO" sz="8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Determinarea erorii la refacere</a:t>
            </a:r>
          </a:p>
        </p:txBody>
      </p:sp>
      <p:sp>
        <p:nvSpPr>
          <p:cNvPr id="63" name="Oval 62">
            <a:extLst>
              <a:ext uri="{FF2B5EF4-FFF2-40B4-BE49-F238E27FC236}">
                <a16:creationId xmlns:a16="http://schemas.microsoft.com/office/drawing/2014/main" id="{777A6A2C-54CC-43BA-88EA-20B68AD0698D}"/>
              </a:ext>
            </a:extLst>
          </p:cNvPr>
          <p:cNvSpPr>
            <a:spLocks noChangeArrowheads="1"/>
          </p:cNvSpPr>
          <p:nvPr/>
        </p:nvSpPr>
        <p:spPr bwMode="auto">
          <a:xfrm>
            <a:off x="8687889" y="5653515"/>
            <a:ext cx="1635140" cy="998220"/>
          </a:xfrm>
          <a:prstGeom prst="ellipse">
            <a:avLst/>
          </a:prstGeom>
          <a:ln>
            <a:headEnd/>
            <a:tailEnd/>
          </a:ln>
        </p:spPr>
        <p:style>
          <a:lnRef idx="1">
            <a:schemeClr val="dk1"/>
          </a:lnRef>
          <a:fillRef idx="2">
            <a:schemeClr val="dk1"/>
          </a:fillRef>
          <a:effectRef idx="1">
            <a:schemeClr val="dk1"/>
          </a:effectRef>
          <a:fontRef idx="minor">
            <a:schemeClr val="dk1"/>
          </a:fontRef>
        </p:style>
        <p:txBody>
          <a:bodyPr rot="0" vert="horz" wrap="square" lIns="91440" tIns="45720" rIns="91440" bIns="45720" anchor="t" anchorCtr="0" upright="1">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15000"/>
              </a:lnSpc>
              <a:spcAft>
                <a:spcPts val="1000"/>
              </a:spcAft>
            </a:pPr>
            <a:r>
              <a:rPr lang="ro-RO" sz="20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Stop</a:t>
            </a:r>
            <a:endParaRPr lang="ro-RO" sz="20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64" name="Conector drept cu săgeată 63">
            <a:extLst>
              <a:ext uri="{FF2B5EF4-FFF2-40B4-BE49-F238E27FC236}">
                <a16:creationId xmlns:a16="http://schemas.microsoft.com/office/drawing/2014/main" id="{000EBBC5-B1AF-48DE-B486-EA68FA2E2B89}"/>
              </a:ext>
            </a:extLst>
          </p:cNvPr>
          <p:cNvCxnSpPr>
            <a:cxnSpLocks noChangeShapeType="1"/>
          </p:cNvCxnSpPr>
          <p:nvPr/>
        </p:nvCxnSpPr>
        <p:spPr bwMode="auto">
          <a:xfrm>
            <a:off x="9240454" y="4421483"/>
            <a:ext cx="0" cy="318135"/>
          </a:xfrm>
          <a:prstGeom prst="straightConnector1">
            <a:avLst/>
          </a:prstGeom>
          <a:ln>
            <a:headEnd type="none" w="med" len="med"/>
            <a:tailEnd type="triangle" w="med" len="med"/>
          </a:ln>
        </p:spPr>
        <p:style>
          <a:lnRef idx="1">
            <a:schemeClr val="dk1"/>
          </a:lnRef>
          <a:fillRef idx="2">
            <a:schemeClr val="dk1"/>
          </a:fillRef>
          <a:effectRef idx="1">
            <a:schemeClr val="dk1"/>
          </a:effectRef>
          <a:fontRef idx="minor">
            <a:schemeClr val="dk1"/>
          </a:fontRef>
        </p:style>
      </p:cxnSp>
      <p:cxnSp>
        <p:nvCxnSpPr>
          <p:cNvPr id="65" name="Conector drept cu săgeată 64">
            <a:extLst>
              <a:ext uri="{FF2B5EF4-FFF2-40B4-BE49-F238E27FC236}">
                <a16:creationId xmlns:a16="http://schemas.microsoft.com/office/drawing/2014/main" id="{ED125BC9-BD91-4891-9F09-8338324D3C2B}"/>
              </a:ext>
            </a:extLst>
          </p:cNvPr>
          <p:cNvCxnSpPr>
            <a:cxnSpLocks noChangeShapeType="1"/>
          </p:cNvCxnSpPr>
          <p:nvPr/>
        </p:nvCxnSpPr>
        <p:spPr bwMode="auto">
          <a:xfrm flipH="1">
            <a:off x="8181525" y="5079048"/>
            <a:ext cx="375859" cy="0"/>
          </a:xfrm>
          <a:prstGeom prst="straightConnector1">
            <a:avLst/>
          </a:prstGeom>
          <a:ln>
            <a:headEnd type="none" w="med" len="med"/>
            <a:tailEnd type="triangle" w="med" len="med"/>
          </a:ln>
        </p:spPr>
        <p:style>
          <a:lnRef idx="1">
            <a:schemeClr val="dk1"/>
          </a:lnRef>
          <a:fillRef idx="2">
            <a:schemeClr val="dk1"/>
          </a:fillRef>
          <a:effectRef idx="1">
            <a:schemeClr val="dk1"/>
          </a:effectRef>
          <a:fontRef idx="minor">
            <a:schemeClr val="dk1"/>
          </a:fontRef>
        </p:style>
      </p:cxnSp>
      <p:cxnSp>
        <p:nvCxnSpPr>
          <p:cNvPr id="67" name="Conector drept cu săgeată 66">
            <a:extLst>
              <a:ext uri="{FF2B5EF4-FFF2-40B4-BE49-F238E27FC236}">
                <a16:creationId xmlns:a16="http://schemas.microsoft.com/office/drawing/2014/main" id="{9C5C0E10-86A8-424E-93ED-77254420E64C}"/>
              </a:ext>
            </a:extLst>
          </p:cNvPr>
          <p:cNvCxnSpPr>
            <a:cxnSpLocks noChangeShapeType="1"/>
            <a:endCxn id="55" idx="3"/>
          </p:cNvCxnSpPr>
          <p:nvPr/>
        </p:nvCxnSpPr>
        <p:spPr bwMode="auto">
          <a:xfrm flipH="1">
            <a:off x="6040814" y="5079048"/>
            <a:ext cx="547144" cy="0"/>
          </a:xfrm>
          <a:prstGeom prst="straightConnector1">
            <a:avLst/>
          </a:prstGeom>
          <a:ln>
            <a:headEnd type="none" w="med" len="med"/>
            <a:tailEnd type="triangle" w="med" len="med"/>
          </a:ln>
        </p:spPr>
        <p:style>
          <a:lnRef idx="1">
            <a:schemeClr val="dk1"/>
          </a:lnRef>
          <a:fillRef idx="2">
            <a:schemeClr val="dk1"/>
          </a:fillRef>
          <a:effectRef idx="1">
            <a:schemeClr val="dk1"/>
          </a:effectRef>
          <a:fontRef idx="minor">
            <a:schemeClr val="dk1"/>
          </a:fontRef>
        </p:style>
      </p:cxnSp>
      <p:cxnSp>
        <p:nvCxnSpPr>
          <p:cNvPr id="72" name="Conector drept cu săgeată 71">
            <a:extLst>
              <a:ext uri="{FF2B5EF4-FFF2-40B4-BE49-F238E27FC236}">
                <a16:creationId xmlns:a16="http://schemas.microsoft.com/office/drawing/2014/main" id="{9BE01D9D-FC6C-4D5B-B20A-339F4CA349CC}"/>
              </a:ext>
            </a:extLst>
          </p:cNvPr>
          <p:cNvCxnSpPr>
            <a:cxnSpLocks noChangeShapeType="1"/>
          </p:cNvCxnSpPr>
          <p:nvPr/>
        </p:nvCxnSpPr>
        <p:spPr bwMode="auto">
          <a:xfrm flipH="1">
            <a:off x="3923446" y="5037038"/>
            <a:ext cx="547144" cy="0"/>
          </a:xfrm>
          <a:prstGeom prst="straightConnector1">
            <a:avLst/>
          </a:prstGeom>
          <a:ln>
            <a:headEnd type="none" w="med" len="med"/>
            <a:tailEnd type="triangle" w="med" len="med"/>
          </a:ln>
        </p:spPr>
        <p:style>
          <a:lnRef idx="1">
            <a:schemeClr val="dk1"/>
          </a:lnRef>
          <a:fillRef idx="2">
            <a:schemeClr val="dk1"/>
          </a:fillRef>
          <a:effectRef idx="1">
            <a:schemeClr val="dk1"/>
          </a:effectRef>
          <a:fontRef idx="minor">
            <a:schemeClr val="dk1"/>
          </a:fontRef>
        </p:style>
      </p:cxnSp>
      <p:cxnSp>
        <p:nvCxnSpPr>
          <p:cNvPr id="73" name="Conector drept cu săgeată 72">
            <a:extLst>
              <a:ext uri="{FF2B5EF4-FFF2-40B4-BE49-F238E27FC236}">
                <a16:creationId xmlns:a16="http://schemas.microsoft.com/office/drawing/2014/main" id="{8DC234C9-1EF7-4961-A697-826075E7903F}"/>
              </a:ext>
            </a:extLst>
          </p:cNvPr>
          <p:cNvCxnSpPr>
            <a:cxnSpLocks noChangeShapeType="1"/>
          </p:cNvCxnSpPr>
          <p:nvPr/>
        </p:nvCxnSpPr>
        <p:spPr bwMode="auto">
          <a:xfrm>
            <a:off x="3124891" y="5505716"/>
            <a:ext cx="0" cy="318135"/>
          </a:xfrm>
          <a:prstGeom prst="straightConnector1">
            <a:avLst/>
          </a:prstGeom>
          <a:ln>
            <a:headEnd type="none" w="med" len="med"/>
            <a:tailEnd type="triangle" w="med" len="med"/>
          </a:ln>
        </p:spPr>
        <p:style>
          <a:lnRef idx="1">
            <a:schemeClr val="dk1"/>
          </a:lnRef>
          <a:fillRef idx="2">
            <a:schemeClr val="dk1"/>
          </a:fillRef>
          <a:effectRef idx="1">
            <a:schemeClr val="dk1"/>
          </a:effectRef>
          <a:fontRef idx="minor">
            <a:schemeClr val="dk1"/>
          </a:fontRef>
        </p:style>
      </p:cxnSp>
      <p:cxnSp>
        <p:nvCxnSpPr>
          <p:cNvPr id="74" name="Conector drept cu săgeată 73">
            <a:extLst>
              <a:ext uri="{FF2B5EF4-FFF2-40B4-BE49-F238E27FC236}">
                <a16:creationId xmlns:a16="http://schemas.microsoft.com/office/drawing/2014/main" id="{4AF1A3EC-86FB-4232-B01B-6BF1903F7ADB}"/>
              </a:ext>
            </a:extLst>
          </p:cNvPr>
          <p:cNvCxnSpPr>
            <a:cxnSpLocks noChangeShapeType="1"/>
          </p:cNvCxnSpPr>
          <p:nvPr/>
        </p:nvCxnSpPr>
        <p:spPr bwMode="auto">
          <a:xfrm>
            <a:off x="3958161" y="6169129"/>
            <a:ext cx="497388" cy="0"/>
          </a:xfrm>
          <a:prstGeom prst="straightConnector1">
            <a:avLst/>
          </a:prstGeom>
          <a:ln>
            <a:headEnd type="none" w="med" len="med"/>
            <a:tailEnd type="triangle" w="med" len="med"/>
          </a:ln>
        </p:spPr>
        <p:style>
          <a:lnRef idx="1">
            <a:schemeClr val="dk1"/>
          </a:lnRef>
          <a:fillRef idx="2">
            <a:schemeClr val="dk1"/>
          </a:fillRef>
          <a:effectRef idx="1">
            <a:schemeClr val="dk1"/>
          </a:effectRef>
          <a:fontRef idx="minor">
            <a:schemeClr val="dk1"/>
          </a:fontRef>
        </p:style>
      </p:cxnSp>
      <p:cxnSp>
        <p:nvCxnSpPr>
          <p:cNvPr id="75" name="Conector drept cu săgeată 74">
            <a:extLst>
              <a:ext uri="{FF2B5EF4-FFF2-40B4-BE49-F238E27FC236}">
                <a16:creationId xmlns:a16="http://schemas.microsoft.com/office/drawing/2014/main" id="{7CA8FEED-960A-405F-9C47-E59A5A5F0CBC}"/>
              </a:ext>
            </a:extLst>
          </p:cNvPr>
          <p:cNvCxnSpPr>
            <a:cxnSpLocks noChangeShapeType="1"/>
          </p:cNvCxnSpPr>
          <p:nvPr/>
        </p:nvCxnSpPr>
        <p:spPr bwMode="auto">
          <a:xfrm>
            <a:off x="6046500" y="6152625"/>
            <a:ext cx="497388" cy="0"/>
          </a:xfrm>
          <a:prstGeom prst="straightConnector1">
            <a:avLst/>
          </a:prstGeom>
          <a:ln>
            <a:headEnd type="none" w="med" len="med"/>
            <a:tailEnd type="triangle" w="med" len="med"/>
          </a:ln>
        </p:spPr>
        <p:style>
          <a:lnRef idx="1">
            <a:schemeClr val="dk1"/>
          </a:lnRef>
          <a:fillRef idx="2">
            <a:schemeClr val="dk1"/>
          </a:fillRef>
          <a:effectRef idx="1">
            <a:schemeClr val="dk1"/>
          </a:effectRef>
          <a:fontRef idx="minor">
            <a:schemeClr val="dk1"/>
          </a:fontRef>
        </p:style>
      </p:cxnSp>
      <p:cxnSp>
        <p:nvCxnSpPr>
          <p:cNvPr id="76" name="Conector drept cu săgeată 75">
            <a:extLst>
              <a:ext uri="{FF2B5EF4-FFF2-40B4-BE49-F238E27FC236}">
                <a16:creationId xmlns:a16="http://schemas.microsoft.com/office/drawing/2014/main" id="{3A7D90CE-A4F5-421F-B951-04E1F1B492F6}"/>
              </a:ext>
            </a:extLst>
          </p:cNvPr>
          <p:cNvCxnSpPr>
            <a:cxnSpLocks noChangeShapeType="1"/>
          </p:cNvCxnSpPr>
          <p:nvPr/>
        </p:nvCxnSpPr>
        <p:spPr bwMode="auto">
          <a:xfrm>
            <a:off x="8193314" y="6127573"/>
            <a:ext cx="497388" cy="0"/>
          </a:xfrm>
          <a:prstGeom prst="straightConnector1">
            <a:avLst/>
          </a:prstGeom>
          <a:ln>
            <a:headEnd type="none" w="med" len="med"/>
            <a:tailEnd type="triangle" w="med" len="med"/>
          </a:ln>
        </p:spPr>
        <p:style>
          <a:lnRef idx="1">
            <a:schemeClr val="dk1"/>
          </a:lnRef>
          <a:fillRef idx="2">
            <a:schemeClr val="dk1"/>
          </a:fillRef>
          <a:effectRef idx="1">
            <a:schemeClr val="dk1"/>
          </a:effectRef>
          <a:fontRef idx="minor">
            <a:schemeClr val="dk1"/>
          </a:fontRef>
        </p:style>
      </p:cxnSp>
      <p:sp>
        <p:nvSpPr>
          <p:cNvPr id="120" name="Oval 119">
            <a:extLst>
              <a:ext uri="{FF2B5EF4-FFF2-40B4-BE49-F238E27FC236}">
                <a16:creationId xmlns:a16="http://schemas.microsoft.com/office/drawing/2014/main" id="{03785597-19FE-44A4-8AD9-BCF928E00833}"/>
              </a:ext>
            </a:extLst>
          </p:cNvPr>
          <p:cNvSpPr>
            <a:spLocks noChangeArrowheads="1"/>
          </p:cNvSpPr>
          <p:nvPr/>
        </p:nvSpPr>
        <p:spPr bwMode="auto">
          <a:xfrm>
            <a:off x="313124" y="1330070"/>
            <a:ext cx="1635140" cy="998220"/>
          </a:xfrm>
          <a:prstGeom prst="ellipse">
            <a:avLst/>
          </a:prstGeom>
          <a:ln>
            <a:headEnd/>
            <a:tailEnd/>
          </a:ln>
        </p:spPr>
        <p:style>
          <a:lnRef idx="1">
            <a:schemeClr val="dk1"/>
          </a:lnRef>
          <a:fillRef idx="2">
            <a:schemeClr val="dk1"/>
          </a:fillRef>
          <a:effectRef idx="1">
            <a:schemeClr val="dk1"/>
          </a:effectRef>
          <a:fontRef idx="minor">
            <a:schemeClr val="dk1"/>
          </a:fontRef>
        </p:style>
        <p:txBody>
          <a:bodyPr rot="0" vert="horz" wrap="square" lIns="91440" tIns="45720" rIns="91440" bIns="45720" anchor="t" anchorCtr="0" upright="1">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15000"/>
              </a:lnSpc>
              <a:spcAft>
                <a:spcPts val="1000"/>
              </a:spcAft>
            </a:pPr>
            <a:r>
              <a:rPr lang="ro-RO" sz="20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Start</a:t>
            </a:r>
            <a:endParaRPr lang="ro-RO" sz="20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21" name="Conector drept cu săgeată 120">
            <a:extLst>
              <a:ext uri="{FF2B5EF4-FFF2-40B4-BE49-F238E27FC236}">
                <a16:creationId xmlns:a16="http://schemas.microsoft.com/office/drawing/2014/main" id="{D71ECC45-C667-415A-9464-1F48DC28479F}"/>
              </a:ext>
            </a:extLst>
          </p:cNvPr>
          <p:cNvCxnSpPr>
            <a:cxnSpLocks noChangeShapeType="1"/>
          </p:cNvCxnSpPr>
          <p:nvPr/>
        </p:nvCxnSpPr>
        <p:spPr bwMode="auto">
          <a:xfrm>
            <a:off x="1952595" y="1687067"/>
            <a:ext cx="411447" cy="0"/>
          </a:xfrm>
          <a:prstGeom prst="straightConnector1">
            <a:avLst/>
          </a:prstGeom>
          <a:ln>
            <a:headEnd type="none" w="med" len="med"/>
            <a:tailEnd type="triangle" w="med" len="med"/>
          </a:ln>
        </p:spPr>
        <p:style>
          <a:lnRef idx="1">
            <a:schemeClr val="dk1"/>
          </a:lnRef>
          <a:fillRef idx="2">
            <a:schemeClr val="dk1"/>
          </a:fillRef>
          <a:effectRef idx="1">
            <a:schemeClr val="dk1"/>
          </a:effectRef>
          <a:fontRef idx="minor">
            <a:schemeClr val="dk1"/>
          </a:fontRef>
        </p:style>
      </p:cxnSp>
      <p:sp>
        <p:nvSpPr>
          <p:cNvPr id="123" name="CasetăText 122">
            <a:extLst>
              <a:ext uri="{FF2B5EF4-FFF2-40B4-BE49-F238E27FC236}">
                <a16:creationId xmlns:a16="http://schemas.microsoft.com/office/drawing/2014/main" id="{394A45AF-1595-41BA-BDBA-4AA1352DF261}"/>
              </a:ext>
            </a:extLst>
          </p:cNvPr>
          <p:cNvSpPr txBox="1"/>
          <p:nvPr/>
        </p:nvSpPr>
        <p:spPr>
          <a:xfrm>
            <a:off x="9241604" y="2242168"/>
            <a:ext cx="527709" cy="369332"/>
          </a:xfrm>
          <a:prstGeom prst="rect">
            <a:avLst/>
          </a:prstGeom>
          <a:noFill/>
        </p:spPr>
        <p:txBody>
          <a:bodyPr wrap="none" rtlCol="0">
            <a:spAutoFit/>
          </a:bodyPr>
          <a:lstStyle/>
          <a:p>
            <a:r>
              <a:rPr lang="ro-RO" b="1" dirty="0"/>
              <a:t>DA</a:t>
            </a:r>
            <a:endParaRPr lang="en-US" b="1" dirty="0"/>
          </a:p>
        </p:txBody>
      </p:sp>
      <p:sp>
        <p:nvSpPr>
          <p:cNvPr id="125" name="CasetăText 124">
            <a:extLst>
              <a:ext uri="{FF2B5EF4-FFF2-40B4-BE49-F238E27FC236}">
                <a16:creationId xmlns:a16="http://schemas.microsoft.com/office/drawing/2014/main" id="{462E1975-2968-4FE2-B135-5C23DCD7B098}"/>
              </a:ext>
            </a:extLst>
          </p:cNvPr>
          <p:cNvSpPr txBox="1"/>
          <p:nvPr/>
        </p:nvSpPr>
        <p:spPr>
          <a:xfrm flipH="1">
            <a:off x="10017504" y="1353041"/>
            <a:ext cx="1635137" cy="369332"/>
          </a:xfrm>
          <a:prstGeom prst="rect">
            <a:avLst/>
          </a:prstGeom>
          <a:noFill/>
        </p:spPr>
        <p:txBody>
          <a:bodyPr wrap="square">
            <a:spAutoFit/>
          </a:bodyPr>
          <a:lstStyle/>
          <a:p>
            <a:r>
              <a:rPr lang="ro-RO" b="1" dirty="0"/>
              <a:t>NU</a:t>
            </a:r>
            <a:endParaRPr lang="en-US" b="1" dirty="0"/>
          </a:p>
        </p:txBody>
      </p:sp>
      <p:sp>
        <p:nvSpPr>
          <p:cNvPr id="129" name="CasetăText 128">
            <a:extLst>
              <a:ext uri="{FF2B5EF4-FFF2-40B4-BE49-F238E27FC236}">
                <a16:creationId xmlns:a16="http://schemas.microsoft.com/office/drawing/2014/main" id="{4DF8E071-242B-44BF-8E0C-3910F5F8BA72}"/>
              </a:ext>
            </a:extLst>
          </p:cNvPr>
          <p:cNvSpPr txBox="1"/>
          <p:nvPr/>
        </p:nvSpPr>
        <p:spPr>
          <a:xfrm>
            <a:off x="473486" y="503071"/>
            <a:ext cx="9050106" cy="523220"/>
          </a:xfrm>
          <a:prstGeom prst="rect">
            <a:avLst/>
          </a:prstGeom>
          <a:noFill/>
        </p:spPr>
        <p:txBody>
          <a:bodyPr wrap="square">
            <a:spAutoFit/>
          </a:bodyPr>
          <a:lstStyle/>
          <a:p>
            <a:r>
              <a:rPr lang="ro-RO" sz="2800" b="1" dirty="0">
                <a:ln w="10160">
                  <a:solidFill>
                    <a:schemeClr val="accent5"/>
                  </a:solidFill>
                  <a:prstDash val="solid"/>
                </a:ln>
                <a:solidFill>
                  <a:schemeClr val="bg2"/>
                </a:solidFill>
                <a:effectLst>
                  <a:outerShdw blurRad="38100" dist="22860" dir="5400000" algn="tl" rotWithShape="0">
                    <a:srgbClr val="000000">
                      <a:alpha val="30000"/>
                    </a:srgbClr>
                  </a:outerShdw>
                </a:effectLst>
                <a:latin typeface="+mj-lt"/>
                <a:ea typeface="+mj-ea"/>
                <a:cs typeface="+mj-cs"/>
              </a:rPr>
              <a:t>Schema bloc a soluției de implementare propusă</a:t>
            </a:r>
          </a:p>
        </p:txBody>
      </p:sp>
    </p:spTree>
    <p:extLst>
      <p:ext uri="{BB962C8B-B14F-4D97-AF65-F5344CB8AC3E}">
        <p14:creationId xmlns:p14="http://schemas.microsoft.com/office/powerpoint/2010/main" val="2561136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CasetăText 1">
            <a:extLst>
              <a:ext uri="{FF2B5EF4-FFF2-40B4-BE49-F238E27FC236}">
                <a16:creationId xmlns:a16="http://schemas.microsoft.com/office/drawing/2014/main" id="{8F824AFE-CB04-4623-A4A5-B60EF3AF5741}"/>
              </a:ext>
            </a:extLst>
          </p:cNvPr>
          <p:cNvSpPr txBox="1"/>
          <p:nvPr/>
        </p:nvSpPr>
        <p:spPr>
          <a:xfrm>
            <a:off x="1154954" y="973668"/>
            <a:ext cx="8761413" cy="706964"/>
          </a:xfrm>
          <a:prstGeom prst="rect">
            <a:avLst/>
          </a:prstGeom>
        </p:spPr>
        <p:txBody>
          <a:bodyPr vert="horz" lIns="91440" tIns="45720" rIns="91440" bIns="45720" rtlCol="0" anchor="ctr">
            <a:normAutofit/>
          </a:bodyPr>
          <a:lstStyle/>
          <a:p>
            <a:pPr>
              <a:spcBef>
                <a:spcPct val="0"/>
              </a:spcBef>
              <a:spcAft>
                <a:spcPts val="600"/>
              </a:spcAft>
            </a:pPr>
            <a:r>
              <a:rPr lang="en-US" sz="36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j-lt"/>
                <a:ea typeface="+mj-ea"/>
                <a:cs typeface="+mj-cs"/>
              </a:rPr>
              <a:t>Implementare</a:t>
            </a:r>
          </a:p>
        </p:txBody>
      </p:sp>
      <p:graphicFrame>
        <p:nvGraphicFramePr>
          <p:cNvPr id="8" name="CasetăText 4">
            <a:extLst>
              <a:ext uri="{FF2B5EF4-FFF2-40B4-BE49-F238E27FC236}">
                <a16:creationId xmlns:a16="http://schemas.microsoft.com/office/drawing/2014/main" id="{1C257E36-B417-431C-81D8-BCE229D1B19B}"/>
              </a:ext>
            </a:extLst>
          </p:cNvPr>
          <p:cNvGraphicFramePr/>
          <p:nvPr>
            <p:extLst>
              <p:ext uri="{D42A27DB-BD31-4B8C-83A1-F6EECF244321}">
                <p14:modId xmlns:p14="http://schemas.microsoft.com/office/powerpoint/2010/main" val="2171370835"/>
              </p:ext>
            </p:extLst>
          </p:nvPr>
        </p:nvGraphicFramePr>
        <p:xfrm>
          <a:off x="1154954" y="1820333"/>
          <a:ext cx="8825659" cy="41994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58137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setăText 6">
            <a:extLst>
              <a:ext uri="{FF2B5EF4-FFF2-40B4-BE49-F238E27FC236}">
                <a16:creationId xmlns:a16="http://schemas.microsoft.com/office/drawing/2014/main" id="{F61C7F3E-0FCE-40AD-ACA9-D2DF30F1D5FB}"/>
              </a:ext>
            </a:extLst>
          </p:cNvPr>
          <p:cNvSpPr txBox="1"/>
          <p:nvPr/>
        </p:nvSpPr>
        <p:spPr>
          <a:xfrm>
            <a:off x="1215025" y="1431196"/>
            <a:ext cx="11085534" cy="646331"/>
          </a:xfrm>
          <a:prstGeom prst="rect">
            <a:avLst/>
          </a:prstGeom>
          <a:noFill/>
        </p:spPr>
        <p:txBody>
          <a:bodyPr wrap="square">
            <a:spAutoFit/>
          </a:bodyPr>
          <a:lstStyle/>
          <a:p>
            <a:r>
              <a:rPr lang="ro-RO" sz="3600" b="1">
                <a:ln w="10160">
                  <a:solidFill>
                    <a:schemeClr val="accent5"/>
                  </a:solidFill>
                  <a:prstDash val="solid"/>
                </a:ln>
                <a:solidFill>
                  <a:schemeClr val="bg2"/>
                </a:solidFill>
                <a:effectLst>
                  <a:outerShdw blurRad="38100" dist="22860" dir="5400000" algn="tl" rotWithShape="0">
                    <a:srgbClr val="000000">
                      <a:alpha val="30000"/>
                    </a:srgbClr>
                  </a:outerShdw>
                </a:effectLst>
                <a:latin typeface="+mj-lt"/>
                <a:ea typeface="+mj-ea"/>
                <a:cs typeface="+mj-cs"/>
              </a:rPr>
              <a:t>Descrierea funcțiilor utilizate</a:t>
            </a:r>
            <a:endParaRPr lang="ro-RO" sz="3600" b="1" dirty="0">
              <a:ln w="10160">
                <a:solidFill>
                  <a:schemeClr val="accent5"/>
                </a:solidFill>
                <a:prstDash val="solid"/>
              </a:ln>
              <a:solidFill>
                <a:schemeClr val="bg2"/>
              </a:solidFill>
              <a:effectLst>
                <a:outerShdw blurRad="38100" dist="22860" dir="5400000" algn="tl" rotWithShape="0">
                  <a:srgbClr val="000000">
                    <a:alpha val="30000"/>
                  </a:srgbClr>
                </a:outerShdw>
              </a:effectLst>
              <a:latin typeface="+mj-lt"/>
              <a:ea typeface="+mj-ea"/>
              <a:cs typeface="+mj-cs"/>
            </a:endParaRPr>
          </a:p>
        </p:txBody>
      </p:sp>
      <p:sp>
        <p:nvSpPr>
          <p:cNvPr id="8" name="CasetăText 7">
            <a:extLst>
              <a:ext uri="{FF2B5EF4-FFF2-40B4-BE49-F238E27FC236}">
                <a16:creationId xmlns:a16="http://schemas.microsoft.com/office/drawing/2014/main" id="{78144CC1-2AE8-40C9-93EF-E55FC69F7CF5}"/>
              </a:ext>
            </a:extLst>
          </p:cNvPr>
          <p:cNvSpPr txBox="1"/>
          <p:nvPr/>
        </p:nvSpPr>
        <p:spPr>
          <a:xfrm>
            <a:off x="1218158" y="2246570"/>
            <a:ext cx="9178446" cy="1150700"/>
          </a:xfrm>
          <a:prstGeom prst="rect">
            <a:avLst/>
          </a:prstGeom>
          <a:noFill/>
        </p:spPr>
        <p:txBody>
          <a:bodyPr wrap="square">
            <a:spAutoFit/>
          </a:bodyPr>
          <a:lstStyle/>
          <a:p>
            <a:pPr marL="285750" indent="-285750" algn="just">
              <a:lnSpc>
                <a:spcPct val="115000"/>
              </a:lnSpc>
              <a:spcAft>
                <a:spcPts val="1000"/>
              </a:spcAft>
              <a:buFont typeface="Arial" panose="020B0604020202020204" pitchFamily="34" charset="0"/>
              <a:buChar char="•"/>
            </a:pPr>
            <a:r>
              <a:rPr lang="ro-RO" sz="1800" dirty="0">
                <a:ln w="0"/>
                <a:solidFill>
                  <a:schemeClr val="accent1"/>
                </a:solidFill>
                <a:effectLst>
                  <a:outerShdw blurRad="38100" dist="25400" dir="5400000" algn="ctr" rotWithShape="0">
                    <a:srgbClr val="6E747A">
                      <a:alpha val="43000"/>
                    </a:srgbClr>
                  </a:outerShdw>
                </a:effectLst>
                <a:latin typeface="Fredoka One" panose="020B0604020202020204" charset="0"/>
                <a:ea typeface="Calibri" panose="020F0502020204030204" pitchFamily="34" charset="0"/>
                <a:cs typeface="Times New Roman" panose="02020603050405020304" pitchFamily="18" charset="0"/>
              </a:rPr>
              <a:t>Hadamard(N)</a:t>
            </a:r>
          </a:p>
          <a:p>
            <a:pPr algn="just">
              <a:lnSpc>
                <a:spcPct val="115000"/>
              </a:lnSpc>
              <a:spcAft>
                <a:spcPts val="1000"/>
              </a:spcAft>
            </a:pPr>
            <a:r>
              <a:rPr lang="ro-RO"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Cu </a:t>
            </a:r>
            <a:r>
              <a:rPr lang="ro-RO" sz="1800" dirty="0">
                <a:ln w="0"/>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ajutorul acestei funcții se  generează matricea Hadamard având ordinul trimis ca parametru, în mod recursiv, pornind de la cel mai mic ordin posibil: matricea Hadamard de ordinul 2.</a:t>
            </a:r>
            <a:endParaRPr lang="ro-RO"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9" name="Imagine 8">
            <a:extLst>
              <a:ext uri="{FF2B5EF4-FFF2-40B4-BE49-F238E27FC236}">
                <a16:creationId xmlns:a16="http://schemas.microsoft.com/office/drawing/2014/main" id="{C1579D89-BB9B-44F3-9009-C599EB91D5FF}"/>
              </a:ext>
            </a:extLst>
          </p:cNvPr>
          <p:cNvPicPr>
            <a:picLocks noChangeAspect="1"/>
          </p:cNvPicPr>
          <p:nvPr/>
        </p:nvPicPr>
        <p:blipFill>
          <a:blip r:embed="rId2"/>
          <a:stretch>
            <a:fillRect/>
          </a:stretch>
        </p:blipFill>
        <p:spPr>
          <a:xfrm>
            <a:off x="1302707" y="3460731"/>
            <a:ext cx="6241877" cy="1922102"/>
          </a:xfrm>
          <a:prstGeom prst="rect">
            <a:avLst/>
          </a:prstGeom>
        </p:spPr>
      </p:pic>
    </p:spTree>
    <p:extLst>
      <p:ext uri="{BB962C8B-B14F-4D97-AF65-F5344CB8AC3E}">
        <p14:creationId xmlns:p14="http://schemas.microsoft.com/office/powerpoint/2010/main" val="10814202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irectorial">
  <a:themeElements>
    <a:clrScheme name="Directorial">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Directorial">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irectorial">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otalTime>3</TotalTime>
  <Words>1456</Words>
  <Application>Microsoft Office PowerPoint</Application>
  <PresentationFormat>Ecran lat</PresentationFormat>
  <Paragraphs>125</Paragraphs>
  <Slides>18</Slides>
  <Notes>0</Notes>
  <HiddenSlides>0</HiddenSlides>
  <MMClips>0</MMClips>
  <ScaleCrop>false</ScaleCrop>
  <HeadingPairs>
    <vt:vector size="6" baseType="variant">
      <vt:variant>
        <vt:lpstr>Fonturi utilizate</vt:lpstr>
      </vt:variant>
      <vt:variant>
        <vt:i4>12</vt:i4>
      </vt:variant>
      <vt:variant>
        <vt:lpstr>Temă</vt:lpstr>
      </vt:variant>
      <vt:variant>
        <vt:i4>1</vt:i4>
      </vt:variant>
      <vt:variant>
        <vt:lpstr>Titluri diapozitive</vt:lpstr>
      </vt:variant>
      <vt:variant>
        <vt:i4>18</vt:i4>
      </vt:variant>
    </vt:vector>
  </HeadingPairs>
  <TitlesOfParts>
    <vt:vector size="31" baseType="lpstr">
      <vt:lpstr>Arial</vt:lpstr>
      <vt:lpstr>Asap</vt:lpstr>
      <vt:lpstr>Asap Medium</vt:lpstr>
      <vt:lpstr>Calibri</vt:lpstr>
      <vt:lpstr>Cambria Math</vt:lpstr>
      <vt:lpstr>Century Gothic</vt:lpstr>
      <vt:lpstr>Franklin Gothic Book</vt:lpstr>
      <vt:lpstr>Fredoka One</vt:lpstr>
      <vt:lpstr>Symbol</vt:lpstr>
      <vt:lpstr>Times New Roman</vt:lpstr>
      <vt:lpstr>Wingdings</vt:lpstr>
      <vt:lpstr>Wingdings 3</vt:lpstr>
      <vt:lpstr>Directorial</vt:lpstr>
      <vt:lpstr>Prezentare PowerPoint</vt:lpstr>
      <vt:lpstr>Ce se cere? </vt:lpstr>
      <vt:lpstr>Prezentare PowerPoint</vt:lpstr>
      <vt:lpstr>Prezentare PowerPoint</vt:lpstr>
      <vt:lpstr>Transformata Hadamard </vt:lpstr>
      <vt:lpstr>Prezentare PowerPoint</vt:lpstr>
      <vt:lpstr>Prezentare PowerPoint</vt:lpstr>
      <vt:lpstr>Prezentare PowerPoint</vt:lpstr>
      <vt:lpstr>Prezentare PowerPoint</vt:lpstr>
      <vt:lpstr>Prezentare PowerPoint</vt:lpstr>
      <vt:lpstr>Prezentare PowerPoint</vt:lpstr>
      <vt:lpstr>Prezentare PowerPoint</vt:lpstr>
      <vt:lpstr>Prezentare PowerPoint</vt:lpstr>
      <vt:lpstr>Prezentare PowerPoint</vt:lpstr>
      <vt:lpstr>Prezentare PowerPoint</vt:lpstr>
      <vt:lpstr>Prezentare PowerPoint</vt:lpstr>
      <vt:lpstr>Prezentare PowerPoint</vt:lpstr>
      <vt:lpstr>Prezentare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Prezentare PowerPoint</dc:title>
  <dc:creator>Cristina Alexandra Torodoc</dc:creator>
  <cp:lastModifiedBy>Cristina Alexandra Torodoc</cp:lastModifiedBy>
  <cp:revision>3</cp:revision>
  <dcterms:created xsi:type="dcterms:W3CDTF">2021-01-13T10:05:07Z</dcterms:created>
  <dcterms:modified xsi:type="dcterms:W3CDTF">2021-01-13T10:09:05Z</dcterms:modified>
</cp:coreProperties>
</file>