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26" r:id="rId12"/>
    <p:sldId id="308" r:id="rId13"/>
    <p:sldId id="310" r:id="rId14"/>
    <p:sldId id="311" r:id="rId15"/>
    <p:sldId id="312" r:id="rId16"/>
    <p:sldId id="313" r:id="rId17"/>
    <p:sldId id="314" r:id="rId18"/>
    <p:sldId id="315" r:id="rId19"/>
    <p:sldId id="319" r:id="rId20"/>
    <p:sldId id="320" r:id="rId21"/>
    <p:sldId id="321" r:id="rId22"/>
    <p:sldId id="324" r:id="rId23"/>
    <p:sldId id="325" r:id="rId24"/>
    <p:sldId id="322" r:id="rId25"/>
    <p:sldId id="323" r:id="rId26"/>
    <p:sldId id="298" r:id="rId27"/>
    <p:sldId id="299" r:id="rId28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1121"/>
    <a:srgbClr val="F4EE00"/>
    <a:srgbClr val="198545"/>
    <a:srgbClr val="307E2A"/>
    <a:srgbClr val="377D2B"/>
    <a:srgbClr val="66822E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3" autoAdjust="0"/>
    <p:restoredTop sz="99110" autoAdjust="0"/>
  </p:normalViewPr>
  <p:slideViewPr>
    <p:cSldViewPr>
      <p:cViewPr varScale="1">
        <p:scale>
          <a:sx n="80" d="100"/>
          <a:sy n="80" d="100"/>
        </p:scale>
        <p:origin x="124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D89ACDBE-C7D3-4807-BC10-892717935A2D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CEBCC84F-1AE7-4A9F-8FEB-C6AF55943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92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</a:pPr>
            <a:fld id="{265CE317-F0E1-4B12-98E2-40102860242D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2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632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</a:pPr>
            <a:fld id="{B95E7C31-A57C-4679-86B2-95F2D23EAB8E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26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130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</a:pPr>
            <a:fld id="{4D47829B-C7DD-4B7A-AD39-1E675BA55BD7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27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34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0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871D-07C3-4E8E-98F9-CB630337BE9E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B397-0551-4B21-9660-CAFE1BD8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24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871D-07C3-4E8E-98F9-CB630337BE9E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B397-0551-4B21-9660-CAFE1BD8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02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871D-07C3-4E8E-98F9-CB630337BE9E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B397-0551-4B21-9660-CAFE1BD8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01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143000"/>
            <a:ext cx="8686798" cy="5105400"/>
          </a:xfrm>
        </p:spPr>
        <p:txBody>
          <a:bodyPr/>
          <a:lstStyle>
            <a:lvl1pPr marL="342900" indent="-342900">
              <a:buFont typeface="Wingdings" pitchFamily="2" charset="2"/>
              <a:buChar char="v"/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742950" indent="-285750">
              <a:buFont typeface="Wingdings" pitchFamily="2" charset="2"/>
              <a:buChar char="Ø"/>
              <a:defRPr sz="24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871D-07C3-4E8E-98F9-CB630337BE9E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B397-0551-4B21-9660-CAFE1BD8047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ound Diagonal Corner Rectangle 6"/>
          <p:cNvSpPr/>
          <p:nvPr userDrawn="1"/>
        </p:nvSpPr>
        <p:spPr>
          <a:xfrm>
            <a:off x="228600" y="228600"/>
            <a:ext cx="8686799" cy="685800"/>
          </a:xfrm>
          <a:prstGeom prst="round2DiagRect">
            <a:avLst>
              <a:gd name="adj1" fmla="val 0"/>
              <a:gd name="adj2" fmla="val 0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35000">
                <a:schemeClr val="bg1">
                  <a:lumMod val="95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indent="-342900" algn="ctr" fontAlgn="auto">
              <a:spcBef>
                <a:spcPts val="0"/>
              </a:spcBef>
              <a:spcAft>
                <a:spcPts val="0"/>
              </a:spcAft>
            </a:pPr>
            <a:endParaRPr lang="en-US" sz="1400" b="1" kern="0">
              <a:solidFill>
                <a:schemeClr val="tx2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639762"/>
          </a:xfr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361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871D-07C3-4E8E-98F9-CB630337BE9E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B397-0551-4B21-9660-CAFE1BD8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97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871D-07C3-4E8E-98F9-CB630337BE9E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B397-0551-4B21-9660-CAFE1BD8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871D-07C3-4E8E-98F9-CB630337BE9E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B397-0551-4B21-9660-CAFE1BD8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63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871D-07C3-4E8E-98F9-CB630337BE9E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B397-0551-4B21-9660-CAFE1BD8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96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871D-07C3-4E8E-98F9-CB630337BE9E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B397-0551-4B21-9660-CAFE1BD8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68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871D-07C3-4E8E-98F9-CB630337BE9E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B397-0551-4B21-9660-CAFE1BD8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76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871D-07C3-4E8E-98F9-CB630337BE9E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B397-0551-4B21-9660-CAFE1BD8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79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3871D-07C3-4E8E-98F9-CB630337BE9E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0B397-0551-4B21-9660-CAFE1BD8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2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3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3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3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3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3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docs/technotes/tools/unix/javadoc.html#CHDBEFI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cumentation/index-137868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8/docs/technotes/tools/unix/javadoc.html#CHDBEFIF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9400" y="5410200"/>
            <a:ext cx="2235539" cy="10668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Tin Bui</a:t>
            </a:r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Dec. 2014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14400" y="208340"/>
            <a:ext cx="6553200" cy="5735260"/>
            <a:chOff x="914400" y="25400"/>
            <a:chExt cx="6553200" cy="5735260"/>
          </a:xfrm>
        </p:grpSpPr>
        <p:sp>
          <p:nvSpPr>
            <p:cNvPr id="18" name="Rectangle 17"/>
            <p:cNvSpPr/>
            <p:nvPr/>
          </p:nvSpPr>
          <p:spPr>
            <a:xfrm>
              <a:off x="4114800" y="4191000"/>
              <a:ext cx="335280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600" dirty="0" smtClean="0">
                  <a:solidFill>
                    <a:srgbClr val="F7112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Impact" pitchFamily="34" charset="0"/>
                  <a:cs typeface="Arial" pitchFamily="34" charset="0"/>
                </a:rPr>
                <a:t>Doc</a:t>
              </a:r>
              <a:endParaRPr lang="en-US" sz="9600" dirty="0">
                <a:solidFill>
                  <a:srgbClr val="F7112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" y="25400"/>
              <a:ext cx="3067050" cy="5705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012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</a:t>
            </a:r>
            <a:r>
              <a:rPr lang="en-US" dirty="0" err="1" smtClean="0"/>
              <a:t>JavaDoc</a:t>
            </a:r>
            <a:r>
              <a:rPr lang="en-US" dirty="0" smtClean="0"/>
              <a:t> Tags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035" t="4199" r="8160" b="8055"/>
          <a:stretch/>
        </p:blipFill>
        <p:spPr>
          <a:xfrm>
            <a:off x="228600" y="1143000"/>
            <a:ext cx="8686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56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the full list here: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docs.oracle.com/javase/8/docs/technotes/tools/unix/javadoc.html#CHDBEFIF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 of </a:t>
            </a:r>
            <a:r>
              <a:rPr lang="en-US" dirty="0" err="1"/>
              <a:t>JavaDoc</a:t>
            </a:r>
            <a:r>
              <a:rPr lang="en-US" dirty="0"/>
              <a:t> Tags</a:t>
            </a:r>
          </a:p>
        </p:txBody>
      </p:sp>
    </p:spTree>
    <p:extLst>
      <p:ext uri="{BB962C8B-B14F-4D97-AF65-F5344CB8AC3E}">
        <p14:creationId xmlns:p14="http://schemas.microsoft.com/office/powerpoint/2010/main" val="870449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@author name</a:t>
            </a:r>
          </a:p>
          <a:p>
            <a:pPr lvl="1"/>
            <a:r>
              <a:rPr lang="en-US" dirty="0"/>
              <a:t>Name one of the authors of this class</a:t>
            </a:r>
          </a:p>
          <a:p>
            <a:r>
              <a:rPr lang="en-US" dirty="0"/>
              <a:t>Use </a:t>
            </a:r>
            <a:r>
              <a:rPr lang="en-US" dirty="0" smtClean="0"/>
              <a:t>multiple </a:t>
            </a:r>
            <a:r>
              <a:rPr lang="en-US" dirty="0"/>
              <a:t>@author</a:t>
            </a:r>
            <a:r>
              <a:rPr lang="en-US" dirty="0" smtClean="0"/>
              <a:t> </a:t>
            </a:r>
            <a:r>
              <a:rPr lang="en-US" dirty="0"/>
              <a:t>tags if there are multiple authors</a:t>
            </a:r>
          </a:p>
          <a:p>
            <a:r>
              <a:rPr lang="en-US" dirty="0"/>
              <a:t>Used in: </a:t>
            </a:r>
            <a:r>
              <a:rPr lang="en-US" dirty="0" smtClean="0"/>
              <a:t>class</a:t>
            </a:r>
            <a:r>
              <a:rPr lang="en-US" dirty="0"/>
              <a:t>, </a:t>
            </a:r>
            <a:r>
              <a:rPr lang="en-US" dirty="0" smtClean="0"/>
              <a:t>interface, and method</a:t>
            </a: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@author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3352800"/>
            <a:ext cx="6248400" cy="30469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600" b="1" dirty="0">
                <a:solidFill>
                  <a:srgbClr val="7F9FBF"/>
                </a:solidFill>
                <a:latin typeface="Consolas" panose="020B0609020204030204" pitchFamily="49" charset="0"/>
              </a:rPr>
              <a:t>@author</a:t>
            </a:r>
            <a:r>
              <a:rPr lang="en-US" sz="1600" b="1" dirty="0">
                <a:solidFill>
                  <a:srgbClr val="3F5FBF"/>
                </a:solidFill>
                <a:latin typeface="Consolas" panose="020B0609020204030204" pitchFamily="49" charset="0"/>
              </a:rPr>
              <a:t>  Lee Boynton</a:t>
            </a:r>
          </a:p>
          <a:p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600" b="1" dirty="0">
                <a:solidFill>
                  <a:srgbClr val="7F9FBF"/>
                </a:solidFill>
                <a:latin typeface="Consolas" panose="020B0609020204030204" pitchFamily="49" charset="0"/>
              </a:rPr>
              <a:t>@author</a:t>
            </a:r>
            <a:r>
              <a:rPr lang="en-US" sz="1600" b="1" dirty="0">
                <a:solidFill>
                  <a:srgbClr val="3F5FBF"/>
                </a:solidFill>
                <a:latin typeface="Consolas" panose="020B0609020204030204" pitchFamily="49" charset="0"/>
              </a:rPr>
              <a:t>  Arthur van Hoff</a:t>
            </a:r>
          </a:p>
          <a:p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600" b="1" dirty="0">
                <a:solidFill>
                  <a:srgbClr val="7F9FBF"/>
                </a:solidFill>
                <a:latin typeface="Consolas" panose="020B0609020204030204" pitchFamily="49" charset="0"/>
              </a:rPr>
              <a:t>@author</a:t>
            </a:r>
            <a:r>
              <a:rPr lang="en-US" sz="1600" b="1" dirty="0">
                <a:solidFill>
                  <a:srgbClr val="3F5FBF"/>
                </a:solidFill>
                <a:latin typeface="Consolas" panose="020B0609020204030204" pitchFamily="49" charset="0"/>
              </a:rPr>
              <a:t>  Martin Buchholz</a:t>
            </a:r>
          </a:p>
          <a:p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600" b="1" dirty="0">
                <a:solidFill>
                  <a:srgbClr val="7F9FBF"/>
                </a:solidFill>
                <a:latin typeface="Consolas" panose="020B0609020204030204" pitchFamily="49" charset="0"/>
              </a:rPr>
              <a:t>@author</a:t>
            </a:r>
            <a:r>
              <a:rPr lang="en-US" sz="1600" b="1" dirty="0">
                <a:solidFill>
                  <a:srgbClr val="3F5FBF"/>
                </a:solidFill>
                <a:latin typeface="Consolas" panose="020B0609020204030204" pitchFamily="49" charset="0"/>
              </a:rPr>
              <a:t>  Ulf </a:t>
            </a:r>
            <a:r>
              <a:rPr lang="en-US" sz="16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Zibis</a:t>
            </a:r>
            <a:endParaRPr lang="en-US" sz="16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600" b="1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1600" b="1" smtClean="0">
                <a:solidFill>
                  <a:srgbClr val="7F9FBF"/>
                </a:solidFill>
                <a:latin typeface="Consolas" panose="020B0609020204030204" pitchFamily="49" charset="0"/>
              </a:rPr>
              <a:t>see</a:t>
            </a:r>
            <a:r>
              <a:rPr lang="en-US" sz="1600" b="1" smtClean="0">
                <a:solidFill>
                  <a:srgbClr val="3F5FBF"/>
                </a:solidFill>
                <a:latin typeface="Consolas" panose="020B0609020204030204" pitchFamily="49" charset="0"/>
              </a:rPr>
              <a:t>     java.lang.Object#toString</a:t>
            </a:r>
            <a:r>
              <a:rPr lang="en-US" sz="1600" b="1" dirty="0">
                <a:solidFill>
                  <a:srgbClr val="3F5FB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600" b="1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1600" b="1" smtClean="0">
                <a:solidFill>
                  <a:srgbClr val="7F9FBF"/>
                </a:solidFill>
                <a:latin typeface="Consolas" panose="020B0609020204030204" pitchFamily="49" charset="0"/>
              </a:rPr>
              <a:t>see</a:t>
            </a:r>
            <a:r>
              <a:rPr lang="en-US" sz="1600" b="1" smtClean="0">
                <a:solidFill>
                  <a:srgbClr val="3F5FBF"/>
                </a:solidFill>
                <a:latin typeface="Consolas" panose="020B0609020204030204" pitchFamily="49" charset="0"/>
              </a:rPr>
              <a:t>     java.lang.StringBuffer</a:t>
            </a:r>
            <a:endParaRPr lang="en-US" sz="16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600" b="1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1600" b="1" smtClean="0">
                <a:solidFill>
                  <a:srgbClr val="7F9FBF"/>
                </a:solidFill>
                <a:latin typeface="Consolas" panose="020B0609020204030204" pitchFamily="49" charset="0"/>
              </a:rPr>
              <a:t>see</a:t>
            </a:r>
            <a:r>
              <a:rPr lang="en-US" sz="1600" b="1" smtClean="0">
                <a:solidFill>
                  <a:srgbClr val="3F5FBF"/>
                </a:solidFill>
                <a:latin typeface="Consolas" panose="020B0609020204030204" pitchFamily="49" charset="0"/>
              </a:rPr>
              <a:t>     java.lang.StringBuilder</a:t>
            </a:r>
            <a:endParaRPr lang="en-US" sz="16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600" b="1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1600" b="1" smtClean="0">
                <a:solidFill>
                  <a:srgbClr val="7F9FBF"/>
                </a:solidFill>
                <a:latin typeface="Consolas" panose="020B0609020204030204" pitchFamily="49" charset="0"/>
              </a:rPr>
              <a:t>see</a:t>
            </a:r>
            <a:r>
              <a:rPr lang="en-US" sz="1600" b="1" smtClean="0">
                <a:solidFill>
                  <a:srgbClr val="3F5FBF"/>
                </a:solidFill>
                <a:latin typeface="Consolas" panose="020B0609020204030204" pitchFamily="49" charset="0"/>
              </a:rPr>
              <a:t>     java.nio.charset.Charset</a:t>
            </a:r>
            <a:endParaRPr lang="en-US" sz="16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600" b="1" dirty="0">
                <a:solidFill>
                  <a:srgbClr val="7F9FBF"/>
                </a:solidFill>
                <a:latin typeface="Consolas" panose="020B0609020204030204" pitchFamily="49" charset="0"/>
              </a:rPr>
              <a:t>@since</a:t>
            </a:r>
            <a:r>
              <a:rPr lang="en-US" sz="1600" b="1" dirty="0">
                <a:solidFill>
                  <a:srgbClr val="3F5FBF"/>
                </a:solidFill>
                <a:latin typeface="Consolas" panose="020B0609020204030204" pitchFamily="49" charset="0"/>
              </a:rPr>
              <a:t>   JDK1.0</a:t>
            </a:r>
          </a:p>
          <a:p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*/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String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87991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8686798" cy="556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Same </a:t>
            </a:r>
            <a:r>
              <a:rPr lang="en-US" dirty="0"/>
              <a:t>class entities</a:t>
            </a:r>
          </a:p>
          <a:p>
            <a:pPr lvl="1"/>
            <a:r>
              <a:rPr lang="en-US" dirty="0"/>
              <a:t>@see #field </a:t>
            </a:r>
          </a:p>
          <a:p>
            <a:pPr lvl="1"/>
            <a:r>
              <a:rPr lang="en-US" dirty="0"/>
              <a:t>@see #Constructor(Type,...) </a:t>
            </a:r>
          </a:p>
          <a:p>
            <a:pPr lvl="1"/>
            <a:r>
              <a:rPr lang="en-US" dirty="0"/>
              <a:t>@see #method(Type, Type,...) </a:t>
            </a:r>
          </a:p>
          <a:p>
            <a:r>
              <a:rPr lang="en-US" dirty="0" smtClean="0"/>
              <a:t>Same </a:t>
            </a:r>
            <a:r>
              <a:rPr lang="en-US" dirty="0"/>
              <a:t>package entities</a:t>
            </a:r>
          </a:p>
          <a:p>
            <a:pPr lvl="1"/>
            <a:r>
              <a:rPr lang="en-US" dirty="0"/>
              <a:t>@see Class </a:t>
            </a:r>
          </a:p>
          <a:p>
            <a:pPr lvl="1"/>
            <a:r>
              <a:rPr lang="en-US" dirty="0"/>
              <a:t>@see </a:t>
            </a:r>
            <a:r>
              <a:rPr lang="en-US" dirty="0" err="1"/>
              <a:t>Class#field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@see </a:t>
            </a:r>
            <a:r>
              <a:rPr lang="en-US" dirty="0" err="1"/>
              <a:t>Class#Constructor</a:t>
            </a:r>
            <a:r>
              <a:rPr lang="en-US" dirty="0"/>
              <a:t>(Type,...) </a:t>
            </a:r>
          </a:p>
          <a:p>
            <a:pPr lvl="1"/>
            <a:r>
              <a:rPr lang="en-US" dirty="0"/>
              <a:t>@see </a:t>
            </a:r>
            <a:r>
              <a:rPr lang="en-US" dirty="0" err="1"/>
              <a:t>Class#method</a:t>
            </a:r>
            <a:r>
              <a:rPr lang="en-US" dirty="0"/>
              <a:t>(Type,...)</a:t>
            </a:r>
          </a:p>
          <a:p>
            <a:r>
              <a:rPr lang="en-US" dirty="0"/>
              <a:t>D</a:t>
            </a:r>
            <a:r>
              <a:rPr lang="en-US" dirty="0" smtClean="0"/>
              <a:t>ifferent </a:t>
            </a:r>
            <a:r>
              <a:rPr lang="en-US" dirty="0"/>
              <a:t>package entities</a:t>
            </a:r>
          </a:p>
          <a:p>
            <a:pPr lvl="1"/>
            <a:r>
              <a:rPr lang="en-US" dirty="0"/>
              <a:t>@see package</a:t>
            </a:r>
          </a:p>
          <a:p>
            <a:pPr lvl="1"/>
            <a:r>
              <a:rPr lang="en-US" dirty="0"/>
              <a:t>@see </a:t>
            </a:r>
            <a:r>
              <a:rPr lang="en-US" dirty="0" err="1"/>
              <a:t>package.Class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@see </a:t>
            </a:r>
            <a:r>
              <a:rPr lang="en-US" dirty="0" err="1"/>
              <a:t>package.Class#field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@see </a:t>
            </a:r>
            <a:r>
              <a:rPr lang="en-US" dirty="0" err="1"/>
              <a:t>package.Class#Constructor</a:t>
            </a:r>
            <a:r>
              <a:rPr lang="en-US" dirty="0"/>
              <a:t>(Type,...) </a:t>
            </a:r>
          </a:p>
          <a:p>
            <a:pPr lvl="1"/>
            <a:r>
              <a:rPr lang="en-US" dirty="0"/>
              <a:t>@see </a:t>
            </a:r>
            <a:r>
              <a:rPr lang="en-US" dirty="0" err="1"/>
              <a:t>package.Class#method</a:t>
            </a:r>
            <a:r>
              <a:rPr lang="en-US" dirty="0"/>
              <a:t>(Type, Type,...) </a:t>
            </a:r>
          </a:p>
          <a:p>
            <a:r>
              <a:rPr lang="en-US" dirty="0" smtClean="0"/>
              <a:t>URL</a:t>
            </a:r>
            <a:endParaRPr lang="en-US" dirty="0"/>
          </a:p>
          <a:p>
            <a:pPr lvl="1"/>
            <a:r>
              <a:rPr lang="en-US" dirty="0"/>
              <a:t>@see &lt;a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spec.html#section</a:t>
            </a:r>
            <a:r>
              <a:rPr lang="en-US" dirty="0"/>
              <a:t>"&gt;Java Spec&lt;/a&gt;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@see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89400" y="1282005"/>
            <a:ext cx="5105400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</a:p>
          <a:p>
            <a:r>
              <a:rPr lang="en-US" sz="14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400" b="1" dirty="0">
                <a:solidFill>
                  <a:srgbClr val="7F9FBF"/>
                </a:solidFill>
                <a:latin typeface="Consolas" panose="020B0609020204030204" pitchFamily="49" charset="0"/>
              </a:rPr>
              <a:t>@see</a:t>
            </a:r>
            <a:r>
              <a:rPr lang="en-US" sz="1400" b="1" dirty="0">
                <a:solidFill>
                  <a:srgbClr val="3F5FBF"/>
                </a:solidFill>
                <a:latin typeface="Consolas" panose="020B0609020204030204" pitchFamily="49" charset="0"/>
              </a:rPr>
              <a:t> #equals(Object) </a:t>
            </a:r>
          </a:p>
          <a:p>
            <a:r>
              <a:rPr lang="en-US" sz="14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3F5FBF"/>
                </a:solidFill>
                <a:latin typeface="Consolas" panose="020B0609020204030204" pitchFamily="49" charset="0"/>
              </a:rPr>
              <a:t>* </a:t>
            </a:r>
            <a:r>
              <a:rPr lang="en-US" sz="1400" b="1" dirty="0">
                <a:solidFill>
                  <a:srgbClr val="7F9FBF"/>
                </a:solidFill>
                <a:latin typeface="Consolas" panose="020B0609020204030204" pitchFamily="49" charset="0"/>
              </a:rPr>
              <a:t>@see </a:t>
            </a:r>
            <a:r>
              <a:rPr lang="en-US" sz="1400" b="1" dirty="0" smtClean="0">
                <a:solidFill>
                  <a:srgbClr val="3F5FBF"/>
                </a:solidFill>
                <a:latin typeface="Consolas" panose="020B0609020204030204" pitchFamily="49" charset="0"/>
              </a:rPr>
              <a:t>#</a:t>
            </a:r>
            <a:r>
              <a:rPr lang="en-US" sz="1400" b="1" dirty="0">
                <a:solidFill>
                  <a:srgbClr val="3F5FBF"/>
                </a:solidFill>
                <a:latin typeface="Consolas" panose="020B0609020204030204" pitchFamily="49" charset="0"/>
              </a:rPr>
              <a:t>String(byte[], </a:t>
            </a:r>
            <a:r>
              <a:rPr lang="en-US" sz="14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3F5F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3F5FB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3F5FBF"/>
                </a:solidFill>
                <a:latin typeface="Consolas" panose="020B0609020204030204" pitchFamily="49" charset="0"/>
              </a:rPr>
              <a:t>* </a:t>
            </a:r>
            <a:r>
              <a:rPr lang="en-US" sz="1400" b="1" dirty="0">
                <a:solidFill>
                  <a:srgbClr val="7F9FBF"/>
                </a:solidFill>
                <a:latin typeface="Consolas" panose="020B0609020204030204" pitchFamily="49" charset="0"/>
              </a:rPr>
              <a:t>@see</a:t>
            </a:r>
            <a:r>
              <a:rPr lang="en-US" sz="14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Object#equals</a:t>
            </a:r>
            <a:r>
              <a:rPr lang="en-US" sz="1400" b="1" dirty="0">
                <a:solidFill>
                  <a:srgbClr val="3F5FBF"/>
                </a:solidFill>
                <a:latin typeface="Consolas" panose="020B0609020204030204" pitchFamily="49" charset="0"/>
              </a:rPr>
              <a:t>(Object</a:t>
            </a:r>
            <a:r>
              <a:rPr lang="en-US" sz="1400" b="1" dirty="0" smtClean="0">
                <a:solidFill>
                  <a:srgbClr val="3F5F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* </a:t>
            </a:r>
            <a:r>
              <a:rPr lang="en-US" sz="1400" b="1" dirty="0">
                <a:solidFill>
                  <a:srgbClr val="7F9FBF"/>
                </a:solidFill>
                <a:latin typeface="Consolas" panose="020B0609020204030204" pitchFamily="49" charset="0"/>
              </a:rPr>
              <a:t>@see</a:t>
            </a:r>
            <a:r>
              <a:rPr lang="en-US" sz="14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java.text.Collator#compare</a:t>
            </a:r>
            <a:r>
              <a:rPr lang="en-US" sz="1400" b="1" dirty="0">
                <a:solidFill>
                  <a:srgbClr val="3F5FBF"/>
                </a:solidFill>
                <a:latin typeface="Consolas" panose="020B0609020204030204" pitchFamily="49" charset="0"/>
              </a:rPr>
              <a:t>(String, String)</a:t>
            </a:r>
          </a:p>
          <a:p>
            <a:r>
              <a:rPr lang="en-US" sz="14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*/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0351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param</a:t>
            </a:r>
            <a:r>
              <a:rPr lang="en-US" dirty="0"/>
              <a:t> &lt;name of parameter&gt; short description of parameter</a:t>
            </a:r>
          </a:p>
          <a:p>
            <a:pPr lvl="1"/>
            <a:r>
              <a:rPr lang="en-US" dirty="0"/>
              <a:t>Describe the named parameter to this method</a:t>
            </a:r>
          </a:p>
          <a:p>
            <a:pPr lvl="1"/>
            <a:r>
              <a:rPr lang="en-US" dirty="0"/>
              <a:t>Skip this tag if the method has no parameters</a:t>
            </a:r>
          </a:p>
          <a:p>
            <a:pPr lvl="1"/>
            <a:r>
              <a:rPr lang="en-US" dirty="0"/>
              <a:t>Used in: Method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@</a:t>
            </a:r>
            <a:r>
              <a:rPr lang="en-US" dirty="0" err="1"/>
              <a:t>param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3733800"/>
            <a:ext cx="8077200" cy="28007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  <a:endParaRPr lang="en-US" sz="16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Replaces the element at the specified position in this list with the</a:t>
            </a:r>
          </a:p>
          <a:p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specified </a:t>
            </a:r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element.</a:t>
            </a:r>
            <a:endParaRPr lang="en-US" sz="16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*</a:t>
            </a:r>
            <a:endParaRPr lang="en-US" sz="16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6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16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1600" b="1" dirty="0">
                <a:solidFill>
                  <a:srgbClr val="3F5FBF"/>
                </a:solidFill>
                <a:latin typeface="Consolas" panose="020B0609020204030204" pitchFamily="49" charset="0"/>
              </a:rPr>
              <a:t> index </a:t>
            </a:r>
            <a:r>
              <a:rPr lang="en-US" sz="16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index</a:t>
            </a:r>
            <a:r>
              <a:rPr lang="en-US" sz="1600" b="1" dirty="0">
                <a:solidFill>
                  <a:srgbClr val="3F5FBF"/>
                </a:solidFill>
                <a:latin typeface="Consolas" panose="020B0609020204030204" pitchFamily="49" charset="0"/>
              </a:rPr>
              <a:t> of the element to replace</a:t>
            </a:r>
          </a:p>
          <a:p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6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16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1600" b="1" dirty="0">
                <a:solidFill>
                  <a:srgbClr val="3F5FBF"/>
                </a:solidFill>
                <a:latin typeface="Consolas" panose="020B0609020204030204" pitchFamily="49" charset="0"/>
              </a:rPr>
              <a:t> element </a:t>
            </a:r>
            <a:r>
              <a:rPr lang="en-US" sz="16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element</a:t>
            </a:r>
            <a:r>
              <a:rPr lang="en-US" sz="1600" b="1" dirty="0">
                <a:solidFill>
                  <a:srgbClr val="3F5FBF"/>
                </a:solidFill>
                <a:latin typeface="Consolas" panose="020B0609020204030204" pitchFamily="49" charset="0"/>
              </a:rPr>
              <a:t> to be stored at the specified position</a:t>
            </a:r>
          </a:p>
          <a:p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600" b="1" dirty="0">
                <a:solidFill>
                  <a:srgbClr val="7F9FBF"/>
                </a:solidFill>
                <a:latin typeface="Consolas" panose="020B0609020204030204" pitchFamily="49" charset="0"/>
              </a:rPr>
              <a:t>@return</a:t>
            </a:r>
            <a:r>
              <a:rPr lang="en-US" sz="1600" b="1" dirty="0">
                <a:solidFill>
                  <a:srgbClr val="3F5FBF"/>
                </a:solidFill>
                <a:latin typeface="Consolas" panose="020B0609020204030204" pitchFamily="49" charset="0"/>
              </a:rPr>
              <a:t> the element previously at the specified position</a:t>
            </a:r>
          </a:p>
          <a:p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600" b="1" dirty="0">
                <a:solidFill>
                  <a:srgbClr val="7F9FBF"/>
                </a:solidFill>
                <a:latin typeface="Consolas" panose="020B0609020204030204" pitchFamily="49" charset="0"/>
              </a:rPr>
              <a:t>@throws</a:t>
            </a:r>
            <a:r>
              <a:rPr lang="en-US" sz="16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3F5FB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UnsupportedOperationException</a:t>
            </a:r>
            <a:r>
              <a:rPr lang="en-US" sz="1600" b="1" dirty="0">
                <a:solidFill>
                  <a:srgbClr val="3F5FB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if the </a:t>
            </a:r>
            <a:r>
              <a:rPr lang="en-US" sz="1600" b="1" dirty="0">
                <a:solidFill>
                  <a:srgbClr val="7F7F9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7F7F9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tt</a:t>
            </a:r>
            <a:r>
              <a:rPr lang="en-US" sz="1600" b="1" dirty="0">
                <a:solidFill>
                  <a:srgbClr val="7F7F9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r>
              <a:rPr lang="en-US" sz="1600" b="1" dirty="0">
                <a:solidFill>
                  <a:srgbClr val="3F5FB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set</a:t>
            </a:r>
            <a:r>
              <a:rPr lang="en-US" sz="1600" b="1" dirty="0">
                <a:solidFill>
                  <a:srgbClr val="7F7F9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&lt;/</a:t>
            </a:r>
            <a:r>
              <a:rPr lang="en-US" sz="1600" b="1" dirty="0" err="1">
                <a:solidFill>
                  <a:srgbClr val="7F7F9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tt</a:t>
            </a:r>
            <a:r>
              <a:rPr lang="en-US" sz="1600" b="1" dirty="0">
                <a:solidFill>
                  <a:srgbClr val="7F7F9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r>
              <a:rPr lang="en-US" sz="1600" b="1" dirty="0">
                <a:solidFill>
                  <a:srgbClr val="3F5FB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operation</a:t>
            </a:r>
          </a:p>
          <a:p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*        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is not supported by this list</a:t>
            </a:r>
          </a:p>
          <a:p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*/</a:t>
            </a:r>
            <a:endParaRPr lang="en-US" sz="16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set(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index, E element);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3698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@return text</a:t>
            </a:r>
          </a:p>
          <a:p>
            <a:pPr lvl="1"/>
            <a:r>
              <a:rPr lang="en-US" dirty="0"/>
              <a:t>Describe the value returned by this method</a:t>
            </a:r>
          </a:p>
          <a:p>
            <a:pPr lvl="1"/>
            <a:r>
              <a:rPr lang="en-US" dirty="0"/>
              <a:t>Skip this tag if the method has no return value </a:t>
            </a:r>
          </a:p>
          <a:p>
            <a:pPr lvl="1"/>
            <a:r>
              <a:rPr lang="en-US" dirty="0"/>
              <a:t>Appears after @</a:t>
            </a:r>
            <a:r>
              <a:rPr lang="en-US" dirty="0" err="1"/>
              <a:t>param</a:t>
            </a:r>
            <a:r>
              <a:rPr lang="en-US" dirty="0"/>
              <a:t> tag(s)</a:t>
            </a:r>
          </a:p>
          <a:p>
            <a:pPr lvl="1"/>
            <a:r>
              <a:rPr lang="en-US" dirty="0"/>
              <a:t>Used in: Method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@return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3733800"/>
            <a:ext cx="8077200" cy="28007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  <a:endParaRPr lang="en-US" sz="16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Replaces the element at the specified position in this list with the</a:t>
            </a:r>
          </a:p>
          <a:p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specified </a:t>
            </a:r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element.</a:t>
            </a:r>
            <a:endParaRPr lang="en-US" sz="16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*</a:t>
            </a:r>
            <a:endParaRPr lang="en-US" sz="16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6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16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1600" b="1" dirty="0">
                <a:solidFill>
                  <a:srgbClr val="3F5FBF"/>
                </a:solidFill>
                <a:latin typeface="Consolas" panose="020B0609020204030204" pitchFamily="49" charset="0"/>
              </a:rPr>
              <a:t> index </a:t>
            </a:r>
            <a:r>
              <a:rPr lang="en-US" sz="16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index</a:t>
            </a:r>
            <a:r>
              <a:rPr lang="en-US" sz="1600" b="1" dirty="0">
                <a:solidFill>
                  <a:srgbClr val="3F5FBF"/>
                </a:solidFill>
                <a:latin typeface="Consolas" panose="020B0609020204030204" pitchFamily="49" charset="0"/>
              </a:rPr>
              <a:t> of the element to replace</a:t>
            </a:r>
          </a:p>
          <a:p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6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16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1600" b="1" dirty="0">
                <a:solidFill>
                  <a:srgbClr val="3F5FBF"/>
                </a:solidFill>
                <a:latin typeface="Consolas" panose="020B0609020204030204" pitchFamily="49" charset="0"/>
              </a:rPr>
              <a:t> element </a:t>
            </a:r>
            <a:r>
              <a:rPr lang="en-US" sz="16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element</a:t>
            </a:r>
            <a:r>
              <a:rPr lang="en-US" sz="1600" b="1" dirty="0">
                <a:solidFill>
                  <a:srgbClr val="3F5FBF"/>
                </a:solidFill>
                <a:latin typeface="Consolas" panose="020B0609020204030204" pitchFamily="49" charset="0"/>
              </a:rPr>
              <a:t> to be stored at the specified position</a:t>
            </a:r>
          </a:p>
          <a:p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600" b="1" dirty="0">
                <a:solidFill>
                  <a:srgbClr val="7F9FBF"/>
                </a:solidFill>
                <a:latin typeface="Consolas" panose="020B0609020204030204" pitchFamily="49" charset="0"/>
              </a:rPr>
              <a:t>@return</a:t>
            </a:r>
            <a:r>
              <a:rPr lang="en-US" sz="1600" b="1" dirty="0">
                <a:solidFill>
                  <a:srgbClr val="3F5FBF"/>
                </a:solidFill>
                <a:latin typeface="Consolas" panose="020B0609020204030204" pitchFamily="49" charset="0"/>
              </a:rPr>
              <a:t> the element previously at the specified position</a:t>
            </a:r>
          </a:p>
          <a:p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600" b="1" dirty="0">
                <a:solidFill>
                  <a:srgbClr val="7F9FBF"/>
                </a:solidFill>
                <a:latin typeface="Consolas" panose="020B0609020204030204" pitchFamily="49" charset="0"/>
              </a:rPr>
              <a:t>@throws</a:t>
            </a:r>
            <a:r>
              <a:rPr lang="en-US" sz="16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3F5FB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UnsupportedOperationException</a:t>
            </a:r>
            <a:r>
              <a:rPr lang="en-US" sz="1600" b="1" dirty="0">
                <a:solidFill>
                  <a:srgbClr val="3F5FB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if the </a:t>
            </a:r>
            <a:r>
              <a:rPr lang="en-US" sz="1600" b="1" dirty="0">
                <a:solidFill>
                  <a:srgbClr val="7F7F9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7F7F9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tt</a:t>
            </a:r>
            <a:r>
              <a:rPr lang="en-US" sz="1600" b="1" dirty="0">
                <a:solidFill>
                  <a:srgbClr val="7F7F9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r>
              <a:rPr lang="en-US" sz="1600" b="1" dirty="0">
                <a:solidFill>
                  <a:srgbClr val="3F5FB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set</a:t>
            </a:r>
            <a:r>
              <a:rPr lang="en-US" sz="1600" b="1" dirty="0">
                <a:solidFill>
                  <a:srgbClr val="7F7F9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&lt;/</a:t>
            </a:r>
            <a:r>
              <a:rPr lang="en-US" sz="1600" b="1" dirty="0" err="1">
                <a:solidFill>
                  <a:srgbClr val="7F7F9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tt</a:t>
            </a:r>
            <a:r>
              <a:rPr lang="en-US" sz="1600" b="1" dirty="0">
                <a:solidFill>
                  <a:srgbClr val="7F7F9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r>
              <a:rPr lang="en-US" sz="1600" b="1" dirty="0">
                <a:solidFill>
                  <a:srgbClr val="3F5FB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operation</a:t>
            </a:r>
          </a:p>
          <a:p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*        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is not supported by this list</a:t>
            </a:r>
          </a:p>
          <a:p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*/</a:t>
            </a:r>
            <a:endParaRPr lang="en-US" sz="16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set(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index, E element);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556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use {@code} to insert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@code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2438400"/>
            <a:ext cx="7696200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600" dirty="0">
                <a:solidFill>
                  <a:srgbClr val="7F7F9F"/>
                </a:solidFill>
                <a:latin typeface="Consolas" panose="020B0609020204030204" pitchFamily="49" charset="0"/>
              </a:rPr>
              <a:t>&lt;pre&gt;</a:t>
            </a:r>
          </a:p>
          <a:p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 {@code</a:t>
            </a:r>
          </a:p>
          <a:p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    *   </a:t>
            </a:r>
            <a:r>
              <a:rPr lang="en-US" sz="16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int</a:t>
            </a:r>
            <a:r>
              <a:rPr lang="en-US" sz="1600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16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hashCode</a:t>
            </a:r>
            <a:r>
              <a:rPr lang="en-US" sz="1600" u="sng" dirty="0">
                <a:solidFill>
                  <a:srgbClr val="3F5FBF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    *   for (E </a:t>
            </a:r>
            <a:r>
              <a:rPr lang="en-US" sz="1600" dirty="0" err="1">
                <a:solidFill>
                  <a:srgbClr val="3F5FBF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: list) {</a:t>
            </a:r>
          </a:p>
          <a:p>
            <a:r>
              <a:rPr lang="de-DE" sz="1600" dirty="0">
                <a:solidFill>
                  <a:srgbClr val="3F5FBF"/>
                </a:solidFill>
                <a:latin typeface="Consolas" panose="020B0609020204030204" pitchFamily="49" charset="0"/>
              </a:rPr>
              <a:t>     *      hashCode = 31*hashCode + (e==null ? 0 : e.hashCode());</a:t>
            </a:r>
          </a:p>
          <a:p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    *   }</a:t>
            </a:r>
          </a:p>
          <a:p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    * }</a:t>
            </a:r>
          </a:p>
          <a:p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1600" dirty="0">
                <a:solidFill>
                  <a:srgbClr val="7F7F9F"/>
                </a:solidFill>
                <a:latin typeface="Consolas" panose="020B0609020204030204" pitchFamily="49" charset="0"/>
              </a:rPr>
              <a:t>&lt;/pre&gt;</a:t>
            </a:r>
          </a:p>
          <a:p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399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JavaDoc</a:t>
            </a:r>
            <a:r>
              <a:rPr lang="en-US" dirty="0" smtClean="0"/>
              <a:t>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dirty="0"/>
              <a:t>Documentation comments are recognized only when placed immediately before:</a:t>
            </a:r>
          </a:p>
          <a:p>
            <a:pPr lvl="1">
              <a:buSzPct val="75000"/>
            </a:pPr>
            <a:r>
              <a:rPr lang="en-US" dirty="0" smtClean="0"/>
              <a:t>Package</a:t>
            </a:r>
          </a:p>
          <a:p>
            <a:pPr lvl="1">
              <a:buSzPct val="75000"/>
            </a:pPr>
            <a:r>
              <a:rPr lang="en-US" dirty="0" smtClean="0"/>
              <a:t>Class</a:t>
            </a:r>
            <a:endParaRPr lang="en-US" dirty="0"/>
          </a:p>
          <a:p>
            <a:pPr lvl="1">
              <a:buSzPct val="75000"/>
            </a:pPr>
            <a:r>
              <a:rPr lang="en-US" dirty="0"/>
              <a:t>Interface</a:t>
            </a:r>
          </a:p>
          <a:p>
            <a:pPr lvl="1">
              <a:buSzPct val="75000"/>
            </a:pPr>
            <a:r>
              <a:rPr lang="en-US" dirty="0"/>
              <a:t>Constructor</a:t>
            </a:r>
          </a:p>
          <a:p>
            <a:pPr lvl="1">
              <a:buSzPct val="75000"/>
            </a:pPr>
            <a:r>
              <a:rPr lang="en-US" dirty="0"/>
              <a:t>Method</a:t>
            </a:r>
          </a:p>
          <a:p>
            <a:pPr lvl="1">
              <a:buSzPct val="75000"/>
            </a:pPr>
            <a:r>
              <a:rPr lang="en-US" dirty="0"/>
              <a:t>Field declarations </a:t>
            </a:r>
          </a:p>
          <a:p>
            <a:pPr>
              <a:buSzPct val="100000"/>
            </a:pPr>
            <a:r>
              <a:rPr lang="en-US" dirty="0"/>
              <a:t>Documentation comments placed in the body of a method are ignored</a:t>
            </a:r>
          </a:p>
          <a:p>
            <a:pPr>
              <a:buSzPct val="100000"/>
            </a:pPr>
            <a:r>
              <a:rPr lang="en-US" dirty="0"/>
              <a:t>Only one documentation comment per declaration statement is permitted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6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JavaDoc</a:t>
            </a:r>
            <a:r>
              <a:rPr lang="en-US" dirty="0"/>
              <a:t>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>
            <a:normAutofit fontScale="92500" lnSpcReduction="10000"/>
          </a:bodyPr>
          <a:lstStyle/>
          <a:p>
            <a:pPr>
              <a:buSzPct val="100000"/>
            </a:pPr>
            <a:r>
              <a:rPr lang="en-US" dirty="0"/>
              <a:t>Package Tags</a:t>
            </a:r>
          </a:p>
          <a:p>
            <a:pPr lvl="1">
              <a:buSzPct val="75000"/>
            </a:pPr>
            <a:r>
              <a:rPr lang="en-US" dirty="0"/>
              <a:t>Appear in the documentation comment for a package </a:t>
            </a:r>
          </a:p>
          <a:p>
            <a:pPr lvl="1">
              <a:buSzPct val="75000"/>
            </a:pPr>
            <a:r>
              <a:rPr lang="en-US" dirty="0"/>
              <a:t>Resides in the source file named </a:t>
            </a:r>
            <a:r>
              <a:rPr lang="en-US" dirty="0" smtClean="0"/>
              <a:t>package.html</a:t>
            </a:r>
          </a:p>
          <a:p>
            <a:pPr lvl="1">
              <a:buSzPct val="75000"/>
            </a:pPr>
            <a:r>
              <a:rPr lang="en-US" dirty="0"/>
              <a:t>Package-level </a:t>
            </a:r>
            <a:r>
              <a:rPr lang="en-US" dirty="0" err="1" smtClean="0"/>
              <a:t>JavaDoc</a:t>
            </a:r>
            <a:r>
              <a:rPr lang="en-US" dirty="0" smtClean="0"/>
              <a:t> </a:t>
            </a:r>
            <a:r>
              <a:rPr lang="en-US" dirty="0"/>
              <a:t>comments are placed in a file named </a:t>
            </a:r>
            <a:r>
              <a:rPr lang="en-US" b="1" dirty="0"/>
              <a:t>package-info.java</a:t>
            </a:r>
            <a:r>
              <a:rPr lang="en-US" dirty="0"/>
              <a:t> inside the </a:t>
            </a:r>
            <a:r>
              <a:rPr lang="en-US" b="1" dirty="0" smtClean="0"/>
              <a:t>package</a:t>
            </a:r>
            <a:r>
              <a:rPr lang="en-US" dirty="0" smtClean="0"/>
              <a:t> </a:t>
            </a:r>
            <a:r>
              <a:rPr lang="en-US" dirty="0"/>
              <a:t>directory</a:t>
            </a:r>
          </a:p>
          <a:p>
            <a:pPr lvl="1">
              <a:buSzPct val="75000"/>
            </a:pPr>
            <a:r>
              <a:rPr lang="en-US" dirty="0"/>
              <a:t>Include:</a:t>
            </a:r>
          </a:p>
          <a:p>
            <a:pPr lvl="2">
              <a:buSzPct val="450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</a:rPr>
              <a:t>@see </a:t>
            </a:r>
          </a:p>
          <a:p>
            <a:pPr lvl="2">
              <a:buSzPct val="450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</a:rPr>
              <a:t>@since  </a:t>
            </a:r>
          </a:p>
          <a:p>
            <a:pPr lvl="2">
              <a:buSzPct val="450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</a:rPr>
              <a:t>@deprecated </a:t>
            </a:r>
          </a:p>
          <a:p>
            <a:pPr lvl="2">
              <a:buSzPct val="450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</a:rPr>
              <a:t>@serial </a:t>
            </a:r>
          </a:p>
          <a:p>
            <a:pPr lvl="2">
              <a:buSzPct val="450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</a:rPr>
              <a:t>@author </a:t>
            </a:r>
          </a:p>
          <a:p>
            <a:pPr lvl="2">
              <a:buSzPct val="450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</a:rPr>
              <a:t>@version </a:t>
            </a:r>
          </a:p>
          <a:p>
            <a:pPr lvl="2">
              <a:buSzPct val="450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</a:rPr>
              <a:t>{@link}  </a:t>
            </a:r>
          </a:p>
          <a:p>
            <a:pPr lvl="2">
              <a:buSzPct val="450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</a:rPr>
              <a:t>{@</a:t>
            </a:r>
            <a:r>
              <a:rPr lang="en-US" dirty="0" err="1">
                <a:solidFill>
                  <a:srgbClr val="00B0F0"/>
                </a:solidFill>
              </a:rPr>
              <a:t>linkplain</a:t>
            </a:r>
            <a:r>
              <a:rPr lang="en-US" dirty="0">
                <a:solidFill>
                  <a:srgbClr val="00B0F0"/>
                </a:solidFill>
              </a:rPr>
              <a:t>}  </a:t>
            </a:r>
          </a:p>
          <a:p>
            <a:pPr lvl="2">
              <a:buSzPct val="450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</a:rPr>
              <a:t>{@</a:t>
            </a:r>
            <a:r>
              <a:rPr lang="en-US" dirty="0" err="1">
                <a:solidFill>
                  <a:srgbClr val="00B0F0"/>
                </a:solidFill>
              </a:rPr>
              <a:t>docRoot</a:t>
            </a:r>
            <a:r>
              <a:rPr lang="en-US" dirty="0">
                <a:solidFill>
                  <a:srgbClr val="00B0F0"/>
                </a:solidFill>
              </a:rPr>
              <a:t>} 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3447633"/>
            <a:ext cx="5867400" cy="28007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 Domain classes used to produce the JSON and XML </a:t>
            </a:r>
            <a:endParaRPr lang="en-US" sz="1600" dirty="0" smtClean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* output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for the </a:t>
            </a:r>
            <a:r>
              <a:rPr lang="en-US" sz="1600" dirty="0" err="1">
                <a:solidFill>
                  <a:srgbClr val="3F5FBF"/>
                </a:solidFill>
                <a:latin typeface="Consolas" panose="020B0609020204030204" pitchFamily="49" charset="0"/>
              </a:rPr>
              <a:t>RESTful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services.</a:t>
            </a:r>
          </a:p>
          <a:p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600" dirty="0">
                <a:solidFill>
                  <a:srgbClr val="7F7F9F"/>
                </a:solidFill>
                <a:latin typeface="Consolas" panose="020B0609020204030204" pitchFamily="49" charset="0"/>
              </a:rPr>
              <a:t>&lt;p&gt;</a:t>
            </a:r>
          </a:p>
          <a:p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 These classes contain the JAXB annotations.</a:t>
            </a:r>
          </a:p>
          <a:p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600" b="1" dirty="0">
                <a:solidFill>
                  <a:srgbClr val="7F9FBF"/>
                </a:solidFill>
                <a:latin typeface="Consolas" panose="020B0609020204030204" pitchFamily="49" charset="0"/>
              </a:rPr>
              <a:t>@since</a:t>
            </a:r>
            <a:r>
              <a:rPr lang="en-US" sz="1600" b="1" dirty="0">
                <a:solidFill>
                  <a:srgbClr val="3F5FBF"/>
                </a:solidFill>
                <a:latin typeface="Consolas" panose="020B0609020204030204" pitchFamily="49" charset="0"/>
              </a:rPr>
              <a:t> 1.0</a:t>
            </a:r>
          </a:p>
          <a:p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600" b="1" dirty="0">
                <a:solidFill>
                  <a:srgbClr val="7F9FBF"/>
                </a:solidFill>
                <a:latin typeface="Consolas" panose="020B0609020204030204" pitchFamily="49" charset="0"/>
              </a:rPr>
              <a:t>@author</a:t>
            </a:r>
            <a:r>
              <a:rPr lang="en-US" sz="16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1600" b="1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jwhite</a:t>
            </a:r>
            <a:endParaRPr lang="en-US" sz="1600" b="1" u="sng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600" b="1" dirty="0">
                <a:solidFill>
                  <a:srgbClr val="7F9FBF"/>
                </a:solidFill>
                <a:latin typeface="Consolas" panose="020B0609020204030204" pitchFamily="49" charset="0"/>
              </a:rPr>
              <a:t>@version</a:t>
            </a:r>
            <a:r>
              <a:rPr lang="en-US" sz="1600" b="1" dirty="0">
                <a:solidFill>
                  <a:srgbClr val="3F5FBF"/>
                </a:solidFill>
                <a:latin typeface="Consolas" panose="020B0609020204030204" pitchFamily="49" charset="0"/>
              </a:rPr>
              <a:t> 1.1</a:t>
            </a:r>
          </a:p>
          <a:p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*/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com.intertech.cms.domain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1532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JavaDoc</a:t>
            </a:r>
            <a:r>
              <a:rPr lang="en-US" dirty="0"/>
              <a:t>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dirty="0"/>
              <a:t>All public and protected methods should be fully defined with </a:t>
            </a:r>
            <a:r>
              <a:rPr lang="en-US" dirty="0" err="1"/>
              <a:t>Javadoc</a:t>
            </a:r>
            <a:r>
              <a:rPr lang="en-US" dirty="0"/>
              <a:t>. </a:t>
            </a:r>
            <a:endParaRPr lang="en-US" dirty="0" smtClean="0"/>
          </a:p>
          <a:p>
            <a:pPr>
              <a:buSzPct val="100000"/>
            </a:pPr>
            <a:r>
              <a:rPr lang="en-US" dirty="0" smtClean="0"/>
              <a:t>Package </a:t>
            </a:r>
            <a:r>
              <a:rPr lang="en-US" dirty="0"/>
              <a:t>and private methods do not have to be, but may benefit from it. </a:t>
            </a:r>
          </a:p>
          <a:p>
            <a:pPr>
              <a:buSzPct val="100000"/>
            </a:pPr>
            <a:r>
              <a:rPr lang="en-US" dirty="0"/>
              <a:t>Document the following exceptions with the @throws tag:</a:t>
            </a:r>
          </a:p>
          <a:p>
            <a:pPr lvl="1">
              <a:buSzPct val="75000"/>
            </a:pPr>
            <a:r>
              <a:rPr lang="en-US" dirty="0"/>
              <a:t>All checked </a:t>
            </a:r>
            <a:r>
              <a:rPr lang="en-US" dirty="0" smtClean="0"/>
              <a:t>exceptions</a:t>
            </a:r>
          </a:p>
          <a:p>
            <a:pPr lvl="1">
              <a:buSzPct val="75000"/>
            </a:pPr>
            <a:r>
              <a:rPr lang="en-US" dirty="0" smtClean="0"/>
              <a:t>Those </a:t>
            </a:r>
            <a:r>
              <a:rPr lang="en-US" dirty="0"/>
              <a:t>unchecked exceptions that the caller might reasonably want to </a:t>
            </a:r>
            <a:r>
              <a:rPr lang="en-US" dirty="0" smtClean="0"/>
              <a:t>catch</a:t>
            </a:r>
          </a:p>
        </p:txBody>
      </p:sp>
    </p:spTree>
    <p:extLst>
      <p:ext uri="{BB962C8B-B14F-4D97-AF65-F5344CB8AC3E}">
        <p14:creationId xmlns:p14="http://schemas.microsoft.com/office/powerpoint/2010/main" val="24199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80961" y="207721"/>
            <a:ext cx="8228160" cy="763200"/>
          </a:xfrm>
        </p:spPr>
        <p:txBody>
          <a:bodyPr vert="horz" lIns="91440" tIns="288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Agenda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244521"/>
            <a:ext cx="8228160" cy="4885920"/>
          </a:xfrm>
        </p:spPr>
        <p:txBody>
          <a:bodyPr>
            <a:normAutofit/>
          </a:bodyPr>
          <a:lstStyle/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What is </a:t>
            </a:r>
            <a:r>
              <a:rPr lang="en-US" altLang="en-US" dirty="0" err="1" smtClean="0"/>
              <a:t>JavaDoc</a:t>
            </a:r>
            <a:r>
              <a:rPr lang="en-US" altLang="en-US" dirty="0" smtClean="0"/>
              <a:t>?</a:t>
            </a:r>
          </a:p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err="1" smtClean="0"/>
              <a:t>JavaDoc</a:t>
            </a:r>
            <a:r>
              <a:rPr lang="en-US" altLang="en-US" dirty="0" smtClean="0"/>
              <a:t> tags</a:t>
            </a:r>
          </a:p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err="1" smtClean="0"/>
              <a:t>JavaDoc</a:t>
            </a:r>
            <a:r>
              <a:rPr lang="en-US" altLang="en-US" smtClean="0"/>
              <a:t> Conventions</a:t>
            </a:r>
          </a:p>
          <a:p>
            <a:pPr marL="97922" indent="0">
              <a:buClr>
                <a:srgbClr val="FFCC99"/>
              </a:buClr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39079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JavaDoc</a:t>
            </a:r>
            <a:r>
              <a:rPr lang="en-US" dirty="0"/>
              <a:t> Convention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1725257"/>
              </p:ext>
            </p:extLst>
          </p:nvPr>
        </p:nvGraphicFramePr>
        <p:xfrm>
          <a:off x="216725" y="1151184"/>
          <a:ext cx="8763000" cy="5595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222"/>
                <a:gridCol w="3050909"/>
                <a:gridCol w="3132869"/>
              </a:tblGrid>
              <a:tr h="4705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Tip</a:t>
                      </a:r>
                      <a:endParaRPr lang="en-US" sz="1600" dirty="0"/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Bad</a:t>
                      </a:r>
                      <a:endParaRPr lang="en-US" sz="1600" dirty="0"/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Good</a:t>
                      </a:r>
                      <a:endParaRPr lang="en-US" sz="1600" dirty="0"/>
                    </a:p>
                  </a:txBody>
                  <a:tcPr marL="82944" marR="82944" marT="41472" marB="41472"/>
                </a:tc>
              </a:tr>
              <a:tr h="1047942"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 descriptions begin with a verb phrase.</a:t>
                      </a:r>
                    </a:p>
                    <a:p>
                      <a:endParaRPr lang="en-US" sz="1600" dirty="0"/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/** 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sz="16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This method causes a 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dance for   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 joy to occur. 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*/</a:t>
                      </a: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/** 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 Dances for joy. 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*/</a:t>
                      </a:r>
                    </a:p>
                  </a:txBody>
                  <a:tcPr marL="82944" marR="82944" marT="41472" marB="41472"/>
                </a:tc>
              </a:tr>
              <a:tr h="892055"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 3rd person (descriptive) not 2nd person (prescriptive).</a:t>
                      </a: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/** 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 Get to the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choppa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*/</a:t>
                      </a: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/** 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 Get</a:t>
                      </a:r>
                      <a:r>
                        <a:rPr lang="en-US" sz="16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the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choppa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*/</a:t>
                      </a:r>
                    </a:p>
                  </a:txBody>
                  <a:tcPr marL="82944" marR="82944" marT="41472" marB="41472"/>
                </a:tc>
              </a:tr>
              <a:tr h="1047942"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Class/interface/field descriptions can omit the subject and simply state the object.</a:t>
                      </a: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/** 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sz="16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This field is a 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 label. 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*/</a:t>
                      </a: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/** 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 A button label. 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*/</a:t>
                      </a:r>
                    </a:p>
                  </a:txBody>
                  <a:tcPr marL="82944" marR="82944" marT="41472" marB="41472"/>
                </a:tc>
              </a:tr>
              <a:tr h="1047942"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 "this" instead of "the" when referring to an object created from the current class.</a:t>
                      </a: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/** 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 Gets the toolkit for </a:t>
                      </a:r>
                      <a:r>
                        <a:rPr lang="en-US" sz="16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component. 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*/</a:t>
                      </a: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/** 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 Gets the toolkit for </a:t>
                      </a:r>
                      <a:r>
                        <a:rPr lang="en-US" sz="16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component. 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*/</a:t>
                      </a:r>
                    </a:p>
                  </a:txBody>
                  <a:tcPr marL="82944" marR="82944" marT="41472" marB="41472"/>
                </a:tc>
              </a:tr>
              <a:tr h="1047942"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 the active voice whenever possible.</a:t>
                      </a: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/** 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Kiji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can </a:t>
                      </a:r>
                      <a:r>
                        <a:rPr lang="en-US" sz="16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be installed 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by running   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 bin/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kiji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install 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*/</a:t>
                      </a: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/** 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sz="16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 install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Kiji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run bin/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kiji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install 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*/</a:t>
                      </a:r>
                    </a:p>
                  </a:txBody>
                  <a:tcPr marL="82944" marR="82944" marT="41472" marB="4147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24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JavaDoc</a:t>
            </a:r>
            <a:r>
              <a:rPr lang="en-US" dirty="0"/>
              <a:t>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dirty="0"/>
              <a:t> Never use @link in the first sentence. </a:t>
            </a:r>
          </a:p>
          <a:p>
            <a:pPr lvl="1">
              <a:buSzPct val="75000"/>
            </a:pPr>
            <a:r>
              <a:rPr lang="en-US" dirty="0" smtClean="0"/>
              <a:t>Always </a:t>
            </a:r>
            <a:r>
              <a:rPr lang="en-US" dirty="0"/>
              <a:t>use @code in the first sentence if necessary.</a:t>
            </a:r>
          </a:p>
          <a:p>
            <a:pPr lvl="1">
              <a:buSzPct val="75000"/>
            </a:pPr>
            <a:r>
              <a:rPr lang="en-US" dirty="0"/>
              <a:t>@link can be used from the second sentence/paragraph onwards. </a:t>
            </a:r>
          </a:p>
          <a:p>
            <a:pPr>
              <a:buSzPct val="100000"/>
            </a:pPr>
            <a:r>
              <a:rPr lang="en-US" dirty="0" smtClean="0"/>
              <a:t>Do </a:t>
            </a:r>
            <a:r>
              <a:rPr lang="en-US" dirty="0"/>
              <a:t>not use @code for null, true or false. </a:t>
            </a:r>
          </a:p>
          <a:p>
            <a:pPr>
              <a:buSzPct val="100000"/>
            </a:pPr>
            <a:r>
              <a:rPr lang="en-US" sz="2540" dirty="0"/>
              <a:t>Use @</a:t>
            </a:r>
            <a:r>
              <a:rPr lang="en-US" sz="2540" dirty="0" err="1"/>
              <a:t>param</a:t>
            </a:r>
            <a:r>
              <a:rPr lang="en-US" sz="2540" dirty="0"/>
              <a:t> for generics. </a:t>
            </a:r>
          </a:p>
          <a:p>
            <a:pPr>
              <a:buSzPct val="100000"/>
            </a:pPr>
            <a:r>
              <a:rPr lang="en-US" sz="2540" dirty="0" smtClean="0"/>
              <a:t>Should use </a:t>
            </a:r>
            <a:r>
              <a:rPr lang="en-US" sz="2540" dirty="0"/>
              <a:t>one blank line before @</a:t>
            </a:r>
            <a:r>
              <a:rPr lang="en-US" sz="2540" dirty="0" err="1" smtClean="0"/>
              <a:t>param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2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JavaDoc</a:t>
            </a:r>
            <a:r>
              <a:rPr lang="en-US" dirty="0"/>
              <a:t>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540" dirty="0" smtClean="0"/>
              <a:t>@</a:t>
            </a:r>
            <a:r>
              <a:rPr lang="en-US" sz="2540" dirty="0" err="1" smtClean="0"/>
              <a:t>param</a:t>
            </a:r>
            <a:r>
              <a:rPr lang="en-US" sz="2540" dirty="0" smtClean="0"/>
              <a:t> </a:t>
            </a:r>
            <a:r>
              <a:rPr lang="en-US" sz="2540" dirty="0"/>
              <a:t>and @</a:t>
            </a:r>
            <a:r>
              <a:rPr lang="en-US" sz="2540" dirty="0" smtClean="0"/>
              <a:t>return </a:t>
            </a:r>
            <a:endParaRPr lang="en-US" sz="2540" dirty="0"/>
          </a:p>
          <a:p>
            <a:pPr lvl="1">
              <a:buSzPct val="100000"/>
            </a:pPr>
            <a:r>
              <a:rPr lang="en-US" dirty="0" smtClean="0"/>
              <a:t>Should </a:t>
            </a:r>
            <a:r>
              <a:rPr lang="en-US" dirty="0"/>
              <a:t>be treated as </a:t>
            </a:r>
            <a:r>
              <a:rPr lang="en-US" dirty="0" smtClean="0"/>
              <a:t>phrases </a:t>
            </a:r>
            <a:r>
              <a:rPr lang="en-US" dirty="0"/>
              <a:t>rather than complete sentences. </a:t>
            </a:r>
            <a:endParaRPr lang="en-US" dirty="0" smtClean="0"/>
          </a:p>
          <a:p>
            <a:pPr lvl="1">
              <a:buSzPct val="100000"/>
            </a:pPr>
            <a:r>
              <a:rPr lang="en-US" dirty="0" smtClean="0"/>
              <a:t>They </a:t>
            </a:r>
            <a:r>
              <a:rPr lang="en-US" dirty="0"/>
              <a:t>should start with a lower case letter, </a:t>
            </a:r>
            <a:endParaRPr lang="en-US" dirty="0" smtClean="0"/>
          </a:p>
          <a:p>
            <a:pPr lvl="2">
              <a:buSzPct val="45000"/>
            </a:pPr>
            <a:r>
              <a:rPr lang="en-US" dirty="0" smtClean="0"/>
              <a:t>Typically </a:t>
            </a:r>
            <a:r>
              <a:rPr lang="en-US" dirty="0"/>
              <a:t>using the word "the". </a:t>
            </a:r>
            <a:endParaRPr lang="en-US" dirty="0" smtClean="0"/>
          </a:p>
          <a:p>
            <a:pPr lvl="1">
              <a:buSzPct val="100000"/>
            </a:pPr>
            <a:r>
              <a:rPr lang="en-US" dirty="0" smtClean="0"/>
              <a:t>They </a:t>
            </a:r>
            <a:r>
              <a:rPr lang="en-US" dirty="0"/>
              <a:t>should not end with a dot.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4724400"/>
            <a:ext cx="8686800" cy="18158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3F5FBF"/>
                </a:solidFill>
                <a:latin typeface="Consolas" panose="020B0609020204030204" pitchFamily="49" charset="0"/>
              </a:rPr>
              <a:t>* </a:t>
            </a:r>
            <a:r>
              <a:rPr lang="en-US" sz="1600" b="1" dirty="0" smtClean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1600" b="1" dirty="0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7F7F9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7F7F9F"/>
                </a:solidFill>
                <a:latin typeface="Consolas" panose="020B0609020204030204" pitchFamily="49" charset="0"/>
              </a:rPr>
              <a:t>code&gt;</a:t>
            </a:r>
            <a:r>
              <a:rPr lang="en-US" sz="1600" b="1" dirty="0">
                <a:solidFill>
                  <a:srgbClr val="3F5FBF"/>
                </a:solidFill>
                <a:latin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7F7F9F"/>
                </a:solidFill>
                <a:latin typeface="Consolas" panose="020B0609020204030204" pitchFamily="49" charset="0"/>
              </a:rPr>
              <a:t>&lt;/code&gt;</a:t>
            </a:r>
            <a:r>
              <a:rPr lang="en-US" sz="1600" b="1" dirty="0">
                <a:solidFill>
                  <a:srgbClr val="3F5FBF"/>
                </a:solidFill>
                <a:latin typeface="Consolas" panose="020B0609020204030204" pitchFamily="49" charset="0"/>
              </a:rPr>
              <a:t> if the character sequence represented by the</a:t>
            </a:r>
          </a:p>
          <a:p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*         argument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is a prefix of the character sequence represented by</a:t>
            </a:r>
          </a:p>
          <a:p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*         this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string; </a:t>
            </a:r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false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otherwise.</a:t>
            </a:r>
          </a:p>
          <a:p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      Note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also that </a:t>
            </a:r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true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will be returned if the</a:t>
            </a:r>
          </a:p>
          <a:p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*         argument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is an empty string or is equal to this</a:t>
            </a:r>
          </a:p>
          <a:p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*         </a:t>
            </a:r>
            <a:r>
              <a:rPr lang="en-US" sz="1600" dirty="0" smtClean="0">
                <a:solidFill>
                  <a:srgbClr val="7F7F9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7F7F9F"/>
                </a:solidFill>
                <a:latin typeface="Consolas" panose="020B0609020204030204" pitchFamily="49" charset="0"/>
              </a:rPr>
              <a:t>code&gt;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7F7F9F"/>
                </a:solidFill>
                <a:latin typeface="Consolas" panose="020B0609020204030204" pitchFamily="49" charset="0"/>
              </a:rPr>
              <a:t>&lt;/code&gt;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object as determined by the</a:t>
            </a:r>
          </a:p>
          <a:p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*         </a:t>
            </a:r>
            <a:r>
              <a:rPr lang="en-US" sz="1600" dirty="0" smtClean="0">
                <a:solidFill>
                  <a:srgbClr val="3F3FBF"/>
                </a:solidFill>
                <a:latin typeface="Consolas" panose="020B0609020204030204" pitchFamily="49" charset="0"/>
              </a:rPr>
              <a:t>{@</a:t>
            </a:r>
            <a:r>
              <a:rPr lang="en-US" sz="1600" dirty="0">
                <a:solidFill>
                  <a:srgbClr val="3F3FBF"/>
                </a:solidFill>
                <a:latin typeface="Consolas" panose="020B0609020204030204" pitchFamily="49" charset="0"/>
              </a:rPr>
              <a:t>link #equals(Object)}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method</a:t>
            </a:r>
            <a:endParaRPr lang="en-US" sz="1600" b="1" dirty="0">
              <a:solidFill>
                <a:srgbClr val="3F5FB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3436203"/>
            <a:ext cx="8686800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* </a:t>
            </a:r>
            <a:r>
              <a:rPr lang="en-US" sz="1600" b="1" dirty="0" smtClean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16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1600" b="1" dirty="0">
                <a:solidFill>
                  <a:srgbClr val="3F5FBF"/>
                </a:solidFill>
                <a:latin typeface="Consolas" panose="020B0609020204030204" pitchFamily="49" charset="0"/>
              </a:rPr>
              <a:t> index </a:t>
            </a:r>
            <a:r>
              <a:rPr lang="en-US" sz="16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index</a:t>
            </a:r>
            <a:r>
              <a:rPr lang="en-US" sz="1600" b="1" dirty="0">
                <a:solidFill>
                  <a:srgbClr val="3F5FBF"/>
                </a:solidFill>
                <a:latin typeface="Consolas" panose="020B0609020204030204" pitchFamily="49" charset="0"/>
              </a:rPr>
              <a:t> of the element to </a:t>
            </a:r>
            <a:r>
              <a:rPr lang="en-US" sz="1600" b="1" dirty="0" smtClean="0">
                <a:solidFill>
                  <a:srgbClr val="3F5FBF"/>
                </a:solidFill>
                <a:latin typeface="Consolas" panose="020B0609020204030204" pitchFamily="49" charset="0"/>
              </a:rPr>
              <a:t>return</a:t>
            </a:r>
          </a:p>
          <a:p>
            <a:r>
              <a:rPr lang="en-US" sz="1600" b="1" dirty="0" smtClean="0">
                <a:solidFill>
                  <a:srgbClr val="3F5FBF"/>
                </a:solidFill>
                <a:latin typeface="Consolas" panose="020B0609020204030204" pitchFamily="49" charset="0"/>
              </a:rPr>
              <a:t>*</a:t>
            </a:r>
            <a:endParaRPr lang="en-US" sz="16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* </a:t>
            </a:r>
            <a:r>
              <a:rPr lang="en-US" sz="1600" b="1" dirty="0" smtClean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1600" b="1" dirty="0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3F5FBF"/>
                </a:solidFill>
                <a:latin typeface="Consolas" panose="020B0609020204030204" pitchFamily="49" charset="0"/>
              </a:rPr>
              <a:t> the element at the specified position in this </a:t>
            </a:r>
            <a:r>
              <a:rPr lang="en-US" sz="1600" b="1" dirty="0" smtClean="0">
                <a:solidFill>
                  <a:srgbClr val="3F5FBF"/>
                </a:solidFill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6096000" y="1981200"/>
            <a:ext cx="2667000" cy="1447800"/>
          </a:xfrm>
          <a:prstGeom prst="wedgeEllipseCallout">
            <a:avLst>
              <a:gd name="adj1" fmla="val -105536"/>
              <a:gd name="adj2" fmla="val 2352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long description, it may include some sentences after the first phrase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3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JavaDoc</a:t>
            </a:r>
            <a:r>
              <a:rPr lang="en-US" dirty="0"/>
              <a:t>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540" dirty="0" smtClean="0"/>
              <a:t>Treat </a:t>
            </a:r>
            <a:r>
              <a:rPr lang="en-US" sz="2540" dirty="0"/>
              <a:t>@throws as an if clause. </a:t>
            </a:r>
          </a:p>
          <a:p>
            <a:pPr lvl="1">
              <a:buSzPct val="100000"/>
            </a:pPr>
            <a:r>
              <a:rPr lang="en-US" dirty="0" smtClean="0"/>
              <a:t>The </a:t>
            </a:r>
            <a:r>
              <a:rPr lang="en-US" dirty="0"/>
              <a:t>@throws feature should normally be followed by "if" </a:t>
            </a:r>
            <a:endParaRPr lang="en-US" dirty="0" smtClean="0"/>
          </a:p>
          <a:p>
            <a:pPr lvl="1">
              <a:buSzPct val="100000"/>
            </a:pPr>
            <a:r>
              <a:rPr lang="en-US" dirty="0" smtClean="0"/>
              <a:t>the </a:t>
            </a:r>
            <a:r>
              <a:rPr lang="en-US" dirty="0"/>
              <a:t>rest of the phrase describing the condition. </a:t>
            </a:r>
            <a:endParaRPr lang="en-US" dirty="0" smtClean="0"/>
          </a:p>
          <a:p>
            <a:pPr lvl="1">
              <a:buSzPct val="100000"/>
            </a:pPr>
            <a:r>
              <a:rPr lang="en-US" dirty="0" err="1" smtClean="0"/>
              <a:t>E.g</a:t>
            </a:r>
            <a:r>
              <a:rPr lang="en-US" dirty="0" smtClean="0"/>
              <a:t>: </a:t>
            </a:r>
          </a:p>
          <a:p>
            <a:pPr marL="640013" lvl="2" indent="0">
              <a:buSzPct val="45000"/>
              <a:buNone/>
            </a:pPr>
            <a:r>
              <a:rPr lang="en-US" dirty="0" smtClean="0">
                <a:solidFill>
                  <a:srgbClr val="00B050"/>
                </a:solidFill>
              </a:rPr>
              <a:t>/**</a:t>
            </a:r>
          </a:p>
          <a:p>
            <a:pPr marL="640013" lvl="2" indent="0">
              <a:buSzPct val="45000"/>
              <a:buNone/>
            </a:pPr>
            <a:r>
              <a:rPr lang="en-US" dirty="0">
                <a:solidFill>
                  <a:srgbClr val="00B050"/>
                </a:solidFill>
              </a:rPr>
              <a:t> *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@</a:t>
            </a:r>
            <a:r>
              <a:rPr lang="en-US" dirty="0">
                <a:solidFill>
                  <a:srgbClr val="00B0F0"/>
                </a:solidFill>
              </a:rPr>
              <a:t>throws 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FileNotFoundException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if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the file could not be </a:t>
            </a:r>
            <a:r>
              <a:rPr lang="en-US" dirty="0" smtClean="0">
                <a:solidFill>
                  <a:srgbClr val="00B050"/>
                </a:solidFill>
              </a:rPr>
              <a:t>found</a:t>
            </a:r>
          </a:p>
          <a:p>
            <a:pPr marL="640013" lvl="2" indent="0">
              <a:buSzPct val="45000"/>
              <a:buNone/>
            </a:pP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*/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05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JavaDoc</a:t>
            </a:r>
            <a:r>
              <a:rPr lang="en-US" dirty="0"/>
              <a:t>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dirty="0"/>
              <a:t>Define null-handling for all parameters and return types in the @</a:t>
            </a:r>
            <a:r>
              <a:rPr lang="en-US" dirty="0" err="1"/>
              <a:t>param</a:t>
            </a:r>
            <a:r>
              <a:rPr lang="en-US" dirty="0"/>
              <a:t> or @return</a:t>
            </a:r>
          </a:p>
          <a:p>
            <a:pPr lvl="1">
              <a:buSzPct val="100000"/>
            </a:pPr>
            <a:r>
              <a:rPr lang="en-US" sz="1814" dirty="0"/>
              <a:t>"</a:t>
            </a:r>
            <a:r>
              <a:rPr lang="en-US" sz="1814" b="1" dirty="0"/>
              <a:t>not null</a:t>
            </a:r>
            <a:r>
              <a:rPr lang="en-US" sz="1814" dirty="0"/>
              <a:t>" means that null is not accepted and passing in null will probably throw an exception, typically </a:t>
            </a:r>
            <a:r>
              <a:rPr lang="en-US" sz="1814" dirty="0" err="1"/>
              <a:t>NullPointerException</a:t>
            </a:r>
            <a:endParaRPr lang="en-US" sz="1814" dirty="0"/>
          </a:p>
          <a:p>
            <a:pPr lvl="1">
              <a:buSzPct val="100000"/>
            </a:pPr>
            <a:r>
              <a:rPr lang="en-US" sz="1814" dirty="0"/>
              <a:t>"</a:t>
            </a:r>
            <a:r>
              <a:rPr lang="en-US" sz="1814" b="1" dirty="0"/>
              <a:t>may be null</a:t>
            </a:r>
            <a:r>
              <a:rPr lang="en-US" sz="1814" dirty="0"/>
              <a:t>" means that null may be passed in.</a:t>
            </a:r>
          </a:p>
          <a:p>
            <a:pPr lvl="1">
              <a:buSzPct val="100000"/>
            </a:pPr>
            <a:r>
              <a:rPr lang="en-US" sz="1814" dirty="0"/>
              <a:t>"</a:t>
            </a:r>
            <a:r>
              <a:rPr lang="en-US" sz="1814" b="1" dirty="0"/>
              <a:t>null treated as xxx</a:t>
            </a:r>
            <a:r>
              <a:rPr lang="en-US" sz="1814" dirty="0"/>
              <a:t>" means that a null input is equivalent to the specified value</a:t>
            </a:r>
          </a:p>
          <a:p>
            <a:pPr lvl="1">
              <a:buSzPct val="100000"/>
            </a:pPr>
            <a:r>
              <a:rPr lang="en-US" sz="1814" dirty="0"/>
              <a:t>"</a:t>
            </a:r>
            <a:r>
              <a:rPr lang="en-US" sz="1814" b="1" dirty="0"/>
              <a:t>null returns xxx</a:t>
            </a:r>
            <a:r>
              <a:rPr lang="en-US" sz="1814" dirty="0"/>
              <a:t>" means that a null input always returns the specified value	</a:t>
            </a:r>
          </a:p>
          <a:p>
            <a:pPr>
              <a:buSzPct val="100000"/>
            </a:pPr>
            <a:r>
              <a:rPr lang="en-US" dirty="0"/>
              <a:t>Specifications require implementation notes </a:t>
            </a:r>
            <a:endParaRPr lang="en-US" dirty="0" smtClean="0"/>
          </a:p>
          <a:p>
            <a:pPr lvl="1">
              <a:buSzPct val="100000"/>
            </a:pPr>
            <a:r>
              <a:rPr lang="en-US" dirty="0" smtClean="0"/>
              <a:t>If </a:t>
            </a:r>
            <a:r>
              <a:rPr lang="en-US" dirty="0"/>
              <a:t>you are writing a more formal specification that will be implemented by third </a:t>
            </a:r>
            <a:r>
              <a:rPr lang="en-US" dirty="0" smtClean="0"/>
              <a:t>parties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91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JavaDoc</a:t>
            </a:r>
            <a:r>
              <a:rPr lang="en-US" dirty="0"/>
              <a:t>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9360"/>
            <a:ext cx="8686800" cy="5510040"/>
          </a:xfrm>
        </p:spPr>
        <p:txBody>
          <a:bodyPr>
            <a:normAutofit lnSpcReduction="10000"/>
          </a:bodyPr>
          <a:lstStyle/>
          <a:p>
            <a:pPr>
              <a:buSzPct val="100000"/>
            </a:pPr>
            <a:r>
              <a:rPr lang="en-US" dirty="0" smtClean="0"/>
              <a:t>Document anonymous classes</a:t>
            </a:r>
          </a:p>
          <a:p>
            <a:pPr lvl="1">
              <a:buSzPct val="100000"/>
            </a:pPr>
            <a:r>
              <a:rPr lang="en-US" dirty="0" smtClean="0"/>
              <a:t>In doc comment </a:t>
            </a:r>
            <a:r>
              <a:rPr lang="en-US" dirty="0"/>
              <a:t>of its outer class, </a:t>
            </a:r>
            <a:endParaRPr lang="en-US" dirty="0" smtClean="0"/>
          </a:p>
          <a:p>
            <a:pPr lvl="1">
              <a:buSzPct val="100000"/>
            </a:pPr>
            <a:r>
              <a:rPr lang="en-US" dirty="0" smtClean="0"/>
              <a:t>Or </a:t>
            </a:r>
            <a:r>
              <a:rPr lang="en-US" dirty="0"/>
              <a:t>another closely associated </a:t>
            </a:r>
            <a:r>
              <a:rPr lang="en-US" dirty="0" smtClean="0"/>
              <a:t>class</a:t>
            </a:r>
            <a:endParaRPr lang="en-US" dirty="0"/>
          </a:p>
          <a:p>
            <a:pPr marL="0" indent="0">
              <a:buSzPct val="45000"/>
              <a:buNone/>
            </a:pPr>
            <a:r>
              <a:rPr lang="en-US" dirty="0" err="1" smtClean="0"/>
              <a:t>E.g</a:t>
            </a:r>
            <a:r>
              <a:rPr lang="en-US" dirty="0" smtClean="0"/>
              <a:t>:</a:t>
            </a:r>
            <a:endParaRPr lang="en-US" dirty="0"/>
          </a:p>
          <a:p>
            <a:pPr marL="594298" lvl="2" indent="0">
              <a:buSzPct val="45000"/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/**</a:t>
            </a:r>
          </a:p>
          <a:p>
            <a:pPr marL="594298" lvl="2" indent="0">
              <a:buSzPct val="45000"/>
              <a:buNone/>
            </a:pPr>
            <a:r>
              <a:rPr lang="en-US" dirty="0">
                <a:solidFill>
                  <a:srgbClr val="00B050"/>
                </a:solidFill>
              </a:rPr>
              <a:t>     * The method used for creating the tree. Any structural </a:t>
            </a:r>
          </a:p>
          <a:p>
            <a:pPr marL="594298" lvl="2" indent="0">
              <a:buSzPct val="45000"/>
              <a:buNone/>
            </a:pPr>
            <a:r>
              <a:rPr lang="en-US" dirty="0">
                <a:solidFill>
                  <a:srgbClr val="00B050"/>
                </a:solidFill>
              </a:rPr>
              <a:t>     * modifications to the display of the </a:t>
            </a:r>
            <a:r>
              <a:rPr lang="en-US" dirty="0" err="1">
                <a:solidFill>
                  <a:srgbClr val="00B050"/>
                </a:solidFill>
              </a:rPr>
              <a:t>Jtree</a:t>
            </a:r>
            <a:r>
              <a:rPr lang="en-US" dirty="0">
                <a:solidFill>
                  <a:srgbClr val="00B050"/>
                </a:solidFill>
              </a:rPr>
              <a:t> should be done </a:t>
            </a:r>
          </a:p>
          <a:p>
            <a:pPr marL="594298" lvl="2" indent="0">
              <a:buSzPct val="45000"/>
              <a:buNone/>
            </a:pPr>
            <a:r>
              <a:rPr lang="en-US" dirty="0">
                <a:solidFill>
                  <a:srgbClr val="00B050"/>
                </a:solidFill>
              </a:rPr>
              <a:t>     * by overriding this method.</a:t>
            </a:r>
          </a:p>
          <a:p>
            <a:pPr marL="594298" lvl="2" indent="0">
              <a:buSzPct val="45000"/>
              <a:buNone/>
            </a:pPr>
            <a:r>
              <a:rPr lang="en-US" dirty="0">
                <a:solidFill>
                  <a:srgbClr val="00B050"/>
                </a:solidFill>
              </a:rPr>
              <a:t>     * &lt;p&gt;</a:t>
            </a:r>
          </a:p>
          <a:p>
            <a:pPr marL="594298" lvl="2" indent="0">
              <a:buSzPct val="45000"/>
              <a:buNone/>
            </a:pPr>
            <a:r>
              <a:rPr lang="en-US" dirty="0">
                <a:solidFill>
                  <a:srgbClr val="00B050"/>
                </a:solidFill>
              </a:rPr>
              <a:t>     * This method adds an anonymous </a:t>
            </a:r>
            <a:r>
              <a:rPr lang="en-US" b="1" dirty="0" err="1">
                <a:solidFill>
                  <a:srgbClr val="00B050"/>
                </a:solidFill>
              </a:rPr>
              <a:t>TreeSelectionListener</a:t>
            </a:r>
            <a:r>
              <a:rPr lang="en-US" dirty="0">
                <a:solidFill>
                  <a:srgbClr val="00B050"/>
                </a:solidFill>
              </a:rPr>
              <a:t> to </a:t>
            </a:r>
          </a:p>
          <a:p>
            <a:pPr marL="594298" lvl="2" indent="0">
              <a:buSzPct val="45000"/>
              <a:buNone/>
            </a:pPr>
            <a:r>
              <a:rPr lang="en-US" dirty="0">
                <a:solidFill>
                  <a:srgbClr val="00B050"/>
                </a:solidFill>
              </a:rPr>
              <a:t>     * the returned </a:t>
            </a:r>
            <a:r>
              <a:rPr lang="en-US" dirty="0" err="1">
                <a:solidFill>
                  <a:srgbClr val="00B050"/>
                </a:solidFill>
              </a:rPr>
              <a:t>JTree</a:t>
            </a:r>
            <a:r>
              <a:rPr lang="en-US" dirty="0">
                <a:solidFill>
                  <a:srgbClr val="00B050"/>
                </a:solidFill>
              </a:rPr>
              <a:t>.  Upon receiving </a:t>
            </a:r>
            <a:r>
              <a:rPr lang="en-US" dirty="0" err="1">
                <a:solidFill>
                  <a:srgbClr val="00B050"/>
                </a:solidFill>
              </a:rPr>
              <a:t>TreeSelectionEvents</a:t>
            </a:r>
            <a:r>
              <a:rPr lang="en-US" dirty="0">
                <a:solidFill>
                  <a:srgbClr val="00B050"/>
                </a:solidFill>
              </a:rPr>
              <a:t>, </a:t>
            </a:r>
          </a:p>
          <a:p>
            <a:pPr marL="594298" lvl="2" indent="0">
              <a:buSzPct val="45000"/>
              <a:buNone/>
            </a:pPr>
            <a:r>
              <a:rPr lang="en-US" dirty="0">
                <a:solidFill>
                  <a:srgbClr val="00B050"/>
                </a:solidFill>
              </a:rPr>
              <a:t>     * this listener calls refresh with the selected node as a </a:t>
            </a:r>
          </a:p>
          <a:p>
            <a:pPr marL="594298" lvl="2" indent="0">
              <a:buSzPct val="45000"/>
              <a:buNone/>
            </a:pPr>
            <a:r>
              <a:rPr lang="en-US" dirty="0">
                <a:solidFill>
                  <a:srgbClr val="00B050"/>
                </a:solidFill>
              </a:rPr>
              <a:t>     * parameter. </a:t>
            </a:r>
          </a:p>
          <a:p>
            <a:pPr marL="594298" lvl="2" indent="0">
              <a:buSzPct val="45000"/>
              <a:buNone/>
            </a:pPr>
            <a:r>
              <a:rPr lang="en-US" dirty="0">
                <a:solidFill>
                  <a:srgbClr val="00B050"/>
                </a:solidFill>
              </a:rPr>
              <a:t>     */</a:t>
            </a:r>
          </a:p>
          <a:p>
            <a:pPr marL="594298" lvl="2" indent="0">
              <a:buSzPct val="45000"/>
              <a:buNone/>
            </a:pPr>
            <a:r>
              <a:rPr lang="en-US" dirty="0"/>
              <a:t>    public </a:t>
            </a:r>
            <a:r>
              <a:rPr lang="en-US" dirty="0" err="1"/>
              <a:t>JTree</a:t>
            </a:r>
            <a:r>
              <a:rPr lang="en-US" dirty="0"/>
              <a:t> </a:t>
            </a:r>
            <a:r>
              <a:rPr lang="en-US" dirty="0" err="1"/>
              <a:t>makeTree</a:t>
            </a:r>
            <a:r>
              <a:rPr lang="en-US" dirty="0"/>
              <a:t>(</a:t>
            </a:r>
            <a:r>
              <a:rPr lang="en-US" dirty="0" err="1"/>
              <a:t>AreaInfo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){    </a:t>
            </a: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16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>
            <a:spLocks noGrp="1" noChangeArrowheads="1"/>
          </p:cNvSpPr>
          <p:nvPr>
            <p:ph type="title"/>
          </p:nvPr>
        </p:nvSpPr>
        <p:spPr>
          <a:xfrm>
            <a:off x="480961" y="207721"/>
            <a:ext cx="8228160" cy="763200"/>
          </a:xfrm>
        </p:spPr>
        <p:txBody>
          <a:bodyPr vert="horz" lIns="91440" tIns="288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References</a:t>
            </a:r>
          </a:p>
        </p:txBody>
      </p:sp>
      <p:sp>
        <p:nvSpPr>
          <p:cNvPr id="87043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244521"/>
            <a:ext cx="8228160" cy="4885920"/>
          </a:xfrm>
        </p:spPr>
        <p:txBody>
          <a:bodyPr/>
          <a:lstStyle/>
          <a:p>
            <a:pPr marL="555122" indent="-457200">
              <a:buSzPct val="10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b="1" dirty="0">
                <a:hlinkClick r:id="rId3"/>
              </a:rPr>
              <a:t>How to Write Doc Comments for the </a:t>
            </a:r>
            <a:r>
              <a:rPr lang="en-US" b="1" dirty="0" err="1">
                <a:hlinkClick r:id="rId3"/>
              </a:rPr>
              <a:t>Javadoc</a:t>
            </a:r>
            <a:r>
              <a:rPr lang="en-US" b="1" dirty="0">
                <a:hlinkClick r:id="rId3"/>
              </a:rPr>
              <a:t> </a:t>
            </a:r>
            <a:r>
              <a:rPr lang="en-US" b="1" dirty="0" smtClean="0">
                <a:hlinkClick r:id="rId3"/>
              </a:rPr>
              <a:t>Tool</a:t>
            </a:r>
            <a:endParaRPr lang="en-US" b="1" dirty="0" smtClean="0"/>
          </a:p>
          <a:p>
            <a:pPr marL="555122" indent="-457200">
              <a:buSzPct val="10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b="1" dirty="0" err="1" smtClean="0">
                <a:hlinkClick r:id="rId4"/>
              </a:rPr>
              <a:t>JavaDoc</a:t>
            </a:r>
            <a:r>
              <a:rPr lang="en-US" b="1" dirty="0" smtClean="0">
                <a:hlinkClick r:id="rId4"/>
              </a:rPr>
              <a:t> tags</a:t>
            </a:r>
            <a:endParaRPr lang="en-US" b="1" dirty="0" smtClean="0"/>
          </a:p>
          <a:p>
            <a:pPr marL="555122" indent="-457200">
              <a:buSzPct val="10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b="1" dirty="0" smtClean="0"/>
          </a:p>
          <a:p>
            <a:pPr marL="555122" indent="-457200">
              <a:buSzPct val="10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b="1" dirty="0"/>
          </a:p>
          <a:p>
            <a:pPr marL="391686" indent="-293764">
              <a:buClr>
                <a:srgbClr val="FFCC99"/>
              </a:buClr>
              <a:buSzPct val="100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898571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"/>
          <p:cNvSpPr>
            <a:spLocks noGrp="1" noChangeArrowheads="1"/>
          </p:cNvSpPr>
          <p:nvPr>
            <p:ph type="title"/>
          </p:nvPr>
        </p:nvSpPr>
        <p:spPr>
          <a:xfrm>
            <a:off x="480961" y="3110761"/>
            <a:ext cx="8228160" cy="763200"/>
          </a:xfrm>
        </p:spPr>
        <p:txBody>
          <a:bodyPr vert="horz" lIns="91440" tIns="28802" rIns="91440" bIns="45720" rtlCol="0" anchor="ctr">
            <a:normAutofit/>
          </a:bodyPr>
          <a:lstStyle/>
          <a:p>
            <a:pP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Thank you!</a:t>
            </a:r>
          </a:p>
        </p:txBody>
      </p:sp>
      <p:sp>
        <p:nvSpPr>
          <p:cNvPr id="3" name="Rectangle 1"/>
          <p:cNvSpPr txBox="1">
            <a:spLocks noChangeArrowheads="1"/>
          </p:cNvSpPr>
          <p:nvPr/>
        </p:nvSpPr>
        <p:spPr>
          <a:xfrm>
            <a:off x="480961" y="207721"/>
            <a:ext cx="8228160" cy="763200"/>
          </a:xfrm>
          <a:prstGeom prst="rect">
            <a:avLst/>
          </a:prstGeom>
        </p:spPr>
        <p:txBody>
          <a:bodyPr vert="horz" lIns="91440" tIns="28802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Q/A</a:t>
            </a:r>
          </a:p>
        </p:txBody>
      </p:sp>
    </p:spTree>
    <p:extLst>
      <p:ext uri="{BB962C8B-B14F-4D97-AF65-F5344CB8AC3E}">
        <p14:creationId xmlns:p14="http://schemas.microsoft.com/office/powerpoint/2010/main" val="26981685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</a:t>
            </a:r>
            <a:r>
              <a:rPr lang="en-US" dirty="0" err="1"/>
              <a:t>JavaDoc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5768"/>
            <a:ext cx="7543800" cy="22590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tool for generating API </a:t>
            </a:r>
            <a:r>
              <a:rPr lang="en-US" dirty="0" smtClean="0"/>
              <a:t>documentation </a:t>
            </a:r>
          </a:p>
          <a:p>
            <a:pPr lvl="1"/>
            <a:r>
              <a:rPr lang="en-US" dirty="0" smtClean="0"/>
              <a:t>From Java source </a:t>
            </a:r>
            <a:r>
              <a:rPr lang="en-US" dirty="0" smtClean="0"/>
              <a:t>code</a:t>
            </a:r>
            <a:endParaRPr lang="en-US" dirty="0" smtClean="0"/>
          </a:p>
          <a:p>
            <a:r>
              <a:rPr lang="en-US" dirty="0" err="1" smtClean="0"/>
              <a:t>JavaDoc</a:t>
            </a:r>
            <a:r>
              <a:rPr lang="en-US" dirty="0" smtClean="0"/>
              <a:t> has 2 parts:</a:t>
            </a:r>
          </a:p>
          <a:p>
            <a:pPr lvl="1"/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Tags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59" y="3765720"/>
            <a:ext cx="5302485" cy="164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23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798" cy="5105400"/>
          </a:xfrm>
        </p:spPr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 comment</a:t>
            </a:r>
          </a:p>
          <a:p>
            <a:pPr lvl="1"/>
            <a:r>
              <a:rPr lang="en-US" dirty="0" smtClean="0"/>
              <a:t>Begin with /**</a:t>
            </a:r>
            <a:r>
              <a:rPr lang="en-US" dirty="0"/>
              <a:t> marker</a:t>
            </a:r>
            <a:endParaRPr lang="en-US" dirty="0" smtClean="0"/>
          </a:p>
          <a:p>
            <a:pPr lvl="1"/>
            <a:r>
              <a:rPr lang="en-US" dirty="0" smtClean="0"/>
              <a:t>End with */</a:t>
            </a:r>
            <a:r>
              <a:rPr lang="en-US" dirty="0"/>
              <a:t> </a:t>
            </a:r>
            <a:r>
              <a:rPr lang="en-US" dirty="0" smtClean="0"/>
              <a:t>marker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the lines in the middle start with an asterisk </a:t>
            </a:r>
            <a:endParaRPr lang="en-US" dirty="0" smtClean="0"/>
          </a:p>
          <a:p>
            <a:pPr lvl="2"/>
            <a:r>
              <a:rPr lang="en-US" dirty="0" smtClean="0"/>
              <a:t>Lined </a:t>
            </a:r>
            <a:r>
              <a:rPr lang="en-US" dirty="0"/>
              <a:t>up under the first asterisk in the first line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Any valid HTML can be embedded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JavaDoc</a:t>
            </a:r>
            <a:r>
              <a:rPr lang="en-US" dirty="0" smtClean="0"/>
              <a:t> Comments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4341674"/>
            <a:ext cx="6705600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en-US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b="1" dirty="0">
                <a:solidFill>
                  <a:srgbClr val="3F5FBF"/>
                </a:solidFill>
                <a:latin typeface="Consolas" panose="020B0609020204030204" pitchFamily="49" charset="0"/>
              </a:rPr>
              <a:t> This is a </a:t>
            </a:r>
            <a:r>
              <a:rPr lang="en-US" b="1" dirty="0">
                <a:solidFill>
                  <a:srgbClr val="7F7F9F"/>
                </a:solidFill>
                <a:latin typeface="Consolas" panose="020B0609020204030204" pitchFamily="49" charset="0"/>
              </a:rPr>
              <a:t>&lt;b&gt;</a:t>
            </a:r>
            <a:r>
              <a:rPr lang="en-US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JavaDoc</a:t>
            </a:r>
            <a:r>
              <a:rPr lang="en-US" b="1" dirty="0">
                <a:solidFill>
                  <a:srgbClr val="7F7F9F"/>
                </a:solidFill>
                <a:latin typeface="Consolas" panose="020B0609020204030204" pitchFamily="49" charset="0"/>
              </a:rPr>
              <a:t>&lt;/b&gt;</a:t>
            </a:r>
            <a:r>
              <a:rPr lang="en-US" b="1" dirty="0">
                <a:solidFill>
                  <a:srgbClr val="3F5FBF"/>
                </a:solidFill>
                <a:latin typeface="Consolas" panose="020B0609020204030204" pitchFamily="49" charset="0"/>
              </a:rPr>
              <a:t> comment.</a:t>
            </a:r>
          </a:p>
          <a:p>
            <a:r>
              <a:rPr lang="en-US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*/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doStuff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AlphaException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//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5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</a:t>
            </a:r>
            <a:r>
              <a:rPr lang="en-US" dirty="0"/>
              <a:t>appear immediately before </a:t>
            </a:r>
          </a:p>
          <a:p>
            <a:pPr lvl="1"/>
            <a:r>
              <a:rPr lang="en-US" dirty="0"/>
              <a:t>package</a:t>
            </a:r>
          </a:p>
          <a:p>
            <a:pPr lvl="1"/>
            <a:r>
              <a:rPr lang="en-US" dirty="0"/>
              <a:t>class </a:t>
            </a:r>
          </a:p>
          <a:p>
            <a:pPr lvl="1"/>
            <a:r>
              <a:rPr lang="en-US" dirty="0"/>
              <a:t>interface </a:t>
            </a:r>
          </a:p>
          <a:p>
            <a:pPr lvl="1"/>
            <a:r>
              <a:rPr lang="en-US" dirty="0"/>
              <a:t>constructor </a:t>
            </a:r>
          </a:p>
          <a:p>
            <a:pPr lvl="1"/>
            <a:r>
              <a:rPr lang="en-US" dirty="0"/>
              <a:t>method</a:t>
            </a:r>
          </a:p>
          <a:p>
            <a:pPr lvl="1"/>
            <a:r>
              <a:rPr lang="en-US" dirty="0"/>
              <a:t>data member </a:t>
            </a:r>
            <a:r>
              <a:rPr lang="en-US" dirty="0" smtClean="0"/>
              <a:t>declarations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JavaDoc</a:t>
            </a:r>
            <a:r>
              <a:rPr lang="en-US" dirty="0"/>
              <a:t> Comments</a:t>
            </a:r>
          </a:p>
        </p:txBody>
      </p:sp>
    </p:spTree>
    <p:extLst>
      <p:ext uri="{BB962C8B-B14F-4D97-AF65-F5344CB8AC3E}">
        <p14:creationId xmlns:p14="http://schemas.microsoft.com/office/powerpoint/2010/main" val="423474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first sentence is a “</a:t>
            </a:r>
            <a:r>
              <a:rPr lang="en-US" b="1" dirty="0"/>
              <a:t>summary sentence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Should </a:t>
            </a:r>
            <a:r>
              <a:rPr lang="en-US" dirty="0"/>
              <a:t>be a short description of the </a:t>
            </a:r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JavaDoc</a:t>
            </a:r>
            <a:r>
              <a:rPr lang="en-US" dirty="0"/>
              <a:t> Comments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433697"/>
            <a:ext cx="7391400" cy="20621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  <a:endParaRPr lang="en-US" sz="16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sz="1600" smtClean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1600" b="1" dirty="0">
                <a:solidFill>
                  <a:srgbClr val="3F5FBF"/>
                </a:solidFill>
                <a:latin typeface="Consolas" panose="020B0609020204030204" pitchFamily="49" charset="0"/>
              </a:rPr>
              <a:t>Returns the number of key</a:t>
            </a:r>
            <a:r>
              <a:rPr lang="en-US" sz="16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1600" b="1" dirty="0">
                <a:solidFill>
                  <a:srgbClr val="3F5FBF"/>
                </a:solidFill>
                <a:latin typeface="Consolas" panose="020B0609020204030204" pitchFamily="49" charset="0"/>
              </a:rPr>
              <a:t>value mappings in this map</a:t>
            </a:r>
            <a:r>
              <a:rPr lang="en-US" sz="1600" b="1" dirty="0" smtClean="0">
                <a:solidFill>
                  <a:srgbClr val="3F5FBF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smtClean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If the </a:t>
            </a:r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map contains more than </a:t>
            </a:r>
            <a:r>
              <a:rPr lang="en-US" sz="1600" dirty="0" smtClean="0">
                <a:solidFill>
                  <a:srgbClr val="7F7F9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rgbClr val="7F7F9F"/>
                </a:solidFill>
                <a:latin typeface="Consolas" panose="020B0609020204030204" pitchFamily="49" charset="0"/>
              </a:rPr>
              <a:t>tt</a:t>
            </a:r>
            <a:r>
              <a:rPr lang="en-US" sz="1600" dirty="0" smtClean="0">
                <a:solidFill>
                  <a:srgbClr val="7F7F9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err="1" smtClean="0">
                <a:solidFill>
                  <a:srgbClr val="3F5FBF"/>
                </a:solidFill>
                <a:latin typeface="Consolas" panose="020B0609020204030204" pitchFamily="49" charset="0"/>
              </a:rPr>
              <a:t>Integer.MAX_VALUE</a:t>
            </a:r>
            <a:r>
              <a:rPr lang="en-US" sz="1600" dirty="0" smtClean="0">
                <a:solidFill>
                  <a:srgbClr val="7F7F9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 smtClean="0">
                <a:solidFill>
                  <a:srgbClr val="7F7F9F"/>
                </a:solidFill>
                <a:latin typeface="Consolas" panose="020B0609020204030204" pitchFamily="49" charset="0"/>
              </a:rPr>
              <a:t>tt</a:t>
            </a:r>
            <a:r>
              <a:rPr lang="en-US" sz="1600" dirty="0" smtClean="0">
                <a:solidFill>
                  <a:srgbClr val="7F7F9F"/>
                </a:solidFill>
                <a:latin typeface="Consolas" panose="020B0609020204030204" pitchFamily="49" charset="0"/>
              </a:rPr>
              <a:t>&gt;</a:t>
            </a:r>
            <a:endParaRPr lang="en-US" sz="1600" dirty="0" smtClean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sz="1600" smtClean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elements, returns </a:t>
            </a:r>
            <a:r>
              <a:rPr lang="en-US" sz="1600" dirty="0" smtClean="0">
                <a:solidFill>
                  <a:srgbClr val="7F7F9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rgbClr val="7F7F9F"/>
                </a:solidFill>
                <a:latin typeface="Consolas" panose="020B0609020204030204" pitchFamily="49" charset="0"/>
              </a:rPr>
              <a:t>tt</a:t>
            </a:r>
            <a:r>
              <a:rPr lang="en-US" sz="1600" dirty="0" smtClean="0">
                <a:solidFill>
                  <a:srgbClr val="7F7F9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err="1" smtClean="0">
                <a:solidFill>
                  <a:srgbClr val="3F5FBF"/>
                </a:solidFill>
                <a:latin typeface="Consolas" panose="020B0609020204030204" pitchFamily="49" charset="0"/>
              </a:rPr>
              <a:t>Integer.MAX_VALUE</a:t>
            </a:r>
            <a:r>
              <a:rPr lang="en-US" sz="1600" dirty="0" smtClean="0">
                <a:solidFill>
                  <a:srgbClr val="7F7F9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 smtClean="0">
                <a:solidFill>
                  <a:srgbClr val="7F7F9F"/>
                </a:solidFill>
                <a:latin typeface="Consolas" panose="020B0609020204030204" pitchFamily="49" charset="0"/>
              </a:rPr>
              <a:t>tt</a:t>
            </a:r>
            <a:r>
              <a:rPr lang="en-US" sz="1600" dirty="0" smtClean="0">
                <a:solidFill>
                  <a:srgbClr val="7F7F9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1600" smtClean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  <a:endParaRPr lang="en-US" sz="16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sz="1600" smtClean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1600" b="1" dirty="0">
                <a:solidFill>
                  <a:srgbClr val="7F9FBF"/>
                </a:solidFill>
                <a:latin typeface="Consolas" panose="020B0609020204030204" pitchFamily="49" charset="0"/>
              </a:rPr>
              <a:t>@return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the number of key</a:t>
            </a:r>
            <a:r>
              <a:rPr lang="en-US" sz="1600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value mappings in this map</a:t>
            </a:r>
          </a:p>
          <a:p>
            <a:r>
              <a:rPr lang="en-US" sz="1600" smtClean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  <a:endParaRPr lang="en-US" sz="16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size();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5626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JavaDoc</a:t>
            </a:r>
            <a:r>
              <a:rPr lang="en-US" dirty="0" smtClean="0"/>
              <a:t>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7543800" cy="1567872"/>
          </a:xfrm>
        </p:spPr>
        <p:txBody>
          <a:bodyPr>
            <a:normAutofit/>
          </a:bodyPr>
          <a:lstStyle/>
          <a:p>
            <a:r>
              <a:rPr lang="en-US" dirty="0" smtClean="0"/>
              <a:t>A tag </a:t>
            </a:r>
            <a:r>
              <a:rPr lang="en-US" dirty="0"/>
              <a:t>start with the “at” symbol </a:t>
            </a:r>
            <a:r>
              <a:rPr lang="en-US" b="1" dirty="0" smtClean="0">
                <a:solidFill>
                  <a:srgbClr val="FF0000"/>
                </a:solidFill>
              </a:rPr>
              <a:t>@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2133600"/>
            <a:ext cx="8839200" cy="37856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  <a:endParaRPr lang="en-US" sz="16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sz="1600" smtClean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Compares this string to the specified object.  The result is {@code</a:t>
            </a:r>
          </a:p>
          <a:p>
            <a:r>
              <a:rPr lang="en-US" sz="1600" smtClean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true} if and only if the argument is not {@code null} and is a {@code</a:t>
            </a:r>
          </a:p>
          <a:p>
            <a:r>
              <a:rPr lang="en-US" sz="1600" smtClean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String} object that represents the same sequence of characters as this</a:t>
            </a:r>
          </a:p>
          <a:p>
            <a:r>
              <a:rPr lang="en-US" sz="1600" smtClean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object.</a:t>
            </a:r>
          </a:p>
          <a:p>
            <a:r>
              <a:rPr lang="en-US" sz="1600" smtClean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  <a:endParaRPr lang="en-US" sz="16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sz="1600" smtClean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@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param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anObject</a:t>
            </a:r>
            <a:endParaRPr lang="en-US" sz="16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sz="1600" smtClean="0">
                <a:solidFill>
                  <a:srgbClr val="3F5FBF"/>
                </a:solidFill>
                <a:latin typeface="Consolas" panose="020B0609020204030204" pitchFamily="49" charset="0"/>
              </a:rPr>
              <a:t>     *        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The object to compare this {@code String} against</a:t>
            </a:r>
          </a:p>
          <a:p>
            <a:r>
              <a:rPr lang="en-US" sz="1600" smtClean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  <a:endParaRPr lang="en-US" sz="16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sz="1600" smtClean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@return  </a:t>
            </a:r>
            <a:r>
              <a:rPr lang="en-US" sz="1600" b="1" dirty="0">
                <a:solidFill>
                  <a:srgbClr val="3F5FBF"/>
                </a:solidFill>
                <a:latin typeface="Consolas" panose="020B0609020204030204" pitchFamily="49" charset="0"/>
              </a:rPr>
              <a:t>{@code true} if the given object represents a {@code String}</a:t>
            </a:r>
          </a:p>
          <a:p>
            <a:r>
              <a:rPr lang="en-US" sz="1600" smtClean="0">
                <a:solidFill>
                  <a:srgbClr val="3F5FBF"/>
                </a:solidFill>
                <a:latin typeface="Consolas" panose="020B0609020204030204" pitchFamily="49" charset="0"/>
              </a:rPr>
              <a:t>     *          equivalent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to this string, {@code false} otherwise</a:t>
            </a:r>
          </a:p>
          <a:p>
            <a:r>
              <a:rPr lang="en-US" sz="1600" smtClean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  <a:endParaRPr lang="en-US" sz="16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sz="1600" smtClean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@see  </a:t>
            </a:r>
            <a:r>
              <a:rPr lang="en-US" sz="1600" b="1" dirty="0">
                <a:solidFill>
                  <a:srgbClr val="3F5FBF"/>
                </a:solidFill>
                <a:latin typeface="Consolas" panose="020B0609020204030204" pitchFamily="49" charset="0"/>
              </a:rPr>
              <a:t>#</a:t>
            </a:r>
            <a:r>
              <a:rPr lang="en-US" sz="1600" b="1" dirty="0" err="1">
                <a:solidFill>
                  <a:srgbClr val="3F5FB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compareTo</a:t>
            </a:r>
            <a:r>
              <a:rPr lang="en-US" sz="1600" b="1" dirty="0">
                <a:solidFill>
                  <a:srgbClr val="3F5FB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(String)</a:t>
            </a:r>
          </a:p>
          <a:p>
            <a:r>
              <a:rPr lang="en-US" sz="1600" smtClean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  <a:endParaRPr lang="en-US" sz="16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equals(Object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anObject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{…}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1778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JavaDoc</a:t>
            </a:r>
            <a:r>
              <a:rPr lang="en-US" dirty="0" smtClean="0"/>
              <a:t>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2 kinds of tags</a:t>
            </a:r>
          </a:p>
          <a:p>
            <a:pPr lvl="1"/>
            <a:r>
              <a:rPr lang="en-US" dirty="0"/>
              <a:t>Block </a:t>
            </a:r>
            <a:r>
              <a:rPr lang="en-US" dirty="0" smtClean="0"/>
              <a:t>tags 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hich </a:t>
            </a:r>
            <a:r>
              <a:rPr lang="en-US" dirty="0"/>
              <a:t>appear as @</a:t>
            </a:r>
            <a:r>
              <a:rPr lang="en-US" dirty="0" smtClean="0"/>
              <a:t>tag </a:t>
            </a:r>
          </a:p>
          <a:p>
            <a:pPr lvl="2"/>
            <a:r>
              <a:rPr lang="en-US" dirty="0" smtClean="0"/>
              <a:t>E.g. </a:t>
            </a:r>
            <a:r>
              <a:rPr lang="en-US" b="1" dirty="0" smtClean="0"/>
              <a:t>@</a:t>
            </a:r>
            <a:r>
              <a:rPr lang="en-US" b="1" dirty="0" err="1" smtClean="0"/>
              <a:t>param</a:t>
            </a:r>
            <a:endParaRPr lang="en-US" b="1" dirty="0"/>
          </a:p>
          <a:p>
            <a:pPr lvl="2"/>
            <a:r>
              <a:rPr lang="en-US" dirty="0"/>
              <a:t>Also known as "standalone" tags</a:t>
            </a:r>
          </a:p>
          <a:p>
            <a:pPr lvl="2"/>
            <a:r>
              <a:rPr lang="en-US" dirty="0"/>
              <a:t>Must appear at the beginning of a </a:t>
            </a:r>
            <a:r>
              <a:rPr lang="en-US" dirty="0" smtClean="0"/>
              <a:t>line</a:t>
            </a:r>
            <a:endParaRPr lang="en-US" dirty="0"/>
          </a:p>
          <a:p>
            <a:pPr lvl="1"/>
            <a:r>
              <a:rPr lang="en-US" dirty="0" smtClean="0"/>
              <a:t>In-line tags </a:t>
            </a:r>
          </a:p>
          <a:p>
            <a:pPr lvl="2"/>
            <a:r>
              <a:rPr lang="en-US" dirty="0" smtClean="0"/>
              <a:t>Which </a:t>
            </a:r>
            <a:r>
              <a:rPr lang="en-US" dirty="0"/>
              <a:t>appear within curly </a:t>
            </a:r>
            <a:r>
              <a:rPr lang="en-US" dirty="0" smtClean="0"/>
              <a:t>braces </a:t>
            </a:r>
            <a:r>
              <a:rPr lang="en-US" dirty="0"/>
              <a:t>as {@tag</a:t>
            </a:r>
            <a:r>
              <a:rPr lang="en-US" dirty="0" smtClean="0"/>
              <a:t>} </a:t>
            </a:r>
          </a:p>
          <a:p>
            <a:pPr lvl="2"/>
            <a:r>
              <a:rPr lang="en-US" dirty="0" smtClean="0"/>
              <a:t>E.g. {</a:t>
            </a:r>
            <a:r>
              <a:rPr lang="en-US" b="1" dirty="0" smtClean="0"/>
              <a:t>@</a:t>
            </a:r>
            <a:r>
              <a:rPr lang="en-US" b="1" dirty="0"/>
              <a:t>code</a:t>
            </a:r>
            <a:r>
              <a:rPr lang="en-US" dirty="0"/>
              <a:t> String}</a:t>
            </a:r>
          </a:p>
          <a:p>
            <a:pPr lvl="2"/>
            <a:r>
              <a:rPr lang="en-US" dirty="0"/>
              <a:t>An in-line tag is allowed and interpreted anywhere that text is allowed</a:t>
            </a:r>
          </a:p>
        </p:txBody>
      </p:sp>
    </p:spTree>
    <p:extLst>
      <p:ext uri="{BB962C8B-B14F-4D97-AF65-F5344CB8AC3E}">
        <p14:creationId xmlns:p14="http://schemas.microsoft.com/office/powerpoint/2010/main" val="143232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JavaDoc</a:t>
            </a:r>
            <a:r>
              <a:rPr lang="en-US" dirty="0" smtClean="0"/>
              <a:t> Tags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2819400"/>
            <a:ext cx="8839200" cy="37856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  <a:endParaRPr lang="en-US" sz="16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sz="1600" smtClean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Compares this string to the specified object</a:t>
            </a:r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.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The result is {@code</a:t>
            </a:r>
          </a:p>
          <a:p>
            <a:r>
              <a:rPr lang="en-US" sz="1600" smtClean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true} if and only if the argument is not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{@code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null} and is a {@code</a:t>
            </a:r>
          </a:p>
          <a:p>
            <a:r>
              <a:rPr lang="en-US" sz="1600" smtClean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String} object that represents the same sequence of characters as this</a:t>
            </a:r>
          </a:p>
          <a:p>
            <a:r>
              <a:rPr lang="en-US" sz="1600" smtClean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object.</a:t>
            </a:r>
          </a:p>
          <a:p>
            <a:r>
              <a:rPr lang="en-US" sz="1600" smtClean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  <a:endParaRPr lang="en-US" sz="16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sz="1600" smtClean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@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param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anObject</a:t>
            </a:r>
            <a:endParaRPr lang="en-US" sz="16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sz="1600" smtClean="0">
                <a:solidFill>
                  <a:srgbClr val="3F5FBF"/>
                </a:solidFill>
                <a:latin typeface="Consolas" panose="020B0609020204030204" pitchFamily="49" charset="0"/>
              </a:rPr>
              <a:t>     *        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The object to compare this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{@code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String} against</a:t>
            </a:r>
          </a:p>
          <a:p>
            <a:r>
              <a:rPr lang="en-US" sz="1600" smtClean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  <a:endParaRPr lang="en-US" sz="16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sz="1600" smtClean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@return  </a:t>
            </a:r>
            <a:r>
              <a:rPr lang="en-US" sz="1600" b="1" dirty="0">
                <a:solidFill>
                  <a:srgbClr val="3F5FBF"/>
                </a:solidFill>
                <a:latin typeface="Consolas" panose="020B0609020204030204" pitchFamily="49" charset="0"/>
              </a:rPr>
              <a:t>{@code true} if the given object represents a {@code String}</a:t>
            </a:r>
          </a:p>
          <a:p>
            <a:r>
              <a:rPr lang="en-US" sz="1600" smtClean="0">
                <a:solidFill>
                  <a:srgbClr val="3F5FBF"/>
                </a:solidFill>
                <a:latin typeface="Consolas" panose="020B0609020204030204" pitchFamily="49" charset="0"/>
              </a:rPr>
              <a:t>     *          equivalent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to this string, {@code false} otherwise</a:t>
            </a:r>
          </a:p>
          <a:p>
            <a:r>
              <a:rPr lang="en-US" sz="1600" smtClean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  <a:endParaRPr lang="en-US" sz="16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sz="1600" smtClean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@see  </a:t>
            </a:r>
            <a:r>
              <a:rPr lang="en-US" sz="1600" b="1" dirty="0">
                <a:solidFill>
                  <a:srgbClr val="3F5FBF"/>
                </a:solidFill>
                <a:latin typeface="Consolas" panose="020B0609020204030204" pitchFamily="49" charset="0"/>
              </a:rPr>
              <a:t>#</a:t>
            </a:r>
            <a:r>
              <a:rPr lang="en-US" sz="1600" b="1" dirty="0" err="1">
                <a:solidFill>
                  <a:srgbClr val="3F5FB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compareTo</a:t>
            </a:r>
            <a:r>
              <a:rPr lang="en-US" sz="1600" b="1" dirty="0">
                <a:solidFill>
                  <a:srgbClr val="3F5FB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(String)</a:t>
            </a:r>
          </a:p>
          <a:p>
            <a:r>
              <a:rPr lang="en-US" sz="1600" smtClean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  <a:endParaRPr lang="en-US" sz="16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equals(Object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anObject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{…}</a:t>
            </a:r>
            <a:endParaRPr lang="en-US" sz="1600" dirty="0"/>
          </a:p>
        </p:txBody>
      </p:sp>
      <p:sp>
        <p:nvSpPr>
          <p:cNvPr id="6" name="Oval Callout 5"/>
          <p:cNvSpPr/>
          <p:nvPr/>
        </p:nvSpPr>
        <p:spPr>
          <a:xfrm>
            <a:off x="2209800" y="1600200"/>
            <a:ext cx="1676400" cy="1066800"/>
          </a:xfrm>
          <a:prstGeom prst="wedgeEllipseCallout">
            <a:avLst>
              <a:gd name="adj1" fmla="val -105050"/>
              <a:gd name="adj2" fmla="val 21207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Standard tag</a:t>
            </a:r>
            <a:endParaRPr lang="en-US" sz="2000" dirty="0"/>
          </a:p>
        </p:txBody>
      </p:sp>
      <p:sp>
        <p:nvSpPr>
          <p:cNvPr id="7" name="Oval Callout 6"/>
          <p:cNvSpPr/>
          <p:nvPr/>
        </p:nvSpPr>
        <p:spPr>
          <a:xfrm>
            <a:off x="6477000" y="1295400"/>
            <a:ext cx="1676400" cy="1066800"/>
          </a:xfrm>
          <a:prstGeom prst="wedgeEllipseCallout">
            <a:avLst>
              <a:gd name="adj1" fmla="val -86868"/>
              <a:gd name="adj2" fmla="val 148978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Inline tag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9168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6665</TotalTime>
  <Words>1865</Words>
  <Application>Microsoft Office PowerPoint</Application>
  <PresentationFormat>On-screen Show (4:3)</PresentationFormat>
  <Paragraphs>330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 Unicode MS</vt:lpstr>
      <vt:lpstr>ＭＳ Ｐゴシック</vt:lpstr>
      <vt:lpstr>Arial</vt:lpstr>
      <vt:lpstr>Calibri</vt:lpstr>
      <vt:lpstr>Consolas</vt:lpstr>
      <vt:lpstr>Courier New</vt:lpstr>
      <vt:lpstr>Impact</vt:lpstr>
      <vt:lpstr>Times New Roman</vt:lpstr>
      <vt:lpstr>Wingdings</vt:lpstr>
      <vt:lpstr>Office Theme</vt:lpstr>
      <vt:lpstr>PowerPoint Presentation</vt:lpstr>
      <vt:lpstr>Agenda</vt:lpstr>
      <vt:lpstr>What is JavaDoc?</vt:lpstr>
      <vt:lpstr>JavaDoc Comments</vt:lpstr>
      <vt:lpstr>JavaDoc Comments</vt:lpstr>
      <vt:lpstr>JavaDoc Comments</vt:lpstr>
      <vt:lpstr>JavaDoc tags</vt:lpstr>
      <vt:lpstr>JavaDoc tags</vt:lpstr>
      <vt:lpstr>JavaDoc Tags</vt:lpstr>
      <vt:lpstr>List of JavaDoc Tags</vt:lpstr>
      <vt:lpstr>List of JavaDoc Tags</vt:lpstr>
      <vt:lpstr>@author</vt:lpstr>
      <vt:lpstr>@see</vt:lpstr>
      <vt:lpstr>@param</vt:lpstr>
      <vt:lpstr>@return</vt:lpstr>
      <vt:lpstr>@code</vt:lpstr>
      <vt:lpstr>JavaDoc Convention</vt:lpstr>
      <vt:lpstr>JavaDoc Convention</vt:lpstr>
      <vt:lpstr>JavaDoc Convention</vt:lpstr>
      <vt:lpstr>JavaDoc Convention</vt:lpstr>
      <vt:lpstr>JavaDoc Convention</vt:lpstr>
      <vt:lpstr>JavaDoc Convention</vt:lpstr>
      <vt:lpstr>JavaDoc Convention</vt:lpstr>
      <vt:lpstr>JavaDoc Convention</vt:lpstr>
      <vt:lpstr>JavaDoc Convention</vt:lpstr>
      <vt:lpstr>References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 Huy Tin</dc:creator>
  <cp:lastModifiedBy>bhtin</cp:lastModifiedBy>
  <cp:revision>904</cp:revision>
  <cp:lastPrinted>2012-06-28T03:01:49Z</cp:lastPrinted>
  <dcterms:created xsi:type="dcterms:W3CDTF">2012-06-11T05:35:46Z</dcterms:created>
  <dcterms:modified xsi:type="dcterms:W3CDTF">2014-12-29T10:19:12Z</dcterms:modified>
</cp:coreProperties>
</file>