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embeddedFontLst>
    <p:embeddedFont>
      <p:font typeface="Candara" panose="020E05020303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BFi3NUY2Jbr/jX8fK6lWsNknz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1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3"/>
          <p:cNvSpPr txBox="1">
            <a:spLocks noGrp="1"/>
          </p:cNvSpPr>
          <p:nvPr>
            <p:ph type="ctrTitle"/>
          </p:nvPr>
        </p:nvSpPr>
        <p:spPr>
          <a:xfrm>
            <a:off x="3476353" y="2116183"/>
            <a:ext cx="5532120" cy="1898626"/>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rgbClr val="1B2D59"/>
              </a:buClr>
              <a:buSzPts val="3600"/>
              <a:buFont typeface="Candara"/>
              <a:buNone/>
              <a:defRPr sz="3600" b="1">
                <a:solidFill>
                  <a:srgbClr val="1B2D59"/>
                </a:solidFill>
                <a:latin typeface="Candara"/>
                <a:ea typeface="Candara"/>
                <a:cs typeface="Candara"/>
                <a:sym typeface="Canda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3"/>
          <p:cNvSpPr txBox="1">
            <a:spLocks noGrp="1"/>
          </p:cNvSpPr>
          <p:nvPr>
            <p:ph type="subTitle" idx="1"/>
          </p:nvPr>
        </p:nvSpPr>
        <p:spPr>
          <a:xfrm>
            <a:off x="3907427" y="4014809"/>
            <a:ext cx="5101046" cy="91834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rgbClr val="366FBE"/>
              </a:buClr>
              <a:buSzPts val="1600"/>
              <a:buNone/>
              <a:defRPr sz="1600">
                <a:solidFill>
                  <a:srgbClr val="366FBE"/>
                </a:solidFill>
                <a:latin typeface="Candara"/>
                <a:ea typeface="Candara"/>
                <a:cs typeface="Candara"/>
                <a:sym typeface="Candar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ndara"/>
                <a:ea typeface="Candara"/>
                <a:cs typeface="Candara"/>
                <a:sym typeface="Candar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3"/>
          <p:cNvSpPr txBox="1">
            <a:spLocks noGrp="1"/>
          </p:cNvSpPr>
          <p:nvPr>
            <p:ph type="sldNum" idx="12"/>
          </p:nvPr>
        </p:nvSpPr>
        <p:spPr>
          <a:xfrm>
            <a:off x="6951073"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ndara"/>
                <a:ea typeface="Candara"/>
                <a:cs typeface="Candara"/>
                <a:sym typeface="Candara"/>
              </a:defRPr>
            </a:lvl1pPr>
            <a:lvl2pPr marL="0" lvl="1" indent="0" algn="r">
              <a:spcBef>
                <a:spcPts val="0"/>
              </a:spcBef>
              <a:buNone/>
              <a:defRPr sz="1200" b="0" i="0" u="none" strike="noStrike" cap="none">
                <a:solidFill>
                  <a:srgbClr val="888888"/>
                </a:solidFill>
                <a:latin typeface="Candara"/>
                <a:ea typeface="Candara"/>
                <a:cs typeface="Candara"/>
                <a:sym typeface="Candara"/>
              </a:defRPr>
            </a:lvl2pPr>
            <a:lvl3pPr marL="0" lvl="2" indent="0" algn="r">
              <a:spcBef>
                <a:spcPts val="0"/>
              </a:spcBef>
              <a:buNone/>
              <a:defRPr sz="1200" b="0" i="0" u="none" strike="noStrike" cap="none">
                <a:solidFill>
                  <a:srgbClr val="888888"/>
                </a:solidFill>
                <a:latin typeface="Candara"/>
                <a:ea typeface="Candara"/>
                <a:cs typeface="Candara"/>
                <a:sym typeface="Candara"/>
              </a:defRPr>
            </a:lvl3pPr>
            <a:lvl4pPr marL="0" lvl="3" indent="0" algn="r">
              <a:spcBef>
                <a:spcPts val="0"/>
              </a:spcBef>
              <a:buNone/>
              <a:defRPr sz="1200" b="0" i="0" u="none" strike="noStrike" cap="none">
                <a:solidFill>
                  <a:srgbClr val="888888"/>
                </a:solidFill>
                <a:latin typeface="Candara"/>
                <a:ea typeface="Candara"/>
                <a:cs typeface="Candara"/>
                <a:sym typeface="Candara"/>
              </a:defRPr>
            </a:lvl4pPr>
            <a:lvl5pPr marL="0" lvl="4" indent="0" algn="r">
              <a:spcBef>
                <a:spcPts val="0"/>
              </a:spcBef>
              <a:buNone/>
              <a:defRPr sz="1200" b="0" i="0" u="none" strike="noStrike" cap="none">
                <a:solidFill>
                  <a:srgbClr val="888888"/>
                </a:solidFill>
                <a:latin typeface="Candara"/>
                <a:ea typeface="Candara"/>
                <a:cs typeface="Candara"/>
                <a:sym typeface="Candara"/>
              </a:defRPr>
            </a:lvl5pPr>
            <a:lvl6pPr marL="0" lvl="5" indent="0" algn="r">
              <a:spcBef>
                <a:spcPts val="0"/>
              </a:spcBef>
              <a:buNone/>
              <a:defRPr sz="1200" b="0" i="0" u="none" strike="noStrike" cap="none">
                <a:solidFill>
                  <a:srgbClr val="888888"/>
                </a:solidFill>
                <a:latin typeface="Candara"/>
                <a:ea typeface="Candara"/>
                <a:cs typeface="Candara"/>
                <a:sym typeface="Candara"/>
              </a:defRPr>
            </a:lvl6pPr>
            <a:lvl7pPr marL="0" lvl="6" indent="0" algn="r">
              <a:spcBef>
                <a:spcPts val="0"/>
              </a:spcBef>
              <a:buNone/>
              <a:defRPr sz="1200" b="0" i="0" u="none" strike="noStrike" cap="none">
                <a:solidFill>
                  <a:srgbClr val="888888"/>
                </a:solidFill>
                <a:latin typeface="Candara"/>
                <a:ea typeface="Candara"/>
                <a:cs typeface="Candara"/>
                <a:sym typeface="Candara"/>
              </a:defRPr>
            </a:lvl7pPr>
            <a:lvl8pPr marL="0" lvl="7" indent="0" algn="r">
              <a:spcBef>
                <a:spcPts val="0"/>
              </a:spcBef>
              <a:buNone/>
              <a:defRPr sz="1200" b="0" i="0" u="none" strike="noStrike" cap="none">
                <a:solidFill>
                  <a:srgbClr val="888888"/>
                </a:solidFill>
                <a:latin typeface="Candara"/>
                <a:ea typeface="Candara"/>
                <a:cs typeface="Candara"/>
                <a:sym typeface="Candara"/>
              </a:defRPr>
            </a:lvl8pPr>
            <a:lvl9pPr marL="0" lvl="8" indent="0" algn="r">
              <a:spcBef>
                <a:spcPts val="0"/>
              </a:spcBef>
              <a:buNone/>
              <a:defRPr sz="1200" b="0" i="0" u="none" strike="noStrike" cap="none">
                <a:solidFill>
                  <a:srgbClr val="88888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ID"/>
              <a:t>‹#›</a:t>
            </a:fld>
            <a:endParaRPr/>
          </a:p>
        </p:txBody>
      </p:sp>
      <p:pic>
        <p:nvPicPr>
          <p:cNvPr id="16" name="Google Shape;16;p33"/>
          <p:cNvPicPr preferRelativeResize="0"/>
          <p:nvPr/>
        </p:nvPicPr>
        <p:blipFill rotWithShape="1">
          <a:blip r:embed="rId3">
            <a:alphaModFix/>
          </a:blip>
          <a:srcRect/>
          <a:stretch/>
        </p:blipFill>
        <p:spPr>
          <a:xfrm>
            <a:off x="4833257" y="5579460"/>
            <a:ext cx="1160624" cy="11420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B2E59"/>
              </a:buClr>
              <a:buSzPts val="3200"/>
              <a:buFont typeface="Candar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2"/>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ndara"/>
                <a:ea typeface="Candara"/>
                <a:cs typeface="Candara"/>
                <a:sym typeface="Candara"/>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ndara"/>
                <a:ea typeface="Candara"/>
                <a:cs typeface="Candara"/>
                <a:sym typeface="Candara"/>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ndara"/>
                <a:ea typeface="Candara"/>
                <a:cs typeface="Candara"/>
                <a:sym typeface="Candara"/>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ndara"/>
                <a:ea typeface="Candara"/>
                <a:cs typeface="Candara"/>
                <a:sym typeface="Candara"/>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ndara"/>
                <a:ea typeface="Candara"/>
                <a:cs typeface="Candara"/>
                <a:sym typeface="Candara"/>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42"/>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4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43"/>
          <p:cNvSpPr txBox="1">
            <a:spLocks noGrp="1"/>
          </p:cNvSpPr>
          <p:nvPr>
            <p:ph type="title"/>
          </p:nvPr>
        </p:nvSpPr>
        <p:spPr>
          <a:xfrm>
            <a:off x="628650" y="139840"/>
            <a:ext cx="7886700" cy="5227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B2E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3"/>
          <p:cNvSpPr txBox="1">
            <a:spLocks noGrp="1"/>
          </p:cNvSpPr>
          <p:nvPr>
            <p:ph type="body" idx="1"/>
          </p:nvPr>
        </p:nvSpPr>
        <p:spPr>
          <a:xfrm rot="5400000">
            <a:off x="1927466" y="-410921"/>
            <a:ext cx="5289067"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44"/>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B2E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44"/>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34"/>
          <p:cNvSpPr txBox="1">
            <a:spLocks noGrp="1"/>
          </p:cNvSpPr>
          <p:nvPr>
            <p:ph type="body" idx="1"/>
          </p:nvPr>
        </p:nvSpPr>
        <p:spPr>
          <a:xfrm>
            <a:off x="628650" y="887896"/>
            <a:ext cx="7886700" cy="5289067"/>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3769B0"/>
              </a:buClr>
              <a:buSzPts val="2800"/>
              <a:buFont typeface="Noto Sans Symbols"/>
              <a:buChar char="▪"/>
              <a:defRPr/>
            </a:lvl1pPr>
            <a:lvl2pPr marL="914400" lvl="1" indent="-381000" algn="l">
              <a:lnSpc>
                <a:spcPct val="90000"/>
              </a:lnSpc>
              <a:spcBef>
                <a:spcPts val="500"/>
              </a:spcBef>
              <a:spcAft>
                <a:spcPts val="0"/>
              </a:spcAft>
              <a:buClr>
                <a:srgbClr val="3769B0"/>
              </a:buClr>
              <a:buSzPts val="2400"/>
              <a:buFont typeface="Noto Sans Symbols"/>
              <a:buChar char="▪"/>
              <a:defRPr/>
            </a:lvl2pPr>
            <a:lvl3pPr marL="1371600" lvl="2" indent="-355600" algn="l">
              <a:lnSpc>
                <a:spcPct val="90000"/>
              </a:lnSpc>
              <a:spcBef>
                <a:spcPts val="500"/>
              </a:spcBef>
              <a:spcAft>
                <a:spcPts val="0"/>
              </a:spcAft>
              <a:buClr>
                <a:srgbClr val="3769B0"/>
              </a:buClr>
              <a:buSzPts val="2000"/>
              <a:buFont typeface="Noto Sans Symbols"/>
              <a:buChar char="▪"/>
              <a:defRPr/>
            </a:lvl3pPr>
            <a:lvl4pPr marL="1828800" lvl="3" indent="-342900" algn="l">
              <a:lnSpc>
                <a:spcPct val="90000"/>
              </a:lnSpc>
              <a:spcBef>
                <a:spcPts val="500"/>
              </a:spcBef>
              <a:spcAft>
                <a:spcPts val="0"/>
              </a:spcAft>
              <a:buClr>
                <a:srgbClr val="3769B0"/>
              </a:buClr>
              <a:buSzPts val="1800"/>
              <a:buFont typeface="Noto Sans Symbols"/>
              <a:buChar char="▪"/>
              <a:defRPr/>
            </a:lvl4pPr>
            <a:lvl5pPr marL="2286000" lvl="4" indent="-342900" algn="l">
              <a:lnSpc>
                <a:spcPct val="90000"/>
              </a:lnSpc>
              <a:spcBef>
                <a:spcPts val="500"/>
              </a:spcBef>
              <a:spcAft>
                <a:spcPts val="0"/>
              </a:spcAft>
              <a:buClr>
                <a:srgbClr val="3769B0"/>
              </a:buClr>
              <a:buSzPts val="1800"/>
              <a:buFont typeface="Noto Sans Symbols"/>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34"/>
          <p:cNvSpPr txBox="1">
            <a:spLocks noGrp="1"/>
          </p:cNvSpPr>
          <p:nvPr>
            <p:ph type="title"/>
          </p:nvPr>
        </p:nvSpPr>
        <p:spPr>
          <a:xfrm>
            <a:off x="628650" y="139840"/>
            <a:ext cx="7886700" cy="5227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B2E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35"/>
          <p:cNvSpPr txBox="1">
            <a:spLocks noGrp="1"/>
          </p:cNvSpPr>
          <p:nvPr>
            <p:ph type="title"/>
          </p:nvPr>
        </p:nvSpPr>
        <p:spPr>
          <a:xfrm>
            <a:off x="628650" y="139840"/>
            <a:ext cx="7886700" cy="5227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B2E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ing Slide">
  <p:cSld name="Ending Slide">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36"/>
          <p:cNvSpPr txBox="1"/>
          <p:nvPr/>
        </p:nvSpPr>
        <p:spPr>
          <a:xfrm>
            <a:off x="0" y="4872446"/>
            <a:ext cx="2429691" cy="176971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365760" marR="0" lvl="0" indent="0" algn="l" rtl="0">
              <a:spcBef>
                <a:spcPts val="0"/>
              </a:spcBef>
              <a:spcAft>
                <a:spcPts val="0"/>
              </a:spcAft>
              <a:buNone/>
            </a:pPr>
            <a:r>
              <a:rPr lang="en-ID" sz="1100" b="0">
                <a:solidFill>
                  <a:srgbClr val="333333"/>
                </a:solidFill>
                <a:latin typeface="Arial"/>
                <a:ea typeface="Arial"/>
                <a:cs typeface="Arial"/>
                <a:sym typeface="Arial"/>
              </a:rPr>
              <a:t>informatika.unpar.ac.id</a:t>
            </a:r>
            <a:endParaRPr/>
          </a:p>
          <a:p>
            <a:pPr marL="365760" marR="0" lvl="0" indent="0" algn="l" rtl="0">
              <a:spcBef>
                <a:spcPts val="0"/>
              </a:spcBef>
              <a:spcAft>
                <a:spcPts val="0"/>
              </a:spcAft>
              <a:buNone/>
            </a:pPr>
            <a:r>
              <a:rPr lang="en-ID" sz="1100" b="0">
                <a:solidFill>
                  <a:srgbClr val="333333"/>
                </a:solidFill>
                <a:latin typeface="Arial"/>
                <a:ea typeface="Arial"/>
                <a:cs typeface="Arial"/>
                <a:sym typeface="Arial"/>
              </a:rPr>
              <a:t>informatika@unpar.ac.id</a:t>
            </a:r>
            <a:endParaRPr/>
          </a:p>
          <a:p>
            <a:pPr marL="365760" marR="0" lvl="0" indent="0" algn="l" rtl="0">
              <a:spcBef>
                <a:spcPts val="0"/>
              </a:spcBef>
              <a:spcAft>
                <a:spcPts val="0"/>
              </a:spcAft>
              <a:buNone/>
            </a:pPr>
            <a:r>
              <a:rPr lang="en-ID" sz="1100" b="0">
                <a:solidFill>
                  <a:srgbClr val="333333"/>
                </a:solidFill>
                <a:latin typeface="Arial"/>
                <a:ea typeface="Arial"/>
                <a:cs typeface="Arial"/>
                <a:sym typeface="Arial"/>
              </a:rPr>
              <a:t>if.unpar</a:t>
            </a:r>
            <a:endParaRPr sz="1100" b="0">
              <a:solidFill>
                <a:srgbClr val="333333"/>
              </a:solidFill>
              <a:latin typeface="Arial"/>
              <a:ea typeface="Arial"/>
              <a:cs typeface="Arial"/>
              <a:sym typeface="Arial"/>
            </a:endParaRPr>
          </a:p>
          <a:p>
            <a:pPr marL="365760" marR="0" lvl="0" indent="0" algn="l" rtl="0">
              <a:spcBef>
                <a:spcPts val="0"/>
              </a:spcBef>
              <a:spcAft>
                <a:spcPts val="0"/>
              </a:spcAft>
              <a:buNone/>
            </a:pPr>
            <a:r>
              <a:rPr lang="en-ID" sz="1100" b="0">
                <a:solidFill>
                  <a:srgbClr val="333333"/>
                </a:solidFill>
                <a:latin typeface="Arial"/>
                <a:ea typeface="Arial"/>
                <a:cs typeface="Arial"/>
                <a:sym typeface="Arial"/>
              </a:rPr>
              <a:t>if.unpar</a:t>
            </a:r>
            <a:endParaRPr sz="1100" b="0">
              <a:solidFill>
                <a:srgbClr val="333333"/>
              </a:solidFill>
              <a:latin typeface="Arial"/>
              <a:ea typeface="Arial"/>
              <a:cs typeface="Arial"/>
              <a:sym typeface="Arial"/>
            </a:endParaRPr>
          </a:p>
          <a:p>
            <a:pPr marL="0" marR="0" lvl="0" indent="0" algn="l" rtl="0">
              <a:spcBef>
                <a:spcPts val="0"/>
              </a:spcBef>
              <a:spcAft>
                <a:spcPts val="0"/>
              </a:spcAft>
              <a:buNone/>
            </a:pPr>
            <a:endParaRPr sz="1100">
              <a:solidFill>
                <a:schemeClr val="dk1"/>
              </a:solidFill>
              <a:latin typeface="Arial"/>
              <a:ea typeface="Arial"/>
              <a:cs typeface="Arial"/>
              <a:sym typeface="Arial"/>
            </a:endParaRPr>
          </a:p>
        </p:txBody>
      </p:sp>
      <p:pic>
        <p:nvPicPr>
          <p:cNvPr id="30" name="Google Shape;30;p36"/>
          <p:cNvPicPr preferRelativeResize="0"/>
          <p:nvPr/>
        </p:nvPicPr>
        <p:blipFill rotWithShape="1">
          <a:blip r:embed="rId3">
            <a:alphaModFix/>
          </a:blip>
          <a:srcRect/>
          <a:stretch/>
        </p:blipFill>
        <p:spPr>
          <a:xfrm>
            <a:off x="274068" y="5040520"/>
            <a:ext cx="1881553" cy="498131"/>
          </a:xfrm>
          <a:prstGeom prst="rect">
            <a:avLst/>
          </a:prstGeom>
          <a:noFill/>
          <a:ln>
            <a:noFill/>
          </a:ln>
        </p:spPr>
      </p:pic>
      <p:pic>
        <p:nvPicPr>
          <p:cNvPr id="31" name="Google Shape;31;p36"/>
          <p:cNvPicPr preferRelativeResize="0"/>
          <p:nvPr/>
        </p:nvPicPr>
        <p:blipFill rotWithShape="1">
          <a:blip r:embed="rId4">
            <a:alphaModFix/>
          </a:blip>
          <a:srcRect/>
          <a:stretch/>
        </p:blipFill>
        <p:spPr>
          <a:xfrm>
            <a:off x="272854" y="5760598"/>
            <a:ext cx="149291" cy="143549"/>
          </a:xfrm>
          <a:prstGeom prst="rect">
            <a:avLst/>
          </a:prstGeom>
          <a:noFill/>
          <a:ln>
            <a:noFill/>
          </a:ln>
        </p:spPr>
      </p:pic>
      <p:pic>
        <p:nvPicPr>
          <p:cNvPr id="32" name="Google Shape;32;p36"/>
          <p:cNvPicPr preferRelativeResize="0"/>
          <p:nvPr/>
        </p:nvPicPr>
        <p:blipFill rotWithShape="1">
          <a:blip r:embed="rId5">
            <a:alphaModFix/>
          </a:blip>
          <a:srcRect/>
          <a:stretch/>
        </p:blipFill>
        <p:spPr>
          <a:xfrm>
            <a:off x="262163" y="5939980"/>
            <a:ext cx="159982" cy="126882"/>
          </a:xfrm>
          <a:prstGeom prst="rect">
            <a:avLst/>
          </a:prstGeom>
          <a:noFill/>
          <a:ln>
            <a:noFill/>
          </a:ln>
        </p:spPr>
      </p:pic>
      <p:pic>
        <p:nvPicPr>
          <p:cNvPr id="33" name="Google Shape;33;p36"/>
          <p:cNvPicPr preferRelativeResize="0"/>
          <p:nvPr/>
        </p:nvPicPr>
        <p:blipFill rotWithShape="1">
          <a:blip r:embed="rId6">
            <a:alphaModFix/>
          </a:blip>
          <a:srcRect/>
          <a:stretch/>
        </p:blipFill>
        <p:spPr>
          <a:xfrm>
            <a:off x="252278" y="6243862"/>
            <a:ext cx="180559" cy="180559"/>
          </a:xfrm>
          <a:prstGeom prst="rect">
            <a:avLst/>
          </a:prstGeom>
          <a:noFill/>
          <a:ln>
            <a:noFill/>
          </a:ln>
        </p:spPr>
      </p:pic>
      <p:pic>
        <p:nvPicPr>
          <p:cNvPr id="34" name="Google Shape;34;p36"/>
          <p:cNvPicPr preferRelativeResize="0"/>
          <p:nvPr/>
        </p:nvPicPr>
        <p:blipFill rotWithShape="1">
          <a:blip r:embed="rId7">
            <a:alphaModFix/>
          </a:blip>
          <a:srcRect/>
          <a:stretch/>
        </p:blipFill>
        <p:spPr>
          <a:xfrm>
            <a:off x="274934" y="6097933"/>
            <a:ext cx="144830" cy="13879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37"/>
          <p:cNvSpPr txBox="1">
            <a:spLocks noGrp="1"/>
          </p:cNvSpPr>
          <p:nvPr>
            <p:ph type="title"/>
          </p:nvPr>
        </p:nvSpPr>
        <p:spPr>
          <a:xfrm>
            <a:off x="3374231" y="2163308"/>
            <a:ext cx="5481638" cy="1785214"/>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rgbClr val="1B2D59"/>
              </a:buClr>
              <a:buSzPts val="3600"/>
              <a:buFont typeface="Arial"/>
              <a:buNone/>
              <a:defRPr sz="3600" b="1">
                <a:solidFill>
                  <a:srgbClr val="1B2D5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7"/>
          <p:cNvSpPr txBox="1">
            <a:spLocks noGrp="1"/>
          </p:cNvSpPr>
          <p:nvPr>
            <p:ph type="body" idx="1"/>
          </p:nvPr>
        </p:nvSpPr>
        <p:spPr>
          <a:xfrm>
            <a:off x="3374231" y="3948521"/>
            <a:ext cx="5481638" cy="622616"/>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rgbClr val="366FBE"/>
              </a:buClr>
              <a:buSzPts val="1600"/>
              <a:buNone/>
              <a:defRPr sz="1600">
                <a:solidFill>
                  <a:srgbClr val="366FBE"/>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8"/>
          <p:cNvSpPr txBox="1">
            <a:spLocks noGrp="1"/>
          </p:cNvSpPr>
          <p:nvPr>
            <p:ph type="title"/>
          </p:nvPr>
        </p:nvSpPr>
        <p:spPr>
          <a:xfrm>
            <a:off x="628650" y="139840"/>
            <a:ext cx="7886700" cy="5227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B2E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8"/>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3769B0"/>
              </a:buClr>
              <a:buSzPts val="2800"/>
              <a:buFont typeface="Noto Sans Symbols"/>
              <a:buChar char="▪"/>
              <a:defRPr sz="2800">
                <a:solidFill>
                  <a:schemeClr val="dk1"/>
                </a:solidFill>
                <a:latin typeface="Arial"/>
                <a:ea typeface="Arial"/>
                <a:cs typeface="Arial"/>
                <a:sym typeface="Arial"/>
              </a:defRPr>
            </a:lvl1pPr>
            <a:lvl2pPr marL="914400" lvl="1" indent="-381000" algn="l">
              <a:lnSpc>
                <a:spcPct val="90000"/>
              </a:lnSpc>
              <a:spcBef>
                <a:spcPts val="500"/>
              </a:spcBef>
              <a:spcAft>
                <a:spcPts val="0"/>
              </a:spcAft>
              <a:buClr>
                <a:srgbClr val="3769B0"/>
              </a:buClr>
              <a:buSzPts val="2400"/>
              <a:buFont typeface="Noto Sans Symbols"/>
              <a:buChar char="▪"/>
              <a:defRPr sz="2400">
                <a:solidFill>
                  <a:schemeClr val="dk1"/>
                </a:solidFill>
                <a:latin typeface="Arial"/>
                <a:ea typeface="Arial"/>
                <a:cs typeface="Arial"/>
                <a:sym typeface="Arial"/>
              </a:defRPr>
            </a:lvl2pPr>
            <a:lvl3pPr marL="1371600" lvl="2" indent="-355600" algn="l">
              <a:lnSpc>
                <a:spcPct val="90000"/>
              </a:lnSpc>
              <a:spcBef>
                <a:spcPts val="500"/>
              </a:spcBef>
              <a:spcAft>
                <a:spcPts val="0"/>
              </a:spcAft>
              <a:buClr>
                <a:srgbClr val="3769B0"/>
              </a:buClr>
              <a:buSzPts val="2000"/>
              <a:buFont typeface="Noto Sans Symbols"/>
              <a:buChar char="▪"/>
              <a:defRPr sz="2000">
                <a:solidFill>
                  <a:schemeClr val="dk1"/>
                </a:solidFill>
                <a:latin typeface="Arial"/>
                <a:ea typeface="Arial"/>
                <a:cs typeface="Arial"/>
                <a:sym typeface="Arial"/>
              </a:defRPr>
            </a:lvl3pPr>
            <a:lvl4pPr marL="1828800" lvl="3" indent="-342900" algn="l">
              <a:lnSpc>
                <a:spcPct val="90000"/>
              </a:lnSpc>
              <a:spcBef>
                <a:spcPts val="500"/>
              </a:spcBef>
              <a:spcAft>
                <a:spcPts val="0"/>
              </a:spcAft>
              <a:buClr>
                <a:srgbClr val="3769B0"/>
              </a:buClr>
              <a:buSzPts val="1800"/>
              <a:buFont typeface="Noto Sans Symbols"/>
              <a:buChar char="▪"/>
              <a:defRPr sz="1800">
                <a:solidFill>
                  <a:schemeClr val="dk1"/>
                </a:solidFill>
                <a:latin typeface="Arial"/>
                <a:ea typeface="Arial"/>
                <a:cs typeface="Arial"/>
                <a:sym typeface="Arial"/>
              </a:defRPr>
            </a:lvl4pPr>
            <a:lvl5pPr marL="2286000" lvl="4" indent="-342900" algn="l">
              <a:lnSpc>
                <a:spcPct val="90000"/>
              </a:lnSpc>
              <a:spcBef>
                <a:spcPts val="500"/>
              </a:spcBef>
              <a:spcAft>
                <a:spcPts val="0"/>
              </a:spcAft>
              <a:buClr>
                <a:srgbClr val="3769B0"/>
              </a:buClr>
              <a:buSzPts val="1800"/>
              <a:buFont typeface="Noto Sans Symbols"/>
              <a:buChar char="▪"/>
              <a:defRPr sz="1800">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8"/>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3769B0"/>
              </a:buClr>
              <a:buSzPts val="2800"/>
              <a:buFont typeface="Noto Sans Symbols"/>
              <a:buChar char="▪"/>
              <a:defRPr sz="2800">
                <a:solidFill>
                  <a:schemeClr val="dk1"/>
                </a:solidFill>
                <a:latin typeface="Arial"/>
                <a:ea typeface="Arial"/>
                <a:cs typeface="Arial"/>
                <a:sym typeface="Arial"/>
              </a:defRPr>
            </a:lvl1pPr>
            <a:lvl2pPr marL="914400" lvl="1" indent="-381000" algn="l">
              <a:lnSpc>
                <a:spcPct val="90000"/>
              </a:lnSpc>
              <a:spcBef>
                <a:spcPts val="500"/>
              </a:spcBef>
              <a:spcAft>
                <a:spcPts val="0"/>
              </a:spcAft>
              <a:buClr>
                <a:srgbClr val="3769B0"/>
              </a:buClr>
              <a:buSzPts val="2400"/>
              <a:buFont typeface="Noto Sans Symbols"/>
              <a:buChar char="▪"/>
              <a:defRPr sz="2400">
                <a:solidFill>
                  <a:schemeClr val="dk1"/>
                </a:solidFill>
                <a:latin typeface="Arial"/>
                <a:ea typeface="Arial"/>
                <a:cs typeface="Arial"/>
                <a:sym typeface="Arial"/>
              </a:defRPr>
            </a:lvl2pPr>
            <a:lvl3pPr marL="1371600" lvl="2" indent="-355600" algn="l">
              <a:lnSpc>
                <a:spcPct val="90000"/>
              </a:lnSpc>
              <a:spcBef>
                <a:spcPts val="500"/>
              </a:spcBef>
              <a:spcAft>
                <a:spcPts val="0"/>
              </a:spcAft>
              <a:buClr>
                <a:srgbClr val="3769B0"/>
              </a:buClr>
              <a:buSzPts val="2000"/>
              <a:buFont typeface="Noto Sans Symbols"/>
              <a:buChar char="▪"/>
              <a:defRPr sz="2000">
                <a:solidFill>
                  <a:schemeClr val="dk1"/>
                </a:solidFill>
                <a:latin typeface="Arial"/>
                <a:ea typeface="Arial"/>
                <a:cs typeface="Arial"/>
                <a:sym typeface="Arial"/>
              </a:defRPr>
            </a:lvl3pPr>
            <a:lvl4pPr marL="1828800" lvl="3" indent="-342900" algn="l">
              <a:lnSpc>
                <a:spcPct val="90000"/>
              </a:lnSpc>
              <a:spcBef>
                <a:spcPts val="500"/>
              </a:spcBef>
              <a:spcAft>
                <a:spcPts val="0"/>
              </a:spcAft>
              <a:buClr>
                <a:srgbClr val="3769B0"/>
              </a:buClr>
              <a:buSzPts val="1800"/>
              <a:buFont typeface="Noto Sans Symbols"/>
              <a:buChar char="▪"/>
              <a:defRPr sz="1800">
                <a:solidFill>
                  <a:schemeClr val="dk1"/>
                </a:solidFill>
                <a:latin typeface="Arial"/>
                <a:ea typeface="Arial"/>
                <a:cs typeface="Arial"/>
                <a:sym typeface="Arial"/>
              </a:defRPr>
            </a:lvl4pPr>
            <a:lvl5pPr marL="2286000" lvl="4" indent="-342900" algn="l">
              <a:lnSpc>
                <a:spcPct val="90000"/>
              </a:lnSpc>
              <a:spcBef>
                <a:spcPts val="500"/>
              </a:spcBef>
              <a:spcAft>
                <a:spcPts val="0"/>
              </a:spcAft>
              <a:buClr>
                <a:srgbClr val="3769B0"/>
              </a:buClr>
              <a:buSzPts val="1800"/>
              <a:buFont typeface="Noto Sans Symbols"/>
              <a:buChar char="▪"/>
              <a:defRPr sz="1800">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3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B2E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3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39"/>
          <p:cNvSpPr txBox="1">
            <a:spLocks noGrp="1"/>
          </p:cNvSpPr>
          <p:nvPr>
            <p:ph type="body" idx="2"/>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
        <p:nvSpPr>
          <p:cNvPr id="55" name="Google Shape;55;p39"/>
          <p:cNvSpPr txBox="1">
            <a:spLocks noGrp="1"/>
          </p:cNvSpPr>
          <p:nvPr>
            <p:ph type="body" idx="3"/>
          </p:nvPr>
        </p:nvSpPr>
        <p:spPr>
          <a:xfrm>
            <a:off x="611982" y="2506662"/>
            <a:ext cx="3886200" cy="3683001"/>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3769B0"/>
              </a:buClr>
              <a:buSzPts val="2800"/>
              <a:buFont typeface="Noto Sans Symbols"/>
              <a:buChar char="▪"/>
              <a:defRPr sz="2800">
                <a:solidFill>
                  <a:schemeClr val="dk1"/>
                </a:solidFill>
                <a:latin typeface="Arial"/>
                <a:ea typeface="Arial"/>
                <a:cs typeface="Arial"/>
                <a:sym typeface="Arial"/>
              </a:defRPr>
            </a:lvl1pPr>
            <a:lvl2pPr marL="914400" lvl="1" indent="-381000" algn="l">
              <a:lnSpc>
                <a:spcPct val="90000"/>
              </a:lnSpc>
              <a:spcBef>
                <a:spcPts val="500"/>
              </a:spcBef>
              <a:spcAft>
                <a:spcPts val="0"/>
              </a:spcAft>
              <a:buClr>
                <a:srgbClr val="3769B0"/>
              </a:buClr>
              <a:buSzPts val="2400"/>
              <a:buFont typeface="Noto Sans Symbols"/>
              <a:buChar char="▪"/>
              <a:defRPr sz="2400">
                <a:solidFill>
                  <a:schemeClr val="dk1"/>
                </a:solidFill>
                <a:latin typeface="Arial"/>
                <a:ea typeface="Arial"/>
                <a:cs typeface="Arial"/>
                <a:sym typeface="Arial"/>
              </a:defRPr>
            </a:lvl2pPr>
            <a:lvl3pPr marL="1371600" lvl="2" indent="-355600" algn="l">
              <a:lnSpc>
                <a:spcPct val="90000"/>
              </a:lnSpc>
              <a:spcBef>
                <a:spcPts val="500"/>
              </a:spcBef>
              <a:spcAft>
                <a:spcPts val="0"/>
              </a:spcAft>
              <a:buClr>
                <a:srgbClr val="3769B0"/>
              </a:buClr>
              <a:buSzPts val="2000"/>
              <a:buFont typeface="Noto Sans Symbols"/>
              <a:buChar char="▪"/>
              <a:defRPr sz="2000">
                <a:solidFill>
                  <a:schemeClr val="dk1"/>
                </a:solidFill>
                <a:latin typeface="Arial"/>
                <a:ea typeface="Arial"/>
                <a:cs typeface="Arial"/>
                <a:sym typeface="Arial"/>
              </a:defRPr>
            </a:lvl3pPr>
            <a:lvl4pPr marL="1828800" lvl="3" indent="-342900" algn="l">
              <a:lnSpc>
                <a:spcPct val="90000"/>
              </a:lnSpc>
              <a:spcBef>
                <a:spcPts val="500"/>
              </a:spcBef>
              <a:spcAft>
                <a:spcPts val="0"/>
              </a:spcAft>
              <a:buClr>
                <a:srgbClr val="3769B0"/>
              </a:buClr>
              <a:buSzPts val="1800"/>
              <a:buFont typeface="Noto Sans Symbols"/>
              <a:buChar char="▪"/>
              <a:defRPr sz="1800">
                <a:solidFill>
                  <a:schemeClr val="dk1"/>
                </a:solidFill>
                <a:latin typeface="Arial"/>
                <a:ea typeface="Arial"/>
                <a:cs typeface="Arial"/>
                <a:sym typeface="Arial"/>
              </a:defRPr>
            </a:lvl4pPr>
            <a:lvl5pPr marL="2286000" lvl="4" indent="-342900" algn="l">
              <a:lnSpc>
                <a:spcPct val="90000"/>
              </a:lnSpc>
              <a:spcBef>
                <a:spcPts val="500"/>
              </a:spcBef>
              <a:spcAft>
                <a:spcPts val="0"/>
              </a:spcAft>
              <a:buClr>
                <a:srgbClr val="3769B0"/>
              </a:buClr>
              <a:buSzPts val="1800"/>
              <a:buFont typeface="Noto Sans Symbols"/>
              <a:buChar char="▪"/>
              <a:defRPr sz="1800">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9"/>
          <p:cNvSpPr txBox="1">
            <a:spLocks noGrp="1"/>
          </p:cNvSpPr>
          <p:nvPr>
            <p:ph type="body" idx="4"/>
          </p:nvPr>
        </p:nvSpPr>
        <p:spPr>
          <a:xfrm>
            <a:off x="4629745" y="2548302"/>
            <a:ext cx="3886200" cy="3654424"/>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3769B0"/>
              </a:buClr>
              <a:buSzPts val="2800"/>
              <a:buFont typeface="Noto Sans Symbols"/>
              <a:buChar char="▪"/>
              <a:defRPr sz="2800">
                <a:solidFill>
                  <a:schemeClr val="dk1"/>
                </a:solidFill>
                <a:latin typeface="Arial"/>
                <a:ea typeface="Arial"/>
                <a:cs typeface="Arial"/>
                <a:sym typeface="Arial"/>
              </a:defRPr>
            </a:lvl1pPr>
            <a:lvl2pPr marL="914400" lvl="1" indent="-381000" algn="l">
              <a:lnSpc>
                <a:spcPct val="90000"/>
              </a:lnSpc>
              <a:spcBef>
                <a:spcPts val="500"/>
              </a:spcBef>
              <a:spcAft>
                <a:spcPts val="0"/>
              </a:spcAft>
              <a:buClr>
                <a:srgbClr val="3769B0"/>
              </a:buClr>
              <a:buSzPts val="2400"/>
              <a:buFont typeface="Noto Sans Symbols"/>
              <a:buChar char="▪"/>
              <a:defRPr sz="2400">
                <a:solidFill>
                  <a:schemeClr val="dk1"/>
                </a:solidFill>
                <a:latin typeface="Arial"/>
                <a:ea typeface="Arial"/>
                <a:cs typeface="Arial"/>
                <a:sym typeface="Arial"/>
              </a:defRPr>
            </a:lvl2pPr>
            <a:lvl3pPr marL="1371600" lvl="2" indent="-355600" algn="l">
              <a:lnSpc>
                <a:spcPct val="90000"/>
              </a:lnSpc>
              <a:spcBef>
                <a:spcPts val="500"/>
              </a:spcBef>
              <a:spcAft>
                <a:spcPts val="0"/>
              </a:spcAft>
              <a:buClr>
                <a:srgbClr val="3769B0"/>
              </a:buClr>
              <a:buSzPts val="2000"/>
              <a:buFont typeface="Noto Sans Symbols"/>
              <a:buChar char="▪"/>
              <a:defRPr sz="2000">
                <a:solidFill>
                  <a:schemeClr val="dk1"/>
                </a:solidFill>
                <a:latin typeface="Arial"/>
                <a:ea typeface="Arial"/>
                <a:cs typeface="Arial"/>
                <a:sym typeface="Arial"/>
              </a:defRPr>
            </a:lvl3pPr>
            <a:lvl4pPr marL="1828800" lvl="3" indent="-342900" algn="l">
              <a:lnSpc>
                <a:spcPct val="90000"/>
              </a:lnSpc>
              <a:spcBef>
                <a:spcPts val="500"/>
              </a:spcBef>
              <a:spcAft>
                <a:spcPts val="0"/>
              </a:spcAft>
              <a:buClr>
                <a:srgbClr val="3769B0"/>
              </a:buClr>
              <a:buSzPts val="1800"/>
              <a:buFont typeface="Noto Sans Symbols"/>
              <a:buChar char="▪"/>
              <a:defRPr sz="1800">
                <a:solidFill>
                  <a:schemeClr val="dk1"/>
                </a:solidFill>
                <a:latin typeface="Arial"/>
                <a:ea typeface="Arial"/>
                <a:cs typeface="Arial"/>
                <a:sym typeface="Arial"/>
              </a:defRPr>
            </a:lvl4pPr>
            <a:lvl5pPr marL="2286000" lvl="4" indent="-342900" algn="l">
              <a:lnSpc>
                <a:spcPct val="90000"/>
              </a:lnSpc>
              <a:spcBef>
                <a:spcPts val="500"/>
              </a:spcBef>
              <a:spcAft>
                <a:spcPts val="0"/>
              </a:spcAft>
              <a:buClr>
                <a:srgbClr val="3769B0"/>
              </a:buClr>
              <a:buSzPts val="1800"/>
              <a:buFont typeface="Noto Sans Symbols"/>
              <a:buChar char="▪"/>
              <a:defRPr sz="1800">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4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61"/>
        <p:cNvGrpSpPr/>
        <p:nvPr/>
      </p:nvGrpSpPr>
      <p:grpSpPr>
        <a:xfrm>
          <a:off x="0" y="0"/>
          <a:ext cx="0" cy="0"/>
          <a:chOff x="0" y="0"/>
          <a:chExt cx="0" cy="0"/>
        </a:xfrm>
      </p:grpSpPr>
      <p:sp>
        <p:nvSpPr>
          <p:cNvPr id="62" name="Google Shape;62;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B2E59"/>
              </a:buClr>
              <a:buSzPts val="3200"/>
              <a:buFont typeface="Candar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4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
        <p:nvSpPr>
          <p:cNvPr id="67" name="Google Shape;67;p41"/>
          <p:cNvSpPr txBox="1">
            <a:spLocks noGrp="1"/>
          </p:cNvSpPr>
          <p:nvPr>
            <p:ph type="body" idx="2"/>
          </p:nvPr>
        </p:nvSpPr>
        <p:spPr>
          <a:xfrm>
            <a:off x="3887390" y="987426"/>
            <a:ext cx="4627959" cy="488156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3769B0"/>
              </a:buClr>
              <a:buSzPts val="2800"/>
              <a:buFont typeface="Noto Sans Symbols"/>
              <a:buChar char="▪"/>
              <a:defRPr sz="2800">
                <a:solidFill>
                  <a:schemeClr val="dk1"/>
                </a:solidFill>
                <a:latin typeface="Arial"/>
                <a:ea typeface="Arial"/>
                <a:cs typeface="Arial"/>
                <a:sym typeface="Arial"/>
              </a:defRPr>
            </a:lvl1pPr>
            <a:lvl2pPr marL="914400" lvl="1" indent="-381000" algn="l">
              <a:lnSpc>
                <a:spcPct val="90000"/>
              </a:lnSpc>
              <a:spcBef>
                <a:spcPts val="500"/>
              </a:spcBef>
              <a:spcAft>
                <a:spcPts val="0"/>
              </a:spcAft>
              <a:buClr>
                <a:srgbClr val="3769B0"/>
              </a:buClr>
              <a:buSzPts val="2400"/>
              <a:buFont typeface="Noto Sans Symbols"/>
              <a:buChar char="▪"/>
              <a:defRPr sz="2400">
                <a:solidFill>
                  <a:schemeClr val="dk1"/>
                </a:solidFill>
                <a:latin typeface="Arial"/>
                <a:ea typeface="Arial"/>
                <a:cs typeface="Arial"/>
                <a:sym typeface="Arial"/>
              </a:defRPr>
            </a:lvl2pPr>
            <a:lvl3pPr marL="1371600" lvl="2" indent="-355600" algn="l">
              <a:lnSpc>
                <a:spcPct val="90000"/>
              </a:lnSpc>
              <a:spcBef>
                <a:spcPts val="500"/>
              </a:spcBef>
              <a:spcAft>
                <a:spcPts val="0"/>
              </a:spcAft>
              <a:buClr>
                <a:srgbClr val="3769B0"/>
              </a:buClr>
              <a:buSzPts val="2000"/>
              <a:buFont typeface="Noto Sans Symbols"/>
              <a:buChar char="▪"/>
              <a:defRPr sz="2000">
                <a:solidFill>
                  <a:schemeClr val="dk1"/>
                </a:solidFill>
                <a:latin typeface="Arial"/>
                <a:ea typeface="Arial"/>
                <a:cs typeface="Arial"/>
                <a:sym typeface="Arial"/>
              </a:defRPr>
            </a:lvl3pPr>
            <a:lvl4pPr marL="1828800" lvl="3" indent="-342900" algn="l">
              <a:lnSpc>
                <a:spcPct val="90000"/>
              </a:lnSpc>
              <a:spcBef>
                <a:spcPts val="500"/>
              </a:spcBef>
              <a:spcAft>
                <a:spcPts val="0"/>
              </a:spcAft>
              <a:buClr>
                <a:srgbClr val="3769B0"/>
              </a:buClr>
              <a:buSzPts val="1800"/>
              <a:buFont typeface="Noto Sans Symbols"/>
              <a:buChar char="▪"/>
              <a:defRPr sz="1800">
                <a:solidFill>
                  <a:schemeClr val="dk1"/>
                </a:solidFill>
                <a:latin typeface="Arial"/>
                <a:ea typeface="Arial"/>
                <a:cs typeface="Arial"/>
                <a:sym typeface="Arial"/>
              </a:defRPr>
            </a:lvl4pPr>
            <a:lvl5pPr marL="2286000" lvl="4" indent="-342900" algn="l">
              <a:lnSpc>
                <a:spcPct val="90000"/>
              </a:lnSpc>
              <a:spcBef>
                <a:spcPts val="500"/>
              </a:spcBef>
              <a:spcAft>
                <a:spcPts val="0"/>
              </a:spcAft>
              <a:buClr>
                <a:srgbClr val="3769B0"/>
              </a:buClr>
              <a:buSzPts val="1800"/>
              <a:buFont typeface="Noto Sans Symbols"/>
              <a:buChar char="▪"/>
              <a:defRPr sz="1800">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628650" y="139840"/>
            <a:ext cx="7886700" cy="5227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B2E59"/>
              </a:buClr>
              <a:buSzPts val="4000"/>
              <a:buFont typeface="Candara"/>
              <a:buNone/>
              <a:defRPr sz="4000" b="0" i="0" u="none" strike="noStrike" cap="none">
                <a:solidFill>
                  <a:srgbClr val="1B2E59"/>
                </a:solidFill>
                <a:latin typeface="Candara"/>
                <a:ea typeface="Candara"/>
                <a:cs typeface="Candara"/>
                <a:sym typeface="Candar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2"/>
          <p:cNvSpPr txBox="1">
            <a:spLocks noGrp="1"/>
          </p:cNvSpPr>
          <p:nvPr>
            <p:ph type="body" idx="1"/>
          </p:nvPr>
        </p:nvSpPr>
        <p:spPr>
          <a:xfrm>
            <a:off x="628650" y="887896"/>
            <a:ext cx="7886700" cy="5289067"/>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ndara"/>
                <a:ea typeface="Candara"/>
                <a:cs typeface="Candara"/>
                <a:sym typeface="Candara"/>
              </a:defRPr>
            </a:lvl1pPr>
            <a:lvl2pPr marL="0" marR="0" lvl="1" indent="0" algn="r" rtl="0">
              <a:spcBef>
                <a:spcPts val="0"/>
              </a:spcBef>
              <a:buNone/>
              <a:defRPr sz="1200" b="0" i="0" u="none" strike="noStrike" cap="none">
                <a:solidFill>
                  <a:srgbClr val="888888"/>
                </a:solidFill>
                <a:latin typeface="Candara"/>
                <a:ea typeface="Candara"/>
                <a:cs typeface="Candara"/>
                <a:sym typeface="Candara"/>
              </a:defRPr>
            </a:lvl2pPr>
            <a:lvl3pPr marL="0" marR="0" lvl="2" indent="0" algn="r" rtl="0">
              <a:spcBef>
                <a:spcPts val="0"/>
              </a:spcBef>
              <a:buNone/>
              <a:defRPr sz="1200" b="0" i="0" u="none" strike="noStrike" cap="none">
                <a:solidFill>
                  <a:srgbClr val="888888"/>
                </a:solidFill>
                <a:latin typeface="Candara"/>
                <a:ea typeface="Candara"/>
                <a:cs typeface="Candara"/>
                <a:sym typeface="Candara"/>
              </a:defRPr>
            </a:lvl3pPr>
            <a:lvl4pPr marL="0" marR="0" lvl="3" indent="0" algn="r" rtl="0">
              <a:spcBef>
                <a:spcPts val="0"/>
              </a:spcBef>
              <a:buNone/>
              <a:defRPr sz="1200" b="0" i="0" u="none" strike="noStrike" cap="none">
                <a:solidFill>
                  <a:srgbClr val="888888"/>
                </a:solidFill>
                <a:latin typeface="Candara"/>
                <a:ea typeface="Candara"/>
                <a:cs typeface="Candara"/>
                <a:sym typeface="Candara"/>
              </a:defRPr>
            </a:lvl4pPr>
            <a:lvl5pPr marL="0" marR="0" lvl="4" indent="0" algn="r" rtl="0">
              <a:spcBef>
                <a:spcPts val="0"/>
              </a:spcBef>
              <a:buNone/>
              <a:defRPr sz="1200" b="0" i="0" u="none" strike="noStrike" cap="none">
                <a:solidFill>
                  <a:srgbClr val="888888"/>
                </a:solidFill>
                <a:latin typeface="Candara"/>
                <a:ea typeface="Candara"/>
                <a:cs typeface="Candara"/>
                <a:sym typeface="Candara"/>
              </a:defRPr>
            </a:lvl5pPr>
            <a:lvl6pPr marL="0" marR="0" lvl="5" indent="0" algn="r" rtl="0">
              <a:spcBef>
                <a:spcPts val="0"/>
              </a:spcBef>
              <a:buNone/>
              <a:defRPr sz="1200" b="0" i="0" u="none" strike="noStrike" cap="none">
                <a:solidFill>
                  <a:srgbClr val="888888"/>
                </a:solidFill>
                <a:latin typeface="Candara"/>
                <a:ea typeface="Candara"/>
                <a:cs typeface="Candara"/>
                <a:sym typeface="Candara"/>
              </a:defRPr>
            </a:lvl6pPr>
            <a:lvl7pPr marL="0" marR="0" lvl="6" indent="0" algn="r" rtl="0">
              <a:spcBef>
                <a:spcPts val="0"/>
              </a:spcBef>
              <a:buNone/>
              <a:defRPr sz="1200" b="0" i="0" u="none" strike="noStrike" cap="none">
                <a:solidFill>
                  <a:srgbClr val="888888"/>
                </a:solidFill>
                <a:latin typeface="Candara"/>
                <a:ea typeface="Candara"/>
                <a:cs typeface="Candara"/>
                <a:sym typeface="Candara"/>
              </a:defRPr>
            </a:lvl7pPr>
            <a:lvl8pPr marL="0" marR="0" lvl="7" indent="0" algn="r" rtl="0">
              <a:spcBef>
                <a:spcPts val="0"/>
              </a:spcBef>
              <a:buNone/>
              <a:defRPr sz="1200" b="0" i="0" u="none" strike="noStrike" cap="none">
                <a:solidFill>
                  <a:srgbClr val="888888"/>
                </a:solidFill>
                <a:latin typeface="Candara"/>
                <a:ea typeface="Candara"/>
                <a:cs typeface="Candara"/>
                <a:sym typeface="Candara"/>
              </a:defRPr>
            </a:lvl8pPr>
            <a:lvl9pPr marL="0" marR="0" lvl="8" indent="0" algn="r" rtl="0">
              <a:spcBef>
                <a:spcPts val="0"/>
              </a:spcBef>
              <a:buNone/>
              <a:defRPr sz="1200" b="0" i="0" u="none" strike="noStrike" cap="none">
                <a:solidFill>
                  <a:srgbClr val="88888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ID"/>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lisatih@unpar.ac.i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https://www.csie.ntu.edu.tw/~cjlin/libsv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dx.doi.org/10.1155/2015/352761"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5968025"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hyperlink" Target="https://create.arduino.cc/projecthub/projects/tags/health"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cooking-hacks.com/documentation/tutorials/ehealth-v1-biometric-sensor-platform-arduino-raspberry-pi-medica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hyperlink" Target="https://www.virtenio.com/en/portfolio-items/preonv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virtenio.com/en/portfolio-items/preonv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tlantis-press.com/proceedings/icmeme-18/5591416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bppbapmaros.kkp.go.id/wp-content/uploads/2016/07/FITA-008.pdf" TargetMode="External"/><Relationship Id="rId4" Type="http://schemas.openxmlformats.org/officeDocument/2006/relationships/hyperlink" Target="http://ijaseit.insightsociety.org/index.php?option=com_content&amp;view=article&amp;id=7&amp;Itemid=1&amp;issue_id=4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3476353" y="1591748"/>
            <a:ext cx="5532120" cy="1898626"/>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rgbClr val="1B2D59"/>
              </a:buClr>
              <a:buSzPts val="3600"/>
              <a:buFont typeface="Candara"/>
              <a:buNone/>
            </a:pPr>
            <a:r>
              <a:rPr lang="en-ID"/>
              <a:t>Topik Skripsi</a:t>
            </a:r>
            <a:endParaRPr/>
          </a:p>
        </p:txBody>
      </p:sp>
      <p:sp>
        <p:nvSpPr>
          <p:cNvPr id="92" name="Google Shape;92;p1"/>
          <p:cNvSpPr txBox="1">
            <a:spLocks noGrp="1"/>
          </p:cNvSpPr>
          <p:nvPr>
            <p:ph type="subTitle" idx="1"/>
          </p:nvPr>
        </p:nvSpPr>
        <p:spPr>
          <a:xfrm>
            <a:off x="3907427" y="4014809"/>
            <a:ext cx="5101046" cy="133712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366FBE"/>
              </a:buClr>
              <a:buSzPts val="1600"/>
              <a:buNone/>
            </a:pPr>
            <a:r>
              <a:rPr lang="en-ID" b="1">
                <a:latin typeface="Candara"/>
                <a:ea typeface="Candara"/>
                <a:cs typeface="Candara"/>
                <a:sym typeface="Candara"/>
              </a:rPr>
              <a:t>Ganjil 2020/2021</a:t>
            </a:r>
            <a:endParaRPr b="1">
              <a:latin typeface="Candara"/>
              <a:ea typeface="Candara"/>
              <a:cs typeface="Candara"/>
              <a:sym typeface="Candara"/>
            </a:endParaRPr>
          </a:p>
          <a:p>
            <a:pPr marL="0" lvl="0" indent="0" algn="r" rtl="0">
              <a:lnSpc>
                <a:spcPct val="100000"/>
              </a:lnSpc>
              <a:spcBef>
                <a:spcPts val="0"/>
              </a:spcBef>
              <a:spcAft>
                <a:spcPts val="0"/>
              </a:spcAft>
              <a:buClr>
                <a:srgbClr val="366FBE"/>
              </a:buClr>
              <a:buSzPts val="2800"/>
              <a:buNone/>
            </a:pPr>
            <a:r>
              <a:rPr lang="en-ID" sz="2800" b="1">
                <a:latin typeface="Candara"/>
                <a:ea typeface="Candara"/>
                <a:cs typeface="Candara"/>
                <a:sym typeface="Candara"/>
              </a:rPr>
              <a:t>Elisati Hulu</a:t>
            </a:r>
            <a:endParaRPr/>
          </a:p>
          <a:p>
            <a:pPr marL="0" lvl="0" indent="0" algn="r" rtl="0">
              <a:lnSpc>
                <a:spcPct val="100000"/>
              </a:lnSpc>
              <a:spcBef>
                <a:spcPts val="0"/>
              </a:spcBef>
              <a:spcAft>
                <a:spcPts val="0"/>
              </a:spcAft>
              <a:buClr>
                <a:srgbClr val="366FBE"/>
              </a:buClr>
              <a:buSzPts val="1600"/>
              <a:buNone/>
            </a:pPr>
            <a:r>
              <a:rPr lang="en-ID" b="1" u="sng">
                <a:solidFill>
                  <a:schemeClr val="hlink"/>
                </a:solidFill>
                <a:latin typeface="Candara"/>
                <a:ea typeface="Candara"/>
                <a:cs typeface="Candara"/>
                <a:sym typeface="Candara"/>
                <a:hlinkClick r:id="rId3"/>
              </a:rPr>
              <a:t>Email: elisatih@unpar.ac.id</a:t>
            </a:r>
            <a:endParaRPr b="1">
              <a:latin typeface="Candara"/>
              <a:ea typeface="Candara"/>
              <a:cs typeface="Candara"/>
              <a:sym typeface="Candara"/>
            </a:endParaRPr>
          </a:p>
          <a:p>
            <a:pPr marL="0" lvl="0" indent="0" algn="r" rtl="0">
              <a:lnSpc>
                <a:spcPct val="100000"/>
              </a:lnSpc>
              <a:spcBef>
                <a:spcPts val="0"/>
              </a:spcBef>
              <a:spcAft>
                <a:spcPts val="0"/>
              </a:spcAft>
              <a:buClr>
                <a:srgbClr val="366FBE"/>
              </a:buClr>
              <a:buSzPts val="1600"/>
              <a:buNone/>
            </a:pPr>
            <a:r>
              <a:rPr lang="en-ID" b="1">
                <a:latin typeface="Candara"/>
                <a:ea typeface="Candara"/>
                <a:cs typeface="Candara"/>
                <a:sym typeface="Candara"/>
              </a:rPr>
              <a:t>LINE: elisati.hulu</a:t>
            </a:r>
            <a:endParaRPr b="1">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0"/>
          <p:cNvSpPr txBox="1">
            <a:spLocks noGrp="1"/>
          </p:cNvSpPr>
          <p:nvPr>
            <p:ph type="body" idx="1"/>
          </p:nvPr>
        </p:nvSpPr>
        <p:spPr>
          <a:xfrm>
            <a:off x="628650" y="1075765"/>
            <a:ext cx="8031256" cy="5015753"/>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3769B0"/>
              </a:buClr>
              <a:buSzPts val="2040"/>
              <a:buFont typeface="Noto Sans Symbols"/>
              <a:buChar char="▪"/>
            </a:pPr>
            <a:r>
              <a:rPr lang="en-ID" sz="2040"/>
              <a:t>Yang harus dipelajari dan dilakukan mahasiswa</a:t>
            </a:r>
            <a:endParaRPr/>
          </a:p>
          <a:p>
            <a:pPr marL="685800" lvl="1" indent="-228600" algn="l" rtl="0">
              <a:lnSpc>
                <a:spcPct val="80000"/>
              </a:lnSpc>
              <a:spcBef>
                <a:spcPts val="500"/>
              </a:spcBef>
              <a:spcAft>
                <a:spcPts val="0"/>
              </a:spcAft>
              <a:buSzPts val="1530"/>
              <a:buChar char="▪"/>
            </a:pPr>
            <a:r>
              <a:rPr lang="en-ID" sz="1530"/>
              <a:t>Skripsi Jonathan Alva</a:t>
            </a:r>
            <a:endParaRPr/>
          </a:p>
          <a:p>
            <a:pPr marL="685800" lvl="1" indent="-228600" algn="l" rtl="0">
              <a:lnSpc>
                <a:spcPct val="80000"/>
              </a:lnSpc>
              <a:spcBef>
                <a:spcPts val="500"/>
              </a:spcBef>
              <a:spcAft>
                <a:spcPts val="0"/>
              </a:spcAft>
              <a:buSzPts val="1530"/>
              <a:buChar char="▪"/>
            </a:pPr>
            <a:r>
              <a:rPr lang="en-ID" sz="1530"/>
              <a:t>Protokol transfer data yang reliable (tidak loss dan delivery time nya pendek/kecil), berdasarkan riset terdahulu yang sdh terbukti reliable </a:t>
            </a:r>
            <a:endParaRPr/>
          </a:p>
          <a:p>
            <a:pPr marL="685800" lvl="1" indent="-228600" algn="l" rtl="0">
              <a:lnSpc>
                <a:spcPct val="80000"/>
              </a:lnSpc>
              <a:spcBef>
                <a:spcPts val="500"/>
              </a:spcBef>
              <a:spcAft>
                <a:spcPts val="0"/>
              </a:spcAft>
              <a:buSzPts val="1530"/>
              <a:buChar char="▪"/>
            </a:pPr>
            <a:r>
              <a:rPr lang="en-ID" sz="1530"/>
              <a:t>Perlu survey paper ttg protocol transfer data  di WSN yang reliable</a:t>
            </a:r>
            <a:endParaRPr/>
          </a:p>
          <a:p>
            <a:pPr marL="685800" lvl="1" indent="-228600" algn="l" rtl="0">
              <a:lnSpc>
                <a:spcPct val="80000"/>
              </a:lnSpc>
              <a:spcBef>
                <a:spcPts val="500"/>
              </a:spcBef>
              <a:spcAft>
                <a:spcPts val="0"/>
              </a:spcAft>
              <a:buSzPts val="1530"/>
              <a:buChar char="▪"/>
            </a:pPr>
            <a:r>
              <a:rPr lang="en-ID" sz="1530"/>
              <a:t>Wireless Sensor Network, Preon32 node sensor, Preon32 Java Virtual Machine</a:t>
            </a:r>
            <a:endParaRPr/>
          </a:p>
          <a:p>
            <a:pPr marL="685800" lvl="1" indent="-228600" algn="l" rtl="0">
              <a:lnSpc>
                <a:spcPct val="80000"/>
              </a:lnSpc>
              <a:spcBef>
                <a:spcPts val="500"/>
              </a:spcBef>
              <a:spcAft>
                <a:spcPts val="0"/>
              </a:spcAft>
              <a:buSzPts val="1530"/>
              <a:buChar char="▪"/>
            </a:pPr>
            <a:r>
              <a:rPr lang="en-ID" sz="1530"/>
              <a:t>[new] Mempelajari cara transfer multiple data, dengan memanfaatkan flash di setiap sensor node masing-masing untuk menyimpan sementara multiple packet dan tetap sambal sensing. </a:t>
            </a:r>
            <a:endParaRPr/>
          </a:p>
          <a:p>
            <a:pPr marL="685800" lvl="1" indent="-228600" algn="l" rtl="0">
              <a:lnSpc>
                <a:spcPct val="80000"/>
              </a:lnSpc>
              <a:spcBef>
                <a:spcPts val="500"/>
              </a:spcBef>
              <a:spcAft>
                <a:spcPts val="0"/>
              </a:spcAft>
              <a:buSzPts val="1530"/>
              <a:buChar char="▪"/>
            </a:pPr>
            <a:r>
              <a:rPr lang="en-ID" sz="1530"/>
              <a:t>Pemrograman Java</a:t>
            </a:r>
            <a:endParaRPr/>
          </a:p>
          <a:p>
            <a:pPr marL="685800" lvl="1" indent="-228600" algn="l" rtl="0">
              <a:lnSpc>
                <a:spcPct val="80000"/>
              </a:lnSpc>
              <a:spcBef>
                <a:spcPts val="500"/>
              </a:spcBef>
              <a:spcAft>
                <a:spcPts val="0"/>
              </a:spcAft>
              <a:buSzPts val="1530"/>
              <a:buChar char="▪"/>
            </a:pPr>
            <a:r>
              <a:rPr lang="en-ID" sz="1530"/>
              <a:t>[new] Membangun program di setiap sensor untuk sensing dan mengirimkan multiple-packet sekaligus (flash dimanfaatkan) </a:t>
            </a:r>
            <a:endParaRPr/>
          </a:p>
          <a:p>
            <a:pPr marL="685800" lvl="1" indent="-228600" algn="l" rtl="0">
              <a:lnSpc>
                <a:spcPct val="80000"/>
              </a:lnSpc>
              <a:spcBef>
                <a:spcPts val="500"/>
              </a:spcBef>
              <a:spcAft>
                <a:spcPts val="0"/>
              </a:spcAft>
              <a:buSzPts val="1530"/>
              <a:buChar char="▪"/>
            </a:pPr>
            <a:r>
              <a:rPr lang="en-ID" sz="1530"/>
              <a:t>[new] Membangun WSN dan melakukan eksperimen aplikasi di WSN yang dibentuk.</a:t>
            </a:r>
            <a:endParaRPr/>
          </a:p>
          <a:p>
            <a:pPr marL="685800" lvl="1" indent="-228600" algn="l" rtl="0">
              <a:lnSpc>
                <a:spcPct val="80000"/>
              </a:lnSpc>
              <a:spcBef>
                <a:spcPts val="500"/>
              </a:spcBef>
              <a:spcAft>
                <a:spcPts val="0"/>
              </a:spcAft>
              <a:buSzPts val="1530"/>
              <a:buChar char="▪"/>
            </a:pPr>
            <a:r>
              <a:rPr lang="en-ID" sz="1530"/>
              <a:t>[new] Waktu transfer 1000 paket dibandingkan dengan hasil pekerjaan Jonathan Alva</a:t>
            </a:r>
            <a:endParaRPr/>
          </a:p>
          <a:p>
            <a:pPr marL="228600" lvl="0" indent="-228600" algn="l" rtl="0">
              <a:lnSpc>
                <a:spcPct val="80000"/>
              </a:lnSpc>
              <a:spcBef>
                <a:spcPts val="1000"/>
              </a:spcBef>
              <a:spcAft>
                <a:spcPts val="0"/>
              </a:spcAft>
              <a:buClr>
                <a:srgbClr val="3769B0"/>
              </a:buClr>
              <a:buSzPts val="2040"/>
              <a:buFont typeface="Noto Sans Symbols"/>
              <a:buChar char="▪"/>
            </a:pPr>
            <a:r>
              <a:rPr lang="en-ID" sz="2040"/>
              <a:t>Untuk: 1 mahasiswa</a:t>
            </a:r>
            <a:endParaRPr/>
          </a:p>
          <a:p>
            <a:pPr marL="228600" lvl="0" indent="-228600" algn="l" rtl="0">
              <a:lnSpc>
                <a:spcPct val="80000"/>
              </a:lnSpc>
              <a:spcBef>
                <a:spcPts val="1000"/>
              </a:spcBef>
              <a:spcAft>
                <a:spcPts val="0"/>
              </a:spcAft>
              <a:buClr>
                <a:srgbClr val="3769B0"/>
              </a:buClr>
              <a:buSzPts val="2040"/>
              <a:buFont typeface="Noto Sans Symbols"/>
              <a:buChar char="▪"/>
            </a:pPr>
            <a:r>
              <a:rPr lang="en-ID" sz="2040"/>
              <a:t>Data yang ditransfer adalah (alternative)</a:t>
            </a:r>
            <a:endParaRPr/>
          </a:p>
          <a:p>
            <a:pPr marL="685800" lvl="1" indent="-228600" algn="l" rtl="0">
              <a:lnSpc>
                <a:spcPct val="80000"/>
              </a:lnSpc>
              <a:spcBef>
                <a:spcPts val="500"/>
              </a:spcBef>
              <a:spcAft>
                <a:spcPts val="0"/>
              </a:spcAft>
              <a:buSzPts val="1530"/>
              <a:buChar char="▪"/>
            </a:pPr>
            <a:r>
              <a:rPr lang="en-ID" sz="1530"/>
              <a:t>data suhu, getaran, humidity dan tekanan udara (sesuai dengan sensor yang tersedia pada node sensor Preon32)</a:t>
            </a:r>
            <a:endParaRPr/>
          </a:p>
          <a:p>
            <a:pPr marL="685800" lvl="1" indent="-228600" algn="l" rtl="0">
              <a:lnSpc>
                <a:spcPct val="80000"/>
              </a:lnSpc>
              <a:spcBef>
                <a:spcPts val="500"/>
              </a:spcBef>
              <a:spcAft>
                <a:spcPts val="0"/>
              </a:spcAft>
              <a:buSzPts val="1530"/>
              <a:buChar char="▪"/>
            </a:pPr>
            <a:r>
              <a:rPr lang="en-ID" sz="1530"/>
              <a:t>Data getaran (3-axis, 3 dimensi) </a:t>
            </a:r>
            <a:endParaRPr/>
          </a:p>
          <a:p>
            <a:pPr marL="685800" lvl="1" indent="-228600" algn="l" rtl="0">
              <a:lnSpc>
                <a:spcPct val="80000"/>
              </a:lnSpc>
              <a:spcBef>
                <a:spcPts val="500"/>
              </a:spcBef>
              <a:spcAft>
                <a:spcPts val="0"/>
              </a:spcAft>
              <a:buSzPts val="1530"/>
              <a:buChar char="▪"/>
            </a:pPr>
            <a:r>
              <a:rPr lang="en-ID" sz="1530"/>
              <a:t>Data suhu, humidity dan tekanan udara</a:t>
            </a:r>
            <a:endParaRPr/>
          </a:p>
          <a:p>
            <a:pPr marL="228600" lvl="0" indent="-55879" algn="l" rtl="0">
              <a:lnSpc>
                <a:spcPct val="80000"/>
              </a:lnSpc>
              <a:spcBef>
                <a:spcPts val="1000"/>
              </a:spcBef>
              <a:spcAft>
                <a:spcPts val="0"/>
              </a:spcAft>
              <a:buClr>
                <a:srgbClr val="3769B0"/>
              </a:buClr>
              <a:buSzPts val="2720"/>
              <a:buFont typeface="Noto Sans Symbols"/>
              <a:buNone/>
            </a:pPr>
            <a:endParaRPr sz="2720"/>
          </a:p>
        </p:txBody>
      </p:sp>
      <p:sp>
        <p:nvSpPr>
          <p:cNvPr id="151" name="Google Shape;151;p10"/>
          <p:cNvSpPr txBox="1"/>
          <p:nvPr/>
        </p:nvSpPr>
        <p:spPr>
          <a:xfrm>
            <a:off x="628650" y="284444"/>
            <a:ext cx="7886700" cy="64340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B2E59"/>
              </a:buClr>
              <a:buSzPts val="2000"/>
              <a:buFont typeface="Arial"/>
              <a:buNone/>
            </a:pPr>
            <a:r>
              <a:rPr lang="en-ID" sz="2000" cap="none">
                <a:solidFill>
                  <a:srgbClr val="1B2E59"/>
                </a:solidFill>
                <a:latin typeface="Arial"/>
                <a:ea typeface="Arial"/>
                <a:cs typeface="Arial"/>
                <a:sym typeface="Arial"/>
              </a:rPr>
              <a:t>ELH4902 – Pengembangan aplikasi transfer data yang reliable di WSN </a:t>
            </a:r>
            <a:endParaRPr sz="2000" cap="none">
              <a:solidFill>
                <a:srgbClr val="1B2E5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11"/>
          <p:cNvPicPr preferRelativeResize="0"/>
          <p:nvPr/>
        </p:nvPicPr>
        <p:blipFill rotWithShape="1">
          <a:blip r:embed="rId3">
            <a:alphaModFix/>
          </a:blip>
          <a:srcRect/>
          <a:stretch/>
        </p:blipFill>
        <p:spPr>
          <a:xfrm>
            <a:off x="353825" y="446273"/>
            <a:ext cx="8543925" cy="5400675"/>
          </a:xfrm>
          <a:prstGeom prst="rect">
            <a:avLst/>
          </a:prstGeom>
          <a:noFill/>
          <a:ln>
            <a:noFill/>
          </a:ln>
        </p:spPr>
      </p:pic>
      <p:sp>
        <p:nvSpPr>
          <p:cNvPr id="157" name="Google Shape;157;p11"/>
          <p:cNvSpPr txBox="1">
            <a:spLocks noGrp="1"/>
          </p:cNvSpPr>
          <p:nvPr>
            <p:ph type="title"/>
          </p:nvPr>
        </p:nvSpPr>
        <p:spPr>
          <a:xfrm>
            <a:off x="628650" y="203762"/>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ELH4902 – Pengembangan aplikasi transfer data yang reliable di WSN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txBox="1">
            <a:spLocks noGrp="1"/>
          </p:cNvSpPr>
          <p:nvPr>
            <p:ph type="body" idx="1"/>
          </p:nvPr>
        </p:nvSpPr>
        <p:spPr>
          <a:xfrm>
            <a:off x="628650" y="1196788"/>
            <a:ext cx="7886700" cy="493983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69B0"/>
              </a:buClr>
              <a:buSzPts val="2800"/>
              <a:buFont typeface="Noto Sans Symbols"/>
              <a:buChar char="▪"/>
            </a:pPr>
            <a:r>
              <a:rPr lang="en-ID"/>
              <a:t>Referensi</a:t>
            </a:r>
            <a:endParaRPr/>
          </a:p>
          <a:p>
            <a:pPr marL="800100" lvl="1" indent="-342900" algn="l" rtl="0">
              <a:lnSpc>
                <a:spcPct val="90000"/>
              </a:lnSpc>
              <a:spcBef>
                <a:spcPts val="500"/>
              </a:spcBef>
              <a:spcAft>
                <a:spcPts val="0"/>
              </a:spcAft>
              <a:buSzPts val="2000"/>
              <a:buFont typeface="Arial"/>
              <a:buAutoNum type="arabicPeriod"/>
            </a:pPr>
            <a:r>
              <a:rPr lang="en-ID" sz="2000"/>
              <a:t>Jonathan Alva, “Pengembangan aplikasi transfer data di WSN”, Skripsi Teknik Informatika UNPAR, 2019.</a:t>
            </a:r>
            <a:endParaRPr/>
          </a:p>
          <a:p>
            <a:pPr marL="800100" lvl="1" indent="-342900" algn="l" rtl="0">
              <a:lnSpc>
                <a:spcPct val="90000"/>
              </a:lnSpc>
              <a:spcBef>
                <a:spcPts val="500"/>
              </a:spcBef>
              <a:spcAft>
                <a:spcPts val="0"/>
              </a:spcAft>
              <a:buSzPts val="2000"/>
              <a:buFont typeface="Arial"/>
              <a:buAutoNum type="arabicPeriod"/>
            </a:pPr>
            <a:r>
              <a:rPr lang="en-ID" sz="2000"/>
              <a:t>G. W. Allen, K. Lorincz, J. Johnson, J. Lees, M. Welsh. </a:t>
            </a:r>
            <a:r>
              <a:rPr lang="en-ID" sz="2000" i="1"/>
              <a:t>Fidelity and Yield in a Volcano Monitoring Sensor Network</a:t>
            </a:r>
            <a:r>
              <a:rPr lang="en-ID" sz="2000"/>
              <a:t>. OSDI. 2006:381-395.</a:t>
            </a:r>
            <a:endParaRPr sz="2000"/>
          </a:p>
          <a:p>
            <a:pPr marL="800100" lvl="1" indent="-342900" algn="l" rtl="0">
              <a:lnSpc>
                <a:spcPct val="90000"/>
              </a:lnSpc>
              <a:spcBef>
                <a:spcPts val="500"/>
              </a:spcBef>
              <a:spcAft>
                <a:spcPts val="0"/>
              </a:spcAft>
              <a:buSzPts val="2000"/>
              <a:buFont typeface="Arial"/>
              <a:buAutoNum type="arabicPeriod"/>
            </a:pPr>
            <a:r>
              <a:rPr lang="en-ID" sz="2000"/>
              <a:t>S.Lavanya1, Dr. S.Prakasm. </a:t>
            </a:r>
            <a:r>
              <a:rPr lang="en-ID" sz="2000" i="1"/>
              <a:t>Reliable Techniques for Data Transfer in Wireless Sensor Networks. International Journal Of Engineering And Computer Science ISSN:2319-7242 Volume 3 Issue 12 December 2014, Page No. 9726-9731</a:t>
            </a:r>
            <a:endParaRPr/>
          </a:p>
          <a:p>
            <a:pPr marL="800100" lvl="1" indent="-215900" algn="l" rtl="0">
              <a:lnSpc>
                <a:spcPct val="90000"/>
              </a:lnSpc>
              <a:spcBef>
                <a:spcPts val="500"/>
              </a:spcBef>
              <a:spcAft>
                <a:spcPts val="0"/>
              </a:spcAft>
              <a:buSzPts val="2000"/>
              <a:buFont typeface="Arial"/>
              <a:buNone/>
            </a:pPr>
            <a:endParaRPr sz="2000" i="1"/>
          </a:p>
          <a:p>
            <a:pPr marL="685800" lvl="1" indent="-101600" algn="l" rtl="0">
              <a:lnSpc>
                <a:spcPct val="90000"/>
              </a:lnSpc>
              <a:spcBef>
                <a:spcPts val="500"/>
              </a:spcBef>
              <a:spcAft>
                <a:spcPts val="0"/>
              </a:spcAft>
              <a:buSzPts val="2000"/>
              <a:buNone/>
            </a:pPr>
            <a:endParaRPr sz="2000"/>
          </a:p>
        </p:txBody>
      </p:sp>
      <p:sp>
        <p:nvSpPr>
          <p:cNvPr id="163" name="Google Shape;163;p12"/>
          <p:cNvSpPr txBox="1">
            <a:spLocks noGrp="1"/>
          </p:cNvSpPr>
          <p:nvPr>
            <p:ph type="title"/>
          </p:nvPr>
        </p:nvSpPr>
        <p:spPr>
          <a:xfrm>
            <a:off x="628650" y="203762"/>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ELH4902 – Pengembangan aplikasi transfer data yang reliable di WSN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txBox="1">
            <a:spLocks noGrp="1"/>
          </p:cNvSpPr>
          <p:nvPr>
            <p:ph type="title"/>
          </p:nvPr>
        </p:nvSpPr>
        <p:spPr>
          <a:xfrm>
            <a:off x="628650" y="203762"/>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ELH4903 – Implementasi SVM dengan kolaborasi sensor node di WSN</a:t>
            </a:r>
            <a:endParaRPr sz="2000"/>
          </a:p>
        </p:txBody>
      </p:sp>
      <p:sp>
        <p:nvSpPr>
          <p:cNvPr id="169" name="Google Shape;169;p13"/>
          <p:cNvSpPr txBox="1">
            <a:spLocks noGrp="1"/>
          </p:cNvSpPr>
          <p:nvPr>
            <p:ph type="body" idx="1"/>
          </p:nvPr>
        </p:nvSpPr>
        <p:spPr>
          <a:xfrm>
            <a:off x="279027" y="847166"/>
            <a:ext cx="8595900" cy="5405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69B0"/>
              </a:buClr>
              <a:buSzPts val="2000"/>
              <a:buFont typeface="Noto Sans Symbols"/>
              <a:buChar char="▪"/>
            </a:pPr>
            <a:r>
              <a:rPr lang="en-ID" sz="2000"/>
              <a:t>Latar belakang</a:t>
            </a:r>
            <a:endParaRPr/>
          </a:p>
          <a:p>
            <a:pPr marL="685800" lvl="1" indent="-228600" algn="l" rtl="0">
              <a:lnSpc>
                <a:spcPct val="90000"/>
              </a:lnSpc>
              <a:spcBef>
                <a:spcPts val="500"/>
              </a:spcBef>
              <a:spcAft>
                <a:spcPts val="0"/>
              </a:spcAft>
              <a:buSzPts val="1600"/>
              <a:buChar char="▪"/>
            </a:pPr>
            <a:r>
              <a:rPr lang="en-ID" sz="1600"/>
              <a:t>WSN terdiri dari beberapa node sensor yang disebar pada area pemantauan</a:t>
            </a:r>
            <a:endParaRPr/>
          </a:p>
          <a:p>
            <a:pPr marL="685800" lvl="1" indent="-228600" algn="l" rtl="0">
              <a:lnSpc>
                <a:spcPct val="90000"/>
              </a:lnSpc>
              <a:spcBef>
                <a:spcPts val="500"/>
              </a:spcBef>
              <a:spcAft>
                <a:spcPts val="0"/>
              </a:spcAft>
              <a:buSzPts val="1600"/>
              <a:buChar char="▪"/>
            </a:pPr>
            <a:r>
              <a:rPr lang="en-ID" sz="1600"/>
              <a:t>Node sensor tersebut memiliki keterbatasan dari sisi energi (menggunakan batere yang daya tahannya beberapa jam atau hari), memori/tempat penyimpan (16 KB - 512 KB). Namun biasanya juga dilengkapi dengan flash</a:t>
            </a:r>
            <a:endParaRPr/>
          </a:p>
          <a:p>
            <a:pPr marL="685800" lvl="1" indent="-228600" algn="l" rtl="0">
              <a:lnSpc>
                <a:spcPct val="90000"/>
              </a:lnSpc>
              <a:spcBef>
                <a:spcPts val="500"/>
              </a:spcBef>
              <a:spcAft>
                <a:spcPts val="0"/>
              </a:spcAft>
              <a:buSzPts val="1600"/>
              <a:buChar char="▪"/>
            </a:pPr>
            <a:r>
              <a:rPr lang="en-ID" sz="1600"/>
              <a:t>Ukuran modul program dan data yang dapat run dan disimpan pada sebuah node sensor dibatasi oleh besar memori dan flash yang tersedia. </a:t>
            </a:r>
            <a:endParaRPr/>
          </a:p>
          <a:p>
            <a:pPr marL="685800" lvl="1" indent="-228600" algn="l" rtl="0">
              <a:lnSpc>
                <a:spcPct val="90000"/>
              </a:lnSpc>
              <a:spcBef>
                <a:spcPts val="500"/>
              </a:spcBef>
              <a:spcAft>
                <a:spcPts val="0"/>
              </a:spcAft>
              <a:buSzPts val="1600"/>
              <a:buChar char="▪"/>
            </a:pPr>
            <a:r>
              <a:rPr lang="en-ID" sz="1600"/>
              <a:t>Karena keterbatasan node tersebut, seringkali pengembangan program aplikasi tertentu tidak dapat dilakukan di dalam sebuah node sensor. </a:t>
            </a:r>
            <a:endParaRPr/>
          </a:p>
          <a:p>
            <a:pPr marL="685800" lvl="1" indent="-228600" algn="l" rtl="0">
              <a:lnSpc>
                <a:spcPct val="90000"/>
              </a:lnSpc>
              <a:spcBef>
                <a:spcPts val="500"/>
              </a:spcBef>
              <a:spcAft>
                <a:spcPts val="0"/>
              </a:spcAft>
              <a:buSzPts val="1600"/>
              <a:buChar char="▪"/>
            </a:pPr>
            <a:r>
              <a:rPr lang="en-ID" sz="1600"/>
              <a:t>Untuk menangani keterbatasan ini, banyak cara dilakukan, di antaranya dengan kolaborasi node sensor[2]</a:t>
            </a:r>
            <a:endParaRPr/>
          </a:p>
          <a:p>
            <a:pPr marL="685800" lvl="1" indent="-228600" algn="l" rtl="0">
              <a:lnSpc>
                <a:spcPct val="90000"/>
              </a:lnSpc>
              <a:spcBef>
                <a:spcPts val="500"/>
              </a:spcBef>
              <a:spcAft>
                <a:spcPts val="0"/>
              </a:spcAft>
              <a:buSzPts val="1600"/>
              <a:buChar char="▪"/>
            </a:pPr>
            <a:r>
              <a:rPr lang="en-ID" sz="1600"/>
              <a:t>Salah satu library yang umum digunakan untuk klasifikasi adalah library svm[1] yang terdiri dari 2 modul yaitu </a:t>
            </a:r>
            <a:r>
              <a:rPr lang="en-ID" sz="1600" i="1"/>
              <a:t>svm_train() </a:t>
            </a:r>
            <a:r>
              <a:rPr lang="en-ID" sz="1600"/>
              <a:t>untuk menggenerate model classifier dan </a:t>
            </a:r>
            <a:r>
              <a:rPr lang="en-ID" sz="1600" i="1"/>
              <a:t>svm_predict()</a:t>
            </a:r>
            <a:r>
              <a:rPr lang="en-ID" sz="1600"/>
              <a:t> untuk melakukan klasifikasi (sesuai kernel dan tipe svm). </a:t>
            </a:r>
            <a:endParaRPr/>
          </a:p>
          <a:p>
            <a:pPr marL="685800" lvl="1" indent="-228600" algn="l" rtl="0">
              <a:lnSpc>
                <a:spcPct val="90000"/>
              </a:lnSpc>
              <a:spcBef>
                <a:spcPts val="500"/>
              </a:spcBef>
              <a:spcAft>
                <a:spcPts val="0"/>
              </a:spcAft>
              <a:buSzPts val="1600"/>
              <a:buChar char="▪"/>
            </a:pPr>
            <a:r>
              <a:rPr lang="en-ID" sz="1600"/>
              <a:t>[new] Modul </a:t>
            </a:r>
            <a:r>
              <a:rPr lang="en-ID" sz="1600" i="1"/>
              <a:t>svm_predict()</a:t>
            </a:r>
            <a:r>
              <a:rPr lang="en-ID" sz="1600"/>
              <a:t> memerlukan model classifer yang di-generate </a:t>
            </a:r>
            <a:r>
              <a:rPr lang="en-ID" sz="1600" i="1"/>
              <a:t>svm_train() </a:t>
            </a:r>
            <a:r>
              <a:rPr lang="en-ID" sz="1600"/>
              <a:t>untuk melakukan klasifikasi. </a:t>
            </a:r>
            <a:endParaRPr/>
          </a:p>
          <a:p>
            <a:pPr marL="228600" lvl="0" indent="-228600" algn="l" rtl="0">
              <a:lnSpc>
                <a:spcPct val="90000"/>
              </a:lnSpc>
              <a:spcBef>
                <a:spcPts val="1000"/>
              </a:spcBef>
              <a:spcAft>
                <a:spcPts val="0"/>
              </a:spcAft>
              <a:buClr>
                <a:srgbClr val="3769B0"/>
              </a:buClr>
              <a:buSzPts val="2000"/>
              <a:buFont typeface="Noto Sans Symbols"/>
              <a:buChar char="▪"/>
            </a:pPr>
            <a:r>
              <a:rPr lang="en-ID" sz="2000"/>
              <a:t>Tujuan</a:t>
            </a:r>
            <a:endParaRPr/>
          </a:p>
          <a:p>
            <a:pPr marL="685800" lvl="1" indent="-228600" algn="l" rtl="0">
              <a:lnSpc>
                <a:spcPct val="90000"/>
              </a:lnSpc>
              <a:spcBef>
                <a:spcPts val="500"/>
              </a:spcBef>
              <a:spcAft>
                <a:spcPts val="0"/>
              </a:spcAft>
              <a:buSzPts val="1600"/>
              <a:buChar char="▪"/>
            </a:pPr>
            <a:r>
              <a:rPr lang="en-ID" sz="1600"/>
              <a:t>Implementasi SVM secara kolaborasi node sensor pada wireless sensor network (*studi kasus: deteksi human activity menggunakan sensor accelerometer)</a:t>
            </a:r>
            <a:endParaRPr/>
          </a:p>
          <a:p>
            <a:pPr marL="1143000" lvl="2" indent="-228600" algn="l" rtl="0">
              <a:lnSpc>
                <a:spcPct val="90000"/>
              </a:lnSpc>
              <a:spcBef>
                <a:spcPts val="500"/>
              </a:spcBef>
              <a:spcAft>
                <a:spcPts val="0"/>
              </a:spcAft>
              <a:buSzPts val="1200"/>
              <a:buChar char="▪"/>
            </a:pPr>
            <a:r>
              <a:rPr lang="en-ID" sz="1200"/>
              <a:t>Untuk studi kasus perlu diperdalam, datasetnya ada tetapi menggunakan smartphone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4"/>
          <p:cNvSpPr txBox="1">
            <a:spLocks noGrp="1"/>
          </p:cNvSpPr>
          <p:nvPr>
            <p:ph type="body" idx="1"/>
          </p:nvPr>
        </p:nvSpPr>
        <p:spPr>
          <a:xfrm>
            <a:off x="628650" y="887506"/>
            <a:ext cx="8111938" cy="517711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69B0"/>
              </a:buClr>
              <a:buSzPts val="2000"/>
              <a:buFont typeface="Noto Sans Symbols"/>
              <a:buChar char="▪"/>
            </a:pPr>
            <a:r>
              <a:rPr lang="en-ID" sz="2000"/>
              <a:t>Yang harus dipelajari mahasiswa</a:t>
            </a:r>
            <a:endParaRPr sz="1600"/>
          </a:p>
          <a:p>
            <a:pPr marL="685800" lvl="1" indent="-228600" algn="l" rtl="0">
              <a:lnSpc>
                <a:spcPct val="90000"/>
              </a:lnSpc>
              <a:spcBef>
                <a:spcPts val="500"/>
              </a:spcBef>
              <a:spcAft>
                <a:spcPts val="0"/>
              </a:spcAft>
              <a:buSzPts val="1600"/>
              <a:buChar char="▪"/>
            </a:pPr>
            <a:r>
              <a:rPr lang="en-ID" sz="1600"/>
              <a:t>Pemrograman Java</a:t>
            </a:r>
            <a:endParaRPr/>
          </a:p>
          <a:p>
            <a:pPr marL="685800" lvl="1" indent="-228600" algn="l" rtl="0">
              <a:lnSpc>
                <a:spcPct val="90000"/>
              </a:lnSpc>
              <a:spcBef>
                <a:spcPts val="500"/>
              </a:spcBef>
              <a:spcAft>
                <a:spcPts val="0"/>
              </a:spcAft>
              <a:buSzPts val="1600"/>
              <a:buChar char="▪"/>
            </a:pPr>
            <a:r>
              <a:rPr lang="en-ID" sz="1600"/>
              <a:t>WSN, Preon32 node sensor, Preon32 Java Virtual Machine, sensor accelerometer Preon32 </a:t>
            </a:r>
            <a:endParaRPr/>
          </a:p>
          <a:p>
            <a:pPr marL="685800" lvl="1" indent="-228600" algn="l" rtl="0">
              <a:lnSpc>
                <a:spcPct val="90000"/>
              </a:lnSpc>
              <a:spcBef>
                <a:spcPts val="500"/>
              </a:spcBef>
              <a:spcAft>
                <a:spcPts val="0"/>
              </a:spcAft>
              <a:buSzPts val="1600"/>
              <a:buChar char="▪"/>
            </a:pPr>
            <a:r>
              <a:rPr lang="en-ID" sz="1600"/>
              <a:t>Machine Learning, khususnya SVM dan modul library svm[1], perlu mempelajari lebih dalam</a:t>
            </a:r>
            <a:endParaRPr/>
          </a:p>
          <a:p>
            <a:pPr marL="685800" lvl="1" indent="-228600" algn="l" rtl="0">
              <a:lnSpc>
                <a:spcPct val="90000"/>
              </a:lnSpc>
              <a:spcBef>
                <a:spcPts val="500"/>
              </a:spcBef>
              <a:spcAft>
                <a:spcPts val="0"/>
              </a:spcAft>
              <a:buSzPts val="1600"/>
              <a:buChar char="▪"/>
            </a:pPr>
            <a:r>
              <a:rPr lang="en-ID" sz="1600"/>
              <a:t>[new] accelerometer di WSN</a:t>
            </a:r>
            <a:endParaRPr/>
          </a:p>
          <a:p>
            <a:pPr marL="228600" lvl="0" indent="-228600" algn="l" rtl="0">
              <a:lnSpc>
                <a:spcPct val="90000"/>
              </a:lnSpc>
              <a:spcBef>
                <a:spcPts val="1000"/>
              </a:spcBef>
              <a:spcAft>
                <a:spcPts val="0"/>
              </a:spcAft>
              <a:buClr>
                <a:srgbClr val="3769B0"/>
              </a:buClr>
              <a:buSzPts val="2000"/>
              <a:buFont typeface="Noto Sans Symbols"/>
              <a:buChar char="▪"/>
            </a:pPr>
            <a:r>
              <a:rPr lang="en-ID" sz="2000"/>
              <a:t>Untuk: 1 mahasiswa</a:t>
            </a:r>
            <a:endParaRPr/>
          </a:p>
          <a:p>
            <a:pPr marL="228600" lvl="0" indent="-228600" algn="l" rtl="0">
              <a:lnSpc>
                <a:spcPct val="90000"/>
              </a:lnSpc>
              <a:spcBef>
                <a:spcPts val="1000"/>
              </a:spcBef>
              <a:spcAft>
                <a:spcPts val="0"/>
              </a:spcAft>
              <a:buClr>
                <a:srgbClr val="3769B0"/>
              </a:buClr>
              <a:buSzPts val="2000"/>
              <a:buFont typeface="Noto Sans Symbols"/>
              <a:buChar char="▪"/>
            </a:pPr>
            <a:r>
              <a:rPr lang="en-ID" sz="2000"/>
              <a:t>Sebuah ide cara kolaborasi node sensor (dengan sensor accelerometer)</a:t>
            </a:r>
            <a:endParaRPr/>
          </a:p>
          <a:p>
            <a:pPr marL="685800" lvl="1" indent="-228600" algn="l" rtl="0">
              <a:lnSpc>
                <a:spcPct val="90000"/>
              </a:lnSpc>
              <a:spcBef>
                <a:spcPts val="500"/>
              </a:spcBef>
              <a:spcAft>
                <a:spcPts val="0"/>
              </a:spcAft>
              <a:buSzPts val="1600"/>
              <a:buChar char="▪"/>
            </a:pPr>
            <a:r>
              <a:rPr lang="en-ID" sz="1600"/>
              <a:t>Menggenerate model classifier di computer. Hasilnya dikirimkan ke salah satu node sensor (yang akan menggunakan model ini untuk svm_predict)</a:t>
            </a:r>
            <a:endParaRPr/>
          </a:p>
          <a:p>
            <a:pPr marL="685800" lvl="1" indent="-228600" algn="l" rtl="0">
              <a:lnSpc>
                <a:spcPct val="90000"/>
              </a:lnSpc>
              <a:spcBef>
                <a:spcPts val="500"/>
              </a:spcBef>
              <a:spcAft>
                <a:spcPts val="0"/>
              </a:spcAft>
              <a:buSzPts val="1600"/>
              <a:buChar char="▪"/>
            </a:pPr>
            <a:r>
              <a:rPr lang="en-ID" sz="1600"/>
              <a:t>Sebuah node sensor lain berfungsi untuk melakukan sensing/pengukuran (bisa sekaligus melakukan ekstraksi fitur) atau</a:t>
            </a:r>
            <a:endParaRPr/>
          </a:p>
          <a:p>
            <a:pPr marL="685800" lvl="1" indent="-228600" algn="l" rtl="0">
              <a:lnSpc>
                <a:spcPct val="90000"/>
              </a:lnSpc>
              <a:spcBef>
                <a:spcPts val="500"/>
              </a:spcBef>
              <a:spcAft>
                <a:spcPts val="0"/>
              </a:spcAft>
              <a:buSzPts val="1600"/>
              <a:buChar char="▪"/>
            </a:pPr>
            <a:r>
              <a:rPr lang="en-ID" sz="1600"/>
              <a:t>Sebuah node lain berfungsi sebagai ekstraktor fitur (terpisah dari node yang melakukan sensing)</a:t>
            </a:r>
            <a:endParaRPr/>
          </a:p>
          <a:p>
            <a:pPr marL="685800" lvl="1" indent="-228600" algn="l" rtl="0">
              <a:lnSpc>
                <a:spcPct val="90000"/>
              </a:lnSpc>
              <a:spcBef>
                <a:spcPts val="500"/>
              </a:spcBef>
              <a:spcAft>
                <a:spcPts val="0"/>
              </a:spcAft>
              <a:buSzPts val="1600"/>
              <a:buChar char="▪"/>
            </a:pPr>
            <a:r>
              <a:rPr lang="en-ID" sz="1600"/>
              <a:t>Sebuah node lain berfungsi sebagai detector (menggunakan svm_predict)</a:t>
            </a:r>
            <a:endParaRPr/>
          </a:p>
          <a:p>
            <a:pPr marL="457200" lvl="1" indent="0" algn="l" rtl="0">
              <a:lnSpc>
                <a:spcPct val="90000"/>
              </a:lnSpc>
              <a:spcBef>
                <a:spcPts val="500"/>
              </a:spcBef>
              <a:spcAft>
                <a:spcPts val="0"/>
              </a:spcAft>
              <a:buSzPts val="1600"/>
              <a:buNone/>
            </a:pPr>
            <a:r>
              <a:rPr lang="en-ID" sz="1600"/>
              <a:t>	</a:t>
            </a:r>
            <a:endParaRPr sz="1600"/>
          </a:p>
          <a:p>
            <a:pPr marL="228600" lvl="0" indent="-50800" algn="l" rtl="0">
              <a:lnSpc>
                <a:spcPct val="90000"/>
              </a:lnSpc>
              <a:spcBef>
                <a:spcPts val="1000"/>
              </a:spcBef>
              <a:spcAft>
                <a:spcPts val="0"/>
              </a:spcAft>
              <a:buClr>
                <a:srgbClr val="3769B0"/>
              </a:buClr>
              <a:buSzPts val="2800"/>
              <a:buFont typeface="Noto Sans Symbols"/>
              <a:buNone/>
            </a:pPr>
            <a:endParaRPr/>
          </a:p>
        </p:txBody>
      </p:sp>
      <p:sp>
        <p:nvSpPr>
          <p:cNvPr id="175" name="Google Shape;175;p14"/>
          <p:cNvSpPr txBox="1">
            <a:spLocks noGrp="1"/>
          </p:cNvSpPr>
          <p:nvPr>
            <p:ph type="title"/>
          </p:nvPr>
        </p:nvSpPr>
        <p:spPr>
          <a:xfrm>
            <a:off x="628650" y="244103"/>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ELH4903 – Implementasi  SVM secara kolaborasi node sensor di WSN</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5"/>
          <p:cNvSpPr txBox="1">
            <a:spLocks noGrp="1"/>
          </p:cNvSpPr>
          <p:nvPr>
            <p:ph type="title"/>
          </p:nvPr>
        </p:nvSpPr>
        <p:spPr>
          <a:xfrm>
            <a:off x="628650" y="203762"/>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ELH4903 – Implementasi SVM dengan kolaborasi sensor node di WSN</a:t>
            </a:r>
            <a:endParaRPr sz="2000"/>
          </a:p>
        </p:txBody>
      </p:sp>
      <p:pic>
        <p:nvPicPr>
          <p:cNvPr id="181" name="Google Shape;181;p15"/>
          <p:cNvPicPr preferRelativeResize="0"/>
          <p:nvPr/>
        </p:nvPicPr>
        <p:blipFill rotWithShape="1">
          <a:blip r:embed="rId3">
            <a:alphaModFix/>
          </a:blip>
          <a:srcRect/>
          <a:stretch/>
        </p:blipFill>
        <p:spPr>
          <a:xfrm>
            <a:off x="4572000" y="2094940"/>
            <a:ext cx="3876675" cy="3448050"/>
          </a:xfrm>
          <a:prstGeom prst="rect">
            <a:avLst/>
          </a:prstGeom>
          <a:noFill/>
          <a:ln>
            <a:noFill/>
          </a:ln>
        </p:spPr>
      </p:pic>
      <p:pic>
        <p:nvPicPr>
          <p:cNvPr id="182" name="Google Shape;182;p15"/>
          <p:cNvPicPr preferRelativeResize="0"/>
          <p:nvPr/>
        </p:nvPicPr>
        <p:blipFill rotWithShape="1">
          <a:blip r:embed="rId4">
            <a:alphaModFix/>
          </a:blip>
          <a:srcRect/>
          <a:stretch/>
        </p:blipFill>
        <p:spPr>
          <a:xfrm>
            <a:off x="628650" y="2487706"/>
            <a:ext cx="3795772" cy="28715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6"/>
          <p:cNvSpPr txBox="1">
            <a:spLocks noGrp="1"/>
          </p:cNvSpPr>
          <p:nvPr>
            <p:ph type="body" idx="1"/>
          </p:nvPr>
        </p:nvSpPr>
        <p:spPr>
          <a:xfrm>
            <a:off x="628650" y="1196788"/>
            <a:ext cx="7886700" cy="493983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69B0"/>
              </a:buClr>
              <a:buSzPts val="2000"/>
              <a:buFont typeface="Noto Sans Symbols"/>
              <a:buChar char="▪"/>
            </a:pPr>
            <a:r>
              <a:rPr lang="en-ID" sz="2000"/>
              <a:t>Referensi</a:t>
            </a:r>
            <a:endParaRPr/>
          </a:p>
          <a:p>
            <a:pPr marL="800100" lvl="1" indent="-342900" algn="l" rtl="0">
              <a:lnSpc>
                <a:spcPct val="90000"/>
              </a:lnSpc>
              <a:spcBef>
                <a:spcPts val="500"/>
              </a:spcBef>
              <a:spcAft>
                <a:spcPts val="0"/>
              </a:spcAft>
              <a:buSzPts val="1600"/>
              <a:buFont typeface="Arial"/>
              <a:buAutoNum type="arabicPeriod"/>
            </a:pPr>
            <a:r>
              <a:rPr lang="en-ID" sz="1600" u="sng">
                <a:solidFill>
                  <a:schemeClr val="hlink"/>
                </a:solidFill>
                <a:hlinkClick r:id="rId3"/>
              </a:rPr>
              <a:t>https://www.csie.ntu.edu.tw/~cjlin/libsvm/</a:t>
            </a:r>
            <a:endParaRPr sz="1600"/>
          </a:p>
          <a:p>
            <a:pPr marL="800100" lvl="1" indent="-342900" algn="l" rtl="0">
              <a:lnSpc>
                <a:spcPct val="90000"/>
              </a:lnSpc>
              <a:spcBef>
                <a:spcPts val="500"/>
              </a:spcBef>
              <a:spcAft>
                <a:spcPts val="0"/>
              </a:spcAft>
              <a:buSzPts val="1600"/>
              <a:buFont typeface="Arial"/>
              <a:buAutoNum type="arabicPeriod"/>
            </a:pPr>
            <a:r>
              <a:rPr lang="en-ID" sz="1600"/>
              <a:t>Rongbo Zhu, et al. </a:t>
            </a:r>
            <a:r>
              <a:rPr lang="en-ID" sz="1600" i="1"/>
              <a:t>Collaborative Wireless Sensor Networks and Applications</a:t>
            </a:r>
            <a:r>
              <a:rPr lang="en-ID" sz="1600"/>
              <a:t>. International Journal of Distributed Sensor Networks Volume 2015, Article ID 352761, 2 pages </a:t>
            </a:r>
            <a:r>
              <a:rPr lang="en-ID" sz="1600" u="sng">
                <a:solidFill>
                  <a:schemeClr val="hlink"/>
                </a:solidFill>
                <a:hlinkClick r:id="rId4"/>
              </a:rPr>
              <a:t>http://dx.doi.org/10.1155/2015/352761</a:t>
            </a:r>
            <a:r>
              <a:rPr lang="en-ID" sz="1600"/>
              <a:t> </a:t>
            </a:r>
            <a:endParaRPr sz="1600"/>
          </a:p>
          <a:p>
            <a:pPr marL="800100" lvl="1" indent="-241300" algn="l" rtl="0">
              <a:lnSpc>
                <a:spcPct val="90000"/>
              </a:lnSpc>
              <a:spcBef>
                <a:spcPts val="500"/>
              </a:spcBef>
              <a:spcAft>
                <a:spcPts val="0"/>
              </a:spcAft>
              <a:buSzPts val="1600"/>
              <a:buFont typeface="Arial"/>
              <a:buNone/>
            </a:pPr>
            <a:endParaRPr sz="1600"/>
          </a:p>
          <a:p>
            <a:pPr marL="800100" lvl="1" indent="-241300" algn="l" rtl="0">
              <a:lnSpc>
                <a:spcPct val="90000"/>
              </a:lnSpc>
              <a:spcBef>
                <a:spcPts val="500"/>
              </a:spcBef>
              <a:spcAft>
                <a:spcPts val="0"/>
              </a:spcAft>
              <a:buSzPts val="1600"/>
              <a:buFont typeface="Arial"/>
              <a:buNone/>
            </a:pPr>
            <a:endParaRPr sz="1600" i="1"/>
          </a:p>
          <a:p>
            <a:pPr marL="685800" lvl="1" indent="-127000" algn="l" rtl="0">
              <a:lnSpc>
                <a:spcPct val="90000"/>
              </a:lnSpc>
              <a:spcBef>
                <a:spcPts val="500"/>
              </a:spcBef>
              <a:spcAft>
                <a:spcPts val="0"/>
              </a:spcAft>
              <a:buSzPts val="1600"/>
              <a:buNone/>
            </a:pPr>
            <a:endParaRPr sz="1600"/>
          </a:p>
        </p:txBody>
      </p:sp>
      <p:sp>
        <p:nvSpPr>
          <p:cNvPr id="188" name="Google Shape;188;p16"/>
          <p:cNvSpPr txBox="1">
            <a:spLocks noGrp="1"/>
          </p:cNvSpPr>
          <p:nvPr>
            <p:ph type="title"/>
          </p:nvPr>
        </p:nvSpPr>
        <p:spPr>
          <a:xfrm>
            <a:off x="628650" y="203762"/>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ELH4903 – Implementasi SVM dengan kolaborasi sensor node di WSN</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628650" y="203762"/>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ELH4904 – Pengembangan aplikasi pemantauan rumah multiparameter berbasis WSN</a:t>
            </a:r>
            <a:endParaRPr sz="2000"/>
          </a:p>
        </p:txBody>
      </p:sp>
      <p:sp>
        <p:nvSpPr>
          <p:cNvPr id="194" name="Google Shape;194;p17"/>
          <p:cNvSpPr txBox="1">
            <a:spLocks noGrp="1"/>
          </p:cNvSpPr>
          <p:nvPr>
            <p:ph type="body" idx="1"/>
          </p:nvPr>
        </p:nvSpPr>
        <p:spPr>
          <a:xfrm>
            <a:off x="279027" y="847166"/>
            <a:ext cx="8367432" cy="5056094"/>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rgbClr val="3769B0"/>
              </a:buClr>
              <a:buSzPts val="1850"/>
              <a:buFont typeface="Noto Sans Symbols"/>
              <a:buChar char="▪"/>
            </a:pPr>
            <a:r>
              <a:rPr lang="en-ID" sz="1850"/>
              <a:t>Latar belakang</a:t>
            </a:r>
            <a:endParaRPr/>
          </a:p>
          <a:p>
            <a:pPr marL="685800" lvl="1" indent="-228600" algn="l" rtl="0">
              <a:lnSpc>
                <a:spcPct val="70000"/>
              </a:lnSpc>
              <a:spcBef>
                <a:spcPts val="500"/>
              </a:spcBef>
              <a:spcAft>
                <a:spcPts val="0"/>
              </a:spcAft>
              <a:buSzPts val="1480"/>
              <a:buChar char="▪"/>
            </a:pPr>
            <a:r>
              <a:rPr lang="en-ID" sz="1480"/>
              <a:t>WSN adalah sebuah jaringan yang terdiri dari beberapa node sensor otonom yang disebar pada area pemantauan indoor atau outdoor, dan saling berhubungan dengan komunikasi wireless. </a:t>
            </a:r>
            <a:endParaRPr/>
          </a:p>
          <a:p>
            <a:pPr marL="685800" lvl="1" indent="-228600" algn="l" rtl="0">
              <a:lnSpc>
                <a:spcPct val="70000"/>
              </a:lnSpc>
              <a:spcBef>
                <a:spcPts val="500"/>
              </a:spcBef>
              <a:spcAft>
                <a:spcPts val="0"/>
              </a:spcAft>
              <a:buSzPts val="1480"/>
              <a:buChar char="▪"/>
            </a:pPr>
            <a:r>
              <a:rPr lang="en-ID" sz="1480"/>
              <a:t>Setiap node pada WSN dapat melakukan sensing/pengukuran parameter fisis yang  disesuaikan dengan kebutuhan. Namun biasanya parameter yang diukur oleh setiap node sama.</a:t>
            </a:r>
            <a:endParaRPr/>
          </a:p>
          <a:p>
            <a:pPr marL="685800" lvl="1" indent="-228600" algn="l" rtl="0">
              <a:lnSpc>
                <a:spcPct val="70000"/>
              </a:lnSpc>
              <a:spcBef>
                <a:spcPts val="500"/>
              </a:spcBef>
              <a:spcAft>
                <a:spcPts val="0"/>
              </a:spcAft>
              <a:buSzPts val="1480"/>
              <a:buChar char="▪"/>
            </a:pPr>
            <a:r>
              <a:rPr lang="en-ID" sz="1480"/>
              <a:t>Sensor accelerometer digunakan untuk mengukur getaran, temperature untuk pengukuran suhu, humidity untuk kelembaman, dst.</a:t>
            </a:r>
            <a:endParaRPr/>
          </a:p>
          <a:p>
            <a:pPr marL="685800" lvl="1" indent="-228600" algn="l" rtl="0">
              <a:lnSpc>
                <a:spcPct val="70000"/>
              </a:lnSpc>
              <a:spcBef>
                <a:spcPts val="500"/>
              </a:spcBef>
              <a:spcAft>
                <a:spcPts val="0"/>
              </a:spcAft>
              <a:buSzPts val="1480"/>
              <a:buChar char="▪"/>
            </a:pPr>
            <a:r>
              <a:rPr lang="en-ID" sz="1480"/>
              <a:t>Rumah memiliki berbagai/beragam parameter fisis lingkungan yang dapat dipantau, misalnya pH dan kekeruhan untuk air, level gas yang beredar di dalam rumah (untuk mengetahui gas bocor), tingkat kelembaban, suhu dan seterusnya, termasuk untuk mengendalikan lampu</a:t>
            </a:r>
            <a:endParaRPr/>
          </a:p>
          <a:p>
            <a:pPr marL="685800" lvl="1" indent="-228600" algn="l" rtl="0">
              <a:lnSpc>
                <a:spcPct val="70000"/>
              </a:lnSpc>
              <a:spcBef>
                <a:spcPts val="500"/>
              </a:spcBef>
              <a:spcAft>
                <a:spcPts val="0"/>
              </a:spcAft>
              <a:buSzPts val="1480"/>
              <a:buChar char="▪"/>
            </a:pPr>
            <a:r>
              <a:rPr lang="en-ID" sz="1480"/>
              <a:t>Untuk memantau rumah dengan berbagai variasi parameter tersebut, memerlukan variasi sensor yang berbeda pada setiap node sensor. </a:t>
            </a:r>
            <a:endParaRPr/>
          </a:p>
          <a:p>
            <a:pPr marL="228600" lvl="0" indent="-228600" algn="l" rtl="0">
              <a:lnSpc>
                <a:spcPct val="70000"/>
              </a:lnSpc>
              <a:spcBef>
                <a:spcPts val="1000"/>
              </a:spcBef>
              <a:spcAft>
                <a:spcPts val="0"/>
              </a:spcAft>
              <a:buClr>
                <a:srgbClr val="3769B0"/>
              </a:buClr>
              <a:buSzPts val="1850"/>
              <a:buFont typeface="Noto Sans Symbols"/>
              <a:buChar char="▪"/>
            </a:pPr>
            <a:r>
              <a:rPr lang="en-ID" sz="1850"/>
              <a:t>Tujuan</a:t>
            </a:r>
            <a:endParaRPr/>
          </a:p>
          <a:p>
            <a:pPr marL="685800" lvl="1" indent="-228600" algn="l" rtl="0">
              <a:lnSpc>
                <a:spcPct val="70000"/>
              </a:lnSpc>
              <a:spcBef>
                <a:spcPts val="500"/>
              </a:spcBef>
              <a:spcAft>
                <a:spcPts val="0"/>
              </a:spcAft>
              <a:buSzPts val="1480"/>
              <a:buChar char="▪"/>
            </a:pPr>
            <a:r>
              <a:rPr lang="en-ID" sz="1480"/>
              <a:t>Mengembangkan aplikasi pemantauan rumah dengan parameter fisis yang beragam berbasis wireless sensor network. </a:t>
            </a:r>
            <a:endParaRPr/>
          </a:p>
          <a:p>
            <a:pPr marL="1143000" lvl="2" indent="-228600" algn="l" rtl="0">
              <a:lnSpc>
                <a:spcPct val="70000"/>
              </a:lnSpc>
              <a:spcBef>
                <a:spcPts val="500"/>
              </a:spcBef>
              <a:spcAft>
                <a:spcPts val="0"/>
              </a:spcAft>
              <a:buSzPts val="1665"/>
              <a:buChar char="▪"/>
            </a:pPr>
            <a:r>
              <a:rPr lang="en-ID" sz="1665"/>
              <a:t>Node sensor pada WSN memiliki sensor yang bervariasi/berbeda (tidak sejenis)</a:t>
            </a:r>
            <a:endParaRPr/>
          </a:p>
          <a:p>
            <a:pPr marL="1143000" lvl="2" indent="-228600" algn="l" rtl="0">
              <a:lnSpc>
                <a:spcPct val="70000"/>
              </a:lnSpc>
              <a:spcBef>
                <a:spcPts val="500"/>
              </a:spcBef>
              <a:spcAft>
                <a:spcPts val="0"/>
              </a:spcAft>
              <a:buSzPts val="1665"/>
              <a:buChar char="▪"/>
            </a:pPr>
            <a:r>
              <a:rPr lang="en-ID" sz="1665"/>
              <a:t>[new] hasil pengukuran  setiap jenis sensor ditampilkan di web-based atau desktop application berdasarkan pilihan infrastruktur WSN</a:t>
            </a:r>
            <a:endParaRPr/>
          </a:p>
          <a:p>
            <a:pPr marL="1143000" lvl="2" indent="-228600" algn="l" rtl="0">
              <a:lnSpc>
                <a:spcPct val="70000"/>
              </a:lnSpc>
              <a:spcBef>
                <a:spcPts val="500"/>
              </a:spcBef>
              <a:spcAft>
                <a:spcPts val="0"/>
              </a:spcAft>
              <a:buSzPts val="1665"/>
              <a:buChar char="▪"/>
            </a:pPr>
            <a:r>
              <a:rPr lang="en-ID" sz="1665"/>
              <a:t>[new] Ambang batas pengukuran menjadi patokan perubahan pada tampilan hasil pengukuran/sensing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8"/>
          <p:cNvSpPr txBox="1">
            <a:spLocks noGrp="1"/>
          </p:cNvSpPr>
          <p:nvPr>
            <p:ph type="body" idx="1"/>
          </p:nvPr>
        </p:nvSpPr>
        <p:spPr>
          <a:xfrm>
            <a:off x="628650" y="1237129"/>
            <a:ext cx="7886700" cy="482749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69B0"/>
              </a:buClr>
              <a:buSzPts val="2000"/>
              <a:buFont typeface="Noto Sans Symbols"/>
              <a:buChar char="▪"/>
            </a:pPr>
            <a:r>
              <a:rPr lang="en-ID" sz="2000"/>
              <a:t>Yang harus dipelajari mahasiswa</a:t>
            </a:r>
            <a:endParaRPr sz="1600"/>
          </a:p>
          <a:p>
            <a:pPr marL="685800" lvl="1" indent="-228600" algn="l" rtl="0">
              <a:lnSpc>
                <a:spcPct val="90000"/>
              </a:lnSpc>
              <a:spcBef>
                <a:spcPts val="500"/>
              </a:spcBef>
              <a:spcAft>
                <a:spcPts val="0"/>
              </a:spcAft>
              <a:buSzPts val="1600"/>
              <a:buChar char="▪"/>
            </a:pPr>
            <a:r>
              <a:rPr lang="en-ID" sz="1600"/>
              <a:t>Wireless Sensor Network</a:t>
            </a:r>
            <a:endParaRPr/>
          </a:p>
          <a:p>
            <a:pPr marL="685800" lvl="1" indent="-228600" algn="l" rtl="0">
              <a:lnSpc>
                <a:spcPct val="90000"/>
              </a:lnSpc>
              <a:spcBef>
                <a:spcPts val="500"/>
              </a:spcBef>
              <a:spcAft>
                <a:spcPts val="0"/>
              </a:spcAft>
              <a:buSzPts val="1600"/>
              <a:buChar char="▪"/>
            </a:pPr>
            <a:r>
              <a:rPr lang="en-ID" sz="1600"/>
              <a:t>Arduino dan pemrogramannya</a:t>
            </a:r>
            <a:endParaRPr/>
          </a:p>
          <a:p>
            <a:pPr marL="685800" lvl="1" indent="-228600" algn="l" rtl="0">
              <a:lnSpc>
                <a:spcPct val="90000"/>
              </a:lnSpc>
              <a:spcBef>
                <a:spcPts val="500"/>
              </a:spcBef>
              <a:spcAft>
                <a:spcPts val="0"/>
              </a:spcAft>
              <a:buSzPts val="1600"/>
              <a:buChar char="▪"/>
            </a:pPr>
            <a:r>
              <a:rPr lang="en-ID" sz="1600"/>
              <a:t>Beberapa sensor yang tersedia untuk Arduino, seperti pH dan kekeruhan air, suhu, humidity, sensor deteksi gas (MQ-6)</a:t>
            </a:r>
            <a:endParaRPr/>
          </a:p>
          <a:p>
            <a:pPr marL="685800" lvl="1" indent="-228600" algn="l" rtl="0">
              <a:lnSpc>
                <a:spcPct val="90000"/>
              </a:lnSpc>
              <a:spcBef>
                <a:spcPts val="500"/>
              </a:spcBef>
              <a:spcAft>
                <a:spcPts val="0"/>
              </a:spcAft>
              <a:buSzPts val="1600"/>
              <a:buChar char="▪"/>
            </a:pPr>
            <a:r>
              <a:rPr lang="en-ID" sz="1600"/>
              <a:t>Pemrograman C untuk Arduino</a:t>
            </a:r>
            <a:endParaRPr/>
          </a:p>
          <a:p>
            <a:pPr marL="685800" lvl="1" indent="-228600" algn="l" rtl="0">
              <a:lnSpc>
                <a:spcPct val="90000"/>
              </a:lnSpc>
              <a:spcBef>
                <a:spcPts val="500"/>
              </a:spcBef>
              <a:spcAft>
                <a:spcPts val="0"/>
              </a:spcAft>
              <a:buSzPts val="1600"/>
              <a:buChar char="▪"/>
            </a:pPr>
            <a:r>
              <a:rPr lang="en-ID" sz="1600"/>
              <a:t>Web-based/Java Programming</a:t>
            </a:r>
            <a:endParaRPr/>
          </a:p>
          <a:p>
            <a:pPr marL="228600" lvl="0" indent="-228600" algn="l" rtl="0">
              <a:lnSpc>
                <a:spcPct val="90000"/>
              </a:lnSpc>
              <a:spcBef>
                <a:spcPts val="1000"/>
              </a:spcBef>
              <a:spcAft>
                <a:spcPts val="0"/>
              </a:spcAft>
              <a:buClr>
                <a:srgbClr val="3769B0"/>
              </a:buClr>
              <a:buSzPts val="2000"/>
              <a:buFont typeface="Noto Sans Symbols"/>
              <a:buChar char="▪"/>
            </a:pPr>
            <a:r>
              <a:rPr lang="en-ID" sz="2000"/>
              <a:t>Untuk: 1 mahasiswa</a:t>
            </a:r>
            <a:endParaRPr/>
          </a:p>
          <a:p>
            <a:pPr marL="228600" lvl="0" indent="-228600" algn="l" rtl="0">
              <a:lnSpc>
                <a:spcPct val="90000"/>
              </a:lnSpc>
              <a:spcBef>
                <a:spcPts val="1000"/>
              </a:spcBef>
              <a:spcAft>
                <a:spcPts val="0"/>
              </a:spcAft>
              <a:buClr>
                <a:srgbClr val="3769B0"/>
              </a:buClr>
              <a:buSzPts val="2000"/>
              <a:buFont typeface="Noto Sans Symbols"/>
              <a:buChar char="▪"/>
            </a:pPr>
            <a:r>
              <a:rPr lang="en-ID" sz="2000"/>
              <a:t>Sensor yang diperlukan, akan disesuaikan dengan sensor yang tersedia</a:t>
            </a:r>
            <a:endParaRPr/>
          </a:p>
          <a:p>
            <a:pPr marL="228600" lvl="0" indent="-101600" algn="l" rtl="0">
              <a:lnSpc>
                <a:spcPct val="90000"/>
              </a:lnSpc>
              <a:spcBef>
                <a:spcPts val="1000"/>
              </a:spcBef>
              <a:spcAft>
                <a:spcPts val="0"/>
              </a:spcAft>
              <a:buClr>
                <a:srgbClr val="3769B0"/>
              </a:buClr>
              <a:buSzPts val="2000"/>
              <a:buFont typeface="Noto Sans Symbols"/>
              <a:buNone/>
            </a:pPr>
            <a:endParaRPr sz="2000"/>
          </a:p>
          <a:p>
            <a:pPr marL="228600" lvl="0" indent="-101600" algn="l" rtl="0">
              <a:lnSpc>
                <a:spcPct val="90000"/>
              </a:lnSpc>
              <a:spcBef>
                <a:spcPts val="1000"/>
              </a:spcBef>
              <a:spcAft>
                <a:spcPts val="0"/>
              </a:spcAft>
              <a:buClr>
                <a:srgbClr val="3769B0"/>
              </a:buClr>
              <a:buSzPts val="2000"/>
              <a:buFont typeface="Noto Sans Symbols"/>
              <a:buNone/>
            </a:pPr>
            <a:endParaRPr sz="2000"/>
          </a:p>
          <a:p>
            <a:pPr marL="228600" lvl="0" indent="-50800" algn="l" rtl="0">
              <a:lnSpc>
                <a:spcPct val="90000"/>
              </a:lnSpc>
              <a:spcBef>
                <a:spcPts val="1000"/>
              </a:spcBef>
              <a:spcAft>
                <a:spcPts val="0"/>
              </a:spcAft>
              <a:buClr>
                <a:srgbClr val="3769B0"/>
              </a:buClr>
              <a:buSzPts val="2800"/>
              <a:buFont typeface="Noto Sans Symbols"/>
              <a:buNone/>
            </a:pPr>
            <a:endParaRPr/>
          </a:p>
        </p:txBody>
      </p:sp>
      <p:sp>
        <p:nvSpPr>
          <p:cNvPr id="200" name="Google Shape;200;p18"/>
          <p:cNvSpPr txBox="1">
            <a:spLocks noGrp="1"/>
          </p:cNvSpPr>
          <p:nvPr>
            <p:ph type="title"/>
          </p:nvPr>
        </p:nvSpPr>
        <p:spPr>
          <a:xfrm>
            <a:off x="628650" y="203762"/>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ELH4904 – Pengembangan aplikasi pemantauan rumah multiparameter berbasis WSN</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9"/>
          <p:cNvSpPr txBox="1"/>
          <p:nvPr/>
        </p:nvSpPr>
        <p:spPr>
          <a:xfrm>
            <a:off x="628650" y="203762"/>
            <a:ext cx="7886700" cy="64340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B2E59"/>
              </a:buClr>
              <a:buSzPts val="2000"/>
              <a:buFont typeface="Arial"/>
              <a:buNone/>
            </a:pPr>
            <a:r>
              <a:rPr lang="en-ID" sz="2000" cap="none">
                <a:solidFill>
                  <a:srgbClr val="1B2E59"/>
                </a:solidFill>
                <a:latin typeface="Arial"/>
                <a:ea typeface="Arial"/>
                <a:cs typeface="Arial"/>
                <a:sym typeface="Arial"/>
              </a:rPr>
              <a:t>ELH4904 – Pengembangan aplikasi pemantauan rumah multiparameter berbasis WSN</a:t>
            </a:r>
            <a:endParaRPr sz="2000" cap="none">
              <a:solidFill>
                <a:srgbClr val="1B2E59"/>
              </a:solidFill>
              <a:latin typeface="Arial"/>
              <a:ea typeface="Arial"/>
              <a:cs typeface="Arial"/>
              <a:sym typeface="Arial"/>
            </a:endParaRPr>
          </a:p>
        </p:txBody>
      </p:sp>
      <p:pic>
        <p:nvPicPr>
          <p:cNvPr id="206" name="Google Shape;206;p19"/>
          <p:cNvPicPr preferRelativeResize="0"/>
          <p:nvPr/>
        </p:nvPicPr>
        <p:blipFill rotWithShape="1">
          <a:blip r:embed="rId3">
            <a:alphaModFix/>
          </a:blip>
          <a:srcRect/>
          <a:stretch/>
        </p:blipFill>
        <p:spPr>
          <a:xfrm>
            <a:off x="1205714" y="1210515"/>
            <a:ext cx="6732571" cy="44775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628650" y="203762"/>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ELH4901 – Pengembangan aplikasi pemantauan kualitas air tambak udang dengan wireless sensor network</a:t>
            </a:r>
            <a:endParaRPr sz="2000"/>
          </a:p>
        </p:txBody>
      </p:sp>
      <p:sp>
        <p:nvSpPr>
          <p:cNvPr id="98" name="Google Shape;98;p2"/>
          <p:cNvSpPr txBox="1">
            <a:spLocks noGrp="1"/>
          </p:cNvSpPr>
          <p:nvPr>
            <p:ph type="body" idx="1"/>
          </p:nvPr>
        </p:nvSpPr>
        <p:spPr>
          <a:xfrm>
            <a:off x="628650" y="1035423"/>
            <a:ext cx="8031256" cy="527124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69B0"/>
              </a:buClr>
              <a:buSzPts val="2000"/>
              <a:buFont typeface="Noto Sans Symbols"/>
              <a:buChar char="▪"/>
            </a:pPr>
            <a:r>
              <a:rPr lang="en-ID" sz="2000"/>
              <a:t>Latar belakang</a:t>
            </a:r>
            <a:endParaRPr/>
          </a:p>
          <a:p>
            <a:pPr marL="685800" lvl="1" indent="-228600" algn="l" rtl="0">
              <a:lnSpc>
                <a:spcPct val="90000"/>
              </a:lnSpc>
              <a:spcBef>
                <a:spcPts val="500"/>
              </a:spcBef>
              <a:spcAft>
                <a:spcPts val="0"/>
              </a:spcAft>
              <a:buSzPts val="1600"/>
              <a:buChar char="▪"/>
            </a:pPr>
            <a:r>
              <a:rPr lang="en-ID" sz="1600"/>
              <a:t>Pemanfaatan Wireless Sensor Network untuk pemantauan, secara khusus pemantauan kualitas air tambak udang, sudah banyak dikembangkan [1-6]</a:t>
            </a:r>
            <a:endParaRPr/>
          </a:p>
          <a:p>
            <a:pPr marL="685800" lvl="1" indent="-228600" algn="l" rtl="0">
              <a:lnSpc>
                <a:spcPct val="90000"/>
              </a:lnSpc>
              <a:spcBef>
                <a:spcPts val="500"/>
              </a:spcBef>
              <a:spcAft>
                <a:spcPts val="0"/>
              </a:spcAft>
              <a:buSzPts val="1600"/>
              <a:buChar char="▪"/>
            </a:pPr>
            <a:r>
              <a:rPr lang="en-ID" sz="1600"/>
              <a:t>Pemantauan parameter suhu, pH dilakukan pada pengembangan [1,3-6], parameter kekeruhan [1], salinitas/kadar garam [5], DO (kandungan oksigen) pada [2,5] dan level air pada [6]</a:t>
            </a:r>
            <a:endParaRPr/>
          </a:p>
          <a:p>
            <a:pPr marL="685800" lvl="1" indent="-228600" algn="l" rtl="0">
              <a:lnSpc>
                <a:spcPct val="90000"/>
              </a:lnSpc>
              <a:spcBef>
                <a:spcPts val="500"/>
              </a:spcBef>
              <a:spcAft>
                <a:spcPts val="0"/>
              </a:spcAft>
              <a:buSzPts val="1600"/>
              <a:buChar char="▪"/>
            </a:pPr>
            <a:r>
              <a:rPr lang="en-ID" sz="1600"/>
              <a:t>Menurut [7] kualitas air secar fisik tambak udang setidak-tidaknya ditentukan oleh suhu, kekeruhan/kecerahan (turbidity), pH, kadar oksigen (DO) dan kadar garam (salinitas) </a:t>
            </a:r>
            <a:endParaRPr/>
          </a:p>
          <a:p>
            <a:pPr marL="685800" lvl="1" indent="-228600" algn="l" rtl="0">
              <a:lnSpc>
                <a:spcPct val="90000"/>
              </a:lnSpc>
              <a:spcBef>
                <a:spcPts val="500"/>
              </a:spcBef>
              <a:spcAft>
                <a:spcPts val="0"/>
              </a:spcAft>
              <a:buSzPts val="1600"/>
              <a:buChar char="▪"/>
            </a:pPr>
            <a:r>
              <a:rPr lang="en-ID" sz="1600"/>
              <a:t>Pada tambak udang (di Ujunggenteng Sukabumi), telah memanfaatkan </a:t>
            </a:r>
            <a:r>
              <a:rPr lang="en-ID" sz="1600" i="1"/>
              <a:t>SmartRoll multiparameter handheld </a:t>
            </a:r>
            <a:r>
              <a:rPr lang="en-ID" sz="1600"/>
              <a:t>(pemantauan in situ), yang dapat merekam 14 parameter dari air tambak udang, dan hasilnya dapat diperoleh melalui Android. </a:t>
            </a:r>
            <a:endParaRPr/>
          </a:p>
          <a:p>
            <a:pPr marL="685800" lvl="1" indent="-228600" algn="l" rtl="0">
              <a:lnSpc>
                <a:spcPct val="90000"/>
              </a:lnSpc>
              <a:spcBef>
                <a:spcPts val="500"/>
              </a:spcBef>
              <a:spcAft>
                <a:spcPts val="0"/>
              </a:spcAft>
              <a:buSzPts val="1600"/>
              <a:buChar char="▪"/>
            </a:pPr>
            <a:r>
              <a:rPr lang="en-ID" sz="1600"/>
              <a:t>Namun selain terbatas (hanya 1 unit), harganya mahal, dan masih perlu pemantauan langsung di lokasi tambak (insitu). Petugas perlu mengunjungi lokasi tambak, untuk mengambil sampel air, yang akan membutuhkan waktu yang lama.</a:t>
            </a:r>
            <a:endParaRPr/>
          </a:p>
          <a:p>
            <a:pPr marL="228600" lvl="0" indent="-228600" algn="l" rtl="0">
              <a:lnSpc>
                <a:spcPct val="90000"/>
              </a:lnSpc>
              <a:spcBef>
                <a:spcPts val="1000"/>
              </a:spcBef>
              <a:spcAft>
                <a:spcPts val="0"/>
              </a:spcAft>
              <a:buClr>
                <a:srgbClr val="3769B0"/>
              </a:buClr>
              <a:buSzPts val="2000"/>
              <a:buFont typeface="Noto Sans Symbols"/>
              <a:buChar char="▪"/>
            </a:pPr>
            <a:r>
              <a:rPr lang="en-ID" sz="2000"/>
              <a:t>Tujuan</a:t>
            </a:r>
            <a:endParaRPr/>
          </a:p>
          <a:p>
            <a:pPr marL="685800" lvl="1" indent="-228600" algn="l" rtl="0">
              <a:lnSpc>
                <a:spcPct val="90000"/>
              </a:lnSpc>
              <a:spcBef>
                <a:spcPts val="500"/>
              </a:spcBef>
              <a:spcAft>
                <a:spcPts val="0"/>
              </a:spcAft>
              <a:buSzPts val="1600"/>
              <a:buChar char="▪"/>
            </a:pPr>
            <a:r>
              <a:rPr lang="en-ID" sz="1600"/>
              <a:t>Pengembangan aplikasi pemantauan kualitas air tambak udang dengan memanfaatkan jaringan sensor nirkabel (dengan memantau 4 atau 5 parameter fisis air)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0"/>
          <p:cNvSpPr txBox="1">
            <a:spLocks noGrp="1"/>
          </p:cNvSpPr>
          <p:nvPr>
            <p:ph type="body" idx="1"/>
          </p:nvPr>
        </p:nvSpPr>
        <p:spPr>
          <a:xfrm>
            <a:off x="628650" y="1196788"/>
            <a:ext cx="7886700" cy="493983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69B0"/>
              </a:buClr>
              <a:buSzPts val="2000"/>
              <a:buFont typeface="Noto Sans Symbols"/>
              <a:buChar char="▪"/>
            </a:pPr>
            <a:r>
              <a:rPr lang="en-ID" sz="2000"/>
              <a:t>Referensi</a:t>
            </a:r>
            <a:endParaRPr/>
          </a:p>
          <a:p>
            <a:pPr marL="800100" lvl="1" indent="-342900" algn="l" rtl="0">
              <a:lnSpc>
                <a:spcPct val="90000"/>
              </a:lnSpc>
              <a:spcBef>
                <a:spcPts val="500"/>
              </a:spcBef>
              <a:spcAft>
                <a:spcPts val="0"/>
              </a:spcAft>
              <a:buSzPts val="1600"/>
              <a:buFont typeface="Arial"/>
              <a:buAutoNum type="arabicPeriod"/>
            </a:pPr>
            <a:r>
              <a:rPr lang="en-ID" sz="1600"/>
              <a:t>B.S.Ilakkiyadeepaa, et al., </a:t>
            </a:r>
            <a:r>
              <a:rPr lang="en-ID" sz="1600" i="1"/>
              <a:t>Wireless sensor networks based smart home control system. IEEE Sponsored 2nd International Conference on Innovations in Information Embedded and Communication Systems ICIIECS’15</a:t>
            </a:r>
            <a:endParaRPr sz="1600" i="1"/>
          </a:p>
          <a:p>
            <a:pPr marL="800100" lvl="1" indent="-342900" algn="l" rtl="0">
              <a:lnSpc>
                <a:spcPct val="90000"/>
              </a:lnSpc>
              <a:spcBef>
                <a:spcPts val="500"/>
              </a:spcBef>
              <a:spcAft>
                <a:spcPts val="0"/>
              </a:spcAft>
              <a:buSzPts val="1600"/>
              <a:buFont typeface="Arial"/>
              <a:buAutoNum type="arabicPeriod"/>
            </a:pPr>
            <a:r>
              <a:rPr lang="en-ID" sz="1600"/>
              <a:t>Jun Zhang, et al., </a:t>
            </a:r>
            <a:r>
              <a:rPr lang="en-ID" sz="1600" i="1"/>
              <a:t>Design of a Wireless Sensor Network Based Monitoring System for Home Automation</a:t>
            </a:r>
            <a:r>
              <a:rPr lang="en-ID" sz="1600"/>
              <a:t>, 2011 International Conference on Future Computer Sciences and Application, ISBN: 978-1-4577-0317-1, </a:t>
            </a:r>
            <a:r>
              <a:rPr lang="en-ID" sz="1600" u="sng">
                <a:solidFill>
                  <a:schemeClr val="hlink"/>
                </a:solidFill>
                <a:hlinkClick r:id="rId3"/>
              </a:rPr>
              <a:t>https://ieeexplore.ieee.org/document/5968025</a:t>
            </a:r>
            <a:r>
              <a:rPr lang="en-ID" sz="1600"/>
              <a:t> </a:t>
            </a:r>
            <a:endParaRPr/>
          </a:p>
          <a:p>
            <a:pPr marL="800100" lvl="1" indent="-342900" algn="l" rtl="0">
              <a:lnSpc>
                <a:spcPct val="90000"/>
              </a:lnSpc>
              <a:spcBef>
                <a:spcPts val="500"/>
              </a:spcBef>
              <a:spcAft>
                <a:spcPts val="0"/>
              </a:spcAft>
              <a:buSzPts val="1600"/>
              <a:buFont typeface="Arial"/>
              <a:buAutoNum type="arabicPeriod"/>
            </a:pPr>
            <a:r>
              <a:rPr lang="en-ID" sz="1600"/>
              <a:t>Nagender Kumar Suryadevara, Subhas Chandra Mukhopadhyay., Wireless Sensor Network Based Home Monitoring ,System for Wellness Determination of Elderly, IEEE SENSORS JOURNAL, VOL. 12, NO. 6, JUNE 2012</a:t>
            </a:r>
            <a:endParaRPr sz="1600" i="1"/>
          </a:p>
          <a:p>
            <a:pPr marL="800100" lvl="1" indent="-241300" algn="l" rtl="0">
              <a:lnSpc>
                <a:spcPct val="90000"/>
              </a:lnSpc>
              <a:spcBef>
                <a:spcPts val="500"/>
              </a:spcBef>
              <a:spcAft>
                <a:spcPts val="0"/>
              </a:spcAft>
              <a:buSzPts val="1600"/>
              <a:buFont typeface="Arial"/>
              <a:buNone/>
            </a:pPr>
            <a:endParaRPr sz="1600" i="1"/>
          </a:p>
          <a:p>
            <a:pPr marL="685800" lvl="1" indent="-127000" algn="l" rtl="0">
              <a:lnSpc>
                <a:spcPct val="90000"/>
              </a:lnSpc>
              <a:spcBef>
                <a:spcPts val="500"/>
              </a:spcBef>
              <a:spcAft>
                <a:spcPts val="0"/>
              </a:spcAft>
              <a:buSzPts val="1600"/>
              <a:buNone/>
            </a:pPr>
            <a:endParaRPr sz="1600"/>
          </a:p>
        </p:txBody>
      </p:sp>
      <p:sp>
        <p:nvSpPr>
          <p:cNvPr id="212" name="Google Shape;212;p20"/>
          <p:cNvSpPr txBox="1"/>
          <p:nvPr/>
        </p:nvSpPr>
        <p:spPr>
          <a:xfrm>
            <a:off x="628650" y="203762"/>
            <a:ext cx="7886700" cy="64340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B2E59"/>
              </a:buClr>
              <a:buSzPts val="2000"/>
              <a:buFont typeface="Arial"/>
              <a:buNone/>
            </a:pPr>
            <a:r>
              <a:rPr lang="en-ID" sz="2000" cap="none">
                <a:solidFill>
                  <a:srgbClr val="1B2E59"/>
                </a:solidFill>
                <a:latin typeface="Arial"/>
                <a:ea typeface="Arial"/>
                <a:cs typeface="Arial"/>
                <a:sym typeface="Arial"/>
              </a:rPr>
              <a:t>ELH4904 – Pengembangan aplikasi pemantauan rumah multiparameter berbasis WSN</a:t>
            </a:r>
            <a:endParaRPr sz="2000" cap="none">
              <a:solidFill>
                <a:srgbClr val="1B2E59"/>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628650" y="203762"/>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ELH4905 – Pengembangan aplikasi pemantauan kesehatan menggunakan WSN berbasis Arduino </a:t>
            </a:r>
            <a:endParaRPr sz="2000"/>
          </a:p>
        </p:txBody>
      </p:sp>
      <p:sp>
        <p:nvSpPr>
          <p:cNvPr id="218" name="Google Shape;218;p21"/>
          <p:cNvSpPr txBox="1">
            <a:spLocks noGrp="1"/>
          </p:cNvSpPr>
          <p:nvPr>
            <p:ph type="body" idx="1"/>
          </p:nvPr>
        </p:nvSpPr>
        <p:spPr>
          <a:xfrm>
            <a:off x="279027" y="847166"/>
            <a:ext cx="8367432" cy="505609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69B0"/>
              </a:buClr>
              <a:buSzPts val="2000"/>
              <a:buFont typeface="Noto Sans Symbols"/>
              <a:buChar char="▪"/>
            </a:pPr>
            <a:r>
              <a:rPr lang="en-ID" sz="2000" dirty="0" err="1"/>
              <a:t>Latar</a:t>
            </a:r>
            <a:r>
              <a:rPr lang="en-ID" sz="2000" dirty="0"/>
              <a:t> </a:t>
            </a:r>
            <a:r>
              <a:rPr lang="en-ID" sz="2000" dirty="0" err="1"/>
              <a:t>belakang</a:t>
            </a:r>
            <a:endParaRPr dirty="0"/>
          </a:p>
          <a:p>
            <a:pPr marL="685800" lvl="1" indent="-228600" algn="l" rtl="0">
              <a:lnSpc>
                <a:spcPct val="90000"/>
              </a:lnSpc>
              <a:spcBef>
                <a:spcPts val="500"/>
              </a:spcBef>
              <a:spcAft>
                <a:spcPts val="0"/>
              </a:spcAft>
              <a:buSzPts val="1600"/>
              <a:buChar char="▪"/>
            </a:pPr>
            <a:r>
              <a:rPr lang="en-ID" sz="1600" dirty="0"/>
              <a:t>WSN </a:t>
            </a:r>
            <a:r>
              <a:rPr lang="en-ID" sz="1600" dirty="0" err="1"/>
              <a:t>adalah</a:t>
            </a:r>
            <a:r>
              <a:rPr lang="en-ID" sz="1600" dirty="0"/>
              <a:t> </a:t>
            </a:r>
            <a:r>
              <a:rPr lang="en-ID" sz="1600" dirty="0" err="1"/>
              <a:t>sebuah</a:t>
            </a:r>
            <a:r>
              <a:rPr lang="en-ID" sz="1600" dirty="0"/>
              <a:t> </a:t>
            </a:r>
            <a:r>
              <a:rPr lang="en-ID" sz="1600" dirty="0" err="1"/>
              <a:t>jaringan</a:t>
            </a:r>
            <a:r>
              <a:rPr lang="en-ID" sz="1600" dirty="0"/>
              <a:t> yang </a:t>
            </a:r>
            <a:r>
              <a:rPr lang="en-ID" sz="1600" dirty="0" err="1"/>
              <a:t>terdiri</a:t>
            </a:r>
            <a:r>
              <a:rPr lang="en-ID" sz="1600" dirty="0"/>
              <a:t> </a:t>
            </a:r>
            <a:r>
              <a:rPr lang="en-ID" sz="1600" dirty="0" err="1"/>
              <a:t>dari</a:t>
            </a:r>
            <a:r>
              <a:rPr lang="en-ID" sz="1600" dirty="0"/>
              <a:t> </a:t>
            </a:r>
            <a:r>
              <a:rPr lang="en-ID" sz="1600" dirty="0" err="1"/>
              <a:t>beberapa</a:t>
            </a:r>
            <a:r>
              <a:rPr lang="en-ID" sz="1600" dirty="0"/>
              <a:t> node sensor </a:t>
            </a:r>
            <a:r>
              <a:rPr lang="en-ID" sz="1600" dirty="0" err="1"/>
              <a:t>otonom</a:t>
            </a:r>
            <a:r>
              <a:rPr lang="en-ID" sz="1600" dirty="0"/>
              <a:t> yang </a:t>
            </a:r>
            <a:r>
              <a:rPr lang="en-ID" sz="1600" dirty="0" err="1"/>
              <a:t>disebar</a:t>
            </a:r>
            <a:r>
              <a:rPr lang="en-ID" sz="1600" dirty="0"/>
              <a:t> pada area </a:t>
            </a:r>
            <a:r>
              <a:rPr lang="en-ID" sz="1600" dirty="0" err="1"/>
              <a:t>pemantauan</a:t>
            </a:r>
            <a:r>
              <a:rPr lang="en-ID" sz="1600" dirty="0"/>
              <a:t> indoor </a:t>
            </a:r>
            <a:r>
              <a:rPr lang="en-ID" sz="1600" dirty="0" err="1"/>
              <a:t>atau</a:t>
            </a:r>
            <a:r>
              <a:rPr lang="en-ID" sz="1600" dirty="0"/>
              <a:t> outdoor, dan </a:t>
            </a:r>
            <a:r>
              <a:rPr lang="en-ID" sz="1600" dirty="0" err="1"/>
              <a:t>saling</a:t>
            </a:r>
            <a:r>
              <a:rPr lang="en-ID" sz="1600" dirty="0"/>
              <a:t> </a:t>
            </a:r>
            <a:r>
              <a:rPr lang="en-ID" sz="1600" dirty="0" err="1"/>
              <a:t>berhubungan</a:t>
            </a:r>
            <a:r>
              <a:rPr lang="en-ID" sz="1600" dirty="0"/>
              <a:t> </a:t>
            </a:r>
            <a:r>
              <a:rPr lang="en-ID" sz="1600" dirty="0" err="1"/>
              <a:t>dengan</a:t>
            </a:r>
            <a:r>
              <a:rPr lang="en-ID" sz="1600" dirty="0"/>
              <a:t> </a:t>
            </a:r>
            <a:r>
              <a:rPr lang="en-ID" sz="1600" dirty="0" err="1"/>
              <a:t>komunikasi</a:t>
            </a:r>
            <a:r>
              <a:rPr lang="en-ID" sz="1600" dirty="0"/>
              <a:t> wireless. </a:t>
            </a:r>
            <a:endParaRPr dirty="0"/>
          </a:p>
          <a:p>
            <a:pPr marL="685800" lvl="1" indent="-228600" algn="l" rtl="0">
              <a:lnSpc>
                <a:spcPct val="90000"/>
              </a:lnSpc>
              <a:spcBef>
                <a:spcPts val="500"/>
              </a:spcBef>
              <a:spcAft>
                <a:spcPts val="0"/>
              </a:spcAft>
              <a:buSzPts val="1600"/>
              <a:buChar char="▪"/>
            </a:pPr>
            <a:r>
              <a:rPr lang="en-ID" sz="1600" dirty="0" err="1"/>
              <a:t>Setiap</a:t>
            </a:r>
            <a:r>
              <a:rPr lang="en-ID" sz="1600" dirty="0"/>
              <a:t> node pada WSN </a:t>
            </a:r>
            <a:r>
              <a:rPr lang="en-ID" sz="1600" dirty="0" err="1"/>
              <a:t>dapat</a:t>
            </a:r>
            <a:r>
              <a:rPr lang="en-ID" sz="1600" dirty="0"/>
              <a:t> </a:t>
            </a:r>
            <a:r>
              <a:rPr lang="en-ID" sz="1600" dirty="0" err="1"/>
              <a:t>melakukan</a:t>
            </a:r>
            <a:r>
              <a:rPr lang="en-ID" sz="1600" dirty="0"/>
              <a:t> sensing/</a:t>
            </a:r>
            <a:r>
              <a:rPr lang="en-ID" sz="1600" dirty="0" err="1"/>
              <a:t>pengukuran</a:t>
            </a:r>
            <a:r>
              <a:rPr lang="en-ID" sz="1600" dirty="0"/>
              <a:t> parameter </a:t>
            </a:r>
            <a:r>
              <a:rPr lang="en-ID" sz="1600" dirty="0" err="1"/>
              <a:t>fisis</a:t>
            </a:r>
            <a:r>
              <a:rPr lang="en-ID" sz="1600" dirty="0"/>
              <a:t> yang  </a:t>
            </a:r>
            <a:r>
              <a:rPr lang="en-ID" sz="1600" dirty="0" err="1"/>
              <a:t>disesuaikan</a:t>
            </a:r>
            <a:r>
              <a:rPr lang="en-ID" sz="1600" dirty="0"/>
              <a:t> </a:t>
            </a:r>
            <a:r>
              <a:rPr lang="en-ID" sz="1600" dirty="0" err="1"/>
              <a:t>dengan</a:t>
            </a:r>
            <a:r>
              <a:rPr lang="en-ID" sz="1600" dirty="0"/>
              <a:t> </a:t>
            </a:r>
            <a:r>
              <a:rPr lang="en-ID" sz="1600" dirty="0" err="1"/>
              <a:t>kebutuhan</a:t>
            </a:r>
            <a:r>
              <a:rPr lang="en-ID" sz="1600" dirty="0"/>
              <a:t> </a:t>
            </a:r>
            <a:r>
              <a:rPr lang="en-ID" sz="1600" dirty="0" err="1"/>
              <a:t>pemantauan</a:t>
            </a:r>
            <a:r>
              <a:rPr lang="en-ID" sz="1600" dirty="0"/>
              <a:t>. </a:t>
            </a:r>
            <a:r>
              <a:rPr lang="en-ID" sz="1600" dirty="0" err="1"/>
              <a:t>Namun</a:t>
            </a:r>
            <a:r>
              <a:rPr lang="en-ID" sz="1600" dirty="0"/>
              <a:t> </a:t>
            </a:r>
            <a:r>
              <a:rPr lang="en-ID" sz="1600" dirty="0" err="1"/>
              <a:t>biasanya</a:t>
            </a:r>
            <a:r>
              <a:rPr lang="en-ID" sz="1600" dirty="0"/>
              <a:t> parameter yang </a:t>
            </a:r>
            <a:r>
              <a:rPr lang="en-ID" sz="1600" dirty="0" err="1"/>
              <a:t>diukur</a:t>
            </a:r>
            <a:r>
              <a:rPr lang="en-ID" sz="1600" dirty="0"/>
              <a:t> pada </a:t>
            </a:r>
            <a:r>
              <a:rPr lang="en-ID" sz="1600" dirty="0" err="1"/>
              <a:t>setiap</a:t>
            </a:r>
            <a:r>
              <a:rPr lang="en-ID" sz="1600" dirty="0"/>
              <a:t> node </a:t>
            </a:r>
            <a:r>
              <a:rPr lang="en-ID" sz="1600" dirty="0" err="1"/>
              <a:t>sama</a:t>
            </a:r>
            <a:r>
              <a:rPr lang="en-ID" sz="1600" dirty="0"/>
              <a:t>.</a:t>
            </a:r>
            <a:endParaRPr dirty="0"/>
          </a:p>
          <a:p>
            <a:pPr marL="685800" lvl="1" indent="-228600" algn="l" rtl="0">
              <a:lnSpc>
                <a:spcPct val="90000"/>
              </a:lnSpc>
              <a:spcBef>
                <a:spcPts val="500"/>
              </a:spcBef>
              <a:spcAft>
                <a:spcPts val="0"/>
              </a:spcAft>
              <a:buSzPts val="1600"/>
              <a:buChar char="▪"/>
            </a:pPr>
            <a:r>
              <a:rPr lang="en-ID" sz="1600" dirty="0" err="1"/>
              <a:t>Sebagaimana</a:t>
            </a:r>
            <a:r>
              <a:rPr lang="en-ID" sz="1600" dirty="0"/>
              <a:t> pada </a:t>
            </a:r>
            <a:r>
              <a:rPr lang="en-ID" sz="1600" dirty="0" err="1"/>
              <a:t>pemantauan</a:t>
            </a:r>
            <a:r>
              <a:rPr lang="en-ID" sz="1600" dirty="0"/>
              <a:t> </a:t>
            </a:r>
            <a:r>
              <a:rPr lang="en-ID" sz="1600" dirty="0" err="1"/>
              <a:t>sebuah</a:t>
            </a:r>
            <a:r>
              <a:rPr lang="en-ID" sz="1600" dirty="0"/>
              <a:t> area, sensor juga </a:t>
            </a:r>
            <a:r>
              <a:rPr lang="en-ID" sz="1600" dirty="0" err="1"/>
              <a:t>sdh</a:t>
            </a:r>
            <a:r>
              <a:rPr lang="en-ID" sz="1600" dirty="0"/>
              <a:t> </a:t>
            </a:r>
            <a:r>
              <a:rPr lang="en-ID" sz="1600" dirty="0" err="1"/>
              <a:t>berkembang</a:t>
            </a:r>
            <a:r>
              <a:rPr lang="en-ID" sz="1600" dirty="0"/>
              <a:t> </a:t>
            </a:r>
            <a:r>
              <a:rPr lang="en-ID" sz="1600" dirty="0" err="1"/>
              <a:t>untuk</a:t>
            </a:r>
            <a:r>
              <a:rPr lang="en-ID" sz="1600" dirty="0"/>
              <a:t> </a:t>
            </a:r>
            <a:r>
              <a:rPr lang="en-ID" sz="1600" dirty="0" err="1"/>
              <a:t>pemantauan</a:t>
            </a:r>
            <a:r>
              <a:rPr lang="en-ID" sz="1600" dirty="0"/>
              <a:t> </a:t>
            </a:r>
            <a:r>
              <a:rPr lang="en-ID" sz="1600" dirty="0" err="1"/>
              <a:t>kesehatan</a:t>
            </a:r>
            <a:r>
              <a:rPr lang="en-ID" sz="1600" dirty="0"/>
              <a:t> </a:t>
            </a:r>
            <a:r>
              <a:rPr lang="en-ID" sz="1600" dirty="0" err="1"/>
              <a:t>manusia</a:t>
            </a:r>
            <a:r>
              <a:rPr lang="en-ID" sz="1600" dirty="0"/>
              <a:t>, </a:t>
            </a:r>
            <a:r>
              <a:rPr lang="en-ID" sz="1600" dirty="0" err="1"/>
              <a:t>dengan</a:t>
            </a:r>
            <a:r>
              <a:rPr lang="en-ID" sz="1600" dirty="0"/>
              <a:t> </a:t>
            </a:r>
            <a:r>
              <a:rPr lang="en-ID" sz="1600" dirty="0" err="1"/>
              <a:t>memanfaatkan</a:t>
            </a:r>
            <a:r>
              <a:rPr lang="en-ID" sz="1600" dirty="0"/>
              <a:t> sensor </a:t>
            </a:r>
            <a:r>
              <a:rPr lang="en-ID" sz="1600" dirty="0" err="1"/>
              <a:t>biologi</a:t>
            </a:r>
            <a:r>
              <a:rPr lang="en-ID" sz="1600" dirty="0"/>
              <a:t> </a:t>
            </a:r>
            <a:r>
              <a:rPr lang="en-ID" sz="1600" dirty="0" err="1"/>
              <a:t>seperti</a:t>
            </a:r>
            <a:r>
              <a:rPr lang="en-ID" sz="1600" dirty="0"/>
              <a:t> </a:t>
            </a:r>
            <a:r>
              <a:rPr lang="en-ID" sz="1600" dirty="0" err="1"/>
              <a:t>untuk</a:t>
            </a:r>
            <a:r>
              <a:rPr lang="en-ID" sz="1600" dirty="0"/>
              <a:t> </a:t>
            </a:r>
            <a:r>
              <a:rPr lang="en-ID" sz="1600" dirty="0" err="1"/>
              <a:t>suhu</a:t>
            </a:r>
            <a:r>
              <a:rPr lang="en-ID" sz="1600" dirty="0"/>
              <a:t>, heartrate, level </a:t>
            </a:r>
            <a:r>
              <a:rPr lang="en-ID" sz="1600" dirty="0" err="1"/>
              <a:t>oksigen</a:t>
            </a:r>
            <a:r>
              <a:rPr lang="en-ID" sz="1600" dirty="0"/>
              <a:t>, dan </a:t>
            </a:r>
            <a:r>
              <a:rPr lang="en-ID" sz="1600" dirty="0" err="1"/>
              <a:t>banyak</a:t>
            </a:r>
            <a:r>
              <a:rPr lang="en-ID" sz="1600" dirty="0"/>
              <a:t> sensor </a:t>
            </a:r>
            <a:r>
              <a:rPr lang="en-ID" sz="1600" dirty="0" err="1"/>
              <a:t>biologi</a:t>
            </a:r>
            <a:r>
              <a:rPr lang="en-ID" sz="1600" dirty="0"/>
              <a:t> lain [4,5]</a:t>
            </a:r>
            <a:endParaRPr dirty="0"/>
          </a:p>
          <a:p>
            <a:pPr marL="685800" lvl="1" indent="-228600" algn="l" rtl="0">
              <a:lnSpc>
                <a:spcPct val="90000"/>
              </a:lnSpc>
              <a:spcBef>
                <a:spcPts val="500"/>
              </a:spcBef>
              <a:spcAft>
                <a:spcPts val="0"/>
              </a:spcAft>
              <a:buSzPts val="1600"/>
              <a:buChar char="▪"/>
            </a:pPr>
            <a:r>
              <a:rPr lang="en-ID" sz="1600" dirty="0"/>
              <a:t>Dan </a:t>
            </a:r>
            <a:r>
              <a:rPr lang="en-ID" sz="1600" dirty="0" err="1"/>
              <a:t>pemantauan</a:t>
            </a:r>
            <a:r>
              <a:rPr lang="en-ID" sz="1600" dirty="0"/>
              <a:t> </a:t>
            </a:r>
            <a:r>
              <a:rPr lang="en-ID" sz="1600" dirty="0" err="1"/>
              <a:t>tersebut</a:t>
            </a:r>
            <a:r>
              <a:rPr lang="en-ID" sz="1600" dirty="0"/>
              <a:t> </a:t>
            </a:r>
            <a:r>
              <a:rPr lang="en-ID" sz="1600" dirty="0" err="1"/>
              <a:t>dikembangkan</a:t>
            </a:r>
            <a:r>
              <a:rPr lang="en-ID" sz="1600" dirty="0"/>
              <a:t> </a:t>
            </a:r>
            <a:r>
              <a:rPr lang="en-ID" sz="1600" dirty="0" err="1"/>
              <a:t>berbasis</a:t>
            </a:r>
            <a:r>
              <a:rPr lang="en-ID" sz="1600" dirty="0"/>
              <a:t> wireless sensor network, </a:t>
            </a:r>
            <a:r>
              <a:rPr lang="en-ID" sz="1600" dirty="0" err="1"/>
              <a:t>yaitu</a:t>
            </a:r>
            <a:r>
              <a:rPr lang="en-ID" sz="1600" dirty="0"/>
              <a:t> </a:t>
            </a:r>
            <a:r>
              <a:rPr lang="en-ID" sz="1600" dirty="0" err="1"/>
              <a:t>terdiri</a:t>
            </a:r>
            <a:r>
              <a:rPr lang="en-ID" sz="1600" dirty="0"/>
              <a:t> </a:t>
            </a:r>
            <a:r>
              <a:rPr lang="en-ID" sz="1600" dirty="0" err="1"/>
              <a:t>dari</a:t>
            </a:r>
            <a:r>
              <a:rPr lang="en-ID" sz="1600" dirty="0"/>
              <a:t> </a:t>
            </a:r>
            <a:r>
              <a:rPr lang="en-ID" sz="1600" dirty="0" err="1"/>
              <a:t>beberapa</a:t>
            </a:r>
            <a:r>
              <a:rPr lang="en-ID" sz="1600" dirty="0"/>
              <a:t> node sensor yang </a:t>
            </a:r>
            <a:r>
              <a:rPr lang="en-ID" sz="1600" dirty="0" err="1"/>
              <a:t>saling</a:t>
            </a:r>
            <a:r>
              <a:rPr lang="en-ID" sz="1600" dirty="0"/>
              <a:t> </a:t>
            </a:r>
            <a:r>
              <a:rPr lang="en-ID" sz="1600" dirty="0" err="1"/>
              <a:t>berhubungan</a:t>
            </a:r>
            <a:r>
              <a:rPr lang="en-ID" sz="1600" dirty="0"/>
              <a:t> dan </a:t>
            </a:r>
            <a:r>
              <a:rPr lang="en-ID" sz="1600" dirty="0" err="1"/>
              <a:t>memiliki</a:t>
            </a:r>
            <a:r>
              <a:rPr lang="en-ID" sz="1600" dirty="0"/>
              <a:t> gateway </a:t>
            </a:r>
            <a:r>
              <a:rPr lang="en-ID" sz="1600" dirty="0" err="1"/>
              <a:t>komunikasi</a:t>
            </a:r>
            <a:r>
              <a:rPr lang="en-ID" sz="1600" dirty="0"/>
              <a:t> </a:t>
            </a:r>
            <a:r>
              <a:rPr lang="en-ID" sz="1600" dirty="0" err="1"/>
              <a:t>dengan</a:t>
            </a:r>
            <a:r>
              <a:rPr lang="en-ID" sz="1600" dirty="0"/>
              <a:t> internet [1,2,3]</a:t>
            </a:r>
            <a:endParaRPr dirty="0"/>
          </a:p>
          <a:p>
            <a:pPr marL="685800" lvl="1" indent="-228600" algn="l" rtl="0">
              <a:lnSpc>
                <a:spcPct val="90000"/>
              </a:lnSpc>
              <a:spcBef>
                <a:spcPts val="500"/>
              </a:spcBef>
              <a:spcAft>
                <a:spcPts val="0"/>
              </a:spcAft>
              <a:buSzPts val="1600"/>
              <a:buChar char="▪"/>
            </a:pPr>
            <a:r>
              <a:rPr lang="en-ID" sz="1600" dirty="0" err="1"/>
              <a:t>Pemantauan</a:t>
            </a:r>
            <a:r>
              <a:rPr lang="en-ID" sz="1600" dirty="0"/>
              <a:t> </a:t>
            </a:r>
            <a:r>
              <a:rPr lang="en-ID" sz="1600" dirty="0" err="1"/>
              <a:t>kesehatan</a:t>
            </a:r>
            <a:r>
              <a:rPr lang="en-ID" sz="1600" dirty="0"/>
              <a:t> yang </a:t>
            </a:r>
            <a:r>
              <a:rPr lang="en-ID" sz="1600" dirty="0" err="1"/>
              <a:t>menggunakan</a:t>
            </a:r>
            <a:r>
              <a:rPr lang="en-ID" sz="1600" dirty="0"/>
              <a:t> WSN </a:t>
            </a:r>
            <a:r>
              <a:rPr lang="en-ID" sz="1600" dirty="0" err="1"/>
              <a:t>berbasis</a:t>
            </a:r>
            <a:r>
              <a:rPr lang="en-ID" sz="1600" dirty="0"/>
              <a:t> Arduino </a:t>
            </a:r>
            <a:r>
              <a:rPr lang="en-ID" sz="1600" dirty="0" err="1"/>
              <a:t>ini</a:t>
            </a:r>
            <a:r>
              <a:rPr lang="en-ID" sz="1600" dirty="0"/>
              <a:t> </a:t>
            </a:r>
            <a:r>
              <a:rPr lang="en-ID" sz="1600" dirty="0" err="1"/>
              <a:t>memungkinkan</a:t>
            </a:r>
            <a:r>
              <a:rPr lang="en-ID" sz="1600" dirty="0"/>
              <a:t> </a:t>
            </a:r>
            <a:r>
              <a:rPr lang="en-ID" sz="1600" dirty="0" err="1">
                <a:highlight>
                  <a:srgbClr val="FFFF00"/>
                </a:highlight>
              </a:rPr>
              <a:t>untuk</a:t>
            </a:r>
            <a:r>
              <a:rPr lang="en-ID" sz="1600" dirty="0">
                <a:highlight>
                  <a:srgbClr val="FFFF00"/>
                </a:highlight>
              </a:rPr>
              <a:t> </a:t>
            </a:r>
            <a:r>
              <a:rPr lang="en-ID" sz="1600" dirty="0" err="1">
                <a:highlight>
                  <a:srgbClr val="FFFF00"/>
                </a:highlight>
              </a:rPr>
              <a:t>memudahkan</a:t>
            </a:r>
            <a:r>
              <a:rPr lang="en-ID" sz="1600" dirty="0">
                <a:highlight>
                  <a:srgbClr val="FFFF00"/>
                </a:highlight>
              </a:rPr>
              <a:t> </a:t>
            </a:r>
            <a:r>
              <a:rPr lang="en-ID" sz="1600" dirty="0" err="1">
                <a:highlight>
                  <a:srgbClr val="FFFF00"/>
                </a:highlight>
              </a:rPr>
              <a:t>dokter</a:t>
            </a:r>
            <a:r>
              <a:rPr lang="en-ID" sz="1600" dirty="0">
                <a:highlight>
                  <a:srgbClr val="FFFF00"/>
                </a:highlight>
              </a:rPr>
              <a:t> </a:t>
            </a:r>
            <a:r>
              <a:rPr lang="en-ID" sz="1600" dirty="0" err="1">
                <a:highlight>
                  <a:srgbClr val="FFFF00"/>
                </a:highlight>
              </a:rPr>
              <a:t>atau</a:t>
            </a:r>
            <a:r>
              <a:rPr lang="en-ID" sz="1600" dirty="0">
                <a:highlight>
                  <a:srgbClr val="FFFF00"/>
                </a:highlight>
              </a:rPr>
              <a:t> </a:t>
            </a:r>
            <a:r>
              <a:rPr lang="en-ID" sz="1600" dirty="0" err="1">
                <a:highlight>
                  <a:srgbClr val="FFFF00"/>
                </a:highlight>
              </a:rPr>
              <a:t>perawat</a:t>
            </a:r>
            <a:r>
              <a:rPr lang="en-ID" sz="1600" dirty="0">
                <a:highlight>
                  <a:srgbClr val="FFFF00"/>
                </a:highlight>
              </a:rPr>
              <a:t> </a:t>
            </a:r>
            <a:r>
              <a:rPr lang="en-ID" sz="1600" dirty="0" err="1">
                <a:highlight>
                  <a:srgbClr val="FFFF00"/>
                </a:highlight>
              </a:rPr>
              <a:t>memantau</a:t>
            </a:r>
            <a:r>
              <a:rPr lang="en-ID" sz="1600" dirty="0">
                <a:highlight>
                  <a:srgbClr val="FFFF00"/>
                </a:highlight>
              </a:rPr>
              <a:t> (</a:t>
            </a:r>
            <a:r>
              <a:rPr lang="en-ID" sz="1600" dirty="0" err="1">
                <a:highlight>
                  <a:srgbClr val="FFFF00"/>
                </a:highlight>
              </a:rPr>
              <a:t>dari</a:t>
            </a:r>
            <a:r>
              <a:rPr lang="en-ID" sz="1600" dirty="0">
                <a:highlight>
                  <a:srgbClr val="FFFF00"/>
                </a:highlight>
              </a:rPr>
              <a:t> </a:t>
            </a:r>
            <a:r>
              <a:rPr lang="en-ID" sz="1600" dirty="0" err="1">
                <a:highlight>
                  <a:srgbClr val="FFFF00"/>
                </a:highlight>
              </a:rPr>
              <a:t>jauh</a:t>
            </a:r>
            <a:r>
              <a:rPr lang="en-ID" sz="1600" dirty="0">
                <a:highlight>
                  <a:srgbClr val="FFFF00"/>
                </a:highlight>
              </a:rPr>
              <a:t>) </a:t>
            </a:r>
            <a:r>
              <a:rPr lang="en-ID" sz="1600" dirty="0" err="1">
                <a:highlight>
                  <a:srgbClr val="FFFF00"/>
                </a:highlight>
              </a:rPr>
              <a:t>kesehatan</a:t>
            </a:r>
            <a:r>
              <a:rPr lang="en-ID" sz="1600" dirty="0">
                <a:highlight>
                  <a:srgbClr val="FFFF00"/>
                </a:highlight>
              </a:rPr>
              <a:t> </a:t>
            </a:r>
            <a:r>
              <a:rPr lang="en-ID" sz="1600" dirty="0" err="1">
                <a:highlight>
                  <a:srgbClr val="FFFF00"/>
                </a:highlight>
              </a:rPr>
              <a:t>pasien</a:t>
            </a:r>
            <a:r>
              <a:rPr lang="en-ID" sz="1600" dirty="0"/>
              <a:t>, </a:t>
            </a:r>
            <a:r>
              <a:rPr lang="en-ID" sz="1600" dirty="0" err="1"/>
              <a:t>orangtua</a:t>
            </a:r>
            <a:r>
              <a:rPr lang="en-ID" sz="1600" dirty="0"/>
              <a:t> </a:t>
            </a:r>
            <a:r>
              <a:rPr lang="en-ID" sz="1600" dirty="0" err="1"/>
              <a:t>lanjut</a:t>
            </a:r>
            <a:r>
              <a:rPr lang="en-ID" sz="1600" dirty="0"/>
              <a:t> </a:t>
            </a:r>
            <a:r>
              <a:rPr lang="en-ID" sz="1600" dirty="0" err="1"/>
              <a:t>usia</a:t>
            </a:r>
            <a:r>
              <a:rPr lang="en-ID" sz="1600" dirty="0"/>
              <a:t>, </a:t>
            </a:r>
            <a:r>
              <a:rPr lang="en-ID" sz="1600" dirty="0" err="1"/>
              <a:t>atau</a:t>
            </a:r>
            <a:r>
              <a:rPr lang="en-ID" sz="1600" dirty="0"/>
              <a:t> </a:t>
            </a:r>
            <a:r>
              <a:rPr lang="en-ID" sz="1600" dirty="0" err="1"/>
              <a:t>manusia</a:t>
            </a:r>
            <a:r>
              <a:rPr lang="en-ID" sz="1600" dirty="0"/>
              <a:t> </a:t>
            </a:r>
            <a:endParaRPr dirty="0"/>
          </a:p>
          <a:p>
            <a:pPr marL="228600" lvl="0" indent="-228600" algn="l" rtl="0">
              <a:lnSpc>
                <a:spcPct val="90000"/>
              </a:lnSpc>
              <a:spcBef>
                <a:spcPts val="1000"/>
              </a:spcBef>
              <a:spcAft>
                <a:spcPts val="0"/>
              </a:spcAft>
              <a:buClr>
                <a:srgbClr val="3769B0"/>
              </a:buClr>
              <a:buSzPts val="2000"/>
              <a:buFont typeface="Noto Sans Symbols"/>
              <a:buChar char="▪"/>
            </a:pPr>
            <a:r>
              <a:rPr lang="en-ID" sz="2000" dirty="0" err="1"/>
              <a:t>Tujuan</a:t>
            </a:r>
            <a:endParaRPr dirty="0"/>
          </a:p>
          <a:p>
            <a:pPr marL="685800" lvl="1" indent="-228600" algn="l" rtl="0">
              <a:lnSpc>
                <a:spcPct val="90000"/>
              </a:lnSpc>
              <a:spcBef>
                <a:spcPts val="500"/>
              </a:spcBef>
              <a:spcAft>
                <a:spcPts val="0"/>
              </a:spcAft>
              <a:buSzPts val="1600"/>
              <a:buChar char="▪"/>
            </a:pPr>
            <a:r>
              <a:rPr lang="en-ID" sz="1600" dirty="0" err="1"/>
              <a:t>Mengembangkan</a:t>
            </a:r>
            <a:r>
              <a:rPr lang="en-ID" sz="1600" dirty="0"/>
              <a:t> </a:t>
            </a:r>
            <a:r>
              <a:rPr lang="en-ID" sz="1600" dirty="0" err="1"/>
              <a:t>aplikasi</a:t>
            </a:r>
            <a:r>
              <a:rPr lang="en-ID" sz="1600" dirty="0"/>
              <a:t> </a:t>
            </a:r>
            <a:r>
              <a:rPr lang="en-ID" sz="1600" dirty="0" err="1"/>
              <a:t>pemantauan</a:t>
            </a:r>
            <a:r>
              <a:rPr lang="en-ID" sz="1600" dirty="0"/>
              <a:t> </a:t>
            </a:r>
            <a:r>
              <a:rPr lang="en-ID" sz="1600" dirty="0" err="1"/>
              <a:t>kesehatan</a:t>
            </a:r>
            <a:r>
              <a:rPr lang="en-ID" sz="1600" dirty="0"/>
              <a:t> </a:t>
            </a:r>
            <a:r>
              <a:rPr lang="en-ID" sz="1600" dirty="0" err="1"/>
              <a:t>dengan</a:t>
            </a:r>
            <a:r>
              <a:rPr lang="en-ID" sz="1600" dirty="0"/>
              <a:t> </a:t>
            </a:r>
            <a:r>
              <a:rPr lang="en-ID" sz="1600" dirty="0" err="1"/>
              <a:t>memanfaatkan</a:t>
            </a:r>
            <a:r>
              <a:rPr lang="en-ID" sz="1600" dirty="0"/>
              <a:t> </a:t>
            </a:r>
            <a:r>
              <a:rPr lang="en-ID" sz="1600" dirty="0" err="1"/>
              <a:t>jaringan</a:t>
            </a:r>
            <a:r>
              <a:rPr lang="en-ID" sz="1600" dirty="0"/>
              <a:t> sensor </a:t>
            </a:r>
            <a:r>
              <a:rPr lang="en-ID" sz="1600" dirty="0" err="1"/>
              <a:t>nirkabel</a:t>
            </a:r>
            <a:r>
              <a:rPr lang="en-ID" sz="1600" dirty="0"/>
              <a:t> (WSN) yang </a:t>
            </a:r>
            <a:r>
              <a:rPr lang="en-ID" sz="1600" dirty="0" err="1"/>
              <a:t>berbasis</a:t>
            </a:r>
            <a:r>
              <a:rPr lang="en-ID" sz="1600" dirty="0"/>
              <a:t> Arduino</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2"/>
          <p:cNvSpPr txBox="1">
            <a:spLocks noGrp="1"/>
          </p:cNvSpPr>
          <p:nvPr>
            <p:ph type="body" idx="1"/>
          </p:nvPr>
        </p:nvSpPr>
        <p:spPr>
          <a:xfrm>
            <a:off x="628650" y="1237129"/>
            <a:ext cx="7886700" cy="482749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69B0"/>
              </a:buClr>
              <a:buSzPts val="2000"/>
              <a:buFont typeface="Noto Sans Symbols"/>
              <a:buChar char="▪"/>
            </a:pPr>
            <a:r>
              <a:rPr lang="en-ID" sz="2000" dirty="0"/>
              <a:t>Yang </a:t>
            </a:r>
            <a:r>
              <a:rPr lang="en-ID" sz="2000" dirty="0" err="1"/>
              <a:t>harus</a:t>
            </a:r>
            <a:r>
              <a:rPr lang="en-ID" sz="2000" dirty="0"/>
              <a:t> </a:t>
            </a:r>
            <a:r>
              <a:rPr lang="en-ID" sz="2000" dirty="0" err="1"/>
              <a:t>dipelajari</a:t>
            </a:r>
            <a:r>
              <a:rPr lang="en-ID" sz="2000" dirty="0"/>
              <a:t> </a:t>
            </a:r>
            <a:r>
              <a:rPr lang="en-ID" sz="2000" dirty="0" err="1"/>
              <a:t>mahasiswa</a:t>
            </a:r>
            <a:endParaRPr sz="1600" dirty="0"/>
          </a:p>
          <a:p>
            <a:pPr marL="685800" lvl="1" indent="-228600" algn="l" rtl="0">
              <a:lnSpc>
                <a:spcPct val="90000"/>
              </a:lnSpc>
              <a:spcBef>
                <a:spcPts val="500"/>
              </a:spcBef>
              <a:spcAft>
                <a:spcPts val="0"/>
              </a:spcAft>
              <a:buSzPts val="1600"/>
              <a:buChar char="▪"/>
            </a:pPr>
            <a:r>
              <a:rPr lang="en-ID" sz="1600" dirty="0"/>
              <a:t>Wireless Sensor Network</a:t>
            </a:r>
            <a:endParaRPr dirty="0"/>
          </a:p>
          <a:p>
            <a:pPr marL="685800" lvl="1" indent="-228600" algn="l" rtl="0">
              <a:lnSpc>
                <a:spcPct val="90000"/>
              </a:lnSpc>
              <a:spcBef>
                <a:spcPts val="500"/>
              </a:spcBef>
              <a:spcAft>
                <a:spcPts val="0"/>
              </a:spcAft>
              <a:buSzPts val="1600"/>
              <a:buChar char="▪"/>
            </a:pPr>
            <a:r>
              <a:rPr lang="en-ID" sz="1600" dirty="0"/>
              <a:t>Arduino dan </a:t>
            </a:r>
            <a:r>
              <a:rPr lang="en-ID" sz="1600" dirty="0" err="1"/>
              <a:t>pemrogramannya</a:t>
            </a:r>
            <a:endParaRPr dirty="0"/>
          </a:p>
          <a:p>
            <a:pPr marL="685800" lvl="1" indent="-228600" algn="l" rtl="0">
              <a:lnSpc>
                <a:spcPct val="90000"/>
              </a:lnSpc>
              <a:spcBef>
                <a:spcPts val="500"/>
              </a:spcBef>
              <a:spcAft>
                <a:spcPts val="0"/>
              </a:spcAft>
              <a:buSzPts val="1600"/>
              <a:buChar char="▪"/>
            </a:pPr>
            <a:r>
              <a:rPr lang="en-ID" sz="1600" dirty="0" err="1"/>
              <a:t>Beberapa</a:t>
            </a:r>
            <a:r>
              <a:rPr lang="en-ID" sz="1600" dirty="0"/>
              <a:t> biosensor yang </a:t>
            </a:r>
            <a:r>
              <a:rPr lang="en-ID" sz="1600" dirty="0" err="1"/>
              <a:t>tersedia</a:t>
            </a:r>
            <a:r>
              <a:rPr lang="en-ID" sz="1600" dirty="0"/>
              <a:t> </a:t>
            </a:r>
            <a:r>
              <a:rPr lang="en-ID" sz="1600" dirty="0" err="1"/>
              <a:t>untuk</a:t>
            </a:r>
            <a:r>
              <a:rPr lang="en-ID" sz="1600" dirty="0"/>
              <a:t> Arduino </a:t>
            </a:r>
            <a:r>
              <a:rPr lang="en-ID" sz="1600" dirty="0" err="1"/>
              <a:t>seperti</a:t>
            </a:r>
            <a:r>
              <a:rPr lang="en-ID" sz="1600" dirty="0"/>
              <a:t> </a:t>
            </a:r>
            <a:r>
              <a:rPr lang="en-ID" sz="1600" dirty="0" err="1">
                <a:highlight>
                  <a:srgbClr val="FFFF00"/>
                </a:highlight>
              </a:rPr>
              <a:t>suhu</a:t>
            </a:r>
            <a:r>
              <a:rPr lang="en-ID" sz="1600" dirty="0">
                <a:highlight>
                  <a:srgbClr val="FFFF00"/>
                </a:highlight>
              </a:rPr>
              <a:t>, heartrate, Pressure sensor, ECG, EMG </a:t>
            </a:r>
            <a:r>
              <a:rPr lang="en-ID" sz="1600" dirty="0"/>
              <a:t>(</a:t>
            </a:r>
            <a:r>
              <a:rPr lang="en-ID" sz="1600" dirty="0" err="1"/>
              <a:t>disesuaikan</a:t>
            </a:r>
            <a:r>
              <a:rPr lang="en-ID" sz="1600" dirty="0"/>
              <a:t> </a:t>
            </a:r>
            <a:r>
              <a:rPr lang="en-ID" sz="1600" dirty="0" err="1"/>
              <a:t>dengan</a:t>
            </a:r>
            <a:r>
              <a:rPr lang="en-ID" sz="1600" dirty="0"/>
              <a:t> </a:t>
            </a:r>
            <a:r>
              <a:rPr lang="en-ID" sz="1600" dirty="0" err="1"/>
              <a:t>kebutuhan</a:t>
            </a:r>
            <a:r>
              <a:rPr lang="en-ID" sz="1600" dirty="0"/>
              <a:t> dan </a:t>
            </a:r>
            <a:r>
              <a:rPr lang="en-ID" sz="1600" dirty="0" err="1"/>
              <a:t>ketersediaan</a:t>
            </a:r>
            <a:r>
              <a:rPr lang="en-ID" sz="1600" dirty="0"/>
              <a:t> di pasar dan </a:t>
            </a:r>
            <a:r>
              <a:rPr lang="en-ID" sz="1600" dirty="0" err="1"/>
              <a:t>daya</a:t>
            </a:r>
            <a:r>
              <a:rPr lang="en-ID" sz="1600" dirty="0"/>
              <a:t> </a:t>
            </a:r>
            <a:r>
              <a:rPr lang="en-ID" sz="1600" dirty="0" err="1"/>
              <a:t>beli</a:t>
            </a:r>
            <a:r>
              <a:rPr lang="en-ID" sz="1600" dirty="0"/>
              <a:t> )</a:t>
            </a:r>
            <a:endParaRPr dirty="0"/>
          </a:p>
          <a:p>
            <a:pPr marL="685800" lvl="1" indent="-228600" algn="l" rtl="0">
              <a:lnSpc>
                <a:spcPct val="90000"/>
              </a:lnSpc>
              <a:spcBef>
                <a:spcPts val="500"/>
              </a:spcBef>
              <a:spcAft>
                <a:spcPts val="0"/>
              </a:spcAft>
              <a:buSzPts val="1600"/>
              <a:buChar char="▪"/>
            </a:pPr>
            <a:r>
              <a:rPr lang="en-ID" sz="1600" dirty="0" err="1"/>
              <a:t>Pemrograman</a:t>
            </a:r>
            <a:r>
              <a:rPr lang="en-ID" sz="1600" dirty="0"/>
              <a:t> C </a:t>
            </a:r>
            <a:r>
              <a:rPr lang="en-ID" sz="1600" dirty="0" err="1"/>
              <a:t>untuk</a:t>
            </a:r>
            <a:r>
              <a:rPr lang="en-ID" sz="1600" dirty="0"/>
              <a:t> Arduino</a:t>
            </a:r>
            <a:endParaRPr dirty="0"/>
          </a:p>
          <a:p>
            <a:pPr marL="685800" lvl="1" indent="-228600" algn="l" rtl="0">
              <a:lnSpc>
                <a:spcPct val="90000"/>
              </a:lnSpc>
              <a:spcBef>
                <a:spcPts val="500"/>
              </a:spcBef>
              <a:spcAft>
                <a:spcPts val="0"/>
              </a:spcAft>
              <a:buSzPts val="1600"/>
              <a:buChar char="▪"/>
            </a:pPr>
            <a:r>
              <a:rPr lang="en-ID" sz="1600" dirty="0">
                <a:highlight>
                  <a:srgbClr val="FFFF00"/>
                </a:highlight>
              </a:rPr>
              <a:t>Web-based/Java Programming</a:t>
            </a:r>
            <a:endParaRPr dirty="0">
              <a:highlight>
                <a:srgbClr val="FFFF00"/>
              </a:highlight>
            </a:endParaRPr>
          </a:p>
          <a:p>
            <a:pPr marL="228600" lvl="0" indent="-228600" algn="l" rtl="0">
              <a:lnSpc>
                <a:spcPct val="90000"/>
              </a:lnSpc>
              <a:spcBef>
                <a:spcPts val="1000"/>
              </a:spcBef>
              <a:spcAft>
                <a:spcPts val="0"/>
              </a:spcAft>
              <a:buClr>
                <a:srgbClr val="3769B0"/>
              </a:buClr>
              <a:buSzPts val="2000"/>
              <a:buFont typeface="Noto Sans Symbols"/>
              <a:buChar char="▪"/>
            </a:pPr>
            <a:r>
              <a:rPr lang="en-ID" sz="2000" dirty="0" err="1"/>
              <a:t>Untuk</a:t>
            </a:r>
            <a:r>
              <a:rPr lang="en-ID" sz="2000" dirty="0"/>
              <a:t>: 1 </a:t>
            </a:r>
            <a:r>
              <a:rPr lang="en-ID" sz="2000" dirty="0" err="1"/>
              <a:t>mahasiswa</a:t>
            </a:r>
            <a:endParaRPr dirty="0"/>
          </a:p>
          <a:p>
            <a:pPr marL="228600" lvl="0" indent="-228600" algn="l" rtl="0">
              <a:lnSpc>
                <a:spcPct val="90000"/>
              </a:lnSpc>
              <a:spcBef>
                <a:spcPts val="1000"/>
              </a:spcBef>
              <a:spcAft>
                <a:spcPts val="0"/>
              </a:spcAft>
              <a:buClr>
                <a:srgbClr val="3769B0"/>
              </a:buClr>
              <a:buSzPts val="2000"/>
              <a:buFont typeface="Noto Sans Symbols"/>
              <a:buChar char="▪"/>
            </a:pPr>
            <a:r>
              <a:rPr lang="en-ID" sz="2000" dirty="0"/>
              <a:t>Sensor yang </a:t>
            </a:r>
            <a:r>
              <a:rPr lang="en-ID" sz="2000" dirty="0" err="1"/>
              <a:t>diperlukan</a:t>
            </a:r>
            <a:r>
              <a:rPr lang="en-ID" sz="2000" dirty="0"/>
              <a:t>, </a:t>
            </a:r>
            <a:r>
              <a:rPr lang="en-ID" sz="2000" dirty="0" err="1"/>
              <a:t>akan</a:t>
            </a:r>
            <a:r>
              <a:rPr lang="en-ID" sz="2000" dirty="0"/>
              <a:t> </a:t>
            </a:r>
            <a:r>
              <a:rPr lang="en-ID" sz="2000" dirty="0" err="1"/>
              <a:t>disesuaikan</a:t>
            </a:r>
            <a:r>
              <a:rPr lang="en-ID" sz="2000" dirty="0"/>
              <a:t> </a:t>
            </a:r>
            <a:r>
              <a:rPr lang="en-ID" sz="2000" dirty="0" err="1"/>
              <a:t>dengan</a:t>
            </a:r>
            <a:r>
              <a:rPr lang="en-ID" sz="2000" dirty="0"/>
              <a:t> sensor yang </a:t>
            </a:r>
            <a:r>
              <a:rPr lang="en-ID" sz="2000" dirty="0" err="1"/>
              <a:t>tersedia</a:t>
            </a:r>
            <a:r>
              <a:rPr lang="en-ID" sz="2000" dirty="0"/>
              <a:t>.</a:t>
            </a:r>
            <a:endParaRPr dirty="0"/>
          </a:p>
          <a:p>
            <a:pPr marL="228600" lvl="0" indent="-228600" algn="l" rtl="0">
              <a:lnSpc>
                <a:spcPct val="90000"/>
              </a:lnSpc>
              <a:spcBef>
                <a:spcPts val="1000"/>
              </a:spcBef>
              <a:spcAft>
                <a:spcPts val="0"/>
              </a:spcAft>
              <a:buClr>
                <a:srgbClr val="3769B0"/>
              </a:buClr>
              <a:buSzPts val="2000"/>
              <a:buFont typeface="Noto Sans Symbols"/>
              <a:buChar char="▪"/>
            </a:pPr>
            <a:r>
              <a:rPr lang="en-ID" sz="2000" dirty="0" err="1"/>
              <a:t>Aplikasi</a:t>
            </a:r>
            <a:r>
              <a:rPr lang="en-ID" sz="2000" dirty="0"/>
              <a:t> yang </a:t>
            </a:r>
            <a:r>
              <a:rPr lang="en-ID" sz="2000" dirty="0" err="1"/>
              <a:t>dikembangkan</a:t>
            </a:r>
            <a:r>
              <a:rPr lang="en-ID" sz="2000" dirty="0"/>
              <a:t> </a:t>
            </a:r>
            <a:r>
              <a:rPr lang="en-ID" sz="2000" dirty="0" err="1"/>
              <a:t>menampilkan</a:t>
            </a:r>
            <a:r>
              <a:rPr lang="en-ID" sz="2000" dirty="0"/>
              <a:t> </a:t>
            </a:r>
            <a:r>
              <a:rPr lang="en-ID" sz="2000" dirty="0" err="1"/>
              <a:t>hasil</a:t>
            </a:r>
            <a:r>
              <a:rPr lang="en-ID" sz="2000" dirty="0"/>
              <a:t> </a:t>
            </a:r>
            <a:r>
              <a:rPr lang="en-ID" sz="2000" dirty="0" err="1"/>
              <a:t>pengukuran</a:t>
            </a:r>
            <a:r>
              <a:rPr lang="en-ID" sz="2000" dirty="0"/>
              <a:t> </a:t>
            </a:r>
            <a:r>
              <a:rPr lang="en-ID" sz="2000" dirty="0" err="1"/>
              <a:t>dari</a:t>
            </a:r>
            <a:r>
              <a:rPr lang="en-ID" sz="2000" dirty="0"/>
              <a:t> </a:t>
            </a:r>
            <a:r>
              <a:rPr lang="en-ID" sz="2000" dirty="0" err="1"/>
              <a:t>seluruh</a:t>
            </a:r>
            <a:r>
              <a:rPr lang="en-ID" sz="2000" dirty="0"/>
              <a:t> sensor, </a:t>
            </a:r>
            <a:r>
              <a:rPr lang="en-ID" sz="2000" dirty="0" err="1"/>
              <a:t>memberikan</a:t>
            </a:r>
            <a:r>
              <a:rPr lang="en-ID" sz="2000" dirty="0"/>
              <a:t> </a:t>
            </a:r>
            <a:r>
              <a:rPr lang="en-ID" sz="2000" dirty="0" err="1"/>
              <a:t>penanda</a:t>
            </a:r>
            <a:r>
              <a:rPr lang="en-ID" sz="2000" dirty="0"/>
              <a:t> </a:t>
            </a:r>
            <a:r>
              <a:rPr lang="en-ID" sz="2000" dirty="0" err="1"/>
              <a:t>untuk</a:t>
            </a:r>
            <a:r>
              <a:rPr lang="en-ID" sz="2000" dirty="0"/>
              <a:t> </a:t>
            </a:r>
            <a:r>
              <a:rPr lang="en-ID" sz="2000" dirty="0" err="1"/>
              <a:t>pengukuran</a:t>
            </a:r>
            <a:r>
              <a:rPr lang="en-ID" sz="2000" dirty="0"/>
              <a:t> yang </a:t>
            </a:r>
            <a:r>
              <a:rPr lang="en-ID" sz="2000" dirty="0" err="1">
                <a:highlight>
                  <a:srgbClr val="FFFF00"/>
                </a:highlight>
              </a:rPr>
              <a:t>melebihi</a:t>
            </a:r>
            <a:r>
              <a:rPr lang="en-ID" sz="2000" dirty="0">
                <a:highlight>
                  <a:srgbClr val="FFFF00"/>
                </a:highlight>
              </a:rPr>
              <a:t> </a:t>
            </a:r>
            <a:r>
              <a:rPr lang="en-ID" sz="2000" dirty="0" err="1">
                <a:highlight>
                  <a:srgbClr val="FFFF00"/>
                </a:highlight>
              </a:rPr>
              <a:t>ambang</a:t>
            </a:r>
            <a:r>
              <a:rPr lang="en-ID" sz="2000" dirty="0">
                <a:highlight>
                  <a:srgbClr val="FFFF00"/>
                </a:highlight>
              </a:rPr>
              <a:t> </a:t>
            </a:r>
            <a:r>
              <a:rPr lang="en-ID" sz="2000" dirty="0" err="1">
                <a:highlight>
                  <a:srgbClr val="FFFF00"/>
                </a:highlight>
              </a:rPr>
              <a:t>batas</a:t>
            </a:r>
            <a:r>
              <a:rPr lang="en-ID" sz="2000" dirty="0">
                <a:highlight>
                  <a:srgbClr val="FFFF00"/>
                </a:highlight>
              </a:rPr>
              <a:t> </a:t>
            </a:r>
            <a:r>
              <a:rPr lang="en-ID" sz="2000" dirty="0"/>
              <a:t>(</a:t>
            </a:r>
            <a:r>
              <a:rPr lang="en-ID" sz="2000" dirty="0" err="1"/>
              <a:t>tentu</a:t>
            </a:r>
            <a:r>
              <a:rPr lang="en-ID" sz="2000" dirty="0"/>
              <a:t> </a:t>
            </a:r>
            <a:r>
              <a:rPr lang="en-ID" sz="2000" dirty="0" err="1"/>
              <a:t>ambang</a:t>
            </a:r>
            <a:r>
              <a:rPr lang="en-ID" sz="2000" dirty="0"/>
              <a:t> </a:t>
            </a:r>
            <a:r>
              <a:rPr lang="en-ID" sz="2000" dirty="0" err="1"/>
              <a:t>batas</a:t>
            </a:r>
            <a:r>
              <a:rPr lang="en-ID" sz="2000" dirty="0"/>
              <a:t> </a:t>
            </a:r>
            <a:r>
              <a:rPr lang="en-ID" sz="2000" dirty="0" err="1"/>
              <a:t>didasarkan</a:t>
            </a:r>
            <a:r>
              <a:rPr lang="en-ID" sz="2000" dirty="0"/>
              <a:t> pada </a:t>
            </a:r>
            <a:r>
              <a:rPr lang="en-ID" sz="2000" dirty="0" err="1"/>
              <a:t>literatur</a:t>
            </a:r>
            <a:r>
              <a:rPr lang="en-ID" sz="2000" dirty="0"/>
              <a:t> </a:t>
            </a:r>
            <a:r>
              <a:rPr lang="en-ID" sz="2000" dirty="0" err="1"/>
              <a:t>sah</a:t>
            </a:r>
            <a:r>
              <a:rPr lang="en-ID" sz="2000" dirty="0"/>
              <a:t> – </a:t>
            </a:r>
            <a:r>
              <a:rPr lang="en-ID" sz="2000" dirty="0" err="1"/>
              <a:t>standar</a:t>
            </a:r>
            <a:r>
              <a:rPr lang="en-ID" sz="2000" dirty="0"/>
              <a:t> </a:t>
            </a:r>
            <a:r>
              <a:rPr lang="en-ID" sz="2000" dirty="0" err="1"/>
              <a:t>kesehatan</a:t>
            </a:r>
            <a:r>
              <a:rPr lang="en-ID" sz="2000" dirty="0"/>
              <a:t>) – </a:t>
            </a:r>
            <a:r>
              <a:rPr lang="en-ID" sz="2000" dirty="0" err="1"/>
              <a:t>ini</a:t>
            </a:r>
            <a:r>
              <a:rPr lang="en-ID" sz="2000" dirty="0"/>
              <a:t> </a:t>
            </a:r>
            <a:r>
              <a:rPr lang="en-ID" sz="2000" dirty="0" err="1"/>
              <a:t>perlu</a:t>
            </a:r>
            <a:r>
              <a:rPr lang="en-ID" sz="2000" dirty="0"/>
              <a:t> </a:t>
            </a:r>
            <a:r>
              <a:rPr lang="en-ID" sz="2000" dirty="0" err="1"/>
              <a:t>dicari</a:t>
            </a:r>
            <a:r>
              <a:rPr lang="en-ID" sz="2000" dirty="0"/>
              <a:t> </a:t>
            </a:r>
            <a:r>
              <a:rPr lang="en-ID" sz="2000" dirty="0" err="1"/>
              <a:t>literaturnya</a:t>
            </a:r>
            <a:endParaRPr dirty="0"/>
          </a:p>
          <a:p>
            <a:pPr marL="685800" lvl="1" indent="-228600" algn="l" rtl="0">
              <a:lnSpc>
                <a:spcPct val="90000"/>
              </a:lnSpc>
              <a:spcBef>
                <a:spcPts val="500"/>
              </a:spcBef>
              <a:spcAft>
                <a:spcPts val="0"/>
              </a:spcAft>
              <a:buSzPts val="1600"/>
              <a:buChar char="▪"/>
            </a:pPr>
            <a:r>
              <a:rPr lang="en-ID" sz="1600" dirty="0" err="1"/>
              <a:t>Pilihan</a:t>
            </a:r>
            <a:r>
              <a:rPr lang="en-ID" sz="1600" dirty="0"/>
              <a:t> </a:t>
            </a:r>
            <a:r>
              <a:rPr lang="en-ID" sz="1600" dirty="0" err="1"/>
              <a:t>pengembangan</a:t>
            </a:r>
            <a:r>
              <a:rPr lang="en-ID" sz="1600" dirty="0"/>
              <a:t> </a:t>
            </a:r>
            <a:r>
              <a:rPr lang="en-ID" sz="1600" dirty="0" err="1"/>
              <a:t>aplikasi</a:t>
            </a:r>
            <a:r>
              <a:rPr lang="en-ID" sz="1600" dirty="0"/>
              <a:t>: </a:t>
            </a:r>
            <a:r>
              <a:rPr lang="en-ID" sz="1600" dirty="0">
                <a:highlight>
                  <a:srgbClr val="FFFF00"/>
                </a:highlight>
              </a:rPr>
              <a:t>Desktop-based, Web-based, Android</a:t>
            </a:r>
            <a:endParaRPr sz="1600" dirty="0">
              <a:highlight>
                <a:srgbClr val="FFFF00"/>
              </a:highlight>
            </a:endParaRPr>
          </a:p>
          <a:p>
            <a:pPr marL="228600" lvl="0" indent="-101600" algn="l" rtl="0">
              <a:lnSpc>
                <a:spcPct val="90000"/>
              </a:lnSpc>
              <a:spcBef>
                <a:spcPts val="1000"/>
              </a:spcBef>
              <a:spcAft>
                <a:spcPts val="0"/>
              </a:spcAft>
              <a:buClr>
                <a:srgbClr val="3769B0"/>
              </a:buClr>
              <a:buSzPts val="2000"/>
              <a:buFont typeface="Noto Sans Symbols"/>
              <a:buNone/>
            </a:pPr>
            <a:endParaRPr sz="2000" dirty="0"/>
          </a:p>
          <a:p>
            <a:pPr marL="228600" lvl="0" indent="-101600" algn="l" rtl="0">
              <a:lnSpc>
                <a:spcPct val="90000"/>
              </a:lnSpc>
              <a:spcBef>
                <a:spcPts val="1000"/>
              </a:spcBef>
              <a:spcAft>
                <a:spcPts val="0"/>
              </a:spcAft>
              <a:buClr>
                <a:srgbClr val="3769B0"/>
              </a:buClr>
              <a:buSzPts val="2000"/>
              <a:buFont typeface="Noto Sans Symbols"/>
              <a:buNone/>
            </a:pPr>
            <a:endParaRPr sz="2000" dirty="0"/>
          </a:p>
        </p:txBody>
      </p:sp>
      <p:pic>
        <p:nvPicPr>
          <p:cNvPr id="224" name="Google Shape;224;p22"/>
          <p:cNvPicPr preferRelativeResize="0"/>
          <p:nvPr/>
        </p:nvPicPr>
        <p:blipFill rotWithShape="1">
          <a:blip r:embed="rId3">
            <a:alphaModFix/>
          </a:blip>
          <a:srcRect/>
          <a:stretch/>
        </p:blipFill>
        <p:spPr>
          <a:xfrm>
            <a:off x="5541310" y="779929"/>
            <a:ext cx="2860446" cy="1315805"/>
          </a:xfrm>
          <a:prstGeom prst="rect">
            <a:avLst/>
          </a:prstGeom>
          <a:noFill/>
          <a:ln>
            <a:noFill/>
          </a:ln>
        </p:spPr>
      </p:pic>
      <p:sp>
        <p:nvSpPr>
          <p:cNvPr id="225" name="Google Shape;225;p22"/>
          <p:cNvSpPr txBox="1"/>
          <p:nvPr/>
        </p:nvSpPr>
        <p:spPr>
          <a:xfrm>
            <a:off x="628650" y="203762"/>
            <a:ext cx="7886700" cy="64340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B2E59"/>
              </a:buClr>
              <a:buSzPts val="2000"/>
              <a:buFont typeface="Arial"/>
              <a:buNone/>
            </a:pPr>
            <a:r>
              <a:rPr lang="en-ID" sz="2000" cap="none">
                <a:solidFill>
                  <a:srgbClr val="1B2E59"/>
                </a:solidFill>
                <a:latin typeface="Arial"/>
                <a:ea typeface="Arial"/>
                <a:cs typeface="Arial"/>
                <a:sym typeface="Arial"/>
              </a:rPr>
              <a:t>ELH4905 – Pengembangan aplikasi pemantauan kesehatan menggunakan WSN berbasis Arduino </a:t>
            </a:r>
            <a:endParaRPr sz="2000" cap="none">
              <a:solidFill>
                <a:srgbClr val="1B2E59"/>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3"/>
          <p:cNvPicPr preferRelativeResize="0"/>
          <p:nvPr/>
        </p:nvPicPr>
        <p:blipFill rotWithShape="1">
          <a:blip r:embed="rId3">
            <a:alphaModFix/>
          </a:blip>
          <a:srcRect/>
          <a:stretch/>
        </p:blipFill>
        <p:spPr>
          <a:xfrm>
            <a:off x="1134219" y="1075991"/>
            <a:ext cx="4965326" cy="1655109"/>
          </a:xfrm>
          <a:prstGeom prst="rect">
            <a:avLst/>
          </a:prstGeom>
          <a:noFill/>
          <a:ln>
            <a:noFill/>
          </a:ln>
        </p:spPr>
      </p:pic>
      <p:sp>
        <p:nvSpPr>
          <p:cNvPr id="231" name="Google Shape;231;p23"/>
          <p:cNvSpPr txBox="1"/>
          <p:nvPr/>
        </p:nvSpPr>
        <p:spPr>
          <a:xfrm>
            <a:off x="6320118" y="1860455"/>
            <a:ext cx="4411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D" sz="1800">
                <a:solidFill>
                  <a:schemeClr val="dk1"/>
                </a:solidFill>
                <a:latin typeface="Arial"/>
                <a:ea typeface="Arial"/>
                <a:cs typeface="Arial"/>
                <a:sym typeface="Arial"/>
              </a:rPr>
              <a:t>[1]</a:t>
            </a:r>
            <a:endParaRPr sz="1800">
              <a:solidFill>
                <a:schemeClr val="dk1"/>
              </a:solidFill>
              <a:latin typeface="Arial"/>
              <a:ea typeface="Arial"/>
              <a:cs typeface="Arial"/>
              <a:sym typeface="Arial"/>
            </a:endParaRPr>
          </a:p>
        </p:txBody>
      </p:sp>
      <p:pic>
        <p:nvPicPr>
          <p:cNvPr id="232" name="Google Shape;232;p23"/>
          <p:cNvPicPr preferRelativeResize="0"/>
          <p:nvPr/>
        </p:nvPicPr>
        <p:blipFill rotWithShape="1">
          <a:blip r:embed="rId4">
            <a:alphaModFix/>
          </a:blip>
          <a:srcRect/>
          <a:stretch/>
        </p:blipFill>
        <p:spPr>
          <a:xfrm>
            <a:off x="1287940" y="2819020"/>
            <a:ext cx="4657884" cy="1748543"/>
          </a:xfrm>
          <a:prstGeom prst="rect">
            <a:avLst/>
          </a:prstGeom>
          <a:noFill/>
          <a:ln>
            <a:noFill/>
          </a:ln>
        </p:spPr>
      </p:pic>
      <p:sp>
        <p:nvSpPr>
          <p:cNvPr id="233" name="Google Shape;233;p23"/>
          <p:cNvSpPr txBox="1"/>
          <p:nvPr/>
        </p:nvSpPr>
        <p:spPr>
          <a:xfrm>
            <a:off x="6099545" y="3589176"/>
            <a:ext cx="4411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D" sz="1800">
                <a:solidFill>
                  <a:schemeClr val="dk1"/>
                </a:solidFill>
                <a:latin typeface="Arial"/>
                <a:ea typeface="Arial"/>
                <a:cs typeface="Arial"/>
                <a:sym typeface="Arial"/>
              </a:rPr>
              <a:t>[2]</a:t>
            </a:r>
            <a:endParaRPr sz="1800">
              <a:solidFill>
                <a:schemeClr val="dk1"/>
              </a:solidFill>
              <a:latin typeface="Arial"/>
              <a:ea typeface="Arial"/>
              <a:cs typeface="Arial"/>
              <a:sym typeface="Arial"/>
            </a:endParaRPr>
          </a:p>
        </p:txBody>
      </p:sp>
      <p:pic>
        <p:nvPicPr>
          <p:cNvPr id="234" name="Google Shape;234;p23"/>
          <p:cNvPicPr preferRelativeResize="0"/>
          <p:nvPr/>
        </p:nvPicPr>
        <p:blipFill rotWithShape="1">
          <a:blip r:embed="rId5">
            <a:alphaModFix/>
          </a:blip>
          <a:srcRect/>
          <a:stretch/>
        </p:blipFill>
        <p:spPr>
          <a:xfrm>
            <a:off x="2462212" y="4655484"/>
            <a:ext cx="2847975" cy="2038350"/>
          </a:xfrm>
          <a:prstGeom prst="rect">
            <a:avLst/>
          </a:prstGeom>
          <a:noFill/>
          <a:ln>
            <a:noFill/>
          </a:ln>
        </p:spPr>
      </p:pic>
      <p:sp>
        <p:nvSpPr>
          <p:cNvPr id="235" name="Google Shape;235;p23"/>
          <p:cNvSpPr txBox="1"/>
          <p:nvPr/>
        </p:nvSpPr>
        <p:spPr>
          <a:xfrm>
            <a:off x="5878972" y="5674659"/>
            <a:ext cx="4411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D" sz="1800">
                <a:solidFill>
                  <a:schemeClr val="dk1"/>
                </a:solidFill>
                <a:latin typeface="Arial"/>
                <a:ea typeface="Arial"/>
                <a:cs typeface="Arial"/>
                <a:sym typeface="Arial"/>
              </a:rPr>
              <a:t>[3]</a:t>
            </a:r>
            <a:endParaRPr sz="1800">
              <a:solidFill>
                <a:schemeClr val="dk1"/>
              </a:solidFill>
              <a:latin typeface="Arial"/>
              <a:ea typeface="Arial"/>
              <a:cs typeface="Arial"/>
              <a:sym typeface="Arial"/>
            </a:endParaRPr>
          </a:p>
        </p:txBody>
      </p:sp>
      <p:sp>
        <p:nvSpPr>
          <p:cNvPr id="236" name="Google Shape;236;p23"/>
          <p:cNvSpPr txBox="1">
            <a:spLocks noGrp="1"/>
          </p:cNvSpPr>
          <p:nvPr>
            <p:ph type="title"/>
          </p:nvPr>
        </p:nvSpPr>
        <p:spPr>
          <a:xfrm>
            <a:off x="628650" y="203762"/>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ELH4905 – Pengembangan aplikasi pemantauan kesehatan menggunakan WSN berbasis Arduino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body" idx="1"/>
          </p:nvPr>
        </p:nvSpPr>
        <p:spPr>
          <a:xfrm>
            <a:off x="628650" y="1196788"/>
            <a:ext cx="7886700" cy="493983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69B0"/>
              </a:buClr>
              <a:buSzPts val="2000"/>
              <a:buFont typeface="Noto Sans Symbols"/>
              <a:buChar char="▪"/>
            </a:pPr>
            <a:r>
              <a:rPr lang="en-ID" sz="2000"/>
              <a:t>Referensi</a:t>
            </a:r>
            <a:endParaRPr/>
          </a:p>
          <a:p>
            <a:pPr marL="800100" lvl="1" indent="-342900" algn="l" rtl="0">
              <a:lnSpc>
                <a:spcPct val="90000"/>
              </a:lnSpc>
              <a:spcBef>
                <a:spcPts val="500"/>
              </a:spcBef>
              <a:spcAft>
                <a:spcPts val="0"/>
              </a:spcAft>
              <a:buSzPts val="1600"/>
              <a:buFont typeface="Arial"/>
              <a:buAutoNum type="arabicPeriod"/>
            </a:pPr>
            <a:r>
              <a:rPr lang="en-ID" sz="1600"/>
              <a:t>K.M. Al-Aubidy*, A.M. Derbas and A.W. Al-Mutairi. </a:t>
            </a:r>
            <a:r>
              <a:rPr lang="en-ID" sz="1600" i="1"/>
              <a:t>Real-time healthcare monitoring system using wireless sensor network. Int. J. Digital Signals and Smart Systems, Vol. 1, No. 1, 2017</a:t>
            </a:r>
            <a:endParaRPr/>
          </a:p>
          <a:p>
            <a:pPr marL="800100" lvl="1" indent="-342900" algn="l" rtl="0">
              <a:lnSpc>
                <a:spcPct val="90000"/>
              </a:lnSpc>
              <a:spcBef>
                <a:spcPts val="500"/>
              </a:spcBef>
              <a:spcAft>
                <a:spcPts val="0"/>
              </a:spcAft>
              <a:buSzPts val="1600"/>
              <a:buFont typeface="Arial"/>
              <a:buAutoNum type="arabicPeriod"/>
            </a:pPr>
            <a:r>
              <a:rPr lang="en-ID" sz="1600"/>
              <a:t>Sharanbasappa Sali, Dr. Parvathi C. S., </a:t>
            </a:r>
            <a:r>
              <a:rPr lang="en-ID" sz="1600" i="1"/>
              <a:t>Health Monitoring System Using Wireless Sensor Network, Int. Journal of Engineering Research and Application ISSN : 2248-9622, Vol. 8, Issue 1, ( Part -IV) January 2018, pp.04-12 </a:t>
            </a:r>
            <a:endParaRPr/>
          </a:p>
          <a:p>
            <a:pPr marL="800100" lvl="1" indent="-342900" algn="l" rtl="0">
              <a:lnSpc>
                <a:spcPct val="90000"/>
              </a:lnSpc>
              <a:spcBef>
                <a:spcPts val="500"/>
              </a:spcBef>
              <a:spcAft>
                <a:spcPts val="0"/>
              </a:spcAft>
              <a:buSzPts val="1600"/>
              <a:buFont typeface="Arial"/>
              <a:buAutoNum type="arabicPeriod"/>
            </a:pPr>
            <a:r>
              <a:rPr lang="en-ID" sz="1600"/>
              <a:t>Er.Perumal Sindhu rekha.G., A Hospital Healthcare Monitoring System Using Wireless Sensor Networks. International Conference on Emerging trends in Engineering, Science and Sustainable Technology (ICETSST-2017)</a:t>
            </a:r>
            <a:endParaRPr/>
          </a:p>
          <a:p>
            <a:pPr marL="800100" lvl="1" indent="-342900" algn="l" rtl="0">
              <a:lnSpc>
                <a:spcPct val="90000"/>
              </a:lnSpc>
              <a:spcBef>
                <a:spcPts val="500"/>
              </a:spcBef>
              <a:spcAft>
                <a:spcPts val="0"/>
              </a:spcAft>
              <a:buSzPts val="1600"/>
              <a:buFont typeface="Arial"/>
              <a:buAutoNum type="arabicPeriod"/>
            </a:pPr>
            <a:r>
              <a:rPr lang="en-ID" sz="1600"/>
              <a:t>83 health projects </a:t>
            </a:r>
            <a:r>
              <a:rPr lang="en-ID" sz="1600" u="sng">
                <a:solidFill>
                  <a:schemeClr val="hlink"/>
                </a:solidFill>
                <a:hlinkClick r:id="rId3"/>
              </a:rPr>
              <a:t>https://create.arduino.cc/projecthub/projects/tags/health</a:t>
            </a:r>
            <a:endParaRPr sz="1600"/>
          </a:p>
          <a:p>
            <a:pPr marL="800100" lvl="1" indent="-342900" algn="l" rtl="0">
              <a:lnSpc>
                <a:spcPct val="90000"/>
              </a:lnSpc>
              <a:spcBef>
                <a:spcPts val="500"/>
              </a:spcBef>
              <a:spcAft>
                <a:spcPts val="0"/>
              </a:spcAft>
              <a:buSzPts val="1600"/>
              <a:buFont typeface="Arial"/>
              <a:buAutoNum type="arabicPeriod"/>
            </a:pPr>
            <a:r>
              <a:rPr lang="en-ID" sz="1600"/>
              <a:t>e-Health Sensor Platform V1.0 for Arduino and Raspberry Pi [Biometric / Medical Applications] </a:t>
            </a:r>
            <a:r>
              <a:rPr lang="en-ID" sz="1600" u="sng">
                <a:solidFill>
                  <a:schemeClr val="hlink"/>
                </a:solidFill>
                <a:hlinkClick r:id="rId4"/>
              </a:rPr>
              <a:t>https://www.cooking-hacks.com/documentation/tutorials/ehealth-v1-biometric-sensor-platform-arduino-raspberry-pi-medical</a:t>
            </a:r>
            <a:endParaRPr sz="1600" i="1"/>
          </a:p>
          <a:p>
            <a:pPr marL="800100" lvl="1" indent="-241300" algn="l" rtl="0">
              <a:lnSpc>
                <a:spcPct val="90000"/>
              </a:lnSpc>
              <a:spcBef>
                <a:spcPts val="500"/>
              </a:spcBef>
              <a:spcAft>
                <a:spcPts val="0"/>
              </a:spcAft>
              <a:buSzPts val="1600"/>
              <a:buFont typeface="Arial"/>
              <a:buNone/>
            </a:pPr>
            <a:endParaRPr sz="1600" i="1"/>
          </a:p>
          <a:p>
            <a:pPr marL="800100" lvl="1" indent="-241300" algn="l" rtl="0">
              <a:lnSpc>
                <a:spcPct val="90000"/>
              </a:lnSpc>
              <a:spcBef>
                <a:spcPts val="500"/>
              </a:spcBef>
              <a:spcAft>
                <a:spcPts val="0"/>
              </a:spcAft>
              <a:buSzPts val="1600"/>
              <a:buFont typeface="Arial"/>
              <a:buNone/>
            </a:pPr>
            <a:endParaRPr sz="1600" i="1"/>
          </a:p>
          <a:p>
            <a:pPr marL="685800" lvl="1" indent="-127000" algn="l" rtl="0">
              <a:lnSpc>
                <a:spcPct val="90000"/>
              </a:lnSpc>
              <a:spcBef>
                <a:spcPts val="500"/>
              </a:spcBef>
              <a:spcAft>
                <a:spcPts val="0"/>
              </a:spcAft>
              <a:buSzPts val="1600"/>
              <a:buNone/>
            </a:pPr>
            <a:endParaRPr sz="1600"/>
          </a:p>
        </p:txBody>
      </p:sp>
      <p:sp>
        <p:nvSpPr>
          <p:cNvPr id="242" name="Google Shape;242;p24"/>
          <p:cNvSpPr txBox="1">
            <a:spLocks noGrp="1"/>
          </p:cNvSpPr>
          <p:nvPr>
            <p:ph type="title"/>
          </p:nvPr>
        </p:nvSpPr>
        <p:spPr>
          <a:xfrm>
            <a:off x="628650" y="203762"/>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ELH4905 – Pengembangan aplikasi pemantauan kesehatan menggunakan WSN berbasis Arduino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628650" y="365126"/>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ELH4991 – Eksplorasi PreonVM dan membangun modul penyimpanan di Sensor Preon32 Virtenio (1)</a:t>
            </a:r>
            <a:endParaRPr sz="2000"/>
          </a:p>
        </p:txBody>
      </p:sp>
      <p:sp>
        <p:nvSpPr>
          <p:cNvPr id="248" name="Google Shape;248;p25"/>
          <p:cNvSpPr txBox="1">
            <a:spLocks noGrp="1"/>
          </p:cNvSpPr>
          <p:nvPr>
            <p:ph type="body" idx="1"/>
          </p:nvPr>
        </p:nvSpPr>
        <p:spPr>
          <a:xfrm>
            <a:off x="443752" y="1008529"/>
            <a:ext cx="5817756" cy="486783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3769B0"/>
              </a:buClr>
              <a:buSzPts val="1600"/>
              <a:buFont typeface="Noto Sans Symbols"/>
              <a:buChar char="▪"/>
            </a:pPr>
            <a:r>
              <a:rPr lang="en-ID" sz="1600"/>
              <a:t>Latar belakang</a:t>
            </a:r>
            <a:endParaRPr/>
          </a:p>
          <a:p>
            <a:pPr marL="685800" lvl="1" indent="-228600" algn="l" rtl="0">
              <a:lnSpc>
                <a:spcPct val="90000"/>
              </a:lnSpc>
              <a:spcBef>
                <a:spcPts val="500"/>
              </a:spcBef>
              <a:spcAft>
                <a:spcPts val="0"/>
              </a:spcAft>
              <a:buSzPts val="1400"/>
              <a:buChar char="▪"/>
            </a:pPr>
            <a:r>
              <a:rPr lang="en-ID" sz="1400"/>
              <a:t>PreonVM adalah sebuah virtual machine dari Virtenio yang disediakan untuk embedded system sensor Preon32</a:t>
            </a:r>
            <a:endParaRPr/>
          </a:p>
          <a:p>
            <a:pPr marL="685800" lvl="1" indent="-228600" algn="l" rtl="0">
              <a:lnSpc>
                <a:spcPct val="90000"/>
              </a:lnSpc>
              <a:spcBef>
                <a:spcPts val="500"/>
              </a:spcBef>
              <a:spcAft>
                <a:spcPts val="0"/>
              </a:spcAft>
              <a:buSzPts val="1400"/>
              <a:buChar char="▪"/>
            </a:pPr>
            <a:r>
              <a:rPr lang="en-ID" sz="1400"/>
              <a:t>Virtual Machine (VM) ini langsung berjalan pada sebuah mikrokontroller dan mendukung operasi sampai dengan 64-bit</a:t>
            </a:r>
            <a:endParaRPr/>
          </a:p>
          <a:p>
            <a:pPr marL="685800" lvl="1" indent="-228600" algn="l" rtl="0">
              <a:lnSpc>
                <a:spcPct val="90000"/>
              </a:lnSpc>
              <a:spcBef>
                <a:spcPts val="500"/>
              </a:spcBef>
              <a:spcAft>
                <a:spcPts val="0"/>
              </a:spcAft>
              <a:buSzPts val="1400"/>
              <a:buChar char="▪"/>
            </a:pPr>
            <a:r>
              <a:rPr lang="en-ID" sz="1400"/>
              <a:t>VM memungkinkan eksekusi aplikasi standar Java pada Preon32 dan karena itu Virtenio menyediakan library (API) untuk interface dan perangkat yang berbeda</a:t>
            </a:r>
            <a:endParaRPr/>
          </a:p>
          <a:p>
            <a:pPr marL="685800" lvl="1" indent="-228600" algn="l" rtl="0">
              <a:lnSpc>
                <a:spcPct val="90000"/>
              </a:lnSpc>
              <a:spcBef>
                <a:spcPts val="500"/>
              </a:spcBef>
              <a:spcAft>
                <a:spcPts val="0"/>
              </a:spcAft>
              <a:buSzPts val="1400"/>
              <a:buChar char="▪"/>
            </a:pPr>
            <a:r>
              <a:rPr lang="en-ID" sz="1400"/>
              <a:t>Library Preon32 memiliki banyak package class baik yang digunakan di dalam sensor maupun yang digunakan dalam berinteraksi dengan sensor melalui USB/UART</a:t>
            </a:r>
            <a:endParaRPr/>
          </a:p>
          <a:p>
            <a:pPr marL="685800" lvl="1" indent="-228600" algn="l" rtl="0">
              <a:lnSpc>
                <a:spcPct val="90000"/>
              </a:lnSpc>
              <a:spcBef>
                <a:spcPts val="500"/>
              </a:spcBef>
              <a:spcAft>
                <a:spcPts val="0"/>
              </a:spcAft>
              <a:buSzPts val="1400"/>
              <a:buChar char="▪"/>
            </a:pPr>
            <a:r>
              <a:rPr lang="en-ID" sz="1400"/>
              <a:t>Preon32 memiliki kemampuan menyimpan data sensing di flash s/d 1 MB</a:t>
            </a:r>
            <a:endParaRPr/>
          </a:p>
          <a:p>
            <a:pPr marL="685800" lvl="1" indent="-228600" algn="l" rtl="0">
              <a:lnSpc>
                <a:spcPct val="90000"/>
              </a:lnSpc>
              <a:spcBef>
                <a:spcPts val="500"/>
              </a:spcBef>
              <a:spcAft>
                <a:spcPts val="0"/>
              </a:spcAft>
              <a:buSzPts val="1400"/>
              <a:buChar char="▪"/>
            </a:pPr>
            <a:r>
              <a:rPr lang="en-ID" sz="1400"/>
              <a:t>Perlu membangun modul untuk menyimpan data sensing ke flash memory.</a:t>
            </a:r>
            <a:endParaRPr/>
          </a:p>
          <a:p>
            <a:pPr marL="228600" lvl="0" indent="-228600" algn="l" rtl="0">
              <a:lnSpc>
                <a:spcPct val="90000"/>
              </a:lnSpc>
              <a:spcBef>
                <a:spcPts val="1000"/>
              </a:spcBef>
              <a:spcAft>
                <a:spcPts val="0"/>
              </a:spcAft>
              <a:buClr>
                <a:srgbClr val="3769B0"/>
              </a:buClr>
              <a:buSzPts val="1600"/>
              <a:buFont typeface="Noto Sans Symbols"/>
              <a:buChar char="▪"/>
            </a:pPr>
            <a:r>
              <a:rPr lang="en-ID" sz="1600"/>
              <a:t>Tujuan</a:t>
            </a:r>
            <a:endParaRPr/>
          </a:p>
          <a:p>
            <a:pPr marL="685800" lvl="1" indent="-228600" algn="l" rtl="0">
              <a:lnSpc>
                <a:spcPct val="90000"/>
              </a:lnSpc>
              <a:spcBef>
                <a:spcPts val="500"/>
              </a:spcBef>
              <a:spcAft>
                <a:spcPts val="0"/>
              </a:spcAft>
              <a:buSzPts val="2000"/>
              <a:buChar char="▪"/>
            </a:pPr>
            <a:r>
              <a:rPr lang="en-ID" sz="2000"/>
              <a:t>Eksplorasi PreonVM dan membangun modul penyimpanan di sensor Preon32 Virtenio</a:t>
            </a:r>
            <a:endParaRPr/>
          </a:p>
          <a:p>
            <a:pPr marL="685800" lvl="1" indent="-152400" algn="l" rtl="0">
              <a:lnSpc>
                <a:spcPct val="90000"/>
              </a:lnSpc>
              <a:spcBef>
                <a:spcPts val="500"/>
              </a:spcBef>
              <a:spcAft>
                <a:spcPts val="0"/>
              </a:spcAft>
              <a:buSzPts val="1200"/>
              <a:buNone/>
            </a:pPr>
            <a:endParaRPr sz="1200"/>
          </a:p>
        </p:txBody>
      </p:sp>
      <p:pic>
        <p:nvPicPr>
          <p:cNvPr id="249" name="Google Shape;249;p25"/>
          <p:cNvPicPr preferRelativeResize="0"/>
          <p:nvPr/>
        </p:nvPicPr>
        <p:blipFill rotWithShape="1">
          <a:blip r:embed="rId3">
            <a:alphaModFix/>
          </a:blip>
          <a:srcRect/>
          <a:stretch/>
        </p:blipFill>
        <p:spPr>
          <a:xfrm>
            <a:off x="6705260" y="1008529"/>
            <a:ext cx="2438740" cy="5325218"/>
          </a:xfrm>
          <a:prstGeom prst="rect">
            <a:avLst/>
          </a:prstGeom>
          <a:noFill/>
          <a:ln>
            <a:noFill/>
          </a:ln>
        </p:spPr>
      </p:pic>
      <p:pic>
        <p:nvPicPr>
          <p:cNvPr id="250" name="Google Shape;250;p25"/>
          <p:cNvPicPr preferRelativeResize="0"/>
          <p:nvPr/>
        </p:nvPicPr>
        <p:blipFill rotWithShape="1">
          <a:blip r:embed="rId4">
            <a:alphaModFix/>
          </a:blip>
          <a:srcRect/>
          <a:stretch/>
        </p:blipFill>
        <p:spPr>
          <a:xfrm>
            <a:off x="5918560" y="4952310"/>
            <a:ext cx="3124636" cy="1848108"/>
          </a:xfrm>
          <a:prstGeom prst="rect">
            <a:avLst/>
          </a:prstGeom>
          <a:noFill/>
          <a:ln>
            <a:noFill/>
          </a:ln>
        </p:spPr>
      </p:pic>
      <p:sp>
        <p:nvSpPr>
          <p:cNvPr id="251" name="Google Shape;251;p25"/>
          <p:cNvSpPr txBox="1"/>
          <p:nvPr/>
        </p:nvSpPr>
        <p:spPr>
          <a:xfrm>
            <a:off x="2850848" y="5421908"/>
            <a:ext cx="2433846" cy="1378510"/>
          </a:xfrm>
          <a:prstGeom prst="rect">
            <a:avLst/>
          </a:prstGeom>
          <a:solidFill>
            <a:srgbClr val="FBE4D4"/>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B2E59"/>
              </a:buClr>
              <a:buSzPts val="2000"/>
              <a:buFont typeface="Arial"/>
              <a:buNone/>
            </a:pPr>
            <a:r>
              <a:rPr lang="en-ID" sz="2000" cap="none">
                <a:solidFill>
                  <a:srgbClr val="1B2E59"/>
                </a:solidFill>
                <a:latin typeface="Arial"/>
                <a:ea typeface="Arial"/>
                <a:cs typeface="Arial"/>
                <a:sym typeface="Arial"/>
              </a:rPr>
              <a:t>Sdh di presentasi pada semester lalu dengan kode ELH4891</a:t>
            </a:r>
            <a:endParaRPr sz="2000" cap="none">
              <a:solidFill>
                <a:srgbClr val="1B2E59"/>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txBox="1">
            <a:spLocks noGrp="1"/>
          </p:cNvSpPr>
          <p:nvPr>
            <p:ph type="title"/>
          </p:nvPr>
        </p:nvSpPr>
        <p:spPr>
          <a:xfrm>
            <a:off x="628650" y="365126"/>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ELH4991 – Eksplorasi PreonVM dan membangun modul penyimpanan di Sensor Preon32 Virtenio (2) </a:t>
            </a:r>
            <a:endParaRPr sz="2000"/>
          </a:p>
        </p:txBody>
      </p:sp>
      <p:sp>
        <p:nvSpPr>
          <p:cNvPr id="257" name="Google Shape;257;p26"/>
          <p:cNvSpPr txBox="1">
            <a:spLocks noGrp="1"/>
          </p:cNvSpPr>
          <p:nvPr>
            <p:ph type="body" idx="1"/>
          </p:nvPr>
        </p:nvSpPr>
        <p:spPr>
          <a:xfrm>
            <a:off x="628650" y="1237129"/>
            <a:ext cx="5301503" cy="493983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69B0"/>
              </a:buClr>
              <a:buSzPts val="2000"/>
              <a:buFont typeface="Noto Sans Symbols"/>
              <a:buChar char="▪"/>
            </a:pPr>
            <a:r>
              <a:rPr lang="en-ID" sz="2000"/>
              <a:t>Yang harus dipelajari mahasiswa</a:t>
            </a:r>
            <a:endParaRPr/>
          </a:p>
          <a:p>
            <a:pPr marL="685800" lvl="1" indent="-228600" algn="l" rtl="0">
              <a:lnSpc>
                <a:spcPct val="90000"/>
              </a:lnSpc>
              <a:spcBef>
                <a:spcPts val="500"/>
              </a:spcBef>
              <a:spcAft>
                <a:spcPts val="0"/>
              </a:spcAft>
              <a:buSzPts val="1600"/>
              <a:buChar char="▪"/>
            </a:pPr>
            <a:r>
              <a:rPr lang="en-ID" sz="1600"/>
              <a:t>Sensor Preon32 wireless module (Preon32Shuttle + Varisen)</a:t>
            </a:r>
            <a:endParaRPr/>
          </a:p>
          <a:p>
            <a:pPr marL="685800" lvl="1" indent="-228600" algn="l" rtl="0">
              <a:lnSpc>
                <a:spcPct val="90000"/>
              </a:lnSpc>
              <a:spcBef>
                <a:spcPts val="500"/>
              </a:spcBef>
              <a:spcAft>
                <a:spcPts val="0"/>
              </a:spcAft>
              <a:buSzPts val="1600"/>
              <a:buChar char="▪"/>
            </a:pPr>
            <a:r>
              <a:rPr lang="en-ID" sz="1600"/>
              <a:t>PreonVM (terdiri dari beberapa Java class library)</a:t>
            </a:r>
            <a:endParaRPr/>
          </a:p>
          <a:p>
            <a:pPr marL="685800" lvl="1" indent="-228600" algn="l" rtl="0">
              <a:lnSpc>
                <a:spcPct val="90000"/>
              </a:lnSpc>
              <a:spcBef>
                <a:spcPts val="500"/>
              </a:spcBef>
              <a:spcAft>
                <a:spcPts val="0"/>
              </a:spcAft>
              <a:buSzPts val="1600"/>
              <a:buChar char="▪"/>
            </a:pPr>
            <a:r>
              <a:rPr lang="en-ID" sz="1600"/>
              <a:t>Mengerti interface UART/USB</a:t>
            </a:r>
            <a:endParaRPr/>
          </a:p>
          <a:p>
            <a:pPr marL="685800" lvl="1" indent="-228600" algn="l" rtl="0">
              <a:lnSpc>
                <a:spcPct val="90000"/>
              </a:lnSpc>
              <a:spcBef>
                <a:spcPts val="500"/>
              </a:spcBef>
              <a:spcAft>
                <a:spcPts val="0"/>
              </a:spcAft>
              <a:buSzPts val="1600"/>
              <a:buChar char="▪"/>
            </a:pPr>
            <a:r>
              <a:rPr lang="en-ID" sz="1600"/>
              <a:t>Java Programming</a:t>
            </a:r>
            <a:endParaRPr/>
          </a:p>
          <a:p>
            <a:pPr marL="228600" lvl="0" indent="-228600" algn="l" rtl="0">
              <a:lnSpc>
                <a:spcPct val="90000"/>
              </a:lnSpc>
              <a:spcBef>
                <a:spcPts val="1000"/>
              </a:spcBef>
              <a:spcAft>
                <a:spcPts val="0"/>
              </a:spcAft>
              <a:buClr>
                <a:srgbClr val="3769B0"/>
              </a:buClr>
              <a:buSzPts val="2000"/>
              <a:buFont typeface="Noto Sans Symbols"/>
              <a:buChar char="▪"/>
            </a:pPr>
            <a:r>
              <a:rPr lang="en-ID" sz="2000"/>
              <a:t>Untuk: 1 mahasiswa</a:t>
            </a:r>
            <a:endParaRPr/>
          </a:p>
          <a:p>
            <a:pPr marL="228600" lvl="0" indent="-101600" algn="l" rtl="0">
              <a:lnSpc>
                <a:spcPct val="90000"/>
              </a:lnSpc>
              <a:spcBef>
                <a:spcPts val="1000"/>
              </a:spcBef>
              <a:spcAft>
                <a:spcPts val="0"/>
              </a:spcAft>
              <a:buClr>
                <a:srgbClr val="3769B0"/>
              </a:buClr>
              <a:buSzPts val="2000"/>
              <a:buFont typeface="Noto Sans Symbols"/>
              <a:buNone/>
            </a:pPr>
            <a:endParaRPr sz="2000"/>
          </a:p>
          <a:p>
            <a:pPr marL="228600" lvl="0" indent="-101600" algn="l" rtl="0">
              <a:lnSpc>
                <a:spcPct val="90000"/>
              </a:lnSpc>
              <a:spcBef>
                <a:spcPts val="1000"/>
              </a:spcBef>
              <a:spcAft>
                <a:spcPts val="0"/>
              </a:spcAft>
              <a:buClr>
                <a:srgbClr val="3769B0"/>
              </a:buClr>
              <a:buSzPts val="2000"/>
              <a:buFont typeface="Noto Sans Symbols"/>
              <a:buNone/>
            </a:pPr>
            <a:endParaRPr sz="2000"/>
          </a:p>
          <a:p>
            <a:pPr marL="228600" lvl="0" indent="-50800" algn="l" rtl="0">
              <a:lnSpc>
                <a:spcPct val="90000"/>
              </a:lnSpc>
              <a:spcBef>
                <a:spcPts val="1000"/>
              </a:spcBef>
              <a:spcAft>
                <a:spcPts val="0"/>
              </a:spcAft>
              <a:buClr>
                <a:srgbClr val="3769B0"/>
              </a:buClr>
              <a:buSzPts val="2800"/>
              <a:buFont typeface="Noto Sans Symbols"/>
              <a:buNone/>
            </a:pPr>
            <a:endParaRPr/>
          </a:p>
        </p:txBody>
      </p:sp>
      <p:pic>
        <p:nvPicPr>
          <p:cNvPr id="258" name="Google Shape;258;p26"/>
          <p:cNvPicPr preferRelativeResize="0"/>
          <p:nvPr/>
        </p:nvPicPr>
        <p:blipFill rotWithShape="1">
          <a:blip r:embed="rId3">
            <a:alphaModFix/>
          </a:blip>
          <a:srcRect/>
          <a:stretch/>
        </p:blipFill>
        <p:spPr>
          <a:xfrm>
            <a:off x="5470103" y="2402681"/>
            <a:ext cx="3322329" cy="1304365"/>
          </a:xfrm>
          <a:prstGeom prst="rect">
            <a:avLst/>
          </a:prstGeom>
          <a:noFill/>
          <a:ln>
            <a:noFill/>
          </a:ln>
        </p:spPr>
      </p:pic>
      <p:pic>
        <p:nvPicPr>
          <p:cNvPr id="259" name="Google Shape;259;p26"/>
          <p:cNvPicPr preferRelativeResize="0"/>
          <p:nvPr/>
        </p:nvPicPr>
        <p:blipFill rotWithShape="1">
          <a:blip r:embed="rId4">
            <a:alphaModFix/>
          </a:blip>
          <a:srcRect/>
          <a:stretch/>
        </p:blipFill>
        <p:spPr>
          <a:xfrm>
            <a:off x="6402795" y="686827"/>
            <a:ext cx="1456946" cy="1446232"/>
          </a:xfrm>
          <a:prstGeom prst="rect">
            <a:avLst/>
          </a:prstGeom>
          <a:noFill/>
          <a:ln>
            <a:noFill/>
          </a:ln>
        </p:spPr>
      </p:pic>
      <p:pic>
        <p:nvPicPr>
          <p:cNvPr id="260" name="Google Shape;260;p26"/>
          <p:cNvPicPr preferRelativeResize="0"/>
          <p:nvPr/>
        </p:nvPicPr>
        <p:blipFill rotWithShape="1">
          <a:blip r:embed="rId5">
            <a:alphaModFix/>
          </a:blip>
          <a:srcRect/>
          <a:stretch/>
        </p:blipFill>
        <p:spPr>
          <a:xfrm>
            <a:off x="6312131" y="4200010"/>
            <a:ext cx="1916414" cy="1345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title"/>
          </p:nvPr>
        </p:nvSpPr>
        <p:spPr>
          <a:xfrm>
            <a:off x="628650" y="365126"/>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ELH4991 – Eksplorasi PreonVM dan membangun modul penyimpanan di Sensor Preon32 Virtenio (3) </a:t>
            </a:r>
            <a:endParaRPr sz="2000"/>
          </a:p>
        </p:txBody>
      </p:sp>
      <p:sp>
        <p:nvSpPr>
          <p:cNvPr id="266" name="Google Shape;266;p27"/>
          <p:cNvSpPr txBox="1">
            <a:spLocks noGrp="1"/>
          </p:cNvSpPr>
          <p:nvPr>
            <p:ph type="body" idx="1"/>
          </p:nvPr>
        </p:nvSpPr>
        <p:spPr>
          <a:xfrm>
            <a:off x="628650" y="1196788"/>
            <a:ext cx="7886700" cy="493983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69B0"/>
              </a:buClr>
              <a:buSzPts val="2000"/>
              <a:buFont typeface="Noto Sans Symbols"/>
              <a:buChar char="▪"/>
            </a:pPr>
            <a:r>
              <a:rPr lang="en-ID" sz="2000"/>
              <a:t>Referensi</a:t>
            </a:r>
            <a:endParaRPr/>
          </a:p>
          <a:p>
            <a:pPr marL="685800" lvl="1" indent="-228600" algn="l" rtl="0">
              <a:lnSpc>
                <a:spcPct val="90000"/>
              </a:lnSpc>
              <a:spcBef>
                <a:spcPts val="500"/>
              </a:spcBef>
              <a:spcAft>
                <a:spcPts val="0"/>
              </a:spcAft>
              <a:buSzPts val="1600"/>
              <a:buChar char="▪"/>
            </a:pPr>
            <a:r>
              <a:rPr lang="en-ID" sz="1600"/>
              <a:t>Dokumentasi Preon32 Virtenio (Preon32 Shuttle, Varisen, dst), Virtenio Java Class Library Doc</a:t>
            </a:r>
            <a:endParaRPr/>
          </a:p>
          <a:p>
            <a:pPr marL="685800" lvl="1" indent="-228600" algn="l" rtl="0">
              <a:lnSpc>
                <a:spcPct val="90000"/>
              </a:lnSpc>
              <a:spcBef>
                <a:spcPts val="500"/>
              </a:spcBef>
              <a:spcAft>
                <a:spcPts val="0"/>
              </a:spcAft>
              <a:buSzPts val="1600"/>
              <a:buChar char="▪"/>
            </a:pPr>
            <a:r>
              <a:rPr lang="en-ID" sz="1600" u="sng">
                <a:solidFill>
                  <a:schemeClr val="hlink"/>
                </a:solidFill>
                <a:hlinkClick r:id="rId3"/>
              </a:rPr>
              <a:t>https://www.virtenio.com/en/portfolio-items/preonvm/</a:t>
            </a:r>
            <a:endParaRPr sz="1600"/>
          </a:p>
          <a:p>
            <a:pPr marL="685800" lvl="1" indent="-127000" algn="l" rtl="0">
              <a:lnSpc>
                <a:spcPct val="90000"/>
              </a:lnSpc>
              <a:spcBef>
                <a:spcPts val="500"/>
              </a:spcBef>
              <a:spcAft>
                <a:spcPts val="0"/>
              </a:spcAft>
              <a:buSzPts val="1600"/>
              <a:buNone/>
            </a:pPr>
            <a:endParaRPr sz="1600"/>
          </a:p>
          <a:p>
            <a:pPr marL="685800" lvl="1" indent="-127000" algn="l" rtl="0">
              <a:lnSpc>
                <a:spcPct val="90000"/>
              </a:lnSpc>
              <a:spcBef>
                <a:spcPts val="500"/>
              </a:spcBef>
              <a:spcAft>
                <a:spcPts val="0"/>
              </a:spcAft>
              <a:buSzPts val="1600"/>
              <a:buNone/>
            </a:pPr>
            <a:endParaRPr sz="1600"/>
          </a:p>
          <a:p>
            <a:pPr marL="800100" lvl="1" indent="-241300" algn="l" rtl="0">
              <a:lnSpc>
                <a:spcPct val="90000"/>
              </a:lnSpc>
              <a:spcBef>
                <a:spcPts val="500"/>
              </a:spcBef>
              <a:spcAft>
                <a:spcPts val="0"/>
              </a:spcAft>
              <a:buSzPts val="1600"/>
              <a:buFont typeface="Arial"/>
              <a:buNone/>
            </a:pPr>
            <a:endParaRPr sz="1600"/>
          </a:p>
          <a:p>
            <a:pPr marL="685800" lvl="1" indent="-127000" algn="l" rtl="0">
              <a:lnSpc>
                <a:spcPct val="90000"/>
              </a:lnSpc>
              <a:spcBef>
                <a:spcPts val="500"/>
              </a:spcBef>
              <a:spcAft>
                <a:spcPts val="0"/>
              </a:spcAft>
              <a:buSzPts val="1600"/>
              <a:buNone/>
            </a:pP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title"/>
          </p:nvPr>
        </p:nvSpPr>
        <p:spPr>
          <a:xfrm>
            <a:off x="628650" y="365126"/>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ELH4992 – Eksplorasi PreonVM dan membangun modul interface USB dengan komputer</a:t>
            </a:r>
            <a:endParaRPr sz="2000"/>
          </a:p>
        </p:txBody>
      </p:sp>
      <p:sp>
        <p:nvSpPr>
          <p:cNvPr id="272" name="Google Shape;272;p28"/>
          <p:cNvSpPr txBox="1">
            <a:spLocks noGrp="1"/>
          </p:cNvSpPr>
          <p:nvPr>
            <p:ph type="body" idx="1"/>
          </p:nvPr>
        </p:nvSpPr>
        <p:spPr>
          <a:xfrm>
            <a:off x="443752" y="1008529"/>
            <a:ext cx="5817756" cy="486783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3769B0"/>
              </a:buClr>
              <a:buSzPts val="1600"/>
              <a:buFont typeface="Noto Sans Symbols"/>
              <a:buChar char="▪"/>
            </a:pPr>
            <a:r>
              <a:rPr lang="en-ID" sz="1600"/>
              <a:t>Latar belakang</a:t>
            </a:r>
            <a:endParaRPr/>
          </a:p>
          <a:p>
            <a:pPr marL="685800" lvl="1" indent="-228600" algn="l" rtl="0">
              <a:lnSpc>
                <a:spcPct val="90000"/>
              </a:lnSpc>
              <a:spcBef>
                <a:spcPts val="500"/>
              </a:spcBef>
              <a:spcAft>
                <a:spcPts val="0"/>
              </a:spcAft>
              <a:buSzPts val="1400"/>
              <a:buChar char="▪"/>
            </a:pPr>
            <a:r>
              <a:rPr lang="en-ID" sz="1400"/>
              <a:t>PreonVM adalah sebuah virtual machine dari Virtenio yang disediakan untuk embedded system sensor Preon32</a:t>
            </a:r>
            <a:endParaRPr/>
          </a:p>
          <a:p>
            <a:pPr marL="685800" lvl="1" indent="-228600" algn="l" rtl="0">
              <a:lnSpc>
                <a:spcPct val="90000"/>
              </a:lnSpc>
              <a:spcBef>
                <a:spcPts val="500"/>
              </a:spcBef>
              <a:spcAft>
                <a:spcPts val="0"/>
              </a:spcAft>
              <a:buSzPts val="1400"/>
              <a:buChar char="▪"/>
            </a:pPr>
            <a:r>
              <a:rPr lang="en-ID" sz="1400"/>
              <a:t>Virtual Machine (VM) ini langsung berjalan pada sebuah mikrokontroller dan mendukung operasi sampai dengan 64-bit</a:t>
            </a:r>
            <a:endParaRPr/>
          </a:p>
          <a:p>
            <a:pPr marL="685800" lvl="1" indent="-228600" algn="l" rtl="0">
              <a:lnSpc>
                <a:spcPct val="90000"/>
              </a:lnSpc>
              <a:spcBef>
                <a:spcPts val="500"/>
              </a:spcBef>
              <a:spcAft>
                <a:spcPts val="0"/>
              </a:spcAft>
              <a:buSzPts val="1400"/>
              <a:buChar char="▪"/>
            </a:pPr>
            <a:r>
              <a:rPr lang="en-ID" sz="1400"/>
              <a:t>VM memungkinkan eksekusi aplikasi standar Java pada Preon32 dan karena itu Virtenio menyediakan library (API) untuk interface dan perangkat yang berbeda</a:t>
            </a:r>
            <a:endParaRPr/>
          </a:p>
          <a:p>
            <a:pPr marL="685800" lvl="1" indent="-228600" algn="l" rtl="0">
              <a:lnSpc>
                <a:spcPct val="90000"/>
              </a:lnSpc>
              <a:spcBef>
                <a:spcPts val="500"/>
              </a:spcBef>
              <a:spcAft>
                <a:spcPts val="0"/>
              </a:spcAft>
              <a:buSzPts val="1400"/>
              <a:buChar char="▪"/>
            </a:pPr>
            <a:r>
              <a:rPr lang="en-ID" sz="1400"/>
              <a:t>Library Preon32 memiliki banyak package class baik yang digunakan di dalam sensor maupun yang digunakan dalam berinteraksi dengan sensor melalui USB/UART</a:t>
            </a:r>
            <a:endParaRPr/>
          </a:p>
          <a:p>
            <a:pPr marL="685800" lvl="1" indent="-228600" algn="l" rtl="0">
              <a:lnSpc>
                <a:spcPct val="90000"/>
              </a:lnSpc>
              <a:spcBef>
                <a:spcPts val="500"/>
              </a:spcBef>
              <a:spcAft>
                <a:spcPts val="0"/>
              </a:spcAft>
              <a:buSzPts val="1400"/>
              <a:buChar char="▪"/>
            </a:pPr>
            <a:r>
              <a:rPr lang="en-ID" sz="1400"/>
              <a:t>Namun masih perlu dibangun modul untuk interface antara program yang ada di computer dengan Preon32 yang attach ke computer via USB/UART sehingga mudah untuk membaca dan/atau menulis data dari/ke Preon32 tersebut</a:t>
            </a:r>
            <a:endParaRPr/>
          </a:p>
          <a:p>
            <a:pPr marL="228600" lvl="0" indent="-228600" algn="l" rtl="0">
              <a:lnSpc>
                <a:spcPct val="90000"/>
              </a:lnSpc>
              <a:spcBef>
                <a:spcPts val="1000"/>
              </a:spcBef>
              <a:spcAft>
                <a:spcPts val="0"/>
              </a:spcAft>
              <a:buClr>
                <a:srgbClr val="3769B0"/>
              </a:buClr>
              <a:buSzPts val="1600"/>
              <a:buFont typeface="Noto Sans Symbols"/>
              <a:buChar char="▪"/>
            </a:pPr>
            <a:r>
              <a:rPr lang="en-ID" sz="1600"/>
              <a:t>Tujuan</a:t>
            </a:r>
            <a:endParaRPr/>
          </a:p>
          <a:p>
            <a:pPr marL="685800" lvl="1" indent="-228600" algn="l" rtl="0">
              <a:lnSpc>
                <a:spcPct val="90000"/>
              </a:lnSpc>
              <a:spcBef>
                <a:spcPts val="500"/>
              </a:spcBef>
              <a:spcAft>
                <a:spcPts val="0"/>
              </a:spcAft>
              <a:buSzPts val="2000"/>
              <a:buChar char="▪"/>
            </a:pPr>
            <a:r>
              <a:rPr lang="en-ID" sz="2000"/>
              <a:t>Eksplorasi PreonVM dan membangun modul interface antara computer dan Preon32 via USB/UART</a:t>
            </a:r>
            <a:endParaRPr/>
          </a:p>
          <a:p>
            <a:pPr marL="1143000" lvl="2" indent="-228600" algn="l" rtl="0">
              <a:lnSpc>
                <a:spcPct val="90000"/>
              </a:lnSpc>
              <a:spcBef>
                <a:spcPts val="500"/>
              </a:spcBef>
              <a:spcAft>
                <a:spcPts val="0"/>
              </a:spcAft>
              <a:buSzPts val="1600"/>
              <a:buChar char="▪"/>
            </a:pPr>
            <a:r>
              <a:rPr lang="en-ID" sz="1600"/>
              <a:t>Modul ini berupa package yang siap digunakan pada program Java di komputer</a:t>
            </a:r>
            <a:endParaRPr/>
          </a:p>
          <a:p>
            <a:pPr marL="685800" lvl="1" indent="-152400" algn="l" rtl="0">
              <a:lnSpc>
                <a:spcPct val="90000"/>
              </a:lnSpc>
              <a:spcBef>
                <a:spcPts val="500"/>
              </a:spcBef>
              <a:spcAft>
                <a:spcPts val="0"/>
              </a:spcAft>
              <a:buSzPts val="1200"/>
              <a:buNone/>
            </a:pPr>
            <a:endParaRPr sz="1200"/>
          </a:p>
        </p:txBody>
      </p:sp>
      <p:pic>
        <p:nvPicPr>
          <p:cNvPr id="273" name="Google Shape;273;p28"/>
          <p:cNvPicPr preferRelativeResize="0"/>
          <p:nvPr/>
        </p:nvPicPr>
        <p:blipFill rotWithShape="1">
          <a:blip r:embed="rId3">
            <a:alphaModFix/>
          </a:blip>
          <a:srcRect/>
          <a:stretch/>
        </p:blipFill>
        <p:spPr>
          <a:xfrm>
            <a:off x="6705260" y="1008529"/>
            <a:ext cx="2438740" cy="5325218"/>
          </a:xfrm>
          <a:prstGeom prst="rect">
            <a:avLst/>
          </a:prstGeom>
          <a:noFill/>
          <a:ln>
            <a:noFill/>
          </a:ln>
        </p:spPr>
      </p:pic>
      <p:pic>
        <p:nvPicPr>
          <p:cNvPr id="274" name="Google Shape;274;p28"/>
          <p:cNvPicPr preferRelativeResize="0"/>
          <p:nvPr/>
        </p:nvPicPr>
        <p:blipFill rotWithShape="1">
          <a:blip r:embed="rId4">
            <a:alphaModFix/>
          </a:blip>
          <a:srcRect/>
          <a:stretch/>
        </p:blipFill>
        <p:spPr>
          <a:xfrm>
            <a:off x="6001095" y="2921804"/>
            <a:ext cx="3124636" cy="184810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9"/>
          <p:cNvSpPr txBox="1">
            <a:spLocks noGrp="1"/>
          </p:cNvSpPr>
          <p:nvPr>
            <p:ph type="body" idx="1"/>
          </p:nvPr>
        </p:nvSpPr>
        <p:spPr>
          <a:xfrm>
            <a:off x="628650" y="1237129"/>
            <a:ext cx="5301503" cy="493983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69B0"/>
              </a:buClr>
              <a:buSzPts val="2000"/>
              <a:buFont typeface="Noto Sans Symbols"/>
              <a:buChar char="▪"/>
            </a:pPr>
            <a:r>
              <a:rPr lang="en-ID" sz="2000"/>
              <a:t>Yang harus dipelajari mahasiswa</a:t>
            </a:r>
            <a:endParaRPr/>
          </a:p>
          <a:p>
            <a:pPr marL="685800" lvl="1" indent="-228600" algn="l" rtl="0">
              <a:lnSpc>
                <a:spcPct val="90000"/>
              </a:lnSpc>
              <a:spcBef>
                <a:spcPts val="500"/>
              </a:spcBef>
              <a:spcAft>
                <a:spcPts val="0"/>
              </a:spcAft>
              <a:buSzPts val="1600"/>
              <a:buChar char="▪"/>
            </a:pPr>
            <a:r>
              <a:rPr lang="en-ID" sz="1600"/>
              <a:t>Sensor Preon32 wireless module (Preon32Shuttle + Varisen)</a:t>
            </a:r>
            <a:endParaRPr/>
          </a:p>
          <a:p>
            <a:pPr marL="685800" lvl="1" indent="-228600" algn="l" rtl="0">
              <a:lnSpc>
                <a:spcPct val="90000"/>
              </a:lnSpc>
              <a:spcBef>
                <a:spcPts val="500"/>
              </a:spcBef>
              <a:spcAft>
                <a:spcPts val="0"/>
              </a:spcAft>
              <a:buSzPts val="1600"/>
              <a:buChar char="▪"/>
            </a:pPr>
            <a:r>
              <a:rPr lang="en-ID" sz="1600"/>
              <a:t>PreonVM (terdiri dari beberapa Java class library), secara khusus berkaitan dengan komunikasi UART</a:t>
            </a:r>
            <a:endParaRPr/>
          </a:p>
          <a:p>
            <a:pPr marL="685800" lvl="1" indent="-228600" algn="l" rtl="0">
              <a:lnSpc>
                <a:spcPct val="90000"/>
              </a:lnSpc>
              <a:spcBef>
                <a:spcPts val="500"/>
              </a:spcBef>
              <a:spcAft>
                <a:spcPts val="0"/>
              </a:spcAft>
              <a:buSzPts val="1600"/>
              <a:buChar char="▪"/>
            </a:pPr>
            <a:r>
              <a:rPr lang="en-ID" sz="1600"/>
              <a:t>Mengerti interface UART/USB</a:t>
            </a:r>
            <a:endParaRPr/>
          </a:p>
          <a:p>
            <a:pPr marL="685800" lvl="1" indent="-228600" algn="l" rtl="0">
              <a:lnSpc>
                <a:spcPct val="90000"/>
              </a:lnSpc>
              <a:spcBef>
                <a:spcPts val="500"/>
              </a:spcBef>
              <a:spcAft>
                <a:spcPts val="0"/>
              </a:spcAft>
              <a:buSzPts val="1600"/>
              <a:buChar char="▪"/>
            </a:pPr>
            <a:r>
              <a:rPr lang="en-ID" sz="1600"/>
              <a:t>Java Programming</a:t>
            </a:r>
            <a:endParaRPr/>
          </a:p>
          <a:p>
            <a:pPr marL="228600" lvl="0" indent="-228600" algn="l" rtl="0">
              <a:lnSpc>
                <a:spcPct val="90000"/>
              </a:lnSpc>
              <a:spcBef>
                <a:spcPts val="1000"/>
              </a:spcBef>
              <a:spcAft>
                <a:spcPts val="0"/>
              </a:spcAft>
              <a:buClr>
                <a:srgbClr val="3769B0"/>
              </a:buClr>
              <a:buSzPts val="2000"/>
              <a:buFont typeface="Noto Sans Symbols"/>
              <a:buChar char="▪"/>
            </a:pPr>
            <a:r>
              <a:rPr lang="en-ID" sz="2000"/>
              <a:t>Untuk: 1 mahasiswa</a:t>
            </a:r>
            <a:endParaRPr/>
          </a:p>
          <a:p>
            <a:pPr marL="228600" lvl="0" indent="-228600" algn="l" rtl="0">
              <a:lnSpc>
                <a:spcPct val="90000"/>
              </a:lnSpc>
              <a:spcBef>
                <a:spcPts val="1000"/>
              </a:spcBef>
              <a:spcAft>
                <a:spcPts val="0"/>
              </a:spcAft>
              <a:buClr>
                <a:srgbClr val="3769B0"/>
              </a:buClr>
              <a:buSzPts val="2000"/>
              <a:buFont typeface="Noto Sans Symbols"/>
              <a:buChar char="▪"/>
            </a:pPr>
            <a:r>
              <a:rPr lang="en-ID" sz="2000"/>
              <a:t>[new]: program yang dibuat adalah program untuk membaca sensor dan menulis sensor</a:t>
            </a:r>
            <a:endParaRPr/>
          </a:p>
          <a:p>
            <a:pPr marL="685800" lvl="1" indent="-228600" algn="l" rtl="0">
              <a:lnSpc>
                <a:spcPct val="90000"/>
              </a:lnSpc>
              <a:spcBef>
                <a:spcPts val="500"/>
              </a:spcBef>
              <a:spcAft>
                <a:spcPts val="0"/>
              </a:spcAft>
              <a:buSzPts val="1600"/>
              <a:buChar char="▪"/>
            </a:pPr>
            <a:r>
              <a:rPr lang="en-ID" sz="1600"/>
              <a:t>Untuk baca data stream dan menulis ke </a:t>
            </a:r>
            <a:endParaRPr/>
          </a:p>
          <a:p>
            <a:pPr marL="685800" lvl="1" indent="-228600" algn="l" rtl="0">
              <a:lnSpc>
                <a:spcPct val="90000"/>
              </a:lnSpc>
              <a:spcBef>
                <a:spcPts val="500"/>
              </a:spcBef>
              <a:spcAft>
                <a:spcPts val="0"/>
              </a:spcAft>
              <a:buSzPts val="1600"/>
              <a:buChar char="▪"/>
            </a:pPr>
            <a:r>
              <a:rPr lang="en-ID" sz="1600"/>
              <a:t>Untuk menulis file ke sensor via UART</a:t>
            </a:r>
            <a:endParaRPr/>
          </a:p>
          <a:p>
            <a:pPr marL="685800" lvl="1" indent="-228600" algn="l" rtl="0">
              <a:lnSpc>
                <a:spcPct val="90000"/>
              </a:lnSpc>
              <a:spcBef>
                <a:spcPts val="500"/>
              </a:spcBef>
              <a:spcAft>
                <a:spcPts val="0"/>
              </a:spcAft>
              <a:buSzPts val="1600"/>
              <a:buChar char="▪"/>
            </a:pPr>
            <a:r>
              <a:rPr lang="en-ID" sz="1600"/>
              <a:t>Dan mengeksplorasi class yang tersedia di com.virtenio.commander</a:t>
            </a:r>
            <a:endParaRPr/>
          </a:p>
          <a:p>
            <a:pPr marL="457200" lvl="1" indent="0" algn="l" rtl="0">
              <a:lnSpc>
                <a:spcPct val="90000"/>
              </a:lnSpc>
              <a:spcBef>
                <a:spcPts val="500"/>
              </a:spcBef>
              <a:spcAft>
                <a:spcPts val="0"/>
              </a:spcAft>
              <a:buSzPts val="1600"/>
              <a:buNone/>
            </a:pPr>
            <a:endParaRPr sz="1600"/>
          </a:p>
          <a:p>
            <a:pPr marL="228600" lvl="0" indent="-101600" algn="l" rtl="0">
              <a:lnSpc>
                <a:spcPct val="90000"/>
              </a:lnSpc>
              <a:spcBef>
                <a:spcPts val="1000"/>
              </a:spcBef>
              <a:spcAft>
                <a:spcPts val="0"/>
              </a:spcAft>
              <a:buClr>
                <a:srgbClr val="3769B0"/>
              </a:buClr>
              <a:buSzPts val="2000"/>
              <a:buFont typeface="Noto Sans Symbols"/>
              <a:buNone/>
            </a:pPr>
            <a:endParaRPr sz="2000"/>
          </a:p>
          <a:p>
            <a:pPr marL="228600" lvl="0" indent="-101600" algn="l" rtl="0">
              <a:lnSpc>
                <a:spcPct val="90000"/>
              </a:lnSpc>
              <a:spcBef>
                <a:spcPts val="1000"/>
              </a:spcBef>
              <a:spcAft>
                <a:spcPts val="0"/>
              </a:spcAft>
              <a:buClr>
                <a:srgbClr val="3769B0"/>
              </a:buClr>
              <a:buSzPts val="2000"/>
              <a:buFont typeface="Noto Sans Symbols"/>
              <a:buNone/>
            </a:pPr>
            <a:endParaRPr sz="2000"/>
          </a:p>
          <a:p>
            <a:pPr marL="228600" lvl="0" indent="-50800" algn="l" rtl="0">
              <a:lnSpc>
                <a:spcPct val="90000"/>
              </a:lnSpc>
              <a:spcBef>
                <a:spcPts val="1000"/>
              </a:spcBef>
              <a:spcAft>
                <a:spcPts val="0"/>
              </a:spcAft>
              <a:buClr>
                <a:srgbClr val="3769B0"/>
              </a:buClr>
              <a:buSzPts val="2800"/>
              <a:buFont typeface="Noto Sans Symbols"/>
              <a:buNone/>
            </a:pPr>
            <a:endParaRPr/>
          </a:p>
        </p:txBody>
      </p:sp>
      <p:pic>
        <p:nvPicPr>
          <p:cNvPr id="280" name="Google Shape;280;p29"/>
          <p:cNvPicPr preferRelativeResize="0"/>
          <p:nvPr/>
        </p:nvPicPr>
        <p:blipFill rotWithShape="1">
          <a:blip r:embed="rId3">
            <a:alphaModFix/>
          </a:blip>
          <a:srcRect/>
          <a:stretch/>
        </p:blipFill>
        <p:spPr>
          <a:xfrm>
            <a:off x="5915790" y="2968233"/>
            <a:ext cx="2619372" cy="1028380"/>
          </a:xfrm>
          <a:prstGeom prst="rect">
            <a:avLst/>
          </a:prstGeom>
          <a:noFill/>
          <a:ln>
            <a:noFill/>
          </a:ln>
        </p:spPr>
      </p:pic>
      <p:pic>
        <p:nvPicPr>
          <p:cNvPr id="281" name="Google Shape;281;p29"/>
          <p:cNvPicPr preferRelativeResize="0"/>
          <p:nvPr/>
        </p:nvPicPr>
        <p:blipFill rotWithShape="1">
          <a:blip r:embed="rId4">
            <a:alphaModFix/>
          </a:blip>
          <a:srcRect/>
          <a:stretch/>
        </p:blipFill>
        <p:spPr>
          <a:xfrm>
            <a:off x="6402795" y="686827"/>
            <a:ext cx="1456946" cy="1446232"/>
          </a:xfrm>
          <a:prstGeom prst="rect">
            <a:avLst/>
          </a:prstGeom>
          <a:noFill/>
          <a:ln>
            <a:noFill/>
          </a:ln>
        </p:spPr>
      </p:pic>
      <p:pic>
        <p:nvPicPr>
          <p:cNvPr id="282" name="Google Shape;282;p29"/>
          <p:cNvPicPr preferRelativeResize="0"/>
          <p:nvPr/>
        </p:nvPicPr>
        <p:blipFill rotWithShape="1">
          <a:blip r:embed="rId5">
            <a:alphaModFix/>
          </a:blip>
          <a:srcRect/>
          <a:stretch/>
        </p:blipFill>
        <p:spPr>
          <a:xfrm>
            <a:off x="6618748" y="4831788"/>
            <a:ext cx="1916414" cy="1345175"/>
          </a:xfrm>
          <a:prstGeom prst="rect">
            <a:avLst/>
          </a:prstGeom>
          <a:noFill/>
          <a:ln>
            <a:noFill/>
          </a:ln>
        </p:spPr>
      </p:pic>
      <p:sp>
        <p:nvSpPr>
          <p:cNvPr id="283" name="Google Shape;283;p29"/>
          <p:cNvSpPr txBox="1"/>
          <p:nvPr/>
        </p:nvSpPr>
        <p:spPr>
          <a:xfrm>
            <a:off x="781050" y="517526"/>
            <a:ext cx="7886700" cy="64340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B2E59"/>
              </a:buClr>
              <a:buSzPts val="2000"/>
              <a:buFont typeface="Arial"/>
              <a:buNone/>
            </a:pPr>
            <a:r>
              <a:rPr lang="en-ID" sz="2000" cap="none">
                <a:solidFill>
                  <a:srgbClr val="1B2E59"/>
                </a:solidFill>
                <a:latin typeface="Arial"/>
                <a:ea typeface="Arial"/>
                <a:cs typeface="Arial"/>
                <a:sym typeface="Arial"/>
              </a:rPr>
              <a:t>ELH4992 – Eksplorasi PreonVM dan membangun modul interface USB dengan Komputer</a:t>
            </a:r>
            <a:endParaRPr sz="2000" cap="none">
              <a:solidFill>
                <a:srgbClr val="1B2E5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body" idx="1"/>
          </p:nvPr>
        </p:nvSpPr>
        <p:spPr>
          <a:xfrm>
            <a:off x="628650" y="820660"/>
            <a:ext cx="7886700" cy="5289067"/>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rgbClr val="3769B0"/>
              </a:buClr>
              <a:buSzPts val="1960"/>
              <a:buFont typeface="Noto Sans Symbols"/>
              <a:buChar char="▪"/>
            </a:pPr>
            <a:r>
              <a:rPr lang="en-ID" sz="1960"/>
              <a:t>Node sensor (Arduino) yang dipasang dengan sensor pH, salinitas, DO, dan Turbidity di-deploy di lokasi yang ditentukan sebanyak 3-5 node sensor pada sebuah tambak.</a:t>
            </a:r>
            <a:endParaRPr/>
          </a:p>
          <a:p>
            <a:pPr marL="228600" lvl="0" indent="-228600" algn="l" rtl="0">
              <a:lnSpc>
                <a:spcPct val="70000"/>
              </a:lnSpc>
              <a:spcBef>
                <a:spcPts val="1000"/>
              </a:spcBef>
              <a:spcAft>
                <a:spcPts val="0"/>
              </a:spcAft>
              <a:buClr>
                <a:srgbClr val="3769B0"/>
              </a:buClr>
              <a:buSzPts val="1960"/>
              <a:buFont typeface="Noto Sans Symbols"/>
              <a:buChar char="▪"/>
            </a:pPr>
            <a:r>
              <a:rPr lang="en-ID" sz="1960"/>
              <a:t>Sensing dilakukan oleh node sensor dan pengukurannya dikiriman ke sink (base station) secara kontinu. </a:t>
            </a:r>
            <a:endParaRPr sz="1960"/>
          </a:p>
          <a:p>
            <a:pPr marL="685800" lvl="1" indent="-228600" algn="l" rtl="0">
              <a:lnSpc>
                <a:spcPct val="70000"/>
              </a:lnSpc>
              <a:spcBef>
                <a:spcPts val="500"/>
              </a:spcBef>
              <a:spcAft>
                <a:spcPts val="0"/>
              </a:spcAft>
              <a:buSzPts val="1679"/>
              <a:buChar char="▪"/>
            </a:pPr>
            <a:r>
              <a:rPr lang="en-ID" sz="1679"/>
              <a:t>Base station dapat terhubung ke computer dan aplikasi yang menampilkan nilai pengukuran setiap sensor </a:t>
            </a:r>
            <a:r>
              <a:rPr lang="en-ID" sz="1679" b="1"/>
              <a:t>atau</a:t>
            </a:r>
            <a:endParaRPr/>
          </a:p>
          <a:p>
            <a:pPr marL="685800" lvl="1" indent="-228600" algn="l" rtl="0">
              <a:lnSpc>
                <a:spcPct val="70000"/>
              </a:lnSpc>
              <a:spcBef>
                <a:spcPts val="500"/>
              </a:spcBef>
              <a:spcAft>
                <a:spcPts val="0"/>
              </a:spcAft>
              <a:buSzPts val="1679"/>
              <a:buChar char="▪"/>
            </a:pPr>
            <a:r>
              <a:rPr lang="en-ID" sz="1679"/>
              <a:t>Base station dapat terhubung ke raspberry dengan koneksi internet menyimpan hasil pengukuran di sebuah basis data dan aplikasi web-based dapat menampilkan hasil pengukuran tersebut</a:t>
            </a:r>
            <a:endParaRPr/>
          </a:p>
          <a:p>
            <a:pPr marL="228600" lvl="0" indent="-228600" algn="l" rtl="0">
              <a:lnSpc>
                <a:spcPct val="70000"/>
              </a:lnSpc>
              <a:spcBef>
                <a:spcPts val="1000"/>
              </a:spcBef>
              <a:spcAft>
                <a:spcPts val="0"/>
              </a:spcAft>
              <a:buClr>
                <a:srgbClr val="3769B0"/>
              </a:buClr>
              <a:buSzPts val="1960"/>
              <a:buFont typeface="Noto Sans Symbols"/>
              <a:buChar char="▪"/>
            </a:pPr>
            <a:r>
              <a:rPr lang="en-ID" sz="1960"/>
              <a:t>Kualitas air tambak berdasarkan kadar pH, salinitas, DO dan Turbidity memiliki ambang batas. Berdasarkan ambang batas tersebut, hasil pengukuran di setiap ditampilkan berbeda jika sdh melebihi ambang batas.</a:t>
            </a:r>
            <a:endParaRPr/>
          </a:p>
          <a:p>
            <a:pPr marL="228600" lvl="0" indent="-228600" algn="l" rtl="0">
              <a:lnSpc>
                <a:spcPct val="70000"/>
              </a:lnSpc>
              <a:spcBef>
                <a:spcPts val="1000"/>
              </a:spcBef>
              <a:spcAft>
                <a:spcPts val="0"/>
              </a:spcAft>
              <a:buClr>
                <a:srgbClr val="3769B0"/>
              </a:buClr>
              <a:buSzPts val="1960"/>
              <a:buFont typeface="Noto Sans Symbols"/>
              <a:buChar char="▪"/>
            </a:pPr>
            <a:r>
              <a:rPr lang="en-ID" sz="1960"/>
              <a:t>Deployment node sensor pada 3-5 lokasi di sebuah tambak diharapkan dapat memberikan representasi kondisi kualitas air tambah. </a:t>
            </a:r>
            <a:endParaRPr/>
          </a:p>
          <a:p>
            <a:pPr marL="228600" lvl="0" indent="-228600" algn="l" rtl="0">
              <a:lnSpc>
                <a:spcPct val="70000"/>
              </a:lnSpc>
              <a:spcBef>
                <a:spcPts val="1000"/>
              </a:spcBef>
              <a:spcAft>
                <a:spcPts val="0"/>
              </a:spcAft>
              <a:buClr>
                <a:srgbClr val="3769B0"/>
              </a:buClr>
              <a:buSzPts val="1960"/>
              <a:buFont typeface="Noto Sans Symbols"/>
              <a:buChar char="▪"/>
            </a:pPr>
            <a:r>
              <a:rPr lang="en-ID" sz="1960"/>
              <a:t>Keputusan diambil oleh pemilik tambak (yang memiliki pengetahuan ttg kualitas air tambak serta menentukan langkah berikutnya yang berkaitan </a:t>
            </a:r>
            <a:endParaRPr/>
          </a:p>
          <a:p>
            <a:pPr marL="685800" lvl="1" indent="-228600" algn="l" rtl="0">
              <a:lnSpc>
                <a:spcPct val="70000"/>
              </a:lnSpc>
              <a:spcBef>
                <a:spcPts val="500"/>
              </a:spcBef>
              <a:spcAft>
                <a:spcPts val="0"/>
              </a:spcAft>
              <a:buSzPts val="1679"/>
              <a:buChar char="▪"/>
            </a:pPr>
            <a:r>
              <a:rPr lang="en-ID" sz="1679"/>
              <a:t>Jadi PL tidak mengambil keputusan terhadap hasil pengukuran. Hal ini direncanakan sebagai fitur PL pada pengembangan berikutnya</a:t>
            </a:r>
            <a:endParaRPr/>
          </a:p>
        </p:txBody>
      </p:sp>
      <p:sp>
        <p:nvSpPr>
          <p:cNvPr id="104" name="Google Shape;104;p3"/>
          <p:cNvSpPr txBox="1">
            <a:spLocks noGrp="1"/>
          </p:cNvSpPr>
          <p:nvPr>
            <p:ph type="title"/>
          </p:nvPr>
        </p:nvSpPr>
        <p:spPr>
          <a:xfrm>
            <a:off x="628650" y="139840"/>
            <a:ext cx="7886700" cy="5227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3200"/>
              <a:buFont typeface="Candara"/>
              <a:buNone/>
            </a:pPr>
            <a:r>
              <a:rPr lang="en-ID" sz="3200"/>
              <a:t>Deskripsi Pengembangan PL Pemantauan</a:t>
            </a:r>
            <a:endParaRPr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0"/>
          <p:cNvSpPr txBox="1">
            <a:spLocks noGrp="1"/>
          </p:cNvSpPr>
          <p:nvPr>
            <p:ph type="body" idx="1"/>
          </p:nvPr>
        </p:nvSpPr>
        <p:spPr>
          <a:xfrm>
            <a:off x="628650" y="1196788"/>
            <a:ext cx="7886700" cy="493983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69B0"/>
              </a:buClr>
              <a:buSzPts val="2000"/>
              <a:buFont typeface="Noto Sans Symbols"/>
              <a:buChar char="▪"/>
            </a:pPr>
            <a:r>
              <a:rPr lang="en-ID" sz="2000"/>
              <a:t>Referensi</a:t>
            </a:r>
            <a:endParaRPr/>
          </a:p>
          <a:p>
            <a:pPr marL="685800" lvl="1" indent="-228600" algn="l" rtl="0">
              <a:lnSpc>
                <a:spcPct val="90000"/>
              </a:lnSpc>
              <a:spcBef>
                <a:spcPts val="500"/>
              </a:spcBef>
              <a:spcAft>
                <a:spcPts val="0"/>
              </a:spcAft>
              <a:buSzPts val="1600"/>
              <a:buChar char="▪"/>
            </a:pPr>
            <a:r>
              <a:rPr lang="en-ID" sz="1600"/>
              <a:t>Dokumentasi Preon32 Virtenio (Preon32 Shuttle, Varisen, dst), Virtenio Java Class Library Doc</a:t>
            </a:r>
            <a:endParaRPr/>
          </a:p>
          <a:p>
            <a:pPr marL="685800" lvl="1" indent="-228600" algn="l" rtl="0">
              <a:lnSpc>
                <a:spcPct val="90000"/>
              </a:lnSpc>
              <a:spcBef>
                <a:spcPts val="500"/>
              </a:spcBef>
              <a:spcAft>
                <a:spcPts val="0"/>
              </a:spcAft>
              <a:buSzPts val="1600"/>
              <a:buChar char="▪"/>
            </a:pPr>
            <a:r>
              <a:rPr lang="en-ID" sz="1600" u="sng">
                <a:solidFill>
                  <a:schemeClr val="hlink"/>
                </a:solidFill>
                <a:hlinkClick r:id="rId3"/>
              </a:rPr>
              <a:t>https://www.virtenio.com/en/portfolio-items/preonvm/</a:t>
            </a:r>
            <a:endParaRPr sz="1600"/>
          </a:p>
          <a:p>
            <a:pPr marL="685800" lvl="1" indent="-127000" algn="l" rtl="0">
              <a:lnSpc>
                <a:spcPct val="90000"/>
              </a:lnSpc>
              <a:spcBef>
                <a:spcPts val="500"/>
              </a:spcBef>
              <a:spcAft>
                <a:spcPts val="0"/>
              </a:spcAft>
              <a:buSzPts val="1600"/>
              <a:buNone/>
            </a:pPr>
            <a:endParaRPr sz="1600"/>
          </a:p>
          <a:p>
            <a:pPr marL="685800" lvl="1" indent="-127000" algn="l" rtl="0">
              <a:lnSpc>
                <a:spcPct val="90000"/>
              </a:lnSpc>
              <a:spcBef>
                <a:spcPts val="500"/>
              </a:spcBef>
              <a:spcAft>
                <a:spcPts val="0"/>
              </a:spcAft>
              <a:buSzPts val="1600"/>
              <a:buNone/>
            </a:pPr>
            <a:endParaRPr sz="1600"/>
          </a:p>
          <a:p>
            <a:pPr marL="800100" lvl="1" indent="-241300" algn="l" rtl="0">
              <a:lnSpc>
                <a:spcPct val="90000"/>
              </a:lnSpc>
              <a:spcBef>
                <a:spcPts val="500"/>
              </a:spcBef>
              <a:spcAft>
                <a:spcPts val="0"/>
              </a:spcAft>
              <a:buSzPts val="1600"/>
              <a:buFont typeface="Arial"/>
              <a:buNone/>
            </a:pPr>
            <a:endParaRPr sz="1600"/>
          </a:p>
          <a:p>
            <a:pPr marL="685800" lvl="1" indent="-127000" algn="l" rtl="0">
              <a:lnSpc>
                <a:spcPct val="90000"/>
              </a:lnSpc>
              <a:spcBef>
                <a:spcPts val="500"/>
              </a:spcBef>
              <a:spcAft>
                <a:spcPts val="0"/>
              </a:spcAft>
              <a:buSzPts val="1600"/>
              <a:buNone/>
            </a:pPr>
            <a:endParaRPr sz="1600"/>
          </a:p>
        </p:txBody>
      </p:sp>
      <p:sp>
        <p:nvSpPr>
          <p:cNvPr id="289" name="Google Shape;289;p30"/>
          <p:cNvSpPr txBox="1"/>
          <p:nvPr/>
        </p:nvSpPr>
        <p:spPr>
          <a:xfrm>
            <a:off x="781050" y="517526"/>
            <a:ext cx="7886700" cy="64340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B2E59"/>
              </a:buClr>
              <a:buSzPts val="2000"/>
              <a:buFont typeface="Arial"/>
              <a:buNone/>
            </a:pPr>
            <a:r>
              <a:rPr lang="en-ID" sz="2000" cap="none">
                <a:solidFill>
                  <a:srgbClr val="1B2E59"/>
                </a:solidFill>
                <a:latin typeface="Arial"/>
                <a:ea typeface="Arial"/>
                <a:cs typeface="Arial"/>
                <a:sym typeface="Arial"/>
              </a:rPr>
              <a:t>ELH4992 – Eksplorasi PreonVM dan membangun modul interface USB dengan Komputer</a:t>
            </a:r>
            <a:endParaRPr sz="2000" cap="none">
              <a:solidFill>
                <a:srgbClr val="1B2E59"/>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628650" y="365126"/>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ELH4901 - Pengembangan aplikasi pemantauan kualitas air tambak udang dengan wireless sensor network</a:t>
            </a:r>
            <a:endParaRPr sz="2000"/>
          </a:p>
        </p:txBody>
      </p:sp>
      <p:sp>
        <p:nvSpPr>
          <p:cNvPr id="110" name="Google Shape;110;p4"/>
          <p:cNvSpPr txBox="1">
            <a:spLocks noGrp="1"/>
          </p:cNvSpPr>
          <p:nvPr>
            <p:ph type="body" idx="1"/>
          </p:nvPr>
        </p:nvSpPr>
        <p:spPr>
          <a:xfrm>
            <a:off x="628650" y="1237129"/>
            <a:ext cx="7886700" cy="482749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69B0"/>
              </a:buClr>
              <a:buSzPts val="2000"/>
              <a:buFont typeface="Noto Sans Symbols"/>
              <a:buChar char="▪"/>
            </a:pPr>
            <a:r>
              <a:rPr lang="en-ID" sz="2000"/>
              <a:t>Yang harus dipelajari mahasiswa</a:t>
            </a:r>
            <a:endParaRPr/>
          </a:p>
          <a:p>
            <a:pPr marL="685800" lvl="1" indent="-228600" algn="l" rtl="0">
              <a:lnSpc>
                <a:spcPct val="90000"/>
              </a:lnSpc>
              <a:spcBef>
                <a:spcPts val="500"/>
              </a:spcBef>
              <a:spcAft>
                <a:spcPts val="0"/>
              </a:spcAft>
              <a:buSzPts val="1600"/>
              <a:buChar char="▪"/>
            </a:pPr>
            <a:r>
              <a:rPr lang="en-ID" sz="1600"/>
              <a:t>Prinsip Wireless sensor network dan deployment sensor node di tambak udang</a:t>
            </a:r>
            <a:endParaRPr sz="1600"/>
          </a:p>
          <a:p>
            <a:pPr marL="685800" lvl="1" indent="-228600" algn="l" rtl="0">
              <a:lnSpc>
                <a:spcPct val="90000"/>
              </a:lnSpc>
              <a:spcBef>
                <a:spcPts val="500"/>
              </a:spcBef>
              <a:spcAft>
                <a:spcPts val="0"/>
              </a:spcAft>
              <a:buSzPts val="1600"/>
              <a:buChar char="▪"/>
            </a:pPr>
            <a:r>
              <a:rPr lang="en-ID" sz="1600"/>
              <a:t>Sistem Monitoring Kualitas Air secara umum dan secara khusus air tambak udang (membaca paper riset)</a:t>
            </a:r>
            <a:endParaRPr/>
          </a:p>
          <a:p>
            <a:pPr marL="685800" lvl="1" indent="-228600" algn="l" rtl="0">
              <a:lnSpc>
                <a:spcPct val="90000"/>
              </a:lnSpc>
              <a:spcBef>
                <a:spcPts val="500"/>
              </a:spcBef>
              <a:spcAft>
                <a:spcPts val="0"/>
              </a:spcAft>
              <a:buSzPts val="1600"/>
              <a:buChar char="▪"/>
            </a:pPr>
            <a:r>
              <a:rPr lang="en-ID" sz="1600"/>
              <a:t>Parameter kualitas air utk tambak udang</a:t>
            </a:r>
            <a:endParaRPr sz="1600"/>
          </a:p>
          <a:p>
            <a:pPr marL="685800" lvl="1" indent="-228600" algn="l" rtl="0">
              <a:lnSpc>
                <a:spcPct val="90000"/>
              </a:lnSpc>
              <a:spcBef>
                <a:spcPts val="500"/>
              </a:spcBef>
              <a:spcAft>
                <a:spcPts val="0"/>
              </a:spcAft>
              <a:buSzPts val="1600"/>
              <a:buChar char="▪"/>
            </a:pPr>
            <a:r>
              <a:rPr lang="en-ID" sz="1600"/>
              <a:t>Sistem Arduino, termasuk transceiver (Zigbee standar/802.15.4)</a:t>
            </a:r>
            <a:endParaRPr sz="1600"/>
          </a:p>
          <a:p>
            <a:pPr marL="685800" lvl="1" indent="-228600" algn="l" rtl="0">
              <a:lnSpc>
                <a:spcPct val="90000"/>
              </a:lnSpc>
              <a:spcBef>
                <a:spcPts val="500"/>
              </a:spcBef>
              <a:spcAft>
                <a:spcPts val="0"/>
              </a:spcAft>
              <a:buSzPts val="1600"/>
              <a:buChar char="▪"/>
            </a:pPr>
            <a:r>
              <a:rPr lang="en-ID" sz="1600"/>
              <a:t>Pemrograman C++/Java dan PHP (berbasis web), database (MySQL)</a:t>
            </a:r>
            <a:endParaRPr sz="1600"/>
          </a:p>
          <a:p>
            <a:pPr marL="228600" lvl="0" indent="-228600" algn="l" rtl="0">
              <a:lnSpc>
                <a:spcPct val="90000"/>
              </a:lnSpc>
              <a:spcBef>
                <a:spcPts val="1000"/>
              </a:spcBef>
              <a:spcAft>
                <a:spcPts val="0"/>
              </a:spcAft>
              <a:buClr>
                <a:srgbClr val="3769B0"/>
              </a:buClr>
              <a:buSzPts val="2000"/>
              <a:buFont typeface="Noto Sans Symbols"/>
              <a:buChar char="▪"/>
            </a:pPr>
            <a:r>
              <a:rPr lang="en-ID" sz="2000"/>
              <a:t>Untuk: 1 mahasiswa</a:t>
            </a:r>
            <a:endParaRPr/>
          </a:p>
          <a:p>
            <a:pPr marL="228600" lvl="0" indent="-101600" algn="l" rtl="0">
              <a:lnSpc>
                <a:spcPct val="90000"/>
              </a:lnSpc>
              <a:spcBef>
                <a:spcPts val="1000"/>
              </a:spcBef>
              <a:spcAft>
                <a:spcPts val="0"/>
              </a:spcAft>
              <a:buClr>
                <a:srgbClr val="3769B0"/>
              </a:buClr>
              <a:buSzPts val="2000"/>
              <a:buFont typeface="Noto Sans Symbols"/>
              <a:buNone/>
            </a:pPr>
            <a:endParaRPr sz="2000"/>
          </a:p>
          <a:p>
            <a:pPr marL="228600" lvl="0" indent="-101600" algn="l" rtl="0">
              <a:lnSpc>
                <a:spcPct val="90000"/>
              </a:lnSpc>
              <a:spcBef>
                <a:spcPts val="1000"/>
              </a:spcBef>
              <a:spcAft>
                <a:spcPts val="0"/>
              </a:spcAft>
              <a:buClr>
                <a:srgbClr val="3769B0"/>
              </a:buClr>
              <a:buSzPts val="2000"/>
              <a:buFont typeface="Noto Sans Symbols"/>
              <a:buNone/>
            </a:pPr>
            <a:endParaRPr sz="2000"/>
          </a:p>
          <a:p>
            <a:pPr marL="228600" lvl="0" indent="-50800" algn="l" rtl="0">
              <a:lnSpc>
                <a:spcPct val="90000"/>
              </a:lnSpc>
              <a:spcBef>
                <a:spcPts val="1000"/>
              </a:spcBef>
              <a:spcAft>
                <a:spcPts val="0"/>
              </a:spcAft>
              <a:buClr>
                <a:srgbClr val="3769B0"/>
              </a:buClr>
              <a:buSzPts val="2800"/>
              <a:buFont typeface="Noto Sans Symbols"/>
              <a:buNone/>
            </a:pPr>
            <a:endParaRPr/>
          </a:p>
        </p:txBody>
      </p:sp>
      <p:pic>
        <p:nvPicPr>
          <p:cNvPr id="111" name="Google Shape;111;p4"/>
          <p:cNvPicPr preferRelativeResize="0"/>
          <p:nvPr/>
        </p:nvPicPr>
        <p:blipFill rotWithShape="1">
          <a:blip r:embed="rId3">
            <a:alphaModFix/>
          </a:blip>
          <a:srcRect/>
          <a:stretch/>
        </p:blipFill>
        <p:spPr>
          <a:xfrm>
            <a:off x="3773651" y="3833764"/>
            <a:ext cx="3241022" cy="2459460"/>
          </a:xfrm>
          <a:prstGeom prst="rect">
            <a:avLst/>
          </a:prstGeom>
          <a:noFill/>
          <a:ln>
            <a:noFill/>
          </a:ln>
        </p:spPr>
      </p:pic>
      <p:sp>
        <p:nvSpPr>
          <p:cNvPr id="112" name="Google Shape;112;p4"/>
          <p:cNvSpPr txBox="1"/>
          <p:nvPr/>
        </p:nvSpPr>
        <p:spPr>
          <a:xfrm>
            <a:off x="4409828" y="5343526"/>
            <a:ext cx="335518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D" sz="1800" b="0" i="0" u="none" strike="noStrike" cap="none">
                <a:solidFill>
                  <a:srgbClr val="FFFF00"/>
                </a:solidFill>
                <a:latin typeface="Arial"/>
                <a:ea typeface="Arial"/>
                <a:cs typeface="Arial"/>
                <a:sym typeface="Arial"/>
              </a:rPr>
              <a:t>Lokasi tambak </a:t>
            </a:r>
            <a:endParaRPr/>
          </a:p>
          <a:p>
            <a:pPr marL="0" marR="0" lvl="0" indent="0" algn="ctr" rtl="0">
              <a:spcBef>
                <a:spcPts val="0"/>
              </a:spcBef>
              <a:spcAft>
                <a:spcPts val="0"/>
              </a:spcAft>
              <a:buNone/>
            </a:pPr>
            <a:r>
              <a:rPr lang="en-ID" sz="1800" b="0" i="0" u="none" strike="noStrike" cap="none">
                <a:solidFill>
                  <a:srgbClr val="FFFF00"/>
                </a:solidFill>
                <a:latin typeface="Arial"/>
                <a:ea typeface="Arial"/>
                <a:cs typeface="Arial"/>
                <a:sym typeface="Arial"/>
              </a:rPr>
              <a:t>di Ujunggenteng – </a:t>
            </a:r>
            <a:endParaRPr/>
          </a:p>
          <a:p>
            <a:pPr marL="0" marR="0" lvl="0" indent="0" algn="ctr" rtl="0">
              <a:spcBef>
                <a:spcPts val="0"/>
              </a:spcBef>
              <a:spcAft>
                <a:spcPts val="0"/>
              </a:spcAft>
              <a:buNone/>
            </a:pPr>
            <a:r>
              <a:rPr lang="en-ID" sz="1800" b="0" i="0" u="none" strike="noStrike" cap="none">
                <a:solidFill>
                  <a:srgbClr val="FFFF00"/>
                </a:solidFill>
                <a:latin typeface="Arial"/>
                <a:ea typeface="Arial"/>
                <a:cs typeface="Arial"/>
                <a:sym typeface="Arial"/>
              </a:rPr>
              <a:t>Sukabumi</a:t>
            </a:r>
            <a:endParaRPr sz="1800" b="0" i="0" u="none" strike="noStrike" cap="none">
              <a:solidFill>
                <a:srgbClr val="FFFF00"/>
              </a:solidFill>
              <a:latin typeface="Arial"/>
              <a:ea typeface="Arial"/>
              <a:cs typeface="Arial"/>
              <a:sym typeface="Arial"/>
            </a:endParaRPr>
          </a:p>
        </p:txBody>
      </p:sp>
      <p:sp>
        <p:nvSpPr>
          <p:cNvPr id="113" name="Google Shape;113;p4"/>
          <p:cNvSpPr txBox="1"/>
          <p:nvPr/>
        </p:nvSpPr>
        <p:spPr>
          <a:xfrm>
            <a:off x="466671" y="3989610"/>
            <a:ext cx="3005558" cy="1600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D" sz="1400" b="0" i="0" u="none" strike="noStrike" cap="none">
                <a:solidFill>
                  <a:schemeClr val="dk1"/>
                </a:solidFill>
                <a:latin typeface="Arial"/>
                <a:ea typeface="Arial"/>
                <a:cs typeface="Arial"/>
                <a:sym typeface="Arial"/>
              </a:rPr>
              <a:t>Pada studi kasus di tambak ini, node sensor di deploy pada </a:t>
            </a:r>
            <a:r>
              <a:rPr lang="en-ID" sz="1400" b="1" i="0" u="none" strike="noStrike" cap="none">
                <a:solidFill>
                  <a:schemeClr val="dk1"/>
                </a:solidFill>
                <a:latin typeface="Arial"/>
                <a:ea typeface="Arial"/>
                <a:cs typeface="Arial"/>
                <a:sym typeface="Arial"/>
              </a:rPr>
              <a:t>salah satu (1) tambak</a:t>
            </a:r>
            <a:r>
              <a:rPr lang="en-ID" sz="1400" b="0" i="0" u="none" strike="noStrike" cap="none">
                <a:solidFill>
                  <a:schemeClr val="dk1"/>
                </a:solidFill>
                <a:latin typeface="Arial"/>
                <a:ea typeface="Arial"/>
                <a:cs typeface="Arial"/>
                <a:sym typeface="Arial"/>
              </a:rPr>
              <a:t>, setidak-tidaknya 3-5 node sensor (Arduino), yang sdh dilengkapi dengan sensor 4 atau 5 parameter fisis dan sebuah base station berbasis Raspberry</a:t>
            </a:r>
            <a:endParaRPr sz="1400">
              <a:solidFill>
                <a:schemeClr val="dk1"/>
              </a:solidFill>
              <a:latin typeface="Arial"/>
              <a:ea typeface="Arial"/>
              <a:cs typeface="Arial"/>
              <a:sym typeface="Arial"/>
            </a:endParaRPr>
          </a:p>
        </p:txBody>
      </p:sp>
      <p:sp>
        <p:nvSpPr>
          <p:cNvPr id="114" name="Google Shape;114;p4"/>
          <p:cNvSpPr txBox="1"/>
          <p:nvPr/>
        </p:nvSpPr>
        <p:spPr>
          <a:xfrm>
            <a:off x="7116154" y="3729876"/>
            <a:ext cx="1700618"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D" sz="1400">
                <a:solidFill>
                  <a:schemeClr val="dk1"/>
                </a:solidFill>
                <a:latin typeface="Arial"/>
                <a:ea typeface="Arial"/>
                <a:cs typeface="Arial"/>
                <a:sym typeface="Arial"/>
              </a:rPr>
              <a:t>Kemungkinan besar diperlukan pelampung (mungkin sdh tersedia di tambak), untuk menempatkan node sensor</a:t>
            </a:r>
            <a:endParaRPr sz="14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body" idx="1"/>
          </p:nvPr>
        </p:nvSpPr>
        <p:spPr>
          <a:xfrm>
            <a:off x="628650" y="887896"/>
            <a:ext cx="7886700" cy="528906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69B0"/>
              </a:buClr>
              <a:buSzPts val="2400"/>
              <a:buFont typeface="Noto Sans Symbols"/>
              <a:buChar char="▪"/>
            </a:pPr>
            <a:r>
              <a:rPr lang="en-ID" sz="2400"/>
              <a:t>Karena berkaitan dengan kebutuhan node sensor dan jaringan, mahasiswa perlu membeli node sensor Arduino  3-5 unit dan sebuah raspberry (untuk base-station, kecuali sebuah node sensor attach langsung ke computer)</a:t>
            </a:r>
            <a:endParaRPr/>
          </a:p>
          <a:p>
            <a:pPr marL="228600" lvl="0" indent="-228600" algn="l" rtl="0">
              <a:lnSpc>
                <a:spcPct val="90000"/>
              </a:lnSpc>
              <a:spcBef>
                <a:spcPts val="1000"/>
              </a:spcBef>
              <a:spcAft>
                <a:spcPts val="0"/>
              </a:spcAft>
              <a:buClr>
                <a:srgbClr val="3769B0"/>
              </a:buClr>
              <a:buSzPts val="2400"/>
              <a:buFont typeface="Noto Sans Symbols"/>
              <a:buChar char="▪"/>
            </a:pPr>
            <a:r>
              <a:rPr lang="en-ID" sz="2400"/>
              <a:t>Membangun jaringan WSN di tambak (5 node + 1 sink)</a:t>
            </a:r>
            <a:endParaRPr/>
          </a:p>
          <a:p>
            <a:pPr marL="228600" lvl="0" indent="-228600" algn="l" rtl="0">
              <a:lnSpc>
                <a:spcPct val="90000"/>
              </a:lnSpc>
              <a:spcBef>
                <a:spcPts val="1000"/>
              </a:spcBef>
              <a:spcAft>
                <a:spcPts val="0"/>
              </a:spcAft>
              <a:buClr>
                <a:srgbClr val="3769B0"/>
              </a:buClr>
              <a:buSzPts val="2400"/>
              <a:buFont typeface="Noto Sans Symbols"/>
              <a:buChar char="▪"/>
            </a:pPr>
            <a:r>
              <a:rPr lang="en-ID" sz="2400"/>
              <a:t>Membuat program (pengembangan PL)</a:t>
            </a:r>
            <a:endParaRPr/>
          </a:p>
          <a:p>
            <a:pPr marL="685800" lvl="1" indent="-228600" algn="l" rtl="0">
              <a:lnSpc>
                <a:spcPct val="90000"/>
              </a:lnSpc>
              <a:spcBef>
                <a:spcPts val="500"/>
              </a:spcBef>
              <a:spcAft>
                <a:spcPts val="0"/>
              </a:spcAft>
              <a:buSzPts val="2000"/>
              <a:buChar char="▪"/>
            </a:pPr>
            <a:r>
              <a:rPr lang="en-ID" sz="2000"/>
              <a:t>Di sensor node</a:t>
            </a:r>
            <a:endParaRPr/>
          </a:p>
          <a:p>
            <a:pPr marL="685800" lvl="1" indent="-228600" algn="l" rtl="0">
              <a:lnSpc>
                <a:spcPct val="90000"/>
              </a:lnSpc>
              <a:spcBef>
                <a:spcPts val="500"/>
              </a:spcBef>
              <a:spcAft>
                <a:spcPts val="0"/>
              </a:spcAft>
              <a:buSzPts val="2000"/>
              <a:buChar char="▪"/>
            </a:pPr>
            <a:r>
              <a:rPr lang="en-ID" sz="2000"/>
              <a:t>basestation dan </a:t>
            </a:r>
            <a:endParaRPr/>
          </a:p>
          <a:p>
            <a:pPr marL="685800" lvl="1" indent="-228600" algn="l" rtl="0">
              <a:lnSpc>
                <a:spcPct val="90000"/>
              </a:lnSpc>
              <a:spcBef>
                <a:spcPts val="500"/>
              </a:spcBef>
              <a:spcAft>
                <a:spcPts val="0"/>
              </a:spcAft>
              <a:buSzPts val="2000"/>
              <a:buChar char="▪"/>
            </a:pPr>
            <a:r>
              <a:rPr lang="en-ID" sz="2000"/>
              <a:t>PL untuk menampilkan pengukuran (di computer/desktop-based atau web-based)</a:t>
            </a:r>
            <a:endParaRPr/>
          </a:p>
          <a:p>
            <a:pPr marL="228600" lvl="0" indent="-228600" algn="l" rtl="0">
              <a:lnSpc>
                <a:spcPct val="90000"/>
              </a:lnSpc>
              <a:spcBef>
                <a:spcPts val="1000"/>
              </a:spcBef>
              <a:spcAft>
                <a:spcPts val="0"/>
              </a:spcAft>
              <a:buClr>
                <a:srgbClr val="3769B0"/>
              </a:buClr>
              <a:buSzPts val="2400"/>
              <a:buFont typeface="Noto Sans Symbols"/>
              <a:buChar char="▪"/>
            </a:pPr>
            <a:r>
              <a:rPr lang="en-ID" sz="2400"/>
              <a:t>Kalibrasi hasil pengukuran dengan alat yang sudah ada (</a:t>
            </a:r>
            <a:r>
              <a:rPr lang="en-ID" sz="2400" i="1"/>
              <a:t>SmartRoll multiparameter handheld)</a:t>
            </a:r>
            <a:r>
              <a:rPr lang="en-ID" sz="2400"/>
              <a:t> untuk mengetahui keakuratan hasil pengukuran node sensor</a:t>
            </a:r>
            <a:endParaRPr/>
          </a:p>
          <a:p>
            <a:pPr marL="228600" lvl="0" indent="-228600" algn="l" rtl="0">
              <a:lnSpc>
                <a:spcPct val="90000"/>
              </a:lnSpc>
              <a:spcBef>
                <a:spcPts val="1000"/>
              </a:spcBef>
              <a:spcAft>
                <a:spcPts val="0"/>
              </a:spcAft>
              <a:buClr>
                <a:srgbClr val="3769B0"/>
              </a:buClr>
              <a:buSzPts val="2400"/>
              <a:buFont typeface="Noto Sans Symbols"/>
              <a:buChar char="▪"/>
            </a:pPr>
            <a:r>
              <a:rPr lang="en-ID" sz="2400"/>
              <a:t>Mempelajari/studi literatur seperti pada slide sebelumnya</a:t>
            </a:r>
            <a:endParaRPr sz="2400"/>
          </a:p>
        </p:txBody>
      </p:sp>
      <p:sp>
        <p:nvSpPr>
          <p:cNvPr id="120" name="Google Shape;120;p5"/>
          <p:cNvSpPr txBox="1">
            <a:spLocks noGrp="1"/>
          </p:cNvSpPr>
          <p:nvPr>
            <p:ph type="title"/>
          </p:nvPr>
        </p:nvSpPr>
        <p:spPr>
          <a:xfrm>
            <a:off x="628650" y="139840"/>
            <a:ext cx="7886700" cy="5227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B2E59"/>
              </a:buClr>
              <a:buSzPts val="3600"/>
              <a:buFont typeface="Candara"/>
              <a:buNone/>
            </a:pPr>
            <a:r>
              <a:rPr lang="en-ID" sz="3600"/>
              <a:t>Yang harus dikerjakan mahasiswa</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628650" y="365126"/>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ELH4901 - Pengembangan aplikasi pemantauan kualitas air tambak udang dengan wireless sensor network</a:t>
            </a:r>
            <a:endParaRPr sz="2000"/>
          </a:p>
        </p:txBody>
      </p:sp>
      <p:sp>
        <p:nvSpPr>
          <p:cNvPr id="126" name="Google Shape;126;p6"/>
          <p:cNvSpPr txBox="1">
            <a:spLocks noGrp="1"/>
          </p:cNvSpPr>
          <p:nvPr>
            <p:ph type="body" idx="1"/>
          </p:nvPr>
        </p:nvSpPr>
        <p:spPr>
          <a:xfrm>
            <a:off x="628650" y="1196788"/>
            <a:ext cx="7886700" cy="4939834"/>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rgbClr val="3769B0"/>
              </a:buClr>
              <a:buSzPts val="1850"/>
              <a:buFont typeface="Noto Sans Symbols"/>
              <a:buChar char="▪"/>
            </a:pPr>
            <a:r>
              <a:rPr lang="en-ID" sz="1850"/>
              <a:t>Referensi</a:t>
            </a:r>
            <a:endParaRPr/>
          </a:p>
          <a:p>
            <a:pPr marL="800100" lvl="1" indent="-248919" algn="l" rtl="0">
              <a:lnSpc>
                <a:spcPct val="70000"/>
              </a:lnSpc>
              <a:spcBef>
                <a:spcPts val="500"/>
              </a:spcBef>
              <a:spcAft>
                <a:spcPts val="0"/>
              </a:spcAft>
              <a:buSzPts val="1480"/>
              <a:buFont typeface="Arial"/>
              <a:buNone/>
            </a:pPr>
            <a:endParaRPr sz="1480"/>
          </a:p>
          <a:p>
            <a:pPr marL="800100" lvl="1" indent="-342900" algn="l" rtl="0">
              <a:lnSpc>
                <a:spcPct val="70000"/>
              </a:lnSpc>
              <a:spcBef>
                <a:spcPts val="500"/>
              </a:spcBef>
              <a:spcAft>
                <a:spcPts val="0"/>
              </a:spcAft>
              <a:buSzPts val="1480"/>
              <a:buFont typeface="Arial"/>
              <a:buAutoNum type="arabicPeriod"/>
            </a:pPr>
            <a:r>
              <a:rPr lang="en-ID" sz="1480"/>
              <a:t>Zaryanti Zainuddin, et. al. </a:t>
            </a:r>
            <a:r>
              <a:rPr lang="en-ID" sz="1480" i="1"/>
              <a:t>Water Quality Monitoring System for Vannamae Shrimp Cultivation Based on Wireless Sensor Network In Taipa, Mappakasunggu District, Takalar. </a:t>
            </a:r>
            <a:r>
              <a:rPr lang="en-ID" sz="1480"/>
              <a:t>Proceedings of the First International Conference on Materials Engineering and Management - Engineering Section (ICMEMe 2018). </a:t>
            </a:r>
            <a:r>
              <a:rPr lang="en-ID" sz="1480" u="sng">
                <a:solidFill>
                  <a:schemeClr val="hlink"/>
                </a:solidFill>
                <a:hlinkClick r:id="rId3"/>
              </a:rPr>
              <a:t>https://www.atlantis-press.com/proceedings/icmeme-18/55914163</a:t>
            </a:r>
            <a:endParaRPr sz="1480"/>
          </a:p>
          <a:p>
            <a:pPr marL="800100" lvl="1" indent="-342900" algn="l" rtl="0">
              <a:lnSpc>
                <a:spcPct val="70000"/>
              </a:lnSpc>
              <a:spcBef>
                <a:spcPts val="500"/>
              </a:spcBef>
              <a:spcAft>
                <a:spcPts val="0"/>
              </a:spcAft>
              <a:buSzPts val="1480"/>
              <a:buFont typeface="Arial"/>
              <a:buAutoNum type="arabicPeriod"/>
            </a:pPr>
            <a:r>
              <a:rPr lang="en-ID" sz="1480"/>
              <a:t>Yudi Yuliyus Maulana, et.al</a:t>
            </a:r>
            <a:r>
              <a:rPr lang="en-ID" sz="1480" b="1"/>
              <a:t>. </a:t>
            </a:r>
            <a:r>
              <a:rPr lang="en-ID" sz="1480" i="1"/>
              <a:t>Online Monitoring of Shrimp Aquaculture in Bangka Island Using Wireless Sensor Network. </a:t>
            </a:r>
            <a:r>
              <a:rPr lang="en-ID" sz="1480"/>
              <a:t>International Journal on Advanced Science, Engineering and Information Technology, </a:t>
            </a:r>
            <a:r>
              <a:rPr lang="en-ID" sz="1480" u="sng">
                <a:solidFill>
                  <a:schemeClr val="hlink"/>
                </a:solidFill>
                <a:hlinkClick r:id="rId4"/>
              </a:rPr>
              <a:t>Vol. 8 (2018) No. 2</a:t>
            </a:r>
            <a:r>
              <a:rPr lang="en-ID" sz="1480"/>
              <a:t>, pages: 358-364. </a:t>
            </a:r>
            <a:endParaRPr sz="1480" i="1"/>
          </a:p>
          <a:p>
            <a:pPr marL="800100" lvl="1" indent="-342900" algn="l" rtl="0">
              <a:lnSpc>
                <a:spcPct val="70000"/>
              </a:lnSpc>
              <a:spcBef>
                <a:spcPts val="500"/>
              </a:spcBef>
              <a:spcAft>
                <a:spcPts val="0"/>
              </a:spcAft>
              <a:buSzPts val="1480"/>
              <a:buFont typeface="Arial"/>
              <a:buAutoNum type="arabicPeriod"/>
            </a:pPr>
            <a:r>
              <a:rPr lang="en-ID" sz="1480"/>
              <a:t>AF Machzar, et al</a:t>
            </a:r>
            <a:r>
              <a:rPr lang="en-ID" sz="1480" i="1"/>
              <a:t>, Implementasi Sistem Monitoring Kualitas Air Pada Budidaya Tambak Udang Dan Bandeng</a:t>
            </a:r>
            <a:r>
              <a:rPr lang="en-ID" sz="1480"/>
              <a:t>, Jurnal Pengembangan Teknologi Informasi dan Ilmu Komputer, vol 2 no. 10, Oktober 2018, hal. 3458-3465</a:t>
            </a:r>
            <a:endParaRPr/>
          </a:p>
          <a:p>
            <a:pPr marL="800100" lvl="1" indent="-342900" algn="l" rtl="0">
              <a:lnSpc>
                <a:spcPct val="70000"/>
              </a:lnSpc>
              <a:spcBef>
                <a:spcPts val="500"/>
              </a:spcBef>
              <a:spcAft>
                <a:spcPts val="0"/>
              </a:spcAft>
              <a:buSzPts val="1480"/>
              <a:buFont typeface="Arial"/>
              <a:buAutoNum type="arabicPeriod"/>
            </a:pPr>
            <a:r>
              <a:rPr lang="en-ID" sz="1480"/>
              <a:t>Adhi Kurniawan, Heru Nurwasito</a:t>
            </a:r>
            <a:r>
              <a:rPr lang="en-ID" sz="1480" i="1"/>
              <a:t>, Sistem Monitoring Ph Dan Suhu Air Pada Tambak Udang Menggunakan Protokol Websocket. </a:t>
            </a:r>
            <a:r>
              <a:rPr lang="en-ID" sz="1480"/>
              <a:t>Jurnal Pengembangan Teknologi Informasi dan Ilmu Komputer, vol 3 no.4, April 2019, hal. 3174 – 3181</a:t>
            </a:r>
            <a:endParaRPr/>
          </a:p>
          <a:p>
            <a:pPr marL="800100" lvl="1" indent="-342900" algn="l" rtl="0">
              <a:lnSpc>
                <a:spcPct val="70000"/>
              </a:lnSpc>
              <a:spcBef>
                <a:spcPts val="500"/>
              </a:spcBef>
              <a:spcAft>
                <a:spcPts val="0"/>
              </a:spcAft>
              <a:buSzPts val="1480"/>
              <a:buFont typeface="Arial"/>
              <a:buAutoNum type="arabicPeriod"/>
            </a:pPr>
            <a:r>
              <a:rPr lang="en-ID" sz="1480"/>
              <a:t>Urwah Al Barqi, et al. </a:t>
            </a:r>
            <a:r>
              <a:rPr lang="en-ID" sz="1480" i="1"/>
              <a:t>Sistem Monitoring Online Pada Budidaya Udang Menggunakan Wireless Sensor Network dan Internet Of Things. </a:t>
            </a:r>
            <a:r>
              <a:rPr lang="en-ID" sz="1480"/>
              <a:t>Kumpulan Artikel Mahasiswa Pendidikan Teknik Informatika (KARMAPATI) Volume 8, Nomor 2, Tahun 2019</a:t>
            </a:r>
            <a:endParaRPr/>
          </a:p>
          <a:p>
            <a:pPr marL="800100" lvl="1" indent="-342900" algn="l" rtl="0">
              <a:lnSpc>
                <a:spcPct val="70000"/>
              </a:lnSpc>
              <a:spcBef>
                <a:spcPts val="500"/>
              </a:spcBef>
              <a:spcAft>
                <a:spcPts val="0"/>
              </a:spcAft>
              <a:buSzPts val="1480"/>
              <a:buFont typeface="Arial"/>
              <a:buAutoNum type="arabicPeriod"/>
            </a:pPr>
            <a:r>
              <a:rPr lang="en-ID" sz="1480"/>
              <a:t>Alimuddin</a:t>
            </a:r>
            <a:r>
              <a:rPr lang="en-ID" sz="1480" i="1"/>
              <a:t>. Sistem Pengendalian Kadar pH, Suhu, dan Level Air Pada Model Miniatur Tambak Udang. </a:t>
            </a:r>
            <a:endParaRPr sz="1480" i="1"/>
          </a:p>
          <a:p>
            <a:pPr marL="800100" lvl="1" indent="-342900" algn="l" rtl="0">
              <a:lnSpc>
                <a:spcPct val="70000"/>
              </a:lnSpc>
              <a:spcBef>
                <a:spcPts val="500"/>
              </a:spcBef>
              <a:spcAft>
                <a:spcPts val="0"/>
              </a:spcAft>
              <a:buSzPts val="1480"/>
              <a:buFont typeface="Arial"/>
              <a:buAutoNum type="arabicPeriod"/>
            </a:pPr>
            <a:r>
              <a:rPr lang="en-ID" sz="1480"/>
              <a:t>Andi Sahrijanna dan Sahabuddin. Kajian Kualitas Air pada Budidaya udang Vaname (Litopenaeus vannamei) dengan system penggiliran pakan di tambak intensif. Prosiding Forum Inovasi Teknologi Akuakultur 2014. hal 329-336. </a:t>
            </a:r>
            <a:r>
              <a:rPr lang="en-ID" sz="1480" u="sng">
                <a:solidFill>
                  <a:schemeClr val="hlink"/>
                </a:solidFill>
                <a:hlinkClick r:id="rId5"/>
              </a:rPr>
              <a:t>https://bppbapmaros.kkp.go.id/wp-content/uploads/2016/07/FITA-008.pdf</a:t>
            </a:r>
            <a:endParaRPr sz="148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628650" y="203762"/>
            <a:ext cx="7886700" cy="6434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B2E59"/>
              </a:buClr>
              <a:buSzPts val="2000"/>
              <a:buFont typeface="Candara"/>
              <a:buNone/>
            </a:pPr>
            <a:r>
              <a:rPr lang="en-ID" sz="2000"/>
              <a:t>ELH4902 – Pengembangan aplikasi transfer data yang reliable di WSN </a:t>
            </a:r>
            <a:endParaRPr sz="2000"/>
          </a:p>
        </p:txBody>
      </p:sp>
      <p:sp>
        <p:nvSpPr>
          <p:cNvPr id="132" name="Google Shape;132;p7"/>
          <p:cNvSpPr txBox="1">
            <a:spLocks noGrp="1"/>
          </p:cNvSpPr>
          <p:nvPr>
            <p:ph type="body" idx="1"/>
          </p:nvPr>
        </p:nvSpPr>
        <p:spPr>
          <a:xfrm>
            <a:off x="279027" y="847166"/>
            <a:ext cx="8367432" cy="5056094"/>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3769B0"/>
              </a:buClr>
              <a:buSzPts val="2000"/>
              <a:buFont typeface="Noto Sans Symbols"/>
              <a:buChar char="▪"/>
            </a:pPr>
            <a:r>
              <a:rPr lang="en-ID" sz="2000"/>
              <a:t>Latar belakang</a:t>
            </a:r>
            <a:endParaRPr/>
          </a:p>
          <a:p>
            <a:pPr marL="685800" lvl="1" indent="-228600" algn="l" rtl="0">
              <a:lnSpc>
                <a:spcPct val="80000"/>
              </a:lnSpc>
              <a:spcBef>
                <a:spcPts val="500"/>
              </a:spcBef>
              <a:spcAft>
                <a:spcPts val="0"/>
              </a:spcAft>
              <a:buSzPts val="1600"/>
              <a:buChar char="▪"/>
            </a:pPr>
            <a:r>
              <a:rPr lang="en-ID" sz="1600"/>
              <a:t>Pengembangan aplikasi transfer data di WSN sudah dilakukan oleh [1 Jonathan Alva] dalam skripsi “Pengembangan aplikasi transfer data di WSN” (</a:t>
            </a:r>
            <a:r>
              <a:rPr lang="en-ID" sz="1600" b="1"/>
              <a:t>single packet transfer</a:t>
            </a:r>
            <a:r>
              <a:rPr lang="en-ID" sz="1600"/>
              <a:t>)</a:t>
            </a:r>
            <a:endParaRPr/>
          </a:p>
          <a:p>
            <a:pPr marL="1143000" lvl="2" indent="-228600" algn="l" rtl="0">
              <a:lnSpc>
                <a:spcPct val="80000"/>
              </a:lnSpc>
              <a:spcBef>
                <a:spcPts val="500"/>
              </a:spcBef>
              <a:spcAft>
                <a:spcPts val="0"/>
              </a:spcAft>
              <a:buSzPts val="1600"/>
              <a:buChar char="▪"/>
            </a:pPr>
            <a:r>
              <a:rPr lang="en-ID" sz="1600"/>
              <a:t>Pada skripsi tersebut, transfer data dilakukan secara end-to-end (dari sensor node ke base-station) di single-hop maupun multi-hop WSN (tanpa loss)</a:t>
            </a:r>
            <a:endParaRPr/>
          </a:p>
          <a:p>
            <a:pPr marL="1143000" lvl="2" indent="-228600" algn="l" rtl="0">
              <a:lnSpc>
                <a:spcPct val="80000"/>
              </a:lnSpc>
              <a:spcBef>
                <a:spcPts val="500"/>
              </a:spcBef>
              <a:spcAft>
                <a:spcPts val="0"/>
              </a:spcAft>
              <a:buSzPts val="1600"/>
              <a:buChar char="▪"/>
            </a:pPr>
            <a:r>
              <a:rPr lang="en-ID" sz="1600"/>
              <a:t>Namun pada skripsi ini, transfer data dilakukan per satu paket / frame dan menangani loss (loss recovery) tanpa memperhatikan waktu dan energy sensor node yang dikonsumsi </a:t>
            </a:r>
            <a:r>
              <a:rPr lang="en-ID" sz="1600" b="1" i="1"/>
              <a:t>(lihat hasil eksperimen pada slide berikutnya)</a:t>
            </a:r>
            <a:endParaRPr/>
          </a:p>
          <a:p>
            <a:pPr marL="1143000" lvl="2" indent="-228600" algn="l" rtl="0">
              <a:lnSpc>
                <a:spcPct val="80000"/>
              </a:lnSpc>
              <a:spcBef>
                <a:spcPts val="500"/>
              </a:spcBef>
              <a:spcAft>
                <a:spcPts val="0"/>
              </a:spcAft>
              <a:buSzPts val="1600"/>
              <a:buChar char="▪"/>
            </a:pPr>
            <a:r>
              <a:rPr lang="en-ID" sz="1600"/>
              <a:t>Akibatnya, satu paket/frame data dapat diterima lebih dari 1 menit bahkan beberapa menit. Jadi sangat buruk dari sisi waktu transfer data.</a:t>
            </a:r>
            <a:endParaRPr/>
          </a:p>
          <a:p>
            <a:pPr marL="1143000" lvl="2" indent="-228600" algn="l" rtl="0">
              <a:lnSpc>
                <a:spcPct val="80000"/>
              </a:lnSpc>
              <a:spcBef>
                <a:spcPts val="500"/>
              </a:spcBef>
              <a:spcAft>
                <a:spcPts val="0"/>
              </a:spcAft>
              <a:buSzPts val="1600"/>
              <a:buChar char="▪"/>
            </a:pPr>
            <a:r>
              <a:rPr lang="en-ID" sz="1600"/>
              <a:t>Hanya menyediakan reliable data delivery, tanpa mempertimbangkan waktu delay</a:t>
            </a:r>
            <a:endParaRPr/>
          </a:p>
          <a:p>
            <a:pPr marL="685800" lvl="1" indent="-228600" algn="l" rtl="0">
              <a:lnSpc>
                <a:spcPct val="80000"/>
              </a:lnSpc>
              <a:spcBef>
                <a:spcPts val="500"/>
              </a:spcBef>
              <a:spcAft>
                <a:spcPts val="0"/>
              </a:spcAft>
              <a:buSzPts val="1600"/>
              <a:buChar char="▪"/>
            </a:pPr>
            <a:r>
              <a:rPr lang="en-ID" sz="1600"/>
              <a:t>Pada [2] mengembangkan protocol Fetch, protocol </a:t>
            </a:r>
            <a:r>
              <a:rPr lang="en-ID" sz="1600" i="1"/>
              <a:t>bulk-transfer</a:t>
            </a:r>
            <a:r>
              <a:rPr lang="en-ID" sz="1600"/>
              <a:t>, dimana base-station mengatur kapan node-node sensor mengirim s/d 206 blok (dalam 60 detik). Selama node meng-transfer data ke basestation, node tidak melakukan sampling. Data yang banyak disimpan di flash node sensor, baru kemudian dikirim. (block transfer, multiple packet)</a:t>
            </a:r>
            <a:endParaRPr/>
          </a:p>
          <a:p>
            <a:pPr marL="685800" lvl="1" indent="-228600" algn="l" rtl="0">
              <a:lnSpc>
                <a:spcPct val="80000"/>
              </a:lnSpc>
              <a:spcBef>
                <a:spcPts val="500"/>
              </a:spcBef>
              <a:spcAft>
                <a:spcPts val="0"/>
              </a:spcAft>
              <a:buSzPts val="1600"/>
              <a:buChar char="▪"/>
            </a:pPr>
            <a:r>
              <a:rPr lang="en-ID" sz="1600"/>
              <a:t>[new] [1] single packet versus multiple/block of packet dengan memanfaatkan flash di sensor</a:t>
            </a:r>
            <a:endParaRPr/>
          </a:p>
          <a:p>
            <a:pPr marL="228600" lvl="0" indent="-228600" algn="l" rtl="0">
              <a:lnSpc>
                <a:spcPct val="80000"/>
              </a:lnSpc>
              <a:spcBef>
                <a:spcPts val="1000"/>
              </a:spcBef>
              <a:spcAft>
                <a:spcPts val="0"/>
              </a:spcAft>
              <a:buClr>
                <a:srgbClr val="3769B0"/>
              </a:buClr>
              <a:buSzPts val="2000"/>
              <a:buFont typeface="Noto Sans Symbols"/>
              <a:buChar char="▪"/>
            </a:pPr>
            <a:r>
              <a:rPr lang="en-ID" sz="2000"/>
              <a:t>Tujuan</a:t>
            </a:r>
            <a:endParaRPr/>
          </a:p>
          <a:p>
            <a:pPr marL="685800" lvl="1" indent="-228600" algn="l" rtl="0">
              <a:lnSpc>
                <a:spcPct val="80000"/>
              </a:lnSpc>
              <a:spcBef>
                <a:spcPts val="500"/>
              </a:spcBef>
              <a:spcAft>
                <a:spcPts val="0"/>
              </a:spcAft>
              <a:buSzPts val="1600"/>
              <a:buChar char="▪"/>
            </a:pPr>
            <a:r>
              <a:rPr lang="en-ID" sz="1600"/>
              <a:t>Membangun aplikasi untuk transfer data </a:t>
            </a:r>
            <a:r>
              <a:rPr lang="en-ID" sz="1600" b="1">
                <a:solidFill>
                  <a:srgbClr val="FF0000"/>
                </a:solidFill>
              </a:rPr>
              <a:t>(block transfer, multiple packet)</a:t>
            </a:r>
            <a:r>
              <a:rPr lang="en-ID" sz="1600"/>
              <a:t> yang reliable di WSN</a:t>
            </a:r>
            <a:endParaRPr/>
          </a:p>
        </p:txBody>
      </p:sp>
      <p:pic>
        <p:nvPicPr>
          <p:cNvPr id="133" name="Google Shape;133;p7"/>
          <p:cNvPicPr preferRelativeResize="0"/>
          <p:nvPr/>
        </p:nvPicPr>
        <p:blipFill rotWithShape="1">
          <a:blip r:embed="rId3">
            <a:alphaModFix/>
          </a:blip>
          <a:srcRect/>
          <a:stretch/>
        </p:blipFill>
        <p:spPr>
          <a:xfrm>
            <a:off x="2661397" y="5606864"/>
            <a:ext cx="5581650" cy="10763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8"/>
          <p:cNvPicPr preferRelativeResize="0">
            <a:picLocks noGrp="1"/>
          </p:cNvPicPr>
          <p:nvPr>
            <p:ph type="body" idx="1"/>
          </p:nvPr>
        </p:nvPicPr>
        <p:blipFill rotWithShape="1">
          <a:blip r:embed="rId3">
            <a:alphaModFix/>
          </a:blip>
          <a:srcRect/>
          <a:stretch/>
        </p:blipFill>
        <p:spPr>
          <a:xfrm>
            <a:off x="880783" y="824704"/>
            <a:ext cx="7382434" cy="5702833"/>
          </a:xfrm>
          <a:prstGeom prst="rect">
            <a:avLst/>
          </a:prstGeom>
          <a:noFill/>
          <a:ln>
            <a:noFill/>
          </a:ln>
        </p:spPr>
      </p:pic>
      <p:sp>
        <p:nvSpPr>
          <p:cNvPr id="139" name="Google Shape;139;p8"/>
          <p:cNvSpPr txBox="1">
            <a:spLocks noGrp="1"/>
          </p:cNvSpPr>
          <p:nvPr>
            <p:ph type="title"/>
          </p:nvPr>
        </p:nvSpPr>
        <p:spPr>
          <a:xfrm>
            <a:off x="628650" y="139840"/>
            <a:ext cx="7886700" cy="5227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B2E59"/>
              </a:buClr>
              <a:buSzPts val="3600"/>
              <a:buFont typeface="Candara"/>
              <a:buNone/>
            </a:pPr>
            <a:r>
              <a:rPr lang="en-ID" sz="3600"/>
              <a:t>Hasil Eksperimen [1] Jonathan Alva (1)</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9"/>
          <p:cNvPicPr preferRelativeResize="0">
            <a:picLocks noGrp="1"/>
          </p:cNvPicPr>
          <p:nvPr>
            <p:ph type="body" idx="1"/>
          </p:nvPr>
        </p:nvPicPr>
        <p:blipFill rotWithShape="1">
          <a:blip r:embed="rId3">
            <a:alphaModFix/>
          </a:blip>
          <a:srcRect/>
          <a:stretch/>
        </p:blipFill>
        <p:spPr>
          <a:xfrm>
            <a:off x="650279" y="860612"/>
            <a:ext cx="7865071" cy="4679576"/>
          </a:xfrm>
          <a:prstGeom prst="rect">
            <a:avLst/>
          </a:prstGeom>
          <a:noFill/>
          <a:ln>
            <a:noFill/>
          </a:ln>
        </p:spPr>
      </p:pic>
      <p:sp>
        <p:nvSpPr>
          <p:cNvPr id="145" name="Google Shape;145;p9"/>
          <p:cNvSpPr txBox="1">
            <a:spLocks noGrp="1"/>
          </p:cNvSpPr>
          <p:nvPr>
            <p:ph type="title"/>
          </p:nvPr>
        </p:nvSpPr>
        <p:spPr>
          <a:xfrm>
            <a:off x="628650" y="139840"/>
            <a:ext cx="7886700" cy="5227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B2E59"/>
              </a:buClr>
              <a:buSzPts val="3600"/>
              <a:buFont typeface="Candara"/>
              <a:buNone/>
            </a:pPr>
            <a:r>
              <a:rPr lang="en-ID" sz="3600"/>
              <a:t>Hasil Eksperimen [1] Jonathan Alva (2)</a:t>
            </a:r>
            <a:endParaRPr sz="360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3347</Words>
  <Application>Microsoft Office PowerPoint</Application>
  <PresentationFormat>On-screen Show (4:3)</PresentationFormat>
  <Paragraphs>236</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Candara</vt:lpstr>
      <vt:lpstr>Noto Sans Symbols</vt:lpstr>
      <vt:lpstr>Arial</vt:lpstr>
      <vt:lpstr>Office Theme</vt:lpstr>
      <vt:lpstr>Topik Skripsi</vt:lpstr>
      <vt:lpstr>ELH4901 – Pengembangan aplikasi pemantauan kualitas air tambak udang dengan wireless sensor network</vt:lpstr>
      <vt:lpstr>Deskripsi Pengembangan PL Pemantauan</vt:lpstr>
      <vt:lpstr>ELH4901 - Pengembangan aplikasi pemantauan kualitas air tambak udang dengan wireless sensor network</vt:lpstr>
      <vt:lpstr>Yang harus dikerjakan mahasiswa</vt:lpstr>
      <vt:lpstr>ELH4901 - Pengembangan aplikasi pemantauan kualitas air tambak udang dengan wireless sensor network</vt:lpstr>
      <vt:lpstr>ELH4902 – Pengembangan aplikasi transfer data yang reliable di WSN </vt:lpstr>
      <vt:lpstr>Hasil Eksperimen [1] Jonathan Alva (1)</vt:lpstr>
      <vt:lpstr>Hasil Eksperimen [1] Jonathan Alva (2)</vt:lpstr>
      <vt:lpstr>PowerPoint Presentation</vt:lpstr>
      <vt:lpstr>ELH4902 – Pengembangan aplikasi transfer data yang reliable di WSN </vt:lpstr>
      <vt:lpstr>ELH4902 – Pengembangan aplikasi transfer data yang reliable di WSN </vt:lpstr>
      <vt:lpstr>ELH4903 – Implementasi SVM dengan kolaborasi sensor node di WSN</vt:lpstr>
      <vt:lpstr>ELH4903 – Implementasi  SVM secara kolaborasi node sensor di WSN</vt:lpstr>
      <vt:lpstr>ELH4903 – Implementasi SVM dengan kolaborasi sensor node di WSN</vt:lpstr>
      <vt:lpstr>ELH4903 – Implementasi SVM dengan kolaborasi sensor node di WSN</vt:lpstr>
      <vt:lpstr>ELH4904 – Pengembangan aplikasi pemantauan rumah multiparameter berbasis WSN</vt:lpstr>
      <vt:lpstr>ELH4904 – Pengembangan aplikasi pemantauan rumah multiparameter berbasis WSN</vt:lpstr>
      <vt:lpstr>PowerPoint Presentation</vt:lpstr>
      <vt:lpstr>PowerPoint Presentation</vt:lpstr>
      <vt:lpstr>ELH4905 – Pengembangan aplikasi pemantauan kesehatan menggunakan WSN berbasis Arduino </vt:lpstr>
      <vt:lpstr>PowerPoint Presentation</vt:lpstr>
      <vt:lpstr>ELH4905 – Pengembangan aplikasi pemantauan kesehatan menggunakan WSN berbasis Arduino </vt:lpstr>
      <vt:lpstr>ELH4905 – Pengembangan aplikasi pemantauan kesehatan menggunakan WSN berbasis Arduino </vt:lpstr>
      <vt:lpstr>ELH4991 – Eksplorasi PreonVM dan membangun modul penyimpanan di Sensor Preon32 Virtenio (1)</vt:lpstr>
      <vt:lpstr>ELH4991 – Eksplorasi PreonVM dan membangun modul penyimpanan di Sensor Preon32 Virtenio (2) </vt:lpstr>
      <vt:lpstr>ELH4991 – Eksplorasi PreonVM dan membangun modul penyimpanan di Sensor Preon32 Virtenio (3) </vt:lpstr>
      <vt:lpstr>ELH4992 – Eksplorasi PreonVM dan membangun modul interface USB dengan komputer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Topik Skripsi</dc:title>
  <dc:creator>elisatih</dc:creator>
  <cp:lastModifiedBy>chris khong</cp:lastModifiedBy>
  <cp:revision>2</cp:revision>
  <dcterms:created xsi:type="dcterms:W3CDTF">2018-04-02T14:52:29Z</dcterms:created>
  <dcterms:modified xsi:type="dcterms:W3CDTF">2020-09-29T10:01:41Z</dcterms:modified>
</cp:coreProperties>
</file>