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7" r:id="rId5"/>
    <p:sldId id="258" r:id="rId6"/>
    <p:sldId id="259" r:id="rId7"/>
    <p:sldId id="283" r:id="rId8"/>
    <p:sldId id="284" r:id="rId9"/>
    <p:sldId id="260" r:id="rId10"/>
    <p:sldId id="262" r:id="rId11"/>
    <p:sldId id="285" r:id="rId12"/>
    <p:sldId id="261" r:id="rId13"/>
    <p:sldId id="263" r:id="rId14"/>
    <p:sldId id="286" r:id="rId15"/>
    <p:sldId id="264" r:id="rId16"/>
    <p:sldId id="265" r:id="rId17"/>
    <p:sldId id="287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8" r:id="rId26"/>
    <p:sldId id="274" r:id="rId27"/>
    <p:sldId id="276" r:id="rId28"/>
    <p:sldId id="273" r:id="rId29"/>
    <p:sldId id="275" r:id="rId30"/>
    <p:sldId id="278" r:id="rId31"/>
    <p:sldId id="277" r:id="rId32"/>
    <p:sldId id="279" r:id="rId33"/>
    <p:sldId id="280" r:id="rId34"/>
    <p:sldId id="281" r:id="rId35"/>
    <p:sldId id="282" r:id="rId36"/>
    <p:sldId id="289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79F2971-6BC8-4D24-B5C1-D6BA68D0D18A}">
          <p14:sldIdLst>
            <p14:sldId id="257"/>
            <p14:sldId id="258"/>
            <p14:sldId id="259"/>
            <p14:sldId id="283"/>
            <p14:sldId id="284"/>
            <p14:sldId id="260"/>
            <p14:sldId id="262"/>
            <p14:sldId id="285"/>
            <p14:sldId id="261"/>
            <p14:sldId id="263"/>
            <p14:sldId id="286"/>
            <p14:sldId id="264"/>
            <p14:sldId id="265"/>
            <p14:sldId id="287"/>
            <p14:sldId id="266"/>
            <p14:sldId id="267"/>
            <p14:sldId id="268"/>
            <p14:sldId id="269"/>
            <p14:sldId id="270"/>
            <p14:sldId id="271"/>
            <p14:sldId id="272"/>
            <p14:sldId id="288"/>
            <p14:sldId id="274"/>
            <p14:sldId id="276"/>
            <p14:sldId id="273"/>
            <p14:sldId id="275"/>
            <p14:sldId id="278"/>
            <p14:sldId id="277"/>
            <p14:sldId id="279"/>
            <p14:sldId id="280"/>
            <p14:sldId id="281"/>
            <p14:sldId id="282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NE ARTANTY" initials="CA" lastIdx="3" clrIdx="0">
    <p:extLst>
      <p:ext uri="{19B8F6BF-5375-455C-9EA6-DF929625EA0E}">
        <p15:presenceInfo xmlns:p15="http://schemas.microsoft.com/office/powerpoint/2012/main" userId="CRISTINE ARTAN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F5378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9C099-7371-4851-9DDC-78929A839EE6}" v="312" dt="2021-01-16T06:53:38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34716" autoAdjust="0"/>
  </p:normalViewPr>
  <p:slideViewPr>
    <p:cSldViewPr snapToGrid="0">
      <p:cViewPr varScale="1">
        <p:scale>
          <a:sx n="31" d="100"/>
          <a:sy n="31" d="100"/>
        </p:scale>
        <p:origin x="26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19:28:22.256" idx="1">
    <p:pos x="10" y="10"/>
    <p:text>tambahkan gambar seperti temperatur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19:52:15.303" idx="3">
    <p:pos x="10" y="10"/>
    <p:text>mungkin perlu nambah jenis jenis board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30085-6BA9-439A-98BD-CE8FBFA0664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25F7BDE8-CBFB-49F9-BA09-827F9615A03A}">
      <dgm:prSet phldrT="[Text]"/>
      <dgm:spPr/>
      <dgm:t>
        <a:bodyPr/>
        <a:lstStyle/>
        <a:p>
          <a:r>
            <a:rPr lang="en-US" dirty="0"/>
            <a:t>Jalur routing dan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komunikasi</a:t>
          </a:r>
          <a:r>
            <a:rPr lang="en-US" dirty="0"/>
            <a:t> </a:t>
          </a:r>
          <a:r>
            <a:rPr lang="en-US" dirty="0" err="1"/>
            <a:t>antar</a:t>
          </a:r>
          <a:r>
            <a:rPr lang="en-US" dirty="0"/>
            <a:t> node sensor</a:t>
          </a:r>
          <a:endParaRPr lang="en-ID" dirty="0"/>
        </a:p>
      </dgm:t>
    </dgm:pt>
    <dgm:pt modelId="{1AE5F372-17AC-46B9-9D75-BA1B0468CF60}" type="parTrans" cxnId="{1BE80A3C-A625-495D-996B-7B920101DB8C}">
      <dgm:prSet/>
      <dgm:spPr/>
      <dgm:t>
        <a:bodyPr/>
        <a:lstStyle/>
        <a:p>
          <a:endParaRPr lang="en-ID"/>
        </a:p>
      </dgm:t>
    </dgm:pt>
    <dgm:pt modelId="{50C7F893-F4DC-4F95-98C8-B9802BB79B03}" type="sibTrans" cxnId="{1BE80A3C-A625-495D-996B-7B920101DB8C}">
      <dgm:prSet/>
      <dgm:spPr/>
      <dgm:t>
        <a:bodyPr/>
        <a:lstStyle/>
        <a:p>
          <a:endParaRPr lang="en-ID"/>
        </a:p>
      </dgm:t>
    </dgm:pt>
    <dgm:pt modelId="{09DE06FF-9118-418C-B7FE-E289A07EF478}">
      <dgm:prSet phldrT="[Text]"/>
      <dgm:spPr/>
      <dgm:t>
        <a:bodyPr/>
        <a:lstStyle/>
        <a:p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Topologi</a:t>
          </a:r>
          <a:r>
            <a:rPr lang="en-US" dirty="0"/>
            <a:t> WSN</a:t>
          </a:r>
          <a:endParaRPr lang="en-ID" dirty="0"/>
        </a:p>
      </dgm:t>
    </dgm:pt>
    <dgm:pt modelId="{80BC8A24-F763-44DA-991E-BE5326DD2A36}" type="parTrans" cxnId="{E1A7D8E3-87D0-4B5F-A0E2-B6B1D1F74784}">
      <dgm:prSet/>
      <dgm:spPr/>
      <dgm:t>
        <a:bodyPr/>
        <a:lstStyle/>
        <a:p>
          <a:endParaRPr lang="en-ID"/>
        </a:p>
      </dgm:t>
    </dgm:pt>
    <dgm:pt modelId="{226C4ACC-DFEE-4641-BFDF-B283FD8951D9}" type="sibTrans" cxnId="{E1A7D8E3-87D0-4B5F-A0E2-B6B1D1F74784}">
      <dgm:prSet/>
      <dgm:spPr/>
      <dgm:t>
        <a:bodyPr/>
        <a:lstStyle/>
        <a:p>
          <a:endParaRPr lang="en-ID"/>
        </a:p>
      </dgm:t>
    </dgm:pt>
    <dgm:pt modelId="{5125258B-DA42-4B14-BAC2-7838B740643B}">
      <dgm:prSet phldrT="[Text]"/>
      <dgm:spPr/>
      <dgm:t>
        <a:bodyPr/>
        <a:lstStyle/>
        <a:p>
          <a:r>
            <a:rPr lang="en-US" dirty="0"/>
            <a:t>Bus</a:t>
          </a:r>
          <a:endParaRPr lang="en-ID" dirty="0"/>
        </a:p>
      </dgm:t>
    </dgm:pt>
    <dgm:pt modelId="{9FE0BE64-8CDB-43C0-8599-C564F9320EC6}" type="parTrans" cxnId="{68E91A67-F430-4BEE-988F-DB978B6533E0}">
      <dgm:prSet/>
      <dgm:spPr/>
      <dgm:t>
        <a:bodyPr/>
        <a:lstStyle/>
        <a:p>
          <a:endParaRPr lang="en-ID"/>
        </a:p>
      </dgm:t>
    </dgm:pt>
    <dgm:pt modelId="{2F794862-DD62-471B-91F6-85E34C8312BF}" type="sibTrans" cxnId="{68E91A67-F430-4BEE-988F-DB978B6533E0}">
      <dgm:prSet/>
      <dgm:spPr/>
      <dgm:t>
        <a:bodyPr/>
        <a:lstStyle/>
        <a:p>
          <a:endParaRPr lang="en-ID"/>
        </a:p>
      </dgm:t>
    </dgm:pt>
    <dgm:pt modelId="{95862EA8-77A8-4FC6-9C85-34A4F896180C}">
      <dgm:prSet phldrT="[Text]"/>
      <dgm:spPr/>
      <dgm:t>
        <a:bodyPr/>
        <a:lstStyle/>
        <a:p>
          <a:r>
            <a:rPr lang="en-US" dirty="0"/>
            <a:t>Mesh</a:t>
          </a:r>
          <a:endParaRPr lang="en-ID" dirty="0"/>
        </a:p>
      </dgm:t>
    </dgm:pt>
    <dgm:pt modelId="{2384E50B-91C6-4F67-86CF-7A8F58980509}" type="parTrans" cxnId="{DB7F051A-5A10-4C05-ACAD-857AA34B0591}">
      <dgm:prSet/>
      <dgm:spPr/>
      <dgm:t>
        <a:bodyPr/>
        <a:lstStyle/>
        <a:p>
          <a:endParaRPr lang="en-ID"/>
        </a:p>
      </dgm:t>
    </dgm:pt>
    <dgm:pt modelId="{1B67C12A-7243-4893-8A54-3B66AB075717}" type="sibTrans" cxnId="{DB7F051A-5A10-4C05-ACAD-857AA34B0591}">
      <dgm:prSet/>
      <dgm:spPr/>
      <dgm:t>
        <a:bodyPr/>
        <a:lstStyle/>
        <a:p>
          <a:endParaRPr lang="en-ID"/>
        </a:p>
      </dgm:t>
    </dgm:pt>
    <dgm:pt modelId="{700D59FF-7BB3-4351-BDFA-61FDEFA91523}">
      <dgm:prSet phldrT="[Text]"/>
      <dgm:spPr/>
      <dgm:t>
        <a:bodyPr/>
        <a:lstStyle/>
        <a:p>
          <a:r>
            <a:rPr lang="en-US" dirty="0"/>
            <a:t>Ring</a:t>
          </a:r>
          <a:endParaRPr lang="en-ID" dirty="0"/>
        </a:p>
      </dgm:t>
    </dgm:pt>
    <dgm:pt modelId="{48BD408E-252A-4D89-8D4C-66B51C7D5BDA}" type="parTrans" cxnId="{46D57D6C-E26C-454B-B26B-64F1A6AFED10}">
      <dgm:prSet/>
      <dgm:spPr/>
      <dgm:t>
        <a:bodyPr/>
        <a:lstStyle/>
        <a:p>
          <a:endParaRPr lang="en-ID"/>
        </a:p>
      </dgm:t>
    </dgm:pt>
    <dgm:pt modelId="{BB5EA320-3A53-4885-8B45-C652F925D70A}" type="sibTrans" cxnId="{46D57D6C-E26C-454B-B26B-64F1A6AFED10}">
      <dgm:prSet/>
      <dgm:spPr/>
      <dgm:t>
        <a:bodyPr/>
        <a:lstStyle/>
        <a:p>
          <a:endParaRPr lang="en-ID"/>
        </a:p>
      </dgm:t>
    </dgm:pt>
    <dgm:pt modelId="{89557B94-A30A-4BE0-B7B6-5034EE8A6A8E}">
      <dgm:prSet phldrT="[Text]"/>
      <dgm:spPr/>
      <dgm:t>
        <a:bodyPr/>
        <a:lstStyle/>
        <a:p>
          <a:r>
            <a:rPr lang="en-US" dirty="0"/>
            <a:t>Star</a:t>
          </a:r>
          <a:endParaRPr lang="en-ID" dirty="0"/>
        </a:p>
      </dgm:t>
    </dgm:pt>
    <dgm:pt modelId="{13FB6CA4-63FE-4EE1-B867-B7F59B9CC0F0}" type="parTrans" cxnId="{4AA9261E-F527-48BB-9E1A-4D3742F4264E}">
      <dgm:prSet/>
      <dgm:spPr/>
      <dgm:t>
        <a:bodyPr/>
        <a:lstStyle/>
        <a:p>
          <a:endParaRPr lang="en-ID"/>
        </a:p>
      </dgm:t>
    </dgm:pt>
    <dgm:pt modelId="{C537EBAE-EC5A-4C8D-9A66-A86E4AFBC539}" type="sibTrans" cxnId="{4AA9261E-F527-48BB-9E1A-4D3742F4264E}">
      <dgm:prSet/>
      <dgm:spPr/>
      <dgm:t>
        <a:bodyPr/>
        <a:lstStyle/>
        <a:p>
          <a:endParaRPr lang="en-ID"/>
        </a:p>
      </dgm:t>
    </dgm:pt>
    <dgm:pt modelId="{DDA6F6B5-E7EF-44FA-98A8-DDAFA5DACB07}">
      <dgm:prSet phldrT="[Text]"/>
      <dgm:spPr/>
      <dgm:t>
        <a:bodyPr/>
        <a:lstStyle/>
        <a:p>
          <a:r>
            <a:rPr lang="en-US" dirty="0"/>
            <a:t>Tree</a:t>
          </a:r>
          <a:endParaRPr lang="en-ID" dirty="0"/>
        </a:p>
      </dgm:t>
    </dgm:pt>
    <dgm:pt modelId="{239B69C2-631D-45A5-8462-AF3D4C34682B}" type="parTrans" cxnId="{64144464-CADC-49D3-B9BD-02DA9706B3A9}">
      <dgm:prSet/>
      <dgm:spPr/>
      <dgm:t>
        <a:bodyPr/>
        <a:lstStyle/>
        <a:p>
          <a:endParaRPr lang="en-ID"/>
        </a:p>
      </dgm:t>
    </dgm:pt>
    <dgm:pt modelId="{6CDCCA54-FB16-4D6A-A18B-25CF12A983F5}" type="sibTrans" cxnId="{64144464-CADC-49D3-B9BD-02DA9706B3A9}">
      <dgm:prSet/>
      <dgm:spPr/>
      <dgm:t>
        <a:bodyPr/>
        <a:lstStyle/>
        <a:p>
          <a:endParaRPr lang="en-ID"/>
        </a:p>
      </dgm:t>
    </dgm:pt>
    <dgm:pt modelId="{91946083-5B5C-4C6D-8D1D-672EE5E6AC3D}" type="pres">
      <dgm:prSet presAssocID="{22630085-6BA9-439A-98BD-CE8FBFA0664B}" presName="Name0" presStyleCnt="0">
        <dgm:presLayoutVars>
          <dgm:dir/>
          <dgm:animLvl val="lvl"/>
          <dgm:resizeHandles val="exact"/>
        </dgm:presLayoutVars>
      </dgm:prSet>
      <dgm:spPr/>
    </dgm:pt>
    <dgm:pt modelId="{0701FF8B-E2FF-4212-83F7-79A377BA97E0}" type="pres">
      <dgm:prSet presAssocID="{09DE06FF-9118-418C-B7FE-E289A07EF478}" presName="boxAndChildren" presStyleCnt="0"/>
      <dgm:spPr/>
    </dgm:pt>
    <dgm:pt modelId="{55625763-1F2E-4A81-BF8C-962DDF9B52F8}" type="pres">
      <dgm:prSet presAssocID="{09DE06FF-9118-418C-B7FE-E289A07EF478}" presName="parentTextBox" presStyleLbl="node1" presStyleIdx="0" presStyleCnt="2"/>
      <dgm:spPr/>
    </dgm:pt>
    <dgm:pt modelId="{D8B21CF1-E590-4075-B4CE-99986D6082F2}" type="pres">
      <dgm:prSet presAssocID="{09DE06FF-9118-418C-B7FE-E289A07EF478}" presName="entireBox" presStyleLbl="node1" presStyleIdx="0" presStyleCnt="2"/>
      <dgm:spPr/>
    </dgm:pt>
    <dgm:pt modelId="{85BA8CF9-C0C4-433E-962A-12CE9129400D}" type="pres">
      <dgm:prSet presAssocID="{09DE06FF-9118-418C-B7FE-E289A07EF478}" presName="descendantBox" presStyleCnt="0"/>
      <dgm:spPr/>
    </dgm:pt>
    <dgm:pt modelId="{F68C1B87-78ED-4F66-A301-ACA20D0D2526}" type="pres">
      <dgm:prSet presAssocID="{5125258B-DA42-4B14-BAC2-7838B740643B}" presName="childTextBox" presStyleLbl="fgAccFollowNode1" presStyleIdx="0" presStyleCnt="5">
        <dgm:presLayoutVars>
          <dgm:bulletEnabled val="1"/>
        </dgm:presLayoutVars>
      </dgm:prSet>
      <dgm:spPr/>
    </dgm:pt>
    <dgm:pt modelId="{5B8DDF62-E510-4E75-B484-D8B7ECF14CB7}" type="pres">
      <dgm:prSet presAssocID="{700D59FF-7BB3-4351-BDFA-61FDEFA91523}" presName="childTextBox" presStyleLbl="fgAccFollowNode1" presStyleIdx="1" presStyleCnt="5">
        <dgm:presLayoutVars>
          <dgm:bulletEnabled val="1"/>
        </dgm:presLayoutVars>
      </dgm:prSet>
      <dgm:spPr/>
    </dgm:pt>
    <dgm:pt modelId="{C4FEB28C-8132-41F3-B3C3-CC351849D706}" type="pres">
      <dgm:prSet presAssocID="{89557B94-A30A-4BE0-B7B6-5034EE8A6A8E}" presName="childTextBox" presStyleLbl="fgAccFollowNode1" presStyleIdx="2" presStyleCnt="5">
        <dgm:presLayoutVars>
          <dgm:bulletEnabled val="1"/>
        </dgm:presLayoutVars>
      </dgm:prSet>
      <dgm:spPr/>
    </dgm:pt>
    <dgm:pt modelId="{4343B1FD-B439-4A14-A539-033CF62E85EC}" type="pres">
      <dgm:prSet presAssocID="{DDA6F6B5-E7EF-44FA-98A8-DDAFA5DACB07}" presName="childTextBox" presStyleLbl="fgAccFollowNode1" presStyleIdx="3" presStyleCnt="5">
        <dgm:presLayoutVars>
          <dgm:bulletEnabled val="1"/>
        </dgm:presLayoutVars>
      </dgm:prSet>
      <dgm:spPr/>
    </dgm:pt>
    <dgm:pt modelId="{E799AF1C-C792-417F-84BE-AE8DCC21EB89}" type="pres">
      <dgm:prSet presAssocID="{95862EA8-77A8-4FC6-9C85-34A4F896180C}" presName="childTextBox" presStyleLbl="fgAccFollowNode1" presStyleIdx="4" presStyleCnt="5">
        <dgm:presLayoutVars>
          <dgm:bulletEnabled val="1"/>
        </dgm:presLayoutVars>
      </dgm:prSet>
      <dgm:spPr/>
    </dgm:pt>
    <dgm:pt modelId="{815F68F0-DE86-43FB-8252-96188C03B48C}" type="pres">
      <dgm:prSet presAssocID="{50C7F893-F4DC-4F95-98C8-B9802BB79B03}" presName="sp" presStyleCnt="0"/>
      <dgm:spPr/>
    </dgm:pt>
    <dgm:pt modelId="{BB27012C-ACDD-4CFF-9326-7FD651105A23}" type="pres">
      <dgm:prSet presAssocID="{25F7BDE8-CBFB-49F9-BA09-827F9615A03A}" presName="arrowAndChildren" presStyleCnt="0"/>
      <dgm:spPr/>
    </dgm:pt>
    <dgm:pt modelId="{1F168978-F8E3-4D68-AB2C-B45C92880EB1}" type="pres">
      <dgm:prSet presAssocID="{25F7BDE8-CBFB-49F9-BA09-827F9615A03A}" presName="parentTextArrow" presStyleLbl="node1" presStyleIdx="1" presStyleCnt="2" custLinFactNeighborX="152" custLinFactNeighborY="-1329"/>
      <dgm:spPr/>
    </dgm:pt>
  </dgm:ptLst>
  <dgm:cxnLst>
    <dgm:cxn modelId="{B56CA302-4ED3-4B6D-BE85-F6B57B729FC4}" type="presOf" srcId="{25F7BDE8-CBFB-49F9-BA09-827F9615A03A}" destId="{1F168978-F8E3-4D68-AB2C-B45C92880EB1}" srcOrd="0" destOrd="0" presId="urn:microsoft.com/office/officeart/2005/8/layout/process4"/>
    <dgm:cxn modelId="{F514650F-EB64-46CA-8F7C-94262431B142}" type="presOf" srcId="{09DE06FF-9118-418C-B7FE-E289A07EF478}" destId="{D8B21CF1-E590-4075-B4CE-99986D6082F2}" srcOrd="1" destOrd="0" presId="urn:microsoft.com/office/officeart/2005/8/layout/process4"/>
    <dgm:cxn modelId="{DB7F051A-5A10-4C05-ACAD-857AA34B0591}" srcId="{09DE06FF-9118-418C-B7FE-E289A07EF478}" destId="{95862EA8-77A8-4FC6-9C85-34A4F896180C}" srcOrd="4" destOrd="0" parTransId="{2384E50B-91C6-4F67-86CF-7A8F58980509}" sibTransId="{1B67C12A-7243-4893-8A54-3B66AB075717}"/>
    <dgm:cxn modelId="{4AA9261E-F527-48BB-9E1A-4D3742F4264E}" srcId="{09DE06FF-9118-418C-B7FE-E289A07EF478}" destId="{89557B94-A30A-4BE0-B7B6-5034EE8A6A8E}" srcOrd="2" destOrd="0" parTransId="{13FB6CA4-63FE-4EE1-B867-B7F59B9CC0F0}" sibTransId="{C537EBAE-EC5A-4C8D-9A66-A86E4AFBC539}"/>
    <dgm:cxn modelId="{C80EB62E-DAD7-4986-BD91-B6BFF9BDD913}" type="presOf" srcId="{95862EA8-77A8-4FC6-9C85-34A4F896180C}" destId="{E799AF1C-C792-417F-84BE-AE8DCC21EB89}" srcOrd="0" destOrd="0" presId="urn:microsoft.com/office/officeart/2005/8/layout/process4"/>
    <dgm:cxn modelId="{11B23031-D4BD-474C-B932-B04D4E2EC341}" type="presOf" srcId="{DDA6F6B5-E7EF-44FA-98A8-DDAFA5DACB07}" destId="{4343B1FD-B439-4A14-A539-033CF62E85EC}" srcOrd="0" destOrd="0" presId="urn:microsoft.com/office/officeart/2005/8/layout/process4"/>
    <dgm:cxn modelId="{1BE80A3C-A625-495D-996B-7B920101DB8C}" srcId="{22630085-6BA9-439A-98BD-CE8FBFA0664B}" destId="{25F7BDE8-CBFB-49F9-BA09-827F9615A03A}" srcOrd="0" destOrd="0" parTransId="{1AE5F372-17AC-46B9-9D75-BA1B0468CF60}" sibTransId="{50C7F893-F4DC-4F95-98C8-B9802BB79B03}"/>
    <dgm:cxn modelId="{994F7241-78E4-4E2B-88D4-7CDE1E6FF1A0}" type="presOf" srcId="{5125258B-DA42-4B14-BAC2-7838B740643B}" destId="{F68C1B87-78ED-4F66-A301-ACA20D0D2526}" srcOrd="0" destOrd="0" presId="urn:microsoft.com/office/officeart/2005/8/layout/process4"/>
    <dgm:cxn modelId="{64144464-CADC-49D3-B9BD-02DA9706B3A9}" srcId="{09DE06FF-9118-418C-B7FE-E289A07EF478}" destId="{DDA6F6B5-E7EF-44FA-98A8-DDAFA5DACB07}" srcOrd="3" destOrd="0" parTransId="{239B69C2-631D-45A5-8462-AF3D4C34682B}" sibTransId="{6CDCCA54-FB16-4D6A-A18B-25CF12A983F5}"/>
    <dgm:cxn modelId="{68E91A67-F430-4BEE-988F-DB978B6533E0}" srcId="{09DE06FF-9118-418C-B7FE-E289A07EF478}" destId="{5125258B-DA42-4B14-BAC2-7838B740643B}" srcOrd="0" destOrd="0" parTransId="{9FE0BE64-8CDB-43C0-8599-C564F9320EC6}" sibTransId="{2F794862-DD62-471B-91F6-85E34C8312BF}"/>
    <dgm:cxn modelId="{46D57D6C-E26C-454B-B26B-64F1A6AFED10}" srcId="{09DE06FF-9118-418C-B7FE-E289A07EF478}" destId="{700D59FF-7BB3-4351-BDFA-61FDEFA91523}" srcOrd="1" destOrd="0" parTransId="{48BD408E-252A-4D89-8D4C-66B51C7D5BDA}" sibTransId="{BB5EA320-3A53-4885-8B45-C652F925D70A}"/>
    <dgm:cxn modelId="{4C093A72-3AE8-4041-91A1-DE2511D1E37D}" type="presOf" srcId="{09DE06FF-9118-418C-B7FE-E289A07EF478}" destId="{55625763-1F2E-4A81-BF8C-962DDF9B52F8}" srcOrd="0" destOrd="0" presId="urn:microsoft.com/office/officeart/2005/8/layout/process4"/>
    <dgm:cxn modelId="{6B5ECE8D-8A6B-42D0-B46D-6A7C79213C22}" type="presOf" srcId="{22630085-6BA9-439A-98BD-CE8FBFA0664B}" destId="{91946083-5B5C-4C6D-8D1D-672EE5E6AC3D}" srcOrd="0" destOrd="0" presId="urn:microsoft.com/office/officeart/2005/8/layout/process4"/>
    <dgm:cxn modelId="{D64EC4D8-2F66-45D2-8DDF-7CB13FEC69E1}" type="presOf" srcId="{89557B94-A30A-4BE0-B7B6-5034EE8A6A8E}" destId="{C4FEB28C-8132-41F3-B3C3-CC351849D706}" srcOrd="0" destOrd="0" presId="urn:microsoft.com/office/officeart/2005/8/layout/process4"/>
    <dgm:cxn modelId="{28106CE0-2EAE-4CD8-B6CF-DB433FD137BA}" type="presOf" srcId="{700D59FF-7BB3-4351-BDFA-61FDEFA91523}" destId="{5B8DDF62-E510-4E75-B484-D8B7ECF14CB7}" srcOrd="0" destOrd="0" presId="urn:microsoft.com/office/officeart/2005/8/layout/process4"/>
    <dgm:cxn modelId="{E1A7D8E3-87D0-4B5F-A0E2-B6B1D1F74784}" srcId="{22630085-6BA9-439A-98BD-CE8FBFA0664B}" destId="{09DE06FF-9118-418C-B7FE-E289A07EF478}" srcOrd="1" destOrd="0" parTransId="{80BC8A24-F763-44DA-991E-BE5326DD2A36}" sibTransId="{226C4ACC-DFEE-4641-BFDF-B283FD8951D9}"/>
    <dgm:cxn modelId="{4801DF5F-AFCF-4CD7-9FF4-F79B3EE361B1}" type="presParOf" srcId="{91946083-5B5C-4C6D-8D1D-672EE5E6AC3D}" destId="{0701FF8B-E2FF-4212-83F7-79A377BA97E0}" srcOrd="0" destOrd="0" presId="urn:microsoft.com/office/officeart/2005/8/layout/process4"/>
    <dgm:cxn modelId="{86ED8340-31E6-47AF-9238-CFF7B211D885}" type="presParOf" srcId="{0701FF8B-E2FF-4212-83F7-79A377BA97E0}" destId="{55625763-1F2E-4A81-BF8C-962DDF9B52F8}" srcOrd="0" destOrd="0" presId="urn:microsoft.com/office/officeart/2005/8/layout/process4"/>
    <dgm:cxn modelId="{877AAA33-893E-47B3-A6D7-F354C463FA83}" type="presParOf" srcId="{0701FF8B-E2FF-4212-83F7-79A377BA97E0}" destId="{D8B21CF1-E590-4075-B4CE-99986D6082F2}" srcOrd="1" destOrd="0" presId="urn:microsoft.com/office/officeart/2005/8/layout/process4"/>
    <dgm:cxn modelId="{6BE339A0-BCD2-459A-9AB4-3963632CB9D7}" type="presParOf" srcId="{0701FF8B-E2FF-4212-83F7-79A377BA97E0}" destId="{85BA8CF9-C0C4-433E-962A-12CE9129400D}" srcOrd="2" destOrd="0" presId="urn:microsoft.com/office/officeart/2005/8/layout/process4"/>
    <dgm:cxn modelId="{34E60ED6-2691-472D-A0DF-B8E9141F1158}" type="presParOf" srcId="{85BA8CF9-C0C4-433E-962A-12CE9129400D}" destId="{F68C1B87-78ED-4F66-A301-ACA20D0D2526}" srcOrd="0" destOrd="0" presId="urn:microsoft.com/office/officeart/2005/8/layout/process4"/>
    <dgm:cxn modelId="{ADE1D6DC-A53F-49E8-A770-522A04C0BC5D}" type="presParOf" srcId="{85BA8CF9-C0C4-433E-962A-12CE9129400D}" destId="{5B8DDF62-E510-4E75-B484-D8B7ECF14CB7}" srcOrd="1" destOrd="0" presId="urn:microsoft.com/office/officeart/2005/8/layout/process4"/>
    <dgm:cxn modelId="{23052958-B45E-4935-B9C4-80D563962FAD}" type="presParOf" srcId="{85BA8CF9-C0C4-433E-962A-12CE9129400D}" destId="{C4FEB28C-8132-41F3-B3C3-CC351849D706}" srcOrd="2" destOrd="0" presId="urn:microsoft.com/office/officeart/2005/8/layout/process4"/>
    <dgm:cxn modelId="{918DDEBB-59E8-4289-8CBE-E0B39BE63DFB}" type="presParOf" srcId="{85BA8CF9-C0C4-433E-962A-12CE9129400D}" destId="{4343B1FD-B439-4A14-A539-033CF62E85EC}" srcOrd="3" destOrd="0" presId="urn:microsoft.com/office/officeart/2005/8/layout/process4"/>
    <dgm:cxn modelId="{5AAF195C-7D01-4850-AED4-555C6E97BBEA}" type="presParOf" srcId="{85BA8CF9-C0C4-433E-962A-12CE9129400D}" destId="{E799AF1C-C792-417F-84BE-AE8DCC21EB89}" srcOrd="4" destOrd="0" presId="urn:microsoft.com/office/officeart/2005/8/layout/process4"/>
    <dgm:cxn modelId="{08E821FB-7BF5-43EF-A284-F58F1712786B}" type="presParOf" srcId="{91946083-5B5C-4C6D-8D1D-672EE5E6AC3D}" destId="{815F68F0-DE86-43FB-8252-96188C03B48C}" srcOrd="1" destOrd="0" presId="urn:microsoft.com/office/officeart/2005/8/layout/process4"/>
    <dgm:cxn modelId="{957F790E-5DFF-4714-AD87-476BFDEE8501}" type="presParOf" srcId="{91946083-5B5C-4C6D-8D1D-672EE5E6AC3D}" destId="{BB27012C-ACDD-4CFF-9326-7FD651105A23}" srcOrd="2" destOrd="0" presId="urn:microsoft.com/office/officeart/2005/8/layout/process4"/>
    <dgm:cxn modelId="{5A1D7C41-4A86-44DC-A0F5-FC28B2EB559D}" type="presParOf" srcId="{BB27012C-ACDD-4CFF-9326-7FD651105A23}" destId="{1F168978-F8E3-4D68-AB2C-B45C92880EB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21CF1-E590-4075-B4CE-99986D6082F2}">
      <dsp:nvSpPr>
        <dsp:cNvPr id="0" name=""/>
        <dsp:cNvSpPr/>
      </dsp:nvSpPr>
      <dsp:spPr>
        <a:xfrm>
          <a:off x="0" y="1635226"/>
          <a:ext cx="11507353" cy="1072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Jenis</a:t>
          </a:r>
          <a:r>
            <a:rPr lang="en-US" sz="2100" kern="1200" dirty="0"/>
            <a:t> </a:t>
          </a:r>
          <a:r>
            <a:rPr lang="en-US" sz="2100" kern="1200" dirty="0" err="1"/>
            <a:t>Topologi</a:t>
          </a:r>
          <a:r>
            <a:rPr lang="en-US" sz="2100" kern="1200" dirty="0"/>
            <a:t> WSN</a:t>
          </a:r>
          <a:endParaRPr lang="en-ID" sz="2100" kern="1200" dirty="0"/>
        </a:p>
      </dsp:txBody>
      <dsp:txXfrm>
        <a:off x="0" y="1635226"/>
        <a:ext cx="11507353" cy="579358"/>
      </dsp:txXfrm>
    </dsp:sp>
    <dsp:sp modelId="{F68C1B87-78ED-4F66-A301-ACA20D0D2526}">
      <dsp:nvSpPr>
        <dsp:cNvPr id="0" name=""/>
        <dsp:cNvSpPr/>
      </dsp:nvSpPr>
      <dsp:spPr>
        <a:xfrm>
          <a:off x="1404" y="2193127"/>
          <a:ext cx="2300908" cy="49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Bus</a:t>
          </a:r>
          <a:endParaRPr lang="en-ID" sz="3100" kern="1200" dirty="0"/>
        </a:p>
      </dsp:txBody>
      <dsp:txXfrm>
        <a:off x="1404" y="2193127"/>
        <a:ext cx="2300908" cy="493527"/>
      </dsp:txXfrm>
    </dsp:sp>
    <dsp:sp modelId="{5B8DDF62-E510-4E75-B484-D8B7ECF14CB7}">
      <dsp:nvSpPr>
        <dsp:cNvPr id="0" name=""/>
        <dsp:cNvSpPr/>
      </dsp:nvSpPr>
      <dsp:spPr>
        <a:xfrm>
          <a:off x="2302313" y="2193127"/>
          <a:ext cx="2300908" cy="49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Ring</a:t>
          </a:r>
          <a:endParaRPr lang="en-ID" sz="3100" kern="1200" dirty="0"/>
        </a:p>
      </dsp:txBody>
      <dsp:txXfrm>
        <a:off x="2302313" y="2193127"/>
        <a:ext cx="2300908" cy="493527"/>
      </dsp:txXfrm>
    </dsp:sp>
    <dsp:sp modelId="{C4FEB28C-8132-41F3-B3C3-CC351849D706}">
      <dsp:nvSpPr>
        <dsp:cNvPr id="0" name=""/>
        <dsp:cNvSpPr/>
      </dsp:nvSpPr>
      <dsp:spPr>
        <a:xfrm>
          <a:off x="4603222" y="2193127"/>
          <a:ext cx="2300908" cy="49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Star</a:t>
          </a:r>
          <a:endParaRPr lang="en-ID" sz="3100" kern="1200" dirty="0"/>
        </a:p>
      </dsp:txBody>
      <dsp:txXfrm>
        <a:off x="4603222" y="2193127"/>
        <a:ext cx="2300908" cy="493527"/>
      </dsp:txXfrm>
    </dsp:sp>
    <dsp:sp modelId="{4343B1FD-B439-4A14-A539-033CF62E85EC}">
      <dsp:nvSpPr>
        <dsp:cNvPr id="0" name=""/>
        <dsp:cNvSpPr/>
      </dsp:nvSpPr>
      <dsp:spPr>
        <a:xfrm>
          <a:off x="6904130" y="2193127"/>
          <a:ext cx="2300908" cy="49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Tree</a:t>
          </a:r>
          <a:endParaRPr lang="en-ID" sz="3100" kern="1200" dirty="0"/>
        </a:p>
      </dsp:txBody>
      <dsp:txXfrm>
        <a:off x="6904130" y="2193127"/>
        <a:ext cx="2300908" cy="493527"/>
      </dsp:txXfrm>
    </dsp:sp>
    <dsp:sp modelId="{E799AF1C-C792-417F-84BE-AE8DCC21EB89}">
      <dsp:nvSpPr>
        <dsp:cNvPr id="0" name=""/>
        <dsp:cNvSpPr/>
      </dsp:nvSpPr>
      <dsp:spPr>
        <a:xfrm>
          <a:off x="9205039" y="2193127"/>
          <a:ext cx="2300908" cy="4935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Mesh</a:t>
          </a:r>
          <a:endParaRPr lang="en-ID" sz="3100" kern="1200" dirty="0"/>
        </a:p>
      </dsp:txBody>
      <dsp:txXfrm>
        <a:off x="9205039" y="2193127"/>
        <a:ext cx="2300908" cy="493527"/>
      </dsp:txXfrm>
    </dsp:sp>
    <dsp:sp modelId="{1F168978-F8E3-4D68-AB2C-B45C92880EB1}">
      <dsp:nvSpPr>
        <dsp:cNvPr id="0" name=""/>
        <dsp:cNvSpPr/>
      </dsp:nvSpPr>
      <dsp:spPr>
        <a:xfrm rot="10800000">
          <a:off x="0" y="0"/>
          <a:ext cx="11507353" cy="16500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Jalur routing dan </a:t>
          </a:r>
          <a:r>
            <a:rPr lang="en-US" sz="2100" kern="1200" dirty="0" err="1"/>
            <a:t>cara</a:t>
          </a:r>
          <a:r>
            <a:rPr lang="en-US" sz="2100" kern="1200" dirty="0"/>
            <a:t> </a:t>
          </a:r>
          <a:r>
            <a:rPr lang="en-US" sz="2100" kern="1200" dirty="0" err="1"/>
            <a:t>komunikasi</a:t>
          </a:r>
          <a:r>
            <a:rPr lang="en-US" sz="2100" kern="1200" dirty="0"/>
            <a:t> </a:t>
          </a:r>
          <a:r>
            <a:rPr lang="en-US" sz="2100" kern="1200" dirty="0" err="1"/>
            <a:t>antar</a:t>
          </a:r>
          <a:r>
            <a:rPr lang="en-US" sz="2100" kern="1200" dirty="0"/>
            <a:t> node sensor</a:t>
          </a:r>
          <a:endParaRPr lang="en-ID" sz="2100" kern="1200" dirty="0"/>
        </a:p>
      </dsp:txBody>
      <dsp:txXfrm rot="10800000">
        <a:off x="0" y="0"/>
        <a:ext cx="11507353" cy="1072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CFC0-49F0-4803-9892-6271DF521BCF}" type="datetimeFigureOut">
              <a:rPr lang="en-ID" smtClean="0"/>
              <a:t>16/01/2021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182A6-97F9-4E58-90DD-796179F497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39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Pagi Bapak dan Ibu </a:t>
            </a:r>
            <a:r>
              <a:rPr lang="en-US" dirty="0" err="1"/>
              <a:t>Terimakasih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Cristine </a:t>
            </a:r>
            <a:r>
              <a:rPr lang="en-US" dirty="0" err="1"/>
              <a:t>Artanty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menggunakan</a:t>
            </a:r>
            <a:r>
              <a:rPr lang="en-US" dirty="0"/>
              <a:t> WSN </a:t>
            </a:r>
            <a:r>
              <a:rPr lang="en-US" dirty="0" err="1"/>
              <a:t>berbasis</a:t>
            </a:r>
            <a:r>
              <a:rPr lang="en-US" dirty="0"/>
              <a:t> Arduino.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0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Arduino mega,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pada board Arduino mega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masing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algn="l" rtl="0" fontAlgn="base"/>
            <a:r>
              <a:rPr lang="en-US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54 pins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 pins : 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sebagai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pengatur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input output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​, 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 pins Analog pins :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membaca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hasil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sense,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hasil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berupa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signal analog 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connector :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penghubung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komputer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Battery power :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sumber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daya</a:t>
            </a:r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94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WSN, WSN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jaringan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nirkabel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terdiri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kumpulan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sensor node 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berkomunikasi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komputasi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pengukuran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pada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lingkungan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/ area sensor node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diletakkan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penelitian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skripsi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sensor node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Arduino,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beberapa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Arduino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Kesehatan.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750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Data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hasil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sensing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pengukuran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oleh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dikirimkan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kebase</a:t>
            </a:r>
            <a:r>
              <a:rPr lang="en-ID" b="0" i="0" dirty="0">
                <a:effectLst/>
                <a:latin typeface="Arial" panose="020B0604020202020204" pitchFamily="34" charset="0"/>
              </a:rPr>
              <a:t> station. Network layer pada WSN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bertugas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mencari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jalur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data source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menuju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kebase</a:t>
            </a:r>
            <a:r>
              <a:rPr lang="en-ID" b="0" i="0" dirty="0">
                <a:effectLst/>
                <a:latin typeface="Arial" panose="020B0604020202020204" pitchFamily="34" charset="0"/>
              </a:rPr>
              <a:t> station device. Proses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pencarian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jalur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dinamakan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routing.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2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ID" b="0" i="0" dirty="0">
                <a:effectLst/>
                <a:latin typeface="Arial" panose="020B0604020202020204" pitchFamily="34" charset="0"/>
              </a:rPr>
              <a:t> protocol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komunikasi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single hop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artinya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sampai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sensor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perlu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melewati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lain.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Sedangkan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multi hop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kebalikannya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harus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melewati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lain.</a:t>
            </a:r>
            <a:br>
              <a:rPr lang="en-ID" dirty="0"/>
            </a:b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7349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WSN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flat dan </a:t>
            </a:r>
            <a:r>
              <a:rPr lang="en-US" dirty="0" err="1"/>
              <a:t>hirarki</a:t>
            </a:r>
            <a:endParaRPr lang="en-US" dirty="0"/>
          </a:p>
          <a:p>
            <a:r>
              <a:rPr lang="en-ID" b="0" i="0" dirty="0">
                <a:effectLst/>
                <a:latin typeface="Arial" panose="020B0604020202020204" pitchFamily="34" charset="0"/>
              </a:rPr>
              <a:t>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arsitektur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flat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ID" b="0" i="0" dirty="0">
                <a:effectLst/>
                <a:latin typeface="Arial" panose="020B0604020202020204" pitchFamily="34" charset="0"/>
              </a:rPr>
              <a:t> node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tugas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sama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sensing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Setiap</a:t>
            </a:r>
            <a:r>
              <a:rPr lang="en-ID" b="0" i="0" dirty="0">
                <a:effectLst/>
                <a:latin typeface="Arial" panose="020B0604020202020204" pitchFamily="34" charset="0"/>
              </a:rPr>
              <a:t> node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mengirimkan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hasil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sensing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kebase</a:t>
            </a:r>
            <a:r>
              <a:rPr lang="en-ID" b="0" i="0" dirty="0">
                <a:effectLst/>
                <a:latin typeface="Arial" panose="020B0604020202020204" pitchFamily="34" charset="0"/>
              </a:rPr>
              <a:t>-station.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dilihat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gambar</a:t>
            </a:r>
            <a:r>
              <a:rPr lang="en-ID" b="0" i="0" dirty="0">
                <a:effectLst/>
                <a:latin typeface="Arial" panose="020B0604020202020204" pitchFamily="34" charset="0"/>
              </a:rPr>
              <a:t> flat topology, node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peers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masing-masing node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sehingga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komunikasi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secara</a:t>
            </a:r>
            <a:r>
              <a:rPr lang="en-ID" b="0" i="0" dirty="0">
                <a:effectLst/>
                <a:latin typeface="Arial" panose="020B0604020202020204" pitchFamily="34" charset="0"/>
              </a:rPr>
              <a:t> multi-hop.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Sementara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arsitektur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hirarki</a:t>
            </a:r>
            <a:r>
              <a:rPr lang="en-ID" b="0" i="0" dirty="0">
                <a:effectLst/>
                <a:latin typeface="Arial" panose="020B0604020202020204" pitchFamily="34" charset="0"/>
              </a:rPr>
              <a:t>, node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dikelompokkan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cluster-cluster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kelompok-kelompok</a:t>
            </a:r>
            <a:r>
              <a:rPr lang="en-ID" b="0" i="0" dirty="0">
                <a:effectLst/>
                <a:latin typeface="Arial" panose="020B0604020202020204" pitchFamily="34" charset="0"/>
              </a:rPr>
              <a:t>.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tiap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terdiri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head dan cluster member,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dimana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head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bertugas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menerima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member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lalu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meneruskan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kebase</a:t>
            </a:r>
            <a:r>
              <a:rPr lang="en-ID" b="0" i="0" dirty="0">
                <a:effectLst/>
                <a:latin typeface="Arial" panose="020B0604020202020204" pitchFamily="34" charset="0"/>
              </a:rPr>
              <a:t>-station.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388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Pemilihan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head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berdasarkan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hal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28600" indent="-228600">
              <a:buAutoNum type="arabicPeriod"/>
            </a:pPr>
            <a:r>
              <a:rPr lang="en-ID" b="0" i="0" dirty="0" err="1">
                <a:effectLst/>
                <a:latin typeface="Arial" panose="020B0604020202020204" pitchFamily="34" charset="0"/>
              </a:rPr>
              <a:t>jarak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head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member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single-hop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effectLst/>
                <a:latin typeface="Arial" panose="020B0604020202020204" pitchFamily="34" charset="0"/>
              </a:rPr>
              <a:t> multi-hop dan </a:t>
            </a:r>
          </a:p>
          <a:p>
            <a:pPr marL="228600" indent="-228600">
              <a:buAutoNum type="arabicPeriod"/>
            </a:pPr>
            <a:r>
              <a:rPr lang="en-ID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berdasarkan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jumlah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tier</a:t>
            </a:r>
          </a:p>
          <a:p>
            <a:pPr marL="0" indent="0">
              <a:buNone/>
            </a:pPr>
            <a:endParaRPr lang="en-ID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D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dilihat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gambar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jika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memiliki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jarak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sangat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jauh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sink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hingga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membuat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dari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cluster, cluster member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peer cluster member lain </a:t>
            </a:r>
          </a:p>
          <a:p>
            <a:pPr marL="0" indent="0">
              <a:buNone/>
            </a:pPr>
            <a:r>
              <a:rPr lang="en-ID" b="0" i="0" dirty="0" err="1">
                <a:effectLst/>
                <a:latin typeface="Arial" panose="020B0604020202020204" pitchFamily="34" charset="0"/>
              </a:rPr>
              <a:t>Sedangkan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jumlah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tier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artinya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dibagi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lagi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cluster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cluster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kecil</a:t>
            </a:r>
            <a:r>
              <a:rPr lang="en-ID" b="0" i="0" dirty="0">
                <a:effectLst/>
                <a:latin typeface="Arial" panose="020B0604020202020204" pitchFamily="34" charset="0"/>
              </a:rPr>
              <a:t> di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nya</a:t>
            </a:r>
            <a:endParaRPr lang="en-ID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4022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WSN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WSN,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routing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node sensor.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WSN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r>
              <a:rPr lang="en-US" dirty="0"/>
              <a:t>Bus :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boros</a:t>
            </a:r>
            <a:r>
              <a:rPr lang="en-US" dirty="0"/>
              <a:t> bandwidth(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dijaringan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),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bisa</a:t>
            </a:r>
            <a:endParaRPr lang="en-US" dirty="0"/>
          </a:p>
          <a:p>
            <a:r>
              <a:rPr lang="en-US" dirty="0"/>
              <a:t>Ring :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yang lama(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),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r>
              <a:rPr lang="en-US" dirty="0"/>
              <a:t>Star : </a:t>
            </a:r>
            <a:r>
              <a:rPr lang="en-US" dirty="0" err="1"/>
              <a:t>setiap</a:t>
            </a:r>
            <a:r>
              <a:rPr lang="en-US" dirty="0"/>
              <a:t> node single hop, </a:t>
            </a:r>
          </a:p>
          <a:p>
            <a:r>
              <a:rPr lang="en-US" dirty="0"/>
              <a:t>Tree : root dan child, root sink child node sensor. </a:t>
            </a:r>
            <a:r>
              <a:rPr lang="en-US" dirty="0" err="1"/>
              <a:t>Mudah</a:t>
            </a:r>
            <a:r>
              <a:rPr lang="en-US" dirty="0"/>
              <a:t> maintenance dan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r>
              <a:rPr lang="en-US" dirty="0"/>
              <a:t>Mesh :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sensor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433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WSN juga </a:t>
            </a:r>
            <a:r>
              <a:rPr lang="en-US" dirty="0" err="1"/>
              <a:t>membutuhkan</a:t>
            </a:r>
            <a:r>
              <a:rPr lang="en-US" dirty="0"/>
              <a:t> system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sensor node. </a:t>
            </a:r>
            <a:r>
              <a:rPr lang="en-US" dirty="0" err="1"/>
              <a:t>Adapaun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pada WSN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marL="228600" indent="-228600">
              <a:buAutoNum type="arabicPeriod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hardware</a:t>
            </a:r>
          </a:p>
          <a:p>
            <a:pPr marL="228600" indent="-2286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task scheduling</a:t>
            </a:r>
          </a:p>
          <a:p>
            <a:pPr marL="228600" indent="-228600"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task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Serta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file dan </a:t>
            </a:r>
            <a:r>
              <a:rPr lang="en-US" dirty="0" err="1"/>
              <a:t>daya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WSN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 err="1"/>
              <a:t>TinyOS</a:t>
            </a:r>
            <a:r>
              <a:rPr lang="en-US" dirty="0"/>
              <a:t>, Contiki, mantis, </a:t>
            </a:r>
            <a:r>
              <a:rPr lang="en-US" dirty="0" err="1"/>
              <a:t>nanoRK</a:t>
            </a:r>
            <a:r>
              <a:rPr lang="en-US" dirty="0"/>
              <a:t>, </a:t>
            </a:r>
            <a:r>
              <a:rPr lang="en-US" dirty="0" err="1"/>
              <a:t>preonVM</a:t>
            </a:r>
            <a:r>
              <a:rPr lang="en-US" dirty="0"/>
              <a:t> dan </a:t>
            </a:r>
            <a:r>
              <a:rPr lang="en-US" dirty="0" err="1"/>
              <a:t>liteOS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220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mengatur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kerja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terdapat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3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ID" b="0" i="0" dirty="0">
                <a:effectLst/>
                <a:latin typeface="Arial" panose="020B0604020202020204" pitchFamily="34" charset="0"/>
              </a:rPr>
              <a:t> management pada WSN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</a:t>
            </a:r>
            <a:endParaRPr lang="en-ID" b="0" i="0" dirty="0"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ID" b="0" i="0" dirty="0">
                <a:effectLst/>
                <a:latin typeface="Arial" panose="020B0604020202020204" pitchFamily="34" charset="0"/>
              </a:rPr>
              <a:t>Power management plane -&gt;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mengatur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power level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sensing, processing, transmission dan reception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dilakukan</a:t>
            </a:r>
            <a:endParaRPr lang="en-ID" b="0" i="0" dirty="0"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ID" b="0" i="0" dirty="0">
                <a:effectLst/>
                <a:latin typeface="Arial" panose="020B0604020202020204" pitchFamily="34" charset="0"/>
              </a:rPr>
              <a:t>Connection management plane -&gt;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mengatur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koneksi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saat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topologi</a:t>
            </a:r>
            <a:r>
              <a:rPr lang="en-ID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berubah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(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perubahan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dibisa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disebabkan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karena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penambahan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/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pengurangan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node)</a:t>
            </a:r>
          </a:p>
          <a:p>
            <a:pPr marL="228600" indent="-228600">
              <a:buAutoNum type="arabicPeriod"/>
            </a:pPr>
            <a:r>
              <a:rPr lang="en-ID" b="0" i="0" dirty="0">
                <a:effectLst/>
                <a:latin typeface="Arial" panose="020B0604020202020204" pitchFamily="34" charset="0"/>
              </a:rPr>
              <a:t>Dan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terakhir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task management plane -&gt;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pembagian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tugas</a:t>
            </a:r>
            <a:endParaRPr lang="en-ID" b="0" i="0" dirty="0"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22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system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</a:p>
          <a:p>
            <a:pPr marL="228600" indent="-228600"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-&gt;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 pada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pada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yaitu</a:t>
            </a:r>
            <a:r>
              <a:rPr lang="en-US" dirty="0"/>
              <a:t> user dan admin. User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admin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dan </a:t>
            </a:r>
            <a:r>
              <a:rPr lang="en-US" dirty="0" err="1"/>
              <a:t>mengoperasikan</a:t>
            </a:r>
            <a:r>
              <a:rPr lang="en-US" dirty="0"/>
              <a:t> system</a:t>
            </a:r>
          </a:p>
          <a:p>
            <a:pPr marL="228600" indent="-228600"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program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685800" lvl="1" indent="-228600"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pertama</a:t>
            </a:r>
            <a:r>
              <a:rPr lang="en-US" dirty="0"/>
              <a:t> pada sensor node,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sensing</a:t>
            </a:r>
          </a:p>
          <a:p>
            <a:pPr marL="685800" lvl="1" indent="-228600"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kedua</a:t>
            </a:r>
            <a:r>
              <a:rPr lang="en-US" dirty="0"/>
              <a:t> pada base-station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sensing </a:t>
            </a:r>
            <a:r>
              <a:rPr lang="en-US" dirty="0" err="1"/>
              <a:t>dari</a:t>
            </a:r>
            <a:r>
              <a:rPr lang="en-US" dirty="0"/>
              <a:t> sensor node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ID" dirty="0"/>
          </a:p>
          <a:p>
            <a:pPr marL="685800" lvl="1" indent="-228600">
              <a:buAutoNum type="arabicPeriod"/>
            </a:pPr>
            <a:r>
              <a:rPr lang="en-ID" dirty="0"/>
              <a:t>Program </a:t>
            </a:r>
            <a:r>
              <a:rPr lang="en-ID" dirty="0" err="1"/>
              <a:t>ketigas</a:t>
            </a:r>
            <a:r>
              <a:rPr lang="en-ID" dirty="0"/>
              <a:t> pada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pemantauan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3542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admin dan user.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admin : </a:t>
            </a:r>
          </a:p>
          <a:p>
            <a:pPr marL="228600" indent="-2286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user</a:t>
            </a:r>
          </a:p>
          <a:p>
            <a:pPr marL="228600" indent="-2286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update data user</a:t>
            </a:r>
          </a:p>
          <a:p>
            <a:pPr marL="228600" indent="-2286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user</a:t>
            </a:r>
          </a:p>
          <a:p>
            <a:pPr marL="228600" indent="-2286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get all data</a:t>
            </a:r>
          </a:p>
          <a:p>
            <a:pPr marL="228600" indent="-228600">
              <a:buAutoNum type="arabicPeriod"/>
            </a:pP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sensor </a:t>
            </a:r>
            <a:r>
              <a:rPr lang="en-US" dirty="0" err="1"/>
              <a:t>siap</a:t>
            </a:r>
            <a:r>
              <a:rPr lang="en-US" dirty="0"/>
              <a:t> sensing</a:t>
            </a:r>
          </a:p>
          <a:p>
            <a:pPr marL="228600" indent="-228600">
              <a:buAutoNum type="arabicPeriod"/>
            </a:pPr>
            <a:r>
              <a:rPr lang="en-US" dirty="0"/>
              <a:t>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sense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Sedangakan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user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marL="228600" indent="-2286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sign in </a:t>
            </a:r>
          </a:p>
          <a:p>
            <a:pPr marL="228600" indent="-228600"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sense</a:t>
            </a:r>
          </a:p>
          <a:p>
            <a:pPr marL="228600" indent="-228600">
              <a:buAutoNum type="arabicPeriod"/>
            </a:pPr>
            <a:r>
              <a:rPr lang="en-US" dirty="0" err="1"/>
              <a:t>Menampilkan</a:t>
            </a:r>
            <a:r>
              <a:rPr lang="en-US" dirty="0"/>
              <a:t> history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24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Sesuai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bahas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pada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penelitian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skripsi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kerjakan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pengembangan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aplikasi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menggunakan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wsn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berbasis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Arduino. Kita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menyebut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mendengar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kata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sehat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Kesehatan? 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menurut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UU Kesehatan no.23, 1992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keadaan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sejahtera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badan,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pikiran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jiwa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memungkinkan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hidup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produktif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ekonomi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dan social.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sangat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diperhatikan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karena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merupakan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dasar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meningkatkan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kualitas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kuantitas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hidup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manusia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Ada 4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meningkatkan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kulitas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hidup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khususnya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bidang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peningkatan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(promotive),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pencegahan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preventif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penyembuhan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kuratif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), dan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pemulihan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rehabilitatif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).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pencegahan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salah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pemeriksaan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/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berkala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087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mengambarkan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system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use-case diagram</a:t>
            </a:r>
          </a:p>
          <a:p>
            <a:r>
              <a:rPr lang="en-US" dirty="0"/>
              <a:t>Admin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sign 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create, update, delete, dan get user. Get all data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sensing user.</a:t>
            </a:r>
          </a:p>
          <a:p>
            <a:r>
              <a:rPr lang="en-US" dirty="0"/>
              <a:t>Admin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start dan sense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sign in.</a:t>
            </a:r>
          </a:p>
          <a:p>
            <a:r>
              <a:rPr lang="en-US" dirty="0"/>
              <a:t>Start dan sense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pada base-station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diteruskan</a:t>
            </a:r>
            <a:r>
              <a:rPr lang="en-US" dirty="0"/>
              <a:t> pada sensor node. Jika admin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start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sensor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sensing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terhdap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sensor</a:t>
            </a:r>
          </a:p>
          <a:p>
            <a:r>
              <a:rPr lang="en-US" dirty="0"/>
              <a:t>Jika admin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sense </a:t>
            </a:r>
            <a:r>
              <a:rPr lang="en-US" dirty="0" err="1"/>
              <a:t>maka</a:t>
            </a:r>
            <a:r>
              <a:rPr lang="en-US" dirty="0"/>
              <a:t>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sensing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sensing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sensing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pada admin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sign in.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2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sign in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Riwayat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yang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055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system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system</a:t>
            </a:r>
          </a:p>
          <a:p>
            <a:pPr marL="228600" indent="-228600">
              <a:buAutoNum type="arabicPeriod"/>
            </a:pPr>
            <a:r>
              <a:rPr lang="en-US" dirty="0" err="1"/>
              <a:t>Pertama</a:t>
            </a:r>
            <a:r>
              <a:rPr lang="en-US" dirty="0"/>
              <a:t> orang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dating</a:t>
            </a:r>
          </a:p>
          <a:p>
            <a:pPr marL="228600" indent="-228600">
              <a:buAutoNum type="arabicPeriod"/>
            </a:pPr>
            <a:r>
              <a:rPr lang="en-US" dirty="0"/>
              <a:t>Admin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memasangkan</a:t>
            </a:r>
            <a:r>
              <a:rPr lang="en-US" dirty="0"/>
              <a:t> sensor pada orang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228600" indent="-228600">
              <a:buAutoNum type="arabicPeriod"/>
            </a:pPr>
            <a:r>
              <a:rPr lang="en-US" dirty="0"/>
              <a:t>Setelah </a:t>
            </a:r>
            <a:r>
              <a:rPr lang="en-US" dirty="0" err="1"/>
              <a:t>dipasangkan</a:t>
            </a:r>
            <a:r>
              <a:rPr lang="en-US" dirty="0"/>
              <a:t> admin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start pada base-station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memperbaiki</a:t>
            </a:r>
            <a:r>
              <a:rPr lang="en-US" dirty="0"/>
              <a:t> sensor node. 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sense. </a:t>
            </a:r>
          </a:p>
          <a:p>
            <a:pPr marL="228600" indent="-228600">
              <a:buAutoNum type="arabicPeriod"/>
            </a:pPr>
            <a:r>
              <a:rPr lang="en-US" dirty="0"/>
              <a:t>Hasil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BaseStation</a:t>
            </a:r>
            <a:r>
              <a:rPr lang="en-US" dirty="0"/>
              <a:t>. </a:t>
            </a:r>
            <a:r>
              <a:rPr lang="en-ID" dirty="0"/>
              <a:t>Dan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pada </a:t>
            </a:r>
            <a:r>
              <a:rPr lang="en-ID" dirty="0" err="1"/>
              <a:t>BaseStation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pada </a:t>
            </a:r>
            <a:r>
              <a:rPr lang="en-ID" dirty="0" err="1"/>
              <a:t>komputer</a:t>
            </a:r>
            <a:r>
              <a:rPr lang="en-ID" dirty="0"/>
              <a:t>.</a:t>
            </a:r>
          </a:p>
          <a:p>
            <a:pPr marL="228600" indent="-228600">
              <a:buAutoNum type="arabicPeriod"/>
            </a:pPr>
            <a:r>
              <a:rPr lang="en-ID" dirty="0"/>
              <a:t>Setelah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pemantauan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pada </a:t>
            </a:r>
            <a:r>
              <a:rPr lang="en-ID" dirty="0" err="1"/>
              <a:t>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79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system yang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, base station dan node.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/>
              <a:t>Pc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basestation</a:t>
            </a:r>
            <a:r>
              <a:rPr lang="en-US" dirty="0"/>
              <a:t> dan </a:t>
            </a:r>
            <a:r>
              <a:rPr lang="en-US" dirty="0" err="1"/>
              <a:t>basestation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meneruskannya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node.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. Kode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Q dan R. Q -&gt;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R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. Nama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start, sense dan history</a:t>
            </a:r>
          </a:p>
          <a:p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sensor node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/ </a:t>
            </a:r>
            <a:r>
              <a:rPr lang="en-US" dirty="0" err="1"/>
              <a:t>membalas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mengirimkannya</a:t>
            </a:r>
            <a:r>
              <a:rPr lang="en-US" dirty="0"/>
              <a:t> pada </a:t>
            </a:r>
            <a:r>
              <a:rPr lang="en-US" dirty="0" err="1"/>
              <a:t>basestation</a:t>
            </a:r>
            <a:r>
              <a:rPr lang="en-US" dirty="0"/>
              <a:t> dan </a:t>
            </a:r>
            <a:r>
              <a:rPr lang="en-US" dirty="0" err="1"/>
              <a:t>basestation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pesean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, sensor node ID , </a:t>
            </a:r>
            <a:r>
              <a:rPr lang="en-US" dirty="0" err="1"/>
              <a:t>nama</a:t>
            </a:r>
            <a:r>
              <a:rPr lang="en-US" dirty="0"/>
              <a:t> sensor dan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Sensor node id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mengindentifikasi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sensor node. Nama sensor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sensor </a:t>
            </a:r>
            <a:r>
              <a:rPr lang="en-US" dirty="0" err="1"/>
              <a:t>apa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5229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3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diagram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pada </a:t>
            </a:r>
            <a:r>
              <a:rPr lang="en-US" dirty="0" err="1"/>
              <a:t>basestation</a:t>
            </a:r>
            <a:r>
              <a:rPr lang="en-US" dirty="0"/>
              <a:t>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dan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 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method </a:t>
            </a:r>
            <a:r>
              <a:rPr lang="en-US" dirty="0" err="1"/>
              <a:t>yaitu</a:t>
            </a:r>
            <a:r>
              <a:rPr lang="en-US" dirty="0"/>
              <a:t> method main, method receive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dan method send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339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sensor node, pada package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sensor dan </a:t>
            </a:r>
            <a:r>
              <a:rPr lang="en-US" dirty="0" err="1"/>
              <a:t>kelas</a:t>
            </a:r>
            <a:r>
              <a:rPr lang="en-US" dirty="0"/>
              <a:t> sensor controller. Kelas sensor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menginisialisasi</a:t>
            </a:r>
            <a:r>
              <a:rPr lang="en-US" dirty="0"/>
              <a:t> sensor dan method sense pada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sensing</a:t>
            </a:r>
          </a:p>
          <a:p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sensor controller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main </a:t>
            </a:r>
            <a:r>
              <a:rPr lang="en-US" dirty="0" err="1"/>
              <a:t>dari</a:t>
            </a:r>
            <a:r>
              <a:rPr lang="en-US" dirty="0"/>
              <a:t> package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dan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/ </a:t>
            </a:r>
            <a:r>
              <a:rPr lang="en-US" dirty="0" err="1"/>
              <a:t>hasil</a:t>
            </a:r>
            <a:r>
              <a:rPr lang="en-US" dirty="0"/>
              <a:t> sensing </a:t>
            </a:r>
            <a:r>
              <a:rPr lang="en-US" dirty="0" err="1"/>
              <a:t>ke</a:t>
            </a:r>
            <a:r>
              <a:rPr lang="en-US" dirty="0"/>
              <a:t> base station.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sensor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sensor. 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 Sense result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sensing. Method </a:t>
            </a:r>
            <a:r>
              <a:rPr lang="en-US" dirty="0" err="1"/>
              <a:t>createRes</a:t>
            </a:r>
            <a:r>
              <a:rPr lang="en-US" dirty="0"/>
              <a:t>()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dan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 send() </a:t>
            </a:r>
            <a:r>
              <a:rPr lang="en-US" dirty="0" err="1"/>
              <a:t>sementara</a:t>
            </a:r>
            <a:r>
              <a:rPr lang="en-US" dirty="0"/>
              <a:t> method receive()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8105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pada </a:t>
            </a:r>
            <a:r>
              <a:rPr lang="en-US" dirty="0" err="1"/>
              <a:t>komputer</a:t>
            </a:r>
            <a:r>
              <a:rPr lang="en-US" dirty="0"/>
              <a:t>, pada package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folder </a:t>
            </a:r>
            <a:r>
              <a:rPr lang="en-US" dirty="0" err="1"/>
              <a:t>yaitu</a:t>
            </a:r>
            <a:r>
              <a:rPr lang="en-US" dirty="0"/>
              <a:t> view, controller dan model. Controller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view dan model. </a:t>
            </a:r>
          </a:p>
          <a:p>
            <a:endParaRPr lang="en-US" dirty="0"/>
          </a:p>
          <a:p>
            <a:r>
              <a:rPr lang="en-US" dirty="0"/>
              <a:t>Pada folder view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Kelas home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user dan admin</a:t>
            </a:r>
          </a:p>
          <a:p>
            <a:pPr marL="228600" indent="-228600">
              <a:buAutoNum type="arabicPeriod"/>
            </a:pPr>
            <a:r>
              <a:rPr lang="en-US" dirty="0"/>
              <a:t>Kelas history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history user</a:t>
            </a:r>
          </a:p>
          <a:p>
            <a:pPr marL="228600" indent="-228600">
              <a:buAutoNum type="arabicPeriod"/>
            </a:pPr>
            <a:r>
              <a:rPr lang="en-US" dirty="0"/>
              <a:t>Serta </a:t>
            </a:r>
            <a:r>
              <a:rPr lang="en-US" dirty="0" err="1"/>
              <a:t>kelas</a:t>
            </a:r>
            <a:r>
              <a:rPr lang="en-US" dirty="0"/>
              <a:t> login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login form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folger</a:t>
            </a:r>
            <a:r>
              <a:rPr lang="en-US" dirty="0"/>
              <a:t> controller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1 base controller dan 3 child class yang </a:t>
            </a:r>
            <a:r>
              <a:rPr lang="en-US" dirty="0" err="1"/>
              <a:t>mengextend</a:t>
            </a:r>
            <a:r>
              <a:rPr lang="en-US" dirty="0"/>
              <a:t> </a:t>
            </a:r>
            <a:r>
              <a:rPr lang="en-US" dirty="0" err="1"/>
              <a:t>padanya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Basecontroller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controller </a:t>
            </a:r>
            <a:r>
              <a:rPr lang="en-US" dirty="0" err="1"/>
              <a:t>utama</a:t>
            </a:r>
            <a:r>
              <a:rPr lang="en-US" dirty="0"/>
              <a:t> pada folder</a:t>
            </a:r>
          </a:p>
          <a:p>
            <a:pPr marL="228600" indent="-228600">
              <a:buAutoNum type="arabicPeriod"/>
            </a:pPr>
            <a:r>
              <a:rPr lang="en-US" dirty="0" err="1"/>
              <a:t>Homecontroller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controller </a:t>
            </a:r>
            <a:r>
              <a:rPr lang="en-US" dirty="0" err="1"/>
              <a:t>dari</a:t>
            </a:r>
            <a:r>
              <a:rPr lang="en-US" dirty="0"/>
              <a:t> view home</a:t>
            </a:r>
          </a:p>
          <a:p>
            <a:pPr marL="228600" indent="-228600">
              <a:buAutoNum type="arabicPeriod"/>
            </a:pPr>
            <a:r>
              <a:rPr lang="en-US" dirty="0" err="1"/>
              <a:t>Historycontroller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controller </a:t>
            </a:r>
            <a:r>
              <a:rPr lang="en-US" dirty="0" err="1"/>
              <a:t>dari</a:t>
            </a:r>
            <a:r>
              <a:rPr lang="en-US" dirty="0"/>
              <a:t> view history</a:t>
            </a:r>
          </a:p>
          <a:p>
            <a:pPr marL="228600" indent="-228600">
              <a:buAutoNum type="arabicPeriod"/>
            </a:pPr>
            <a:r>
              <a:rPr lang="en-US" dirty="0"/>
              <a:t>Dan </a:t>
            </a:r>
            <a:r>
              <a:rPr lang="en-US" dirty="0" err="1"/>
              <a:t>logincontroller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controller </a:t>
            </a:r>
            <a:r>
              <a:rPr lang="en-US" dirty="0" err="1"/>
              <a:t>dari</a:t>
            </a:r>
            <a:r>
              <a:rPr lang="en-US" dirty="0"/>
              <a:t> view login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folder model, </a:t>
            </a:r>
            <a:r>
              <a:rPr lang="en-US" dirty="0" err="1"/>
              <a:t>dimana</a:t>
            </a:r>
            <a:r>
              <a:rPr lang="en-US" dirty="0"/>
              <a:t> pada folder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Kelas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2894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dan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database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ER diagram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database. </a:t>
            </a:r>
          </a:p>
          <a:p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  <a:p>
            <a:pPr marL="228600" indent="-228600">
              <a:buAutoNum type="arabicPeriod"/>
            </a:pPr>
            <a:r>
              <a:rPr lang="en-US" dirty="0" err="1"/>
              <a:t>Pengguna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Pengukuran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Dan sensor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juga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lain. </a:t>
            </a:r>
          </a:p>
          <a:p>
            <a:pPr marL="0" indent="0">
              <a:buNone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atara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one to many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dan sensor </a:t>
            </a:r>
            <a:r>
              <a:rPr lang="en-US" dirty="0" err="1"/>
              <a:t>adalah</a:t>
            </a:r>
            <a:r>
              <a:rPr lang="en-US" dirty="0"/>
              <a:t> many to one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sensor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id-&gt;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</a:t>
            </a:r>
          </a:p>
          <a:p>
            <a:pPr marL="228600" indent="-228600">
              <a:buAutoNum type="arabicPeriod"/>
            </a:pPr>
            <a:r>
              <a:rPr lang="en-US" dirty="0"/>
              <a:t>Nama -&gt;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-&gt;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Email -&gt;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email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Pasword</a:t>
            </a:r>
            <a:r>
              <a:rPr lang="en-US" dirty="0"/>
              <a:t> -&gt;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password </a:t>
            </a:r>
            <a:r>
              <a:rPr lang="en-US" dirty="0" err="1"/>
              <a:t>penggguna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Gender -&gt;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gender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Serta role -&gt;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penggua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admin </a:t>
            </a:r>
            <a:r>
              <a:rPr lang="en-US" dirty="0" err="1"/>
              <a:t>atau</a:t>
            </a:r>
            <a:r>
              <a:rPr lang="en-US" dirty="0"/>
              <a:t> user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idP</a:t>
            </a:r>
            <a:r>
              <a:rPr lang="en-US" dirty="0"/>
              <a:t>-&gt;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</a:t>
            </a:r>
          </a:p>
          <a:p>
            <a:pPr marL="228600" indent="-228600">
              <a:buAutoNum type="arabicPeriod"/>
            </a:pPr>
            <a:r>
              <a:rPr lang="en-US" dirty="0"/>
              <a:t>Hasil-&gt;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Waktu -&gt;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Entitas</a:t>
            </a:r>
            <a:r>
              <a:rPr lang="en-US" dirty="0"/>
              <a:t> sensor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 </a:t>
            </a:r>
            <a:r>
              <a:rPr lang="en-US" dirty="0" err="1"/>
              <a:t>idS</a:t>
            </a:r>
            <a:r>
              <a:rPr lang="en-US" dirty="0"/>
              <a:t> -&gt;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primary key</a:t>
            </a:r>
          </a:p>
          <a:p>
            <a:pPr marL="0" indent="0">
              <a:buNone/>
            </a:pPr>
            <a:r>
              <a:rPr lang="en-US" dirty="0"/>
              <a:t>Nama sensor -&gt;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/</a:t>
            </a:r>
            <a:r>
              <a:rPr lang="en-US" dirty="0" err="1"/>
              <a:t>nama</a:t>
            </a:r>
            <a:r>
              <a:rPr lang="en-US" dirty="0"/>
              <a:t> sensor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764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818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beberapa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melatarbelakangi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penelitian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yaitu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tidak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semua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rumah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mempunyai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fasilitas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Kesehatan dan juga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banyak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masyarakat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tinggal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jauh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rumah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fasilitas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lengkap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kesehatan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sebelum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dirumah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admistrasi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menunggu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mendapatkan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hasil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jadi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waktu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dibutuhkan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relative lama, dan 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terakhir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adalah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orang yang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membutuhkan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pemantauan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Kesehatan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secara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berkala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Ketiga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mendorong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melakukan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penelitian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skrips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804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pada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 err="1"/>
              <a:t>Pemantauan</a:t>
            </a:r>
            <a:r>
              <a:rPr lang="en-US" dirty="0"/>
              <a:t> Kesehatan</a:t>
            </a:r>
          </a:p>
          <a:p>
            <a:pPr marL="228600" indent="-228600">
              <a:buAutoNum type="arabicPeriod"/>
            </a:pPr>
            <a:r>
              <a:rPr lang="en-US" dirty="0"/>
              <a:t>Sensor</a:t>
            </a:r>
          </a:p>
          <a:p>
            <a:pPr marL="228600" indent="-228600">
              <a:buAutoNum type="arabicPeriod"/>
            </a:pPr>
            <a:r>
              <a:rPr lang="en-US" dirty="0"/>
              <a:t>Arduino</a:t>
            </a:r>
          </a:p>
          <a:p>
            <a:pPr marL="228600" indent="-228600">
              <a:buAutoNum type="arabicPeriod"/>
            </a:pPr>
            <a:r>
              <a:rPr lang="en-US" dirty="0"/>
              <a:t>WSN</a:t>
            </a:r>
          </a:p>
          <a:p>
            <a:pPr marL="228600" indent="-228600">
              <a:buAutoNum type="arabicPeriod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07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pemantauan</a:t>
            </a:r>
            <a:r>
              <a:rPr lang="en-US" dirty="0"/>
              <a:t> Kesehatan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dipantau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saturasi</a:t>
            </a:r>
            <a:r>
              <a:rPr lang="en-US" dirty="0"/>
              <a:t> </a:t>
            </a:r>
            <a:r>
              <a:rPr lang="en-US" dirty="0" err="1"/>
              <a:t>oksigen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dan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54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table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err="1"/>
              <a:t>Setiap</a:t>
            </a:r>
            <a:r>
              <a:rPr lang="en-US" dirty="0"/>
              <a:t> parameter Kesehatan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normal yang </a:t>
            </a:r>
            <a:r>
              <a:rPr lang="en-US" dirty="0" err="1"/>
              <a:t>berbeda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yang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normal </a:t>
            </a:r>
            <a:r>
              <a:rPr lang="en-US" dirty="0" err="1"/>
              <a:t>maka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konsultasi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medis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96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Kesehatan,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sensor, sensor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device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oleh observer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pengukur</a:t>
            </a:r>
            <a:r>
              <a:rPr lang="en-US" dirty="0"/>
              <a:t> B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erdasarkan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fungsi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penggunaannya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dapatdibagi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menjadi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kelompok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yaitumechanical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sensor,optical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sensor,semiconductor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sensor,electrochemical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sensordanbiosensors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Jenis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penelitian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biosensor.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2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>
                <a:effectLst/>
                <a:latin typeface="Arial" panose="020B0604020202020204" pitchFamily="34" charset="0"/>
              </a:rPr>
              <a:t>Setelah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melakukanberbagai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pertimbangan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,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penelitian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pemantauan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kesehatan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khususnya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untukkesehatan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jantung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paru-paru</a:t>
            </a:r>
            <a:r>
              <a:rPr lang="en-ID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pemantauan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ada</a:t>
            </a:r>
            <a:r>
              <a:rPr lang="en-ID" b="0" i="0" dirty="0">
                <a:effectLst/>
                <a:latin typeface="Arial" panose="020B0604020202020204" pitchFamily="34" charset="0"/>
              </a:rPr>
              <a:t> 3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buah</a:t>
            </a:r>
            <a:r>
              <a:rPr lang="en-ID" b="0" i="0" dirty="0">
                <a:effectLst/>
                <a:latin typeface="Arial" panose="020B0604020202020204" pitchFamily="34" charset="0"/>
              </a:rPr>
              <a:t>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yangakan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penelitian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yaitu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28600" indent="-228600">
              <a:buAutoNum type="arabicPeriod"/>
            </a:pPr>
            <a:r>
              <a:rPr lang="en-ID" b="0" i="0" dirty="0">
                <a:effectLst/>
                <a:latin typeface="Arial" panose="020B0604020202020204" pitchFamily="34" charset="0"/>
              </a:rPr>
              <a:t>sp02 sensor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modul</a:t>
            </a:r>
            <a:r>
              <a:rPr lang="en-ID" b="0" i="0" dirty="0">
                <a:effectLst/>
                <a:latin typeface="Arial" panose="020B0604020202020204" pitchFamily="34" charset="0"/>
              </a:rPr>
              <a:t> MAX30100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mengukur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detak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jantung</a:t>
            </a:r>
            <a:r>
              <a:rPr lang="en-ID" b="0" i="0" dirty="0">
                <a:effectLst/>
                <a:latin typeface="Arial" panose="020B0604020202020204" pitchFamily="34" charset="0"/>
              </a:rPr>
              <a:t> dan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saturasi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oksigen</a:t>
            </a:r>
            <a:endParaRPr lang="en-ID" b="0" i="0" dirty="0"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ID" b="0" i="0" dirty="0">
                <a:effectLst/>
                <a:latin typeface="Arial" panose="020B0604020202020204" pitchFamily="34" charset="0"/>
              </a:rPr>
              <a:t>Pulse sensor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mengukur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detak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jantung</a:t>
            </a:r>
            <a:endParaRPr lang="en-ID" b="0" i="0" dirty="0"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ID" b="0" i="0" dirty="0">
                <a:effectLst/>
                <a:latin typeface="Arial" panose="020B0604020202020204" pitchFamily="34" charset="0"/>
              </a:rPr>
              <a:t>Serta sensor temperature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modul</a:t>
            </a:r>
            <a:r>
              <a:rPr lang="en-ID" b="0" i="0" dirty="0">
                <a:effectLst/>
                <a:latin typeface="Arial" panose="020B0604020202020204" pitchFamily="34" charset="0"/>
              </a:rPr>
              <a:t> MLX90164 yang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digunakan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untuk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mengukur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suhu</a:t>
            </a:r>
            <a:r>
              <a:rPr lang="en-ID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effectLst/>
                <a:latin typeface="Arial" panose="020B0604020202020204" pitchFamily="34" charset="0"/>
              </a:rPr>
              <a:t>tubuh</a:t>
            </a:r>
            <a:r>
              <a:rPr lang="en-ID" b="0" i="0" dirty="0">
                <a:effectLst/>
                <a:latin typeface="Arial" panose="020B0604020202020204" pitchFamily="34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850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senor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Arduino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, Arduino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open-source platform. Arduino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sensor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Arduino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board </a:t>
            </a:r>
            <a:r>
              <a:rPr lang="en-US" dirty="0" err="1"/>
              <a:t>seperti</a:t>
            </a:r>
            <a:r>
              <a:rPr lang="en-US" dirty="0"/>
              <a:t> Uno, nano, mega,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board Arduino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182A6-97F9-4E58-90DD-796179F4979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159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2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68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478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2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44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1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17C0D72E-0548-42B3-8BB4-752008E8C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731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doctor-nurse-giving-medical-care-patient-bed-isolated-flat-illustration_11235351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C98-88E8-44CF-8F2F-7901EFEAF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Pengembangan</a:t>
            </a:r>
            <a:r>
              <a:rPr lang="en-US" sz="4800" dirty="0"/>
              <a:t> </a:t>
            </a:r>
            <a:r>
              <a:rPr lang="en-US" sz="4800" dirty="0" err="1"/>
              <a:t>Aplikasi</a:t>
            </a:r>
            <a:r>
              <a:rPr lang="en-US" sz="4800" dirty="0"/>
              <a:t> </a:t>
            </a:r>
            <a:r>
              <a:rPr lang="en-US" sz="4800" dirty="0" err="1"/>
              <a:t>Pemantauan</a:t>
            </a:r>
            <a:r>
              <a:rPr lang="en-US" sz="4800" dirty="0"/>
              <a:t> Kesehatan </a:t>
            </a:r>
            <a:r>
              <a:rPr lang="en-US" sz="4800" dirty="0" err="1"/>
              <a:t>Menggunakan</a:t>
            </a:r>
            <a:r>
              <a:rPr lang="en-US" sz="4800" dirty="0"/>
              <a:t> WSN </a:t>
            </a:r>
            <a:r>
              <a:rPr lang="en-US" sz="4800" dirty="0" err="1"/>
              <a:t>Berbasis</a:t>
            </a:r>
            <a:r>
              <a:rPr lang="en-US" sz="4800" dirty="0"/>
              <a:t> Arduino</a:t>
            </a:r>
            <a:endParaRPr lang="en-ID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D4C60-3F1B-4661-AC1A-4C8D48AFF0AA}"/>
              </a:ext>
            </a:extLst>
          </p:cNvPr>
          <p:cNvSpPr txBox="1"/>
          <p:nvPr/>
        </p:nvSpPr>
        <p:spPr>
          <a:xfrm>
            <a:off x="7267074" y="5694947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Cristine </a:t>
            </a:r>
            <a:r>
              <a:rPr lang="en-US" sz="2400" b="1" dirty="0" err="1">
                <a:solidFill>
                  <a:schemeClr val="bg1"/>
                </a:solidFill>
              </a:rPr>
              <a:t>Artanty</a:t>
            </a:r>
            <a:r>
              <a:rPr lang="en-US" sz="2400" b="1" dirty="0">
                <a:solidFill>
                  <a:schemeClr val="bg1"/>
                </a:solidFill>
              </a:rPr>
              <a:t> - 2017730050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1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C429DFB-9EA2-4E8B-9202-9108BC30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1" y="2053389"/>
            <a:ext cx="2794586" cy="27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450615D-FA44-4462-9046-31EFC174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15" y="3224074"/>
            <a:ext cx="2058595" cy="20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F41C106-73B6-4821-9414-B8F1BD28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86" y="1562414"/>
            <a:ext cx="2351296" cy="23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E97B1A2-EC5F-4CBA-98FD-55CBE78BC2C4}"/>
              </a:ext>
            </a:extLst>
          </p:cNvPr>
          <p:cNvSpPr/>
          <p:nvPr/>
        </p:nvSpPr>
        <p:spPr>
          <a:xfrm>
            <a:off x="269609" y="1799975"/>
            <a:ext cx="3272589" cy="3048000"/>
          </a:xfrm>
          <a:custGeom>
            <a:avLst/>
            <a:gdLst>
              <a:gd name="connsiteX0" fmla="*/ 0 w 3272589"/>
              <a:gd name="connsiteY0" fmla="*/ 1524000 h 3048000"/>
              <a:gd name="connsiteX1" fmla="*/ 1636295 w 3272589"/>
              <a:gd name="connsiteY1" fmla="*/ 0 h 3048000"/>
              <a:gd name="connsiteX2" fmla="*/ 3272590 w 3272589"/>
              <a:gd name="connsiteY2" fmla="*/ 1524000 h 3048000"/>
              <a:gd name="connsiteX3" fmla="*/ 1636295 w 3272589"/>
              <a:gd name="connsiteY3" fmla="*/ 3048000 h 3048000"/>
              <a:gd name="connsiteX4" fmla="*/ 0 w 3272589"/>
              <a:gd name="connsiteY4" fmla="*/ 1524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89" h="3048000" extrusionOk="0">
                <a:moveTo>
                  <a:pt x="0" y="1524000"/>
                </a:moveTo>
                <a:cubicBezTo>
                  <a:pt x="-8054" y="740156"/>
                  <a:pt x="867992" y="128962"/>
                  <a:pt x="1636295" y="0"/>
                </a:cubicBezTo>
                <a:cubicBezTo>
                  <a:pt x="2555429" y="-30566"/>
                  <a:pt x="3164095" y="904676"/>
                  <a:pt x="3272590" y="1524000"/>
                </a:cubicBezTo>
                <a:cubicBezTo>
                  <a:pt x="3347324" y="2521275"/>
                  <a:pt x="2540572" y="3087423"/>
                  <a:pt x="1636295" y="3048000"/>
                </a:cubicBezTo>
                <a:cubicBezTo>
                  <a:pt x="517130" y="3000893"/>
                  <a:pt x="-50490" y="2326932"/>
                  <a:pt x="0" y="152400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3739277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B2BF7-72A3-4CDC-AD21-72C6AC67E83C}"/>
              </a:ext>
            </a:extLst>
          </p:cNvPr>
          <p:cNvSpPr/>
          <p:nvPr/>
        </p:nvSpPr>
        <p:spPr>
          <a:xfrm>
            <a:off x="4125014" y="2722020"/>
            <a:ext cx="3433010" cy="3048000"/>
          </a:xfrm>
          <a:custGeom>
            <a:avLst/>
            <a:gdLst>
              <a:gd name="connsiteX0" fmla="*/ 0 w 3433010"/>
              <a:gd name="connsiteY0" fmla="*/ 1524000 h 3048000"/>
              <a:gd name="connsiteX1" fmla="*/ 1716505 w 3433010"/>
              <a:gd name="connsiteY1" fmla="*/ 0 h 3048000"/>
              <a:gd name="connsiteX2" fmla="*/ 3433010 w 3433010"/>
              <a:gd name="connsiteY2" fmla="*/ 1524000 h 3048000"/>
              <a:gd name="connsiteX3" fmla="*/ 1716505 w 3433010"/>
              <a:gd name="connsiteY3" fmla="*/ 3048000 h 3048000"/>
              <a:gd name="connsiteX4" fmla="*/ 0 w 3433010"/>
              <a:gd name="connsiteY4" fmla="*/ 1524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010" h="3048000" extrusionOk="0">
                <a:moveTo>
                  <a:pt x="0" y="1524000"/>
                </a:moveTo>
                <a:cubicBezTo>
                  <a:pt x="11392" y="642285"/>
                  <a:pt x="740725" y="102642"/>
                  <a:pt x="1716505" y="0"/>
                </a:cubicBezTo>
                <a:cubicBezTo>
                  <a:pt x="2660664" y="109323"/>
                  <a:pt x="3375209" y="697314"/>
                  <a:pt x="3433010" y="1524000"/>
                </a:cubicBezTo>
                <a:cubicBezTo>
                  <a:pt x="3610901" y="2375334"/>
                  <a:pt x="2774352" y="3084939"/>
                  <a:pt x="1716505" y="3048000"/>
                </a:cubicBezTo>
                <a:cubicBezTo>
                  <a:pt x="661714" y="3169117"/>
                  <a:pt x="6585" y="2331457"/>
                  <a:pt x="0" y="1524000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48422564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9E87AA-9BB4-4F60-9F24-5AD2C8F08226}"/>
              </a:ext>
            </a:extLst>
          </p:cNvPr>
          <p:cNvSpPr/>
          <p:nvPr/>
        </p:nvSpPr>
        <p:spPr>
          <a:xfrm>
            <a:off x="8140840" y="1262750"/>
            <a:ext cx="3272589" cy="3256548"/>
          </a:xfrm>
          <a:custGeom>
            <a:avLst/>
            <a:gdLst>
              <a:gd name="connsiteX0" fmla="*/ 0 w 3272589"/>
              <a:gd name="connsiteY0" fmla="*/ 1628274 h 3256548"/>
              <a:gd name="connsiteX1" fmla="*/ 1636295 w 3272589"/>
              <a:gd name="connsiteY1" fmla="*/ 0 h 3256548"/>
              <a:gd name="connsiteX2" fmla="*/ 3272590 w 3272589"/>
              <a:gd name="connsiteY2" fmla="*/ 1628274 h 3256548"/>
              <a:gd name="connsiteX3" fmla="*/ 1636295 w 3272589"/>
              <a:gd name="connsiteY3" fmla="*/ 3256548 h 3256548"/>
              <a:gd name="connsiteX4" fmla="*/ 0 w 3272589"/>
              <a:gd name="connsiteY4" fmla="*/ 1628274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2589" h="3256548" extrusionOk="0">
                <a:moveTo>
                  <a:pt x="0" y="1628274"/>
                </a:moveTo>
                <a:cubicBezTo>
                  <a:pt x="-98228" y="733205"/>
                  <a:pt x="885746" y="150574"/>
                  <a:pt x="1636295" y="0"/>
                </a:cubicBezTo>
                <a:cubicBezTo>
                  <a:pt x="2634516" y="193990"/>
                  <a:pt x="3275132" y="806585"/>
                  <a:pt x="3272590" y="1628274"/>
                </a:cubicBezTo>
                <a:cubicBezTo>
                  <a:pt x="3211573" y="2435489"/>
                  <a:pt x="2653541" y="3393832"/>
                  <a:pt x="1636295" y="3256548"/>
                </a:cubicBezTo>
                <a:cubicBezTo>
                  <a:pt x="774529" y="3100566"/>
                  <a:pt x="86498" y="2688815"/>
                  <a:pt x="0" y="1628274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A6865-161D-467A-9F49-811CA92D93EF}"/>
              </a:ext>
            </a:extLst>
          </p:cNvPr>
          <p:cNvSpPr txBox="1"/>
          <p:nvPr/>
        </p:nvSpPr>
        <p:spPr>
          <a:xfrm>
            <a:off x="802641" y="5101389"/>
            <a:ext cx="227658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SP02 Sensor : MAX30100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D166A-CC36-435F-B3BC-A4A486D78AB5}"/>
              </a:ext>
            </a:extLst>
          </p:cNvPr>
          <p:cNvSpPr txBox="1"/>
          <p:nvPr/>
        </p:nvSpPr>
        <p:spPr>
          <a:xfrm>
            <a:off x="5216187" y="5933527"/>
            <a:ext cx="125066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Pulse Sensor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9E2CD-E964-4281-91CD-AB8E0418BE43}"/>
              </a:ext>
            </a:extLst>
          </p:cNvPr>
          <p:cNvSpPr txBox="1"/>
          <p:nvPr/>
        </p:nvSpPr>
        <p:spPr>
          <a:xfrm>
            <a:off x="8673576" y="4665073"/>
            <a:ext cx="2739853" cy="3077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</a:t>
            </a:r>
            <a:r>
              <a:rPr lang="en-US" dirty="0" err="1">
                <a:solidFill>
                  <a:schemeClr val="bg1"/>
                </a:solidFill>
              </a:rPr>
              <a:t>Temperatur</a:t>
            </a:r>
            <a:r>
              <a:rPr lang="en-US" dirty="0">
                <a:solidFill>
                  <a:schemeClr val="bg1"/>
                </a:solidFill>
              </a:rPr>
              <a:t> : MLX90614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9B79F-385A-4AB5-B2EC-EB0EE193F9C4}"/>
              </a:ext>
            </a:extLst>
          </p:cNvPr>
          <p:cNvSpPr/>
          <p:nvPr/>
        </p:nvSpPr>
        <p:spPr>
          <a:xfrm>
            <a:off x="482125" y="896087"/>
            <a:ext cx="70567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Condensed"/>
              </a:rPr>
              <a:t>Sensor Yang Akan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Condensed"/>
              </a:rPr>
              <a:t>Digunakan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4905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09F6-8AF1-4B49-8378-D738A9EEE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6226-2095-4845-B7A1-6BBD3D714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02B75CDA-BAFE-4418-8C0A-E9B479A21FE3}"/>
              </a:ext>
            </a:extLst>
          </p:cNvPr>
          <p:cNvSpPr txBox="1"/>
          <p:nvPr/>
        </p:nvSpPr>
        <p:spPr>
          <a:xfrm>
            <a:off x="618033" y="1156498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657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3A91-4BA0-4497-B7A8-80FD8A2A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5332-85D2-43BE-B1B8-97BAF260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00" y="1923919"/>
            <a:ext cx="8176800" cy="4194000"/>
          </a:xfrm>
        </p:spPr>
        <p:txBody>
          <a:bodyPr/>
          <a:lstStyle/>
          <a:p>
            <a:r>
              <a:rPr lang="en-US" dirty="0"/>
              <a:t>Open-source platform</a:t>
            </a:r>
          </a:p>
          <a:p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sensor dan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lampu</a:t>
            </a:r>
            <a:r>
              <a:rPr lang="en-US" dirty="0"/>
              <a:t> LED)</a:t>
            </a:r>
          </a:p>
          <a:p>
            <a:r>
              <a:rPr lang="en-US" dirty="0"/>
              <a:t>Board : </a:t>
            </a:r>
          </a:p>
          <a:p>
            <a:pPr lvl="1"/>
            <a:r>
              <a:rPr lang="en-ID" dirty="0"/>
              <a:t>Uno </a:t>
            </a:r>
          </a:p>
          <a:p>
            <a:pPr lvl="1"/>
            <a:r>
              <a:rPr lang="en-ID" dirty="0"/>
              <a:t>Nano</a:t>
            </a:r>
          </a:p>
          <a:p>
            <a:pPr lvl="1"/>
            <a:r>
              <a:rPr lang="en-ID" dirty="0"/>
              <a:t>Mega</a:t>
            </a:r>
          </a:p>
          <a:p>
            <a:pPr lvl="1"/>
            <a:r>
              <a:rPr lang="en-ID" dirty="0" err="1"/>
              <a:t>dll</a:t>
            </a:r>
            <a:endParaRPr lang="en-ID" dirty="0"/>
          </a:p>
        </p:txBody>
      </p:sp>
      <p:pic>
        <p:nvPicPr>
          <p:cNvPr id="4100" name="Picture 4" descr="Software | Arduino">
            <a:extLst>
              <a:ext uri="{FF2B5EF4-FFF2-40B4-BE49-F238E27FC236}">
                <a16:creationId xmlns:a16="http://schemas.microsoft.com/office/drawing/2014/main" id="{75865467-4B44-489D-886F-E286794AF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523" y="3599458"/>
            <a:ext cx="15906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8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3A91-4BA0-4497-B7A8-80FD8A2A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5332-85D2-43BE-B1B8-97BAF260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00" y="1034233"/>
            <a:ext cx="8176800" cy="4194000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pada board Arduino Mega : </a:t>
            </a:r>
          </a:p>
          <a:p>
            <a:pPr lvl="1"/>
            <a:r>
              <a:rPr lang="en-US" dirty="0"/>
              <a:t>Digital pins : 54 pins</a:t>
            </a:r>
          </a:p>
          <a:p>
            <a:pPr lvl="1"/>
            <a:r>
              <a:rPr lang="en-US" dirty="0"/>
              <a:t>Analog pins : 16 pins</a:t>
            </a:r>
          </a:p>
          <a:p>
            <a:pPr lvl="1"/>
            <a:r>
              <a:rPr lang="en-US" dirty="0"/>
              <a:t>USB connector</a:t>
            </a:r>
          </a:p>
          <a:p>
            <a:pPr lvl="1"/>
            <a:r>
              <a:rPr lang="en-US" dirty="0"/>
              <a:t>Battery power</a:t>
            </a:r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069486-DD0C-4928-8AF8-12804A43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00" y="3611479"/>
            <a:ext cx="3152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22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D109-E437-4AC7-8945-3D577897C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Sensor Network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9BB9-07B3-4243-89B8-FA005546B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072A8A9D-DCB5-49A8-9354-9E4A38E9C60B}"/>
              </a:ext>
            </a:extLst>
          </p:cNvPr>
          <p:cNvSpPr txBox="1"/>
          <p:nvPr/>
        </p:nvSpPr>
        <p:spPr>
          <a:xfrm>
            <a:off x="618033" y="889705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569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3B4B6484-C7F4-4B26-914B-FC3CEDE5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33" y="2326607"/>
            <a:ext cx="6667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2464BA-36D6-428D-994D-24E7380327B4}"/>
              </a:ext>
            </a:extLst>
          </p:cNvPr>
          <p:cNvSpPr/>
          <p:nvPr/>
        </p:nvSpPr>
        <p:spPr>
          <a:xfrm>
            <a:off x="557552" y="1162645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Apa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WSN ? </a:t>
            </a:r>
          </a:p>
        </p:txBody>
      </p:sp>
    </p:spTree>
    <p:extLst>
      <p:ext uri="{BB962C8B-B14F-4D97-AF65-F5344CB8AC3E}">
        <p14:creationId xmlns:p14="http://schemas.microsoft.com/office/powerpoint/2010/main" val="58593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DE17-2BB5-479E-9C6E-4CF57138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WSN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5D273-7106-46E2-858B-4E0614D3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2" y="2339409"/>
            <a:ext cx="4504400" cy="3632400"/>
          </a:xfrm>
        </p:spPr>
        <p:txBody>
          <a:bodyPr/>
          <a:lstStyle/>
          <a:p>
            <a:r>
              <a:rPr lang="en-US" dirty="0"/>
              <a:t>Routing :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jalur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Single Hop</a:t>
            </a:r>
          </a:p>
          <a:p>
            <a:pPr lvl="1"/>
            <a:r>
              <a:rPr lang="en-US" dirty="0"/>
              <a:t>Multi Hop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D21B-86C4-4E9F-8F4C-21687B1441C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44699" y="2339409"/>
            <a:ext cx="4504400" cy="3632400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8ECFAF-426F-4BE5-A7BD-1C6B6B6E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11" y="3226921"/>
            <a:ext cx="5758817" cy="243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5EC70-C398-45E9-9EC4-6DB3CF5AC247}"/>
              </a:ext>
            </a:extLst>
          </p:cNvPr>
          <p:cNvSpPr txBox="1"/>
          <p:nvPr/>
        </p:nvSpPr>
        <p:spPr>
          <a:xfrm>
            <a:off x="6096000" y="5664032"/>
            <a:ext cx="106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Hop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6A315-57A6-4FA9-A1DD-CC195CBF715C}"/>
              </a:ext>
            </a:extLst>
          </p:cNvPr>
          <p:cNvSpPr txBox="1"/>
          <p:nvPr/>
        </p:nvSpPr>
        <p:spPr>
          <a:xfrm>
            <a:off x="9253431" y="566403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 Hop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85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C887-26DB-4770-BD97-A35187F8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WSN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0CF0-A18E-41AE-8FB6-54210B63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1" y="1545033"/>
            <a:ext cx="8176800" cy="4194000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jenis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Flat : peers sensor lain</a:t>
            </a:r>
          </a:p>
          <a:p>
            <a:pPr lvl="1"/>
            <a:r>
              <a:rPr lang="en-US" dirty="0" err="1"/>
              <a:t>Hirarki</a:t>
            </a:r>
            <a:r>
              <a:rPr lang="en-US" dirty="0"/>
              <a:t> : </a:t>
            </a:r>
            <a:r>
              <a:rPr lang="en-US" dirty="0" err="1"/>
              <a:t>membentuk</a:t>
            </a:r>
            <a:r>
              <a:rPr lang="en-US" dirty="0"/>
              <a:t> cluster</a:t>
            </a:r>
            <a:endParaRPr lang="en-ID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A891B6-6110-4797-BBE7-150B97676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471" y="3429000"/>
            <a:ext cx="5748860" cy="248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0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800-7554-4D7B-8E7C-110FDD1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Cluster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9A15-8E62-4B75-A7C7-04F59426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E0DE1-2E39-41DE-AF15-21C8CBA2BD0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6397-D3BA-4916-9B8C-D3E3179F8BF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endParaRPr lang="en-ID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BADC86F-8A11-488E-91E3-C276556B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53" y="2247398"/>
            <a:ext cx="2857094" cy="270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CCD90CB-289C-446F-A768-0ECA5CE6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40" y="2247398"/>
            <a:ext cx="2759752" cy="270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05C95180-9215-4005-B6C7-5A1C0D89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96" y="2247398"/>
            <a:ext cx="2788473" cy="27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A04C7-FEE9-4A17-B25F-6DF6A0133E75}"/>
              </a:ext>
            </a:extLst>
          </p:cNvPr>
          <p:cNvSpPr txBox="1"/>
          <p:nvPr/>
        </p:nvSpPr>
        <p:spPr>
          <a:xfrm>
            <a:off x="1636972" y="5142863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Single – Hop Clustering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487D2-667F-4210-BE2E-A850DCBF5D6F}"/>
              </a:ext>
            </a:extLst>
          </p:cNvPr>
          <p:cNvSpPr txBox="1"/>
          <p:nvPr/>
        </p:nvSpPr>
        <p:spPr>
          <a:xfrm>
            <a:off x="4768805" y="5142864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Multi – Hop Clustering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C03BA-9AB6-4000-A57F-1BFECC76442B}"/>
              </a:ext>
            </a:extLst>
          </p:cNvPr>
          <p:cNvSpPr txBox="1"/>
          <p:nvPr/>
        </p:nvSpPr>
        <p:spPr>
          <a:xfrm>
            <a:off x="7852836" y="5142865"/>
            <a:ext cx="206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Multi – Tier Clustering</a:t>
            </a:r>
            <a:endParaRPr lang="en-ID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1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8BFF-259A-4B9B-AC72-7B9E9BB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WSN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2CCB-4D98-40EE-B6EF-4D8FC8450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661F95-06E3-45FC-80A0-336DF5EAB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604226"/>
              </p:ext>
            </p:extLst>
          </p:nvPr>
        </p:nvGraphicFramePr>
        <p:xfrm>
          <a:off x="342323" y="2074333"/>
          <a:ext cx="11507353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72F56EBA-899E-4EF4-B79F-B93BB754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6" y="4935494"/>
            <a:ext cx="2025451" cy="102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7D76C0E7-E6C2-4743-B422-6F6C48FB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10" y="4783667"/>
            <a:ext cx="1453543" cy="13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53B6CE7-8027-41B2-8C8A-E6EE417F2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38" y="4801728"/>
            <a:ext cx="1424792" cy="12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B2DD42FD-B403-4E84-90AB-94941564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91" y="5021788"/>
            <a:ext cx="1190099" cy="11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4B56E85-C3FA-4E2C-A5EA-73560958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75" y="4958744"/>
            <a:ext cx="1100423" cy="12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1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6F8F-327B-461C-B3B0-AB396B61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Kesehatan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1833-490C-43E8-A6F5-AE1032AB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Kesehatan ? </a:t>
            </a:r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dan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cara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Peningkatan</a:t>
            </a:r>
            <a:r>
              <a:rPr lang="en-US" dirty="0"/>
              <a:t> (promotive)</a:t>
            </a:r>
          </a:p>
          <a:p>
            <a:pPr lvl="1"/>
            <a:r>
              <a:rPr lang="en-US" dirty="0" err="1"/>
              <a:t>Pencegahan</a:t>
            </a:r>
            <a:r>
              <a:rPr lang="en-US" dirty="0"/>
              <a:t> (</a:t>
            </a:r>
            <a:r>
              <a:rPr lang="en-US" dirty="0" err="1"/>
              <a:t>preventif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Penyembuhan</a:t>
            </a:r>
            <a:r>
              <a:rPr lang="en-US" dirty="0"/>
              <a:t> (</a:t>
            </a:r>
            <a:r>
              <a:rPr lang="en-US" dirty="0" err="1"/>
              <a:t>Kuratif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Pemulihan</a:t>
            </a:r>
            <a:r>
              <a:rPr lang="en-US" dirty="0"/>
              <a:t> (</a:t>
            </a:r>
            <a:r>
              <a:rPr lang="en-US" dirty="0" err="1"/>
              <a:t>rehabilitatif</a:t>
            </a:r>
            <a:r>
              <a:rPr lang="en-US" dirty="0"/>
              <a:t>)</a:t>
            </a:r>
          </a:p>
          <a:p>
            <a:r>
              <a:rPr lang="en-US" dirty="0" err="1"/>
              <a:t>Pencegahan</a:t>
            </a:r>
            <a:r>
              <a:rPr lang="en-US" dirty="0"/>
              <a:t> ==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berkala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6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EBC5-FA3B-498F-9010-44FB4B07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WSN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1EEB-F5B6-42EC-A163-EB526467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5" y="2195029"/>
            <a:ext cx="4504400" cy="3632400"/>
          </a:xfrm>
        </p:spPr>
        <p:txBody>
          <a:bodyPr/>
          <a:lstStyle/>
          <a:p>
            <a:pPr marL="558798" indent="-457200">
              <a:buFont typeface="Wingdings" panose="05000000000000000000" pitchFamily="2" charset="2"/>
              <a:buChar char="q"/>
            </a:pPr>
            <a:r>
              <a:rPr lang="en-US" dirty="0" err="1"/>
              <a:t>Tugas</a:t>
            </a:r>
            <a:r>
              <a:rPr lang="en-US" dirty="0"/>
              <a:t> : </a:t>
            </a:r>
          </a:p>
          <a:p>
            <a:pPr marL="1168383" lvl="1" indent="-457200">
              <a:buFont typeface="Wingdings" panose="05000000000000000000" pitchFamily="2" charset="2"/>
              <a:buChar char="ü"/>
            </a:pP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</a:p>
          <a:p>
            <a:pPr marL="1168383" lvl="1" indent="-457200">
              <a:buFont typeface="Wingdings" panose="05000000000000000000" pitchFamily="2" charset="2"/>
              <a:buChar char="ü"/>
            </a:pPr>
            <a:r>
              <a:rPr lang="en-US" sz="2000" dirty="0"/>
              <a:t>Task-scheduling</a:t>
            </a:r>
          </a:p>
          <a:p>
            <a:pPr marL="1168383" lvl="1" indent="-457200">
              <a:buFont typeface="Wingdings" panose="05000000000000000000" pitchFamily="2" charset="2"/>
              <a:buChar char="ü"/>
            </a:pPr>
            <a:r>
              <a:rPr lang="en-US" sz="2000" dirty="0" err="1"/>
              <a:t>Prioritas</a:t>
            </a:r>
            <a:r>
              <a:rPr lang="en-US" sz="2000" dirty="0"/>
              <a:t> task</a:t>
            </a:r>
          </a:p>
          <a:p>
            <a:pPr marL="1168383" lvl="1" indent="-457200">
              <a:buFont typeface="Wingdings" panose="05000000000000000000" pitchFamily="2" charset="2"/>
              <a:buChar char="ü"/>
            </a:pPr>
            <a:r>
              <a:rPr lang="en-US" sz="2000" dirty="0" err="1"/>
              <a:t>Manajemen</a:t>
            </a:r>
            <a:r>
              <a:rPr lang="en-US" sz="2000" dirty="0"/>
              <a:t>(</a:t>
            </a:r>
            <a:r>
              <a:rPr lang="en-US" sz="2000" dirty="0" err="1"/>
              <a:t>memori,file</a:t>
            </a:r>
            <a:r>
              <a:rPr lang="en-US" sz="2000" dirty="0"/>
              <a:t> dan </a:t>
            </a:r>
            <a:r>
              <a:rPr lang="en-US" sz="2000" dirty="0" err="1"/>
              <a:t>daya</a:t>
            </a:r>
            <a:r>
              <a:rPr lang="en-US" sz="2000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8D58D-0294-4F57-B889-A024B89CE5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0" y="2066693"/>
            <a:ext cx="4504400" cy="3632400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: </a:t>
            </a:r>
          </a:p>
          <a:p>
            <a:pPr lvl="1"/>
            <a:r>
              <a:rPr lang="en-US" sz="2000" dirty="0" err="1"/>
              <a:t>TinyOS</a:t>
            </a:r>
            <a:endParaRPr lang="en-US" sz="2000" dirty="0"/>
          </a:p>
          <a:p>
            <a:pPr lvl="1"/>
            <a:r>
              <a:rPr lang="en-US" sz="2000" dirty="0"/>
              <a:t>Contiki</a:t>
            </a:r>
          </a:p>
          <a:p>
            <a:pPr lvl="1"/>
            <a:r>
              <a:rPr lang="en-US" sz="2000" dirty="0"/>
              <a:t>Mantis</a:t>
            </a:r>
          </a:p>
          <a:p>
            <a:pPr lvl="1"/>
            <a:r>
              <a:rPr lang="en-US" sz="2000" dirty="0"/>
              <a:t>Nano-RK</a:t>
            </a:r>
          </a:p>
          <a:p>
            <a:pPr lvl="1"/>
            <a:r>
              <a:rPr lang="en-US" sz="2000" dirty="0" err="1"/>
              <a:t>PreonVM</a:t>
            </a:r>
            <a:endParaRPr lang="en-US" sz="2000" dirty="0"/>
          </a:p>
          <a:p>
            <a:pPr lvl="1"/>
            <a:r>
              <a:rPr lang="en-US" sz="2000" dirty="0" err="1"/>
              <a:t>LiteOS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7001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CA93-F9E2-474F-A039-44CE25BE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</p:spPr>
        <p:txBody>
          <a:bodyPr/>
          <a:lstStyle/>
          <a:p>
            <a:r>
              <a:rPr lang="en-US" dirty="0"/>
              <a:t>Management Plane WSN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F031-62D9-45DE-8FA8-77CE3292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</p:spPr>
        <p:txBody>
          <a:bodyPr/>
          <a:lstStyle/>
          <a:p>
            <a:r>
              <a:rPr lang="en-US" dirty="0"/>
              <a:t>Power Management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Mengatur</a:t>
            </a:r>
            <a:r>
              <a:rPr lang="en-US" dirty="0"/>
              <a:t> power level </a:t>
            </a:r>
            <a:r>
              <a:rPr lang="en-US" dirty="0" err="1"/>
              <a:t>saat</a:t>
            </a:r>
            <a:r>
              <a:rPr lang="en-US" dirty="0"/>
              <a:t> sensing, processing, transmission </a:t>
            </a:r>
            <a:r>
              <a:rPr lang="en-US" dirty="0" err="1"/>
              <a:t>dll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AD855-D5FE-4BDA-AB3A-8A9373B0C8A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</p:spPr>
        <p:txBody>
          <a:bodyPr/>
          <a:lstStyle/>
          <a:p>
            <a:r>
              <a:rPr lang="en-US" dirty="0"/>
              <a:t>Connection Management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48C85-58E0-4A82-842F-50855D2A07A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</p:spPr>
        <p:txBody>
          <a:bodyPr/>
          <a:lstStyle/>
          <a:p>
            <a:r>
              <a:rPr lang="en-US" dirty="0"/>
              <a:t>Task Management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13A852E-2D88-4F1C-9D8A-CD235EB72FEE}"/>
              </a:ext>
            </a:extLst>
          </p:cNvPr>
          <p:cNvSpPr/>
          <p:nvPr/>
        </p:nvSpPr>
        <p:spPr>
          <a:xfrm>
            <a:off x="2226063" y="3671637"/>
            <a:ext cx="433137" cy="48527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4DB9B8F-53CE-47A9-A835-1BB5328B22F9}"/>
              </a:ext>
            </a:extLst>
          </p:cNvPr>
          <p:cNvSpPr/>
          <p:nvPr/>
        </p:nvSpPr>
        <p:spPr>
          <a:xfrm>
            <a:off x="5455796" y="3622613"/>
            <a:ext cx="433137" cy="48527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FE150B3-CC12-4698-A9A5-48EBEE958843}"/>
              </a:ext>
            </a:extLst>
          </p:cNvPr>
          <p:cNvSpPr/>
          <p:nvPr/>
        </p:nvSpPr>
        <p:spPr>
          <a:xfrm>
            <a:off x="8452996" y="3622613"/>
            <a:ext cx="433137" cy="48527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52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FF9A-A12B-40E0-8481-2B8A40FF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Akan </a:t>
            </a:r>
            <a:r>
              <a:rPr lang="en-US" dirty="0" err="1"/>
              <a:t>Dibangun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ABC91-1D3E-4992-8D9C-83FEB5DEF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07DA8C2A-268E-48E2-A49D-A69C13B7F22D}"/>
              </a:ext>
            </a:extLst>
          </p:cNvPr>
          <p:cNvSpPr txBox="1"/>
          <p:nvPr/>
        </p:nvSpPr>
        <p:spPr>
          <a:xfrm>
            <a:off x="618033" y="855032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9015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3B76-132C-480F-BAC8-3265B86D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AE85-BFB7-428F-8B1A-942749551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2 orang / </a:t>
            </a:r>
            <a:r>
              <a:rPr lang="en-US" dirty="0" err="1"/>
              <a:t>lebih</a:t>
            </a:r>
            <a:r>
              <a:rPr lang="en-US" dirty="0"/>
              <a:t> </a:t>
            </a:r>
          </a:p>
          <a:p>
            <a:r>
              <a:rPr lang="en-US" dirty="0" err="1"/>
              <a:t>Pengguna</a:t>
            </a:r>
            <a:r>
              <a:rPr lang="en-US" dirty="0"/>
              <a:t> : User &amp; Admin</a:t>
            </a:r>
          </a:p>
          <a:p>
            <a:r>
              <a:rPr lang="en-US" dirty="0"/>
              <a:t>3 Program : </a:t>
            </a:r>
          </a:p>
          <a:p>
            <a:pPr lvl="1"/>
            <a:r>
              <a:rPr lang="en-US" dirty="0"/>
              <a:t>Sensor node -&gt; sensing</a:t>
            </a:r>
          </a:p>
          <a:p>
            <a:pPr lvl="1"/>
            <a:r>
              <a:rPr lang="en-US" dirty="0"/>
              <a:t>Base-Station -&gt; </a:t>
            </a:r>
            <a:r>
              <a:rPr lang="en-US" dirty="0" err="1"/>
              <a:t>perantara</a:t>
            </a:r>
            <a:endParaRPr lang="en-US" dirty="0"/>
          </a:p>
          <a:p>
            <a:pPr lvl="1"/>
            <a:r>
              <a:rPr lang="en-US" dirty="0" err="1"/>
              <a:t>Komputer</a:t>
            </a:r>
            <a:r>
              <a:rPr lang="en-US" dirty="0"/>
              <a:t> -&gt; User interface</a:t>
            </a:r>
          </a:p>
        </p:txBody>
      </p:sp>
      <p:pic>
        <p:nvPicPr>
          <p:cNvPr id="4" name="Google Shape;224;p22">
            <a:extLst>
              <a:ext uri="{FF2B5EF4-FFF2-40B4-BE49-F238E27FC236}">
                <a16:creationId xmlns:a16="http://schemas.microsoft.com/office/drawing/2014/main" id="{CEAC8594-418A-4EFC-AA20-B4A5499E34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0421" y="2465700"/>
            <a:ext cx="3974135" cy="280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1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27E1-8344-45E8-9C7E-88366E0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FF25-BFB4-4738-B418-3F6D1C4FF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Admin</a:t>
            </a:r>
          </a:p>
          <a:p>
            <a:pPr lvl="1"/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penambahan</a:t>
            </a:r>
            <a:r>
              <a:rPr lang="en-US" sz="1800" dirty="0"/>
              <a:t> user</a:t>
            </a:r>
          </a:p>
          <a:p>
            <a:pPr lvl="1"/>
            <a:r>
              <a:rPr lang="en-US" sz="1800" dirty="0" err="1"/>
              <a:t>Melakukan</a:t>
            </a:r>
            <a:r>
              <a:rPr lang="en-US" sz="1800" dirty="0"/>
              <a:t> update data user</a:t>
            </a:r>
          </a:p>
          <a:p>
            <a:pPr lvl="1"/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penghapusan</a:t>
            </a:r>
            <a:r>
              <a:rPr lang="en-US" sz="1800" dirty="0"/>
              <a:t> user</a:t>
            </a:r>
          </a:p>
          <a:p>
            <a:pPr lvl="1"/>
            <a:r>
              <a:rPr lang="en-US" sz="1800" dirty="0" err="1"/>
              <a:t>Melakukan</a:t>
            </a:r>
            <a:r>
              <a:rPr lang="en-US" sz="1800" dirty="0"/>
              <a:t> get all data</a:t>
            </a:r>
          </a:p>
          <a:p>
            <a:pPr lvl="1"/>
            <a:r>
              <a:rPr lang="en-US" sz="1800" dirty="0" err="1"/>
              <a:t>Memeriksa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sensor </a:t>
            </a:r>
            <a:r>
              <a:rPr lang="en-US" sz="1800" dirty="0" err="1"/>
              <a:t>siap</a:t>
            </a:r>
            <a:r>
              <a:rPr lang="en-US" sz="1800" dirty="0"/>
              <a:t> sensing</a:t>
            </a:r>
          </a:p>
          <a:p>
            <a:pPr lvl="1"/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sense</a:t>
            </a:r>
            <a:endParaRPr lang="en-ID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15E08-A819-4F5A-B895-B5C85DE96D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User</a:t>
            </a:r>
          </a:p>
          <a:p>
            <a:pPr lvl="1"/>
            <a:r>
              <a:rPr lang="en-US" sz="1800" dirty="0" err="1"/>
              <a:t>Melakukan</a:t>
            </a:r>
            <a:r>
              <a:rPr lang="en-US" sz="1800" dirty="0"/>
              <a:t> sign in</a:t>
            </a:r>
          </a:p>
          <a:p>
            <a:pPr lvl="1"/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sense </a:t>
            </a:r>
          </a:p>
          <a:p>
            <a:pPr lvl="1"/>
            <a:r>
              <a:rPr lang="en-US" sz="1800" dirty="0" err="1"/>
              <a:t>menampilkan</a:t>
            </a:r>
            <a:r>
              <a:rPr lang="en-US" sz="1800" dirty="0"/>
              <a:t> history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90635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F50428-C20B-49B9-BFE6-94EB58F26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59" y="529067"/>
            <a:ext cx="5270881" cy="61043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90354-2358-4E5B-BE8F-6D234BF51DB6}"/>
              </a:ext>
            </a:extLst>
          </p:cNvPr>
          <p:cNvSpPr/>
          <p:nvPr/>
        </p:nvSpPr>
        <p:spPr>
          <a:xfrm>
            <a:off x="8927428" y="4331046"/>
            <a:ext cx="369770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7346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4648A-0B30-41EA-8767-DB16C1DBD689}"/>
              </a:ext>
            </a:extLst>
          </p:cNvPr>
          <p:cNvSpPr/>
          <p:nvPr/>
        </p:nvSpPr>
        <p:spPr>
          <a:xfrm>
            <a:off x="0" y="1049003"/>
            <a:ext cx="250946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Alur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Kerja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103AA4-62DA-402A-BDEB-1164CA5D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59" y="616743"/>
            <a:ext cx="7149598" cy="56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99E9A4C-D8F6-422D-BDFE-671CDB011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8" y="2375715"/>
            <a:ext cx="9592079" cy="2563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8B160-505C-4C71-BD36-279C80CFBEC6}"/>
              </a:ext>
            </a:extLst>
          </p:cNvPr>
          <p:cNvSpPr/>
          <p:nvPr/>
        </p:nvSpPr>
        <p:spPr>
          <a:xfrm>
            <a:off x="1815661" y="345640"/>
            <a:ext cx="7918996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3F53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Alur </a:t>
            </a:r>
            <a:r>
              <a:rPr lang="en-US" sz="5400" b="0" cap="none" spc="0" dirty="0" err="1">
                <a:ln w="0"/>
                <a:solidFill>
                  <a:srgbClr val="3F537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Komunikasi</a:t>
            </a:r>
            <a:endParaRPr lang="en-US" sz="5400" b="0" cap="none" spc="0" dirty="0">
              <a:ln w="0"/>
              <a:solidFill>
                <a:srgbClr val="3F537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3B76C-6805-4A95-B13B-DF8D7D8861ED}"/>
              </a:ext>
            </a:extLst>
          </p:cNvPr>
          <p:cNvSpPr txBox="1"/>
          <p:nvPr/>
        </p:nvSpPr>
        <p:spPr>
          <a:xfrm>
            <a:off x="3077732" y="1747190"/>
            <a:ext cx="4273927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Roboto Condensed"/>
              </a:rPr>
              <a:t>{(</a:t>
            </a:r>
            <a:r>
              <a:rPr lang="en-US" sz="2000" b="1" dirty="0" err="1">
                <a:solidFill>
                  <a:schemeClr val="accent4">
                    <a:lumMod val="10000"/>
                  </a:schemeClr>
                </a:solidFill>
                <a:latin typeface="Roboto Condensed"/>
              </a:rPr>
              <a:t>kodePengenal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Roboto Condensed"/>
              </a:rPr>
              <a:t>);(</a:t>
            </a:r>
            <a:r>
              <a:rPr lang="en-US" sz="2000" b="1" dirty="0" err="1">
                <a:solidFill>
                  <a:schemeClr val="accent4">
                    <a:lumMod val="10000"/>
                  </a:schemeClr>
                </a:solidFill>
                <a:latin typeface="Roboto Condensed"/>
              </a:rPr>
              <a:t>NamaPerintah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Roboto Condensed"/>
              </a:rPr>
              <a:t>)}</a:t>
            </a:r>
            <a:endParaRPr lang="en-ID" sz="2000" b="1" dirty="0">
              <a:solidFill>
                <a:schemeClr val="accent4">
                  <a:lumMod val="10000"/>
                </a:schemeClr>
              </a:solidFill>
              <a:latin typeface="Roboto 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90076-B449-46B8-98E9-BE89DC401F36}"/>
              </a:ext>
            </a:extLst>
          </p:cNvPr>
          <p:cNvSpPr txBox="1"/>
          <p:nvPr/>
        </p:nvSpPr>
        <p:spPr>
          <a:xfrm>
            <a:off x="1738423" y="5704485"/>
            <a:ext cx="6952544" cy="40011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 Condensed"/>
              </a:rPr>
              <a:t>{(</a:t>
            </a:r>
            <a:r>
              <a:rPr lang="en-US" sz="2000" b="1" dirty="0" err="1">
                <a:latin typeface="Roboto Condensed"/>
              </a:rPr>
              <a:t>kodePengenal</a:t>
            </a:r>
            <a:r>
              <a:rPr lang="en-US" sz="2000" b="1" dirty="0">
                <a:latin typeface="Roboto Condensed"/>
              </a:rPr>
              <a:t>);(</a:t>
            </a:r>
            <a:r>
              <a:rPr lang="en-US" sz="2000" b="1" dirty="0" err="1">
                <a:latin typeface="Roboto Condensed"/>
              </a:rPr>
              <a:t>SensorNodeID</a:t>
            </a:r>
            <a:r>
              <a:rPr lang="en-US" sz="2000" b="1" dirty="0">
                <a:latin typeface="Roboto Condensed"/>
              </a:rPr>
              <a:t>);(</a:t>
            </a:r>
            <a:r>
              <a:rPr lang="en-US" sz="2000" b="1" dirty="0" err="1">
                <a:latin typeface="Roboto Condensed"/>
              </a:rPr>
              <a:t>namaSensor</a:t>
            </a:r>
            <a:r>
              <a:rPr lang="en-US" sz="2000" b="1" dirty="0">
                <a:latin typeface="Roboto Condensed"/>
              </a:rPr>
              <a:t>);(</a:t>
            </a:r>
            <a:r>
              <a:rPr lang="en-US" sz="2000" b="1" dirty="0" err="1">
                <a:latin typeface="Roboto Condensed"/>
              </a:rPr>
              <a:t>hasil</a:t>
            </a:r>
            <a:r>
              <a:rPr lang="en-US" sz="2000" b="1" dirty="0">
                <a:latin typeface="Roboto Condensed"/>
              </a:rPr>
              <a:t>)}</a:t>
            </a:r>
            <a:endParaRPr lang="en-ID" sz="2000" b="1" dirty="0">
              <a:latin typeface="Roboto Condensed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FA193-D218-4E5B-8C85-CB6CD55BDD45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4938618" y="2375715"/>
            <a:ext cx="1764629" cy="735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AB755-C501-4AB7-A4D4-5FC399509C4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3350448" y="2375715"/>
            <a:ext cx="1588170" cy="955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F07D4-20E2-43B6-9E34-38DE23865ECA}"/>
              </a:ext>
            </a:extLst>
          </p:cNvPr>
          <p:cNvCxnSpPr>
            <a:cxnSpLocks/>
          </p:cNvCxnSpPr>
          <p:nvPr/>
        </p:nvCxnSpPr>
        <p:spPr>
          <a:xfrm flipV="1">
            <a:off x="4938618" y="4096718"/>
            <a:ext cx="1764629" cy="146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89803-B1E6-408C-9C9A-115171893AC3}"/>
              </a:ext>
            </a:extLst>
          </p:cNvPr>
          <p:cNvCxnSpPr>
            <a:cxnSpLocks/>
          </p:cNvCxnSpPr>
          <p:nvPr/>
        </p:nvCxnSpPr>
        <p:spPr>
          <a:xfrm flipH="1" flipV="1">
            <a:off x="3077732" y="4197957"/>
            <a:ext cx="1860886" cy="135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31C9CC-864C-46E0-9517-5028C15C2067}"/>
              </a:ext>
            </a:extLst>
          </p:cNvPr>
          <p:cNvSpPr txBox="1"/>
          <p:nvPr/>
        </p:nvSpPr>
        <p:spPr>
          <a:xfrm>
            <a:off x="3914273" y="3635053"/>
            <a:ext cx="1860886" cy="461665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BaseStation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65EF9-C226-4D51-A7AB-992140C71594}"/>
              </a:ext>
            </a:extLst>
          </p:cNvPr>
          <p:cNvSpPr txBox="1"/>
          <p:nvPr/>
        </p:nvSpPr>
        <p:spPr>
          <a:xfrm>
            <a:off x="9921131" y="4830964"/>
            <a:ext cx="207735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Condensed"/>
              </a:rPr>
              <a:t>Kode </a:t>
            </a:r>
            <a:r>
              <a:rPr lang="en-US" sz="2000" dirty="0" err="1">
                <a:latin typeface="Roboto Condensed"/>
              </a:rPr>
              <a:t>Pengenal</a:t>
            </a:r>
            <a:r>
              <a:rPr lang="en-US" sz="2000" dirty="0">
                <a:latin typeface="Roboto Condensed"/>
              </a:rPr>
              <a:t> : </a:t>
            </a:r>
          </a:p>
          <a:p>
            <a:r>
              <a:rPr lang="en-US" sz="2000" dirty="0">
                <a:latin typeface="Roboto Condensed"/>
              </a:rPr>
              <a:t>Q -&gt; query</a:t>
            </a:r>
          </a:p>
          <a:p>
            <a:r>
              <a:rPr lang="en-US" sz="2000" dirty="0">
                <a:latin typeface="Roboto Condensed"/>
              </a:rPr>
              <a:t>R -&gt; result</a:t>
            </a:r>
            <a:endParaRPr lang="en-ID" sz="2000" dirty="0"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4724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DE6552-31A9-486F-928D-9FA026BF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Kelas(1)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4A5037-4464-4407-AC6A-8873F356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5C1D73A-68F7-421E-AC49-85F8A0CB2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95" y="2144581"/>
            <a:ext cx="5247809" cy="3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DE6552-31A9-486F-928D-9FA026BF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Kelas(2)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4A5037-4464-4407-AC6A-8873F356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AAA9FCC-3C1D-48CC-9D89-EC7A804C4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03" y="1906456"/>
            <a:ext cx="6076393" cy="39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683C87-0CA5-4DB5-ACBE-7EAF95B8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marL="50799" indent="0">
              <a:buNone/>
            </a:pPr>
            <a:r>
              <a:rPr lang="en-US" dirty="0" err="1"/>
              <a:t>Masalah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4030D-9B41-439C-95D1-2DA626DE9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Lokasi dan </a:t>
            </a:r>
            <a:r>
              <a:rPr lang="en-US" dirty="0" err="1"/>
              <a:t>alat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64D21-DDA4-4E52-B3EA-3BE4F44D8B6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Waktu </a:t>
            </a:r>
          </a:p>
          <a:p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321C2-A328-46CF-90F2-01BFCFB5845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berkala</a:t>
            </a:r>
            <a:endParaRPr lang="en-US" dirty="0"/>
          </a:p>
          <a:p>
            <a:endParaRPr lang="en-ID" dirty="0"/>
          </a:p>
        </p:txBody>
      </p:sp>
      <p:pic>
        <p:nvPicPr>
          <p:cNvPr id="1028" name="Picture 4" descr="Hospital Images | Free Vectors, Stock Photos &amp; PSD">
            <a:extLst>
              <a:ext uri="{FF2B5EF4-FFF2-40B4-BE49-F238E27FC236}">
                <a16:creationId xmlns:a16="http://schemas.microsoft.com/office/drawing/2014/main" id="{B7BBA7DF-0B1D-42EB-B837-192A86F5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15" y="3300698"/>
            <a:ext cx="3318209" cy="20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ople walking and sitting at hospital building. city clinic glass exterior. flat vector illustration for medical help, emergency, architecture, healthcare concept Free Vector">
            <a:extLst>
              <a:ext uri="{FF2B5EF4-FFF2-40B4-BE49-F238E27FC236}">
                <a16:creationId xmlns:a16="http://schemas.microsoft.com/office/drawing/2014/main" id="{8F7F565A-4739-4A55-8D4D-83D16488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1" y="3300698"/>
            <a:ext cx="3141746" cy="19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tor and nurse giving medical care to patient in bed isolated flat illustration. Free Vector">
            <a:extLst>
              <a:ext uri="{FF2B5EF4-FFF2-40B4-BE49-F238E27FC236}">
                <a16:creationId xmlns:a16="http://schemas.microsoft.com/office/drawing/2014/main" id="{17BEBB4E-D177-48BF-BBFC-8377D539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82" y="3300698"/>
            <a:ext cx="3347124" cy="22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9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DE6552-31A9-486F-928D-9FA026BF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Kelas(3)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4A5037-4464-4407-AC6A-8873F356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62ED05A-B30E-43C6-9F2F-FDFC16B1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7" y="1935580"/>
            <a:ext cx="7629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685B-E9D1-4004-BA4D-786B1739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ER-Diagram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9B854-C242-4BA5-96C2-517C6DBB2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324EB-2868-487A-B4DE-3FBEA53C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60" y="2191260"/>
            <a:ext cx="6830679" cy="37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2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A4FC-5C7B-43E1-92A6-84E84BA40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966CD-B3D4-415B-ACFA-98E15B7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877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281D-C4D4-48FA-9D8B-65A0B817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Gambar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1525-CDCF-42C1-9AA3-CDA32732A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dirty="0"/>
              <a:t>https://www.freepik.com/free-vector/people-walking-sitting-hospital-building-city-clinic-glass-exterior-flat-vector-illustration-medical-help-emergency-architecture-healthcare-concept_10613398.htm#page=1&amp;query=hospital&amp;position=0</a:t>
            </a:r>
          </a:p>
          <a:p>
            <a:r>
              <a:rPr lang="en-ID" sz="1200" dirty="0"/>
              <a:t>https://www.freepik.com/free-vector/patients-doctors-meeting-waiting-clinic-hall-hospital-interior-illustration-with-reception-person-wheelchair-visiting-doctor-office-medical-examination-consultation_10173282.htm#page=1&amp;query=hospital&amp;position=35</a:t>
            </a:r>
          </a:p>
          <a:p>
            <a:r>
              <a:rPr lang="en-ID" sz="1200" dirty="0">
                <a:hlinkClick r:id="rId2"/>
              </a:rPr>
              <a:t>https://www.freepik.com/free-vector/doctor-nurse-giving-medical-care-patient-bed-isolated-flat-illustration_11235351.html</a:t>
            </a:r>
            <a:endParaRPr lang="en-ID" sz="1200" dirty="0"/>
          </a:p>
          <a:p>
            <a:r>
              <a:rPr lang="en-ID" sz="1200" dirty="0"/>
              <a:t>https://www.freepik.com/free-vector/group-medical-staff-carrying-health-related-icons_3226126.htm#page=1&amp;query=healthcare&amp;position=1</a:t>
            </a:r>
          </a:p>
          <a:p>
            <a:r>
              <a:rPr lang="en-ID" sz="1200" dirty="0"/>
              <a:t>https://www.freepik.com/free-vector/health-professional-team_7449867.htm</a:t>
            </a:r>
          </a:p>
          <a:p>
            <a:endParaRPr lang="en-ID" sz="1200" dirty="0"/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8923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89E7-4AAA-4383-BC6D-61164205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78C2-23FB-4503-A2A0-466D708B1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Kesehatan</a:t>
            </a:r>
          </a:p>
          <a:p>
            <a:r>
              <a:rPr lang="en-US" dirty="0"/>
              <a:t>Sensor</a:t>
            </a:r>
          </a:p>
          <a:p>
            <a:r>
              <a:rPr lang="en-US" dirty="0"/>
              <a:t>Arduino</a:t>
            </a:r>
          </a:p>
          <a:p>
            <a:r>
              <a:rPr lang="en-US" dirty="0"/>
              <a:t>Wireless Sensor Network</a:t>
            </a:r>
          </a:p>
          <a:p>
            <a:r>
              <a:rPr lang="en-US" dirty="0" err="1"/>
              <a:t>Sistem</a:t>
            </a:r>
            <a:r>
              <a:rPr lang="en-US" dirty="0"/>
              <a:t> Yang Akan </a:t>
            </a:r>
            <a:r>
              <a:rPr lang="en-US" dirty="0" err="1"/>
              <a:t>Dibangun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66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41D1-47B7-4B42-A9A3-CA7760FB8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Kesehatan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EE530-42C4-4579-B10A-007254069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981E5E3D-090D-4444-B537-2B92A3BF3B59}"/>
              </a:ext>
            </a:extLst>
          </p:cNvPr>
          <p:cNvSpPr txBox="1"/>
          <p:nvPr/>
        </p:nvSpPr>
        <p:spPr>
          <a:xfrm>
            <a:off x="618033" y="855032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9634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D3E5-20BA-492B-B65B-74CC672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Pemantauan</a:t>
            </a:r>
            <a:r>
              <a:rPr lang="en-US" dirty="0"/>
              <a:t> Kesehatan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38EC-2A73-419D-9CCB-76E08C2CB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endParaRPr lang="en-US" dirty="0"/>
          </a:p>
          <a:p>
            <a:r>
              <a:rPr lang="en-US" dirty="0" err="1"/>
              <a:t>Saturasi</a:t>
            </a:r>
            <a:r>
              <a:rPr lang="en-US" dirty="0"/>
              <a:t> </a:t>
            </a:r>
            <a:r>
              <a:rPr lang="en-US" dirty="0" err="1"/>
              <a:t>oksigen</a:t>
            </a:r>
            <a:endParaRPr lang="en-US" dirty="0"/>
          </a:p>
          <a:p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darah</a:t>
            </a:r>
            <a:endParaRPr lang="en-US" dirty="0"/>
          </a:p>
          <a:p>
            <a:r>
              <a:rPr lang="en-US" dirty="0" err="1"/>
              <a:t>Temperatur</a:t>
            </a:r>
            <a:r>
              <a:rPr lang="en-US" dirty="0"/>
              <a:t> /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tubuh</a:t>
            </a:r>
            <a:endParaRPr lang="en-ID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F81E274-3D32-4F1A-9720-48E70288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30" name="Picture 6" descr="Group of medical staff carrying health related icons Free Vector">
            <a:extLst>
              <a:ext uri="{FF2B5EF4-FFF2-40B4-BE49-F238E27FC236}">
                <a16:creationId xmlns:a16="http://schemas.microsoft.com/office/drawing/2014/main" id="{13D1F49D-8B53-4B30-AA3D-D1AAAAC3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40" y="2276382"/>
            <a:ext cx="3407760" cy="27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9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9D673F-2DDF-4C35-B393-63A0897E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10955"/>
              </p:ext>
            </p:extLst>
          </p:nvPr>
        </p:nvGraphicFramePr>
        <p:xfrm>
          <a:off x="1887621" y="2280493"/>
          <a:ext cx="8127999" cy="1879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75368">
                  <a:extLst>
                    <a:ext uri="{9D8B030D-6E8A-4147-A177-3AD203B41FA5}">
                      <a16:colId xmlns:a16="http://schemas.microsoft.com/office/drawing/2014/main" val="3317668226"/>
                    </a:ext>
                  </a:extLst>
                </a:gridCol>
                <a:gridCol w="4643298">
                  <a:extLst>
                    <a:ext uri="{9D8B030D-6E8A-4147-A177-3AD203B41FA5}">
                      <a16:colId xmlns:a16="http://schemas.microsoft.com/office/drawing/2014/main" val="146020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992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</a:t>
                      </a:r>
                      <a:r>
                        <a:rPr lang="en-US" dirty="0" err="1"/>
                        <a:t>Pemantauan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Batas Normal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Temperatur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Suhu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Tubuh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36˚C – 37˚C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0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Detak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Jantung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– 100 bpm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Oksigen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 – 100%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5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Tekanan</a:t>
                      </a:r>
                      <a:r>
                        <a:rPr lang="en-US" dirty="0"/>
                        <a:t> Darah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/ 80 mmHg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108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1E6891-E70A-4700-9629-BD159A152D24}"/>
              </a:ext>
            </a:extLst>
          </p:cNvPr>
          <p:cNvSpPr txBox="1"/>
          <p:nvPr/>
        </p:nvSpPr>
        <p:spPr>
          <a:xfrm>
            <a:off x="9031706" y="4796589"/>
            <a:ext cx="2925801" cy="107721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Roboto Condensed"/>
              </a:rPr>
              <a:t>Keterangan</a:t>
            </a:r>
            <a:r>
              <a:rPr lang="en-US" sz="1600" dirty="0">
                <a:latin typeface="Roboto Condensed"/>
              </a:rPr>
              <a:t> : </a:t>
            </a:r>
          </a:p>
          <a:p>
            <a:r>
              <a:rPr lang="en-US" sz="1600" dirty="0">
                <a:latin typeface="Roboto Condensed"/>
              </a:rPr>
              <a:t>C : Celsius</a:t>
            </a:r>
          </a:p>
          <a:p>
            <a:r>
              <a:rPr lang="en-US" sz="1600" dirty="0">
                <a:latin typeface="Roboto Condensed"/>
              </a:rPr>
              <a:t>bpm : beat per minute</a:t>
            </a:r>
          </a:p>
          <a:p>
            <a:r>
              <a:rPr lang="en-US" sz="1600" dirty="0">
                <a:latin typeface="Roboto Condensed"/>
              </a:rPr>
              <a:t>mmHg : </a:t>
            </a:r>
            <a:r>
              <a:rPr lang="en-US" sz="1600" dirty="0" err="1">
                <a:latin typeface="Roboto Condensed"/>
              </a:rPr>
              <a:t>milimeters</a:t>
            </a:r>
            <a:r>
              <a:rPr lang="en-US" sz="1600" dirty="0">
                <a:latin typeface="Roboto Condensed"/>
              </a:rPr>
              <a:t> of mercury</a:t>
            </a:r>
            <a:endParaRPr lang="en-ID" sz="1600" dirty="0">
              <a:latin typeface="Roboto Condensed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3C2177-CB39-4735-B6A0-AEB10021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Pemantauan</a:t>
            </a:r>
            <a:r>
              <a:rPr lang="en-US" dirty="0"/>
              <a:t> Kesehatan</a:t>
            </a:r>
            <a:br>
              <a:rPr lang="en-ID" dirty="0"/>
            </a:b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F680ED-2B18-43CD-B96E-5EE679FD8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657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9007-C597-40C0-9B4D-4EE54D52F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73FA3-6AFE-44F2-B35D-70F2DE9D0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60F5079A-729F-4397-A9F8-C34C48046E7D}"/>
              </a:ext>
            </a:extLst>
          </p:cNvPr>
          <p:cNvSpPr txBox="1"/>
          <p:nvPr/>
        </p:nvSpPr>
        <p:spPr>
          <a:xfrm>
            <a:off x="618033" y="889686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618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FE82-B02F-4521-A962-A0C05224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DACF-D5ED-4BFB-B0FB-BBDC410A5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device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signal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oleh observer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pengukur</a:t>
            </a:r>
            <a:r>
              <a:rPr lang="en-US" dirty="0"/>
              <a:t>.</a:t>
            </a:r>
          </a:p>
          <a:p>
            <a:r>
              <a:rPr lang="en-US" dirty="0" err="1"/>
              <a:t>Jenis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Mechanical sensor</a:t>
            </a:r>
          </a:p>
          <a:p>
            <a:pPr lvl="1"/>
            <a:r>
              <a:rPr lang="en-US" dirty="0"/>
              <a:t>Semiconductor sensor</a:t>
            </a:r>
          </a:p>
          <a:p>
            <a:pPr lvl="1"/>
            <a:r>
              <a:rPr lang="en-US" dirty="0"/>
              <a:t>Electrochemical sensor</a:t>
            </a:r>
          </a:p>
          <a:p>
            <a:pPr lvl="1"/>
            <a:r>
              <a:rPr lang="en-US" dirty="0"/>
              <a:t>Biosensor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516899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F2AB8A53234FE48A87D1A868E482A14" ma:contentTypeVersion="5" ma:contentTypeDescription="Buat sebuah dokumen baru." ma:contentTypeScope="" ma:versionID="0a56125db5ddb55fa2e89c6c4df93193">
  <xsd:schema xmlns:xsd="http://www.w3.org/2001/XMLSchema" xmlns:xs="http://www.w3.org/2001/XMLSchema" xmlns:p="http://schemas.microsoft.com/office/2006/metadata/properties" xmlns:ns3="74ed28f2-8d75-4611-9bf1-e7b6659acd4f" xmlns:ns4="9cd31139-176a-44b0-9cd3-0800a63a93ee" targetNamespace="http://schemas.microsoft.com/office/2006/metadata/properties" ma:root="true" ma:fieldsID="4f55a42c523343457fe0e4ef49b0b007" ns3:_="" ns4:_="">
    <xsd:import namespace="74ed28f2-8d75-4611-9bf1-e7b6659acd4f"/>
    <xsd:import namespace="9cd31139-176a-44b0-9cd3-0800a63a93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d28f2-8d75-4611-9bf1-e7b6659ac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31139-176a-44b0-9cd3-0800a63a93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Berbagi Hash Petunjuk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B45C1A-882D-46D8-BA1E-6552A5FE0767}">
  <ds:schemaRefs>
    <ds:schemaRef ds:uri="9cd31139-176a-44b0-9cd3-0800a63a93ee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4ed28f2-8d75-4611-9bf1-e7b6659acd4f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220B868-181E-449F-A29C-C2AA152C6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ed28f2-8d75-4611-9bf1-e7b6659acd4f"/>
    <ds:schemaRef ds:uri="9cd31139-176a-44b0-9cd3-0800a63a9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71A37F-57D0-48BD-A27D-9DBD02B24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2893</Words>
  <Application>Microsoft Office PowerPoint</Application>
  <PresentationFormat>Widescreen</PresentationFormat>
  <Paragraphs>342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Arvo</vt:lpstr>
      <vt:lpstr>Roboto Condensed</vt:lpstr>
      <vt:lpstr>Roboto Condensed Light</vt:lpstr>
      <vt:lpstr>Arial</vt:lpstr>
      <vt:lpstr>Calibri</vt:lpstr>
      <vt:lpstr>Wingdings</vt:lpstr>
      <vt:lpstr>Salerio template</vt:lpstr>
      <vt:lpstr>Pengembangan Aplikasi Pemantauan Kesehatan Menggunakan WSN Berbasis Arduino</vt:lpstr>
      <vt:lpstr>Kesehatan</vt:lpstr>
      <vt:lpstr>Masalah </vt:lpstr>
      <vt:lpstr>Outline</vt:lpstr>
      <vt:lpstr>Pemantauan Kesehatan</vt:lpstr>
      <vt:lpstr>Parameter Pemantauan Kesehatan</vt:lpstr>
      <vt:lpstr>Parameter Pemantauan Kesehatan </vt:lpstr>
      <vt:lpstr>Sensor</vt:lpstr>
      <vt:lpstr>Sensor</vt:lpstr>
      <vt:lpstr>PowerPoint Presentation</vt:lpstr>
      <vt:lpstr>Arduino</vt:lpstr>
      <vt:lpstr>Arduino</vt:lpstr>
      <vt:lpstr>Arduino</vt:lpstr>
      <vt:lpstr>Wireless Sensor Network</vt:lpstr>
      <vt:lpstr>PowerPoint Presentation</vt:lpstr>
      <vt:lpstr>Protokol Komunikasi WSN</vt:lpstr>
      <vt:lpstr>Arsitektur WSN</vt:lpstr>
      <vt:lpstr>Pembagian Cluster</vt:lpstr>
      <vt:lpstr>Topologi WSN</vt:lpstr>
      <vt:lpstr>Sistem Operasi WSN</vt:lpstr>
      <vt:lpstr>Management Plane WSN</vt:lpstr>
      <vt:lpstr>Sistem Yang Akan Dibangun</vt:lpstr>
      <vt:lpstr>Deskripsi Sistem</vt:lpstr>
      <vt:lpstr>Fitur Sistem</vt:lpstr>
      <vt:lpstr>PowerPoint Presentation</vt:lpstr>
      <vt:lpstr>PowerPoint Presentation</vt:lpstr>
      <vt:lpstr>PowerPoint Presentation</vt:lpstr>
      <vt:lpstr>Analisis Kelas(1)</vt:lpstr>
      <vt:lpstr>Analisis Kelas(2)</vt:lpstr>
      <vt:lpstr>Analisis Kelas(3)</vt:lpstr>
      <vt:lpstr>ER-Diagram</vt:lpstr>
      <vt:lpstr>Terima Kasih</vt:lpstr>
      <vt:lpstr>Sumber Gambar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Pemantauan Kesehatan Menggunakan WSN Berbasis Arduino</dc:title>
  <dc:creator>CRISTINE ARTANTY</dc:creator>
  <cp:lastModifiedBy>CRISTINE ARTANTY</cp:lastModifiedBy>
  <cp:revision>4</cp:revision>
  <dcterms:created xsi:type="dcterms:W3CDTF">2021-01-15T08:38:01Z</dcterms:created>
  <dcterms:modified xsi:type="dcterms:W3CDTF">2021-01-16T07:58:44Z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0x010100CF2AB8A53234FE48A87D1A868E482A14</vt:lpwstr>
  </property>
</Properties>
</file>