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Oswald"/>
      <p:regular r:id="rId38"/>
      <p:bold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E995E3-CBE0-4ADC-825A-9FA2B89DA786}">
  <a:tblStyle styleId="{BDE995E3-CBE0-4ADC-825A-9FA2B89DA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bold.fntdata"/><Relationship Id="rId14" Type="http://schemas.openxmlformats.org/officeDocument/2006/relationships/slide" Target="slides/slide9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4e2890a6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4e2890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4e2890a62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4e2890a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4e2890a62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4e2890a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4e2890a62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4e2890a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4e2890a62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4e2890a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4e2890a62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4e2890a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4e2890a62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4e2890a6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4e2890a62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4e2890a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4e2890a62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4e2890a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4e2890a62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4e2890a6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c7eddefe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c7eddef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4e2890a62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4e2890a6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4e2890a62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4e2890a6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4e2890a62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4e2890a6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4e2890a62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4e2890a6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4e2890a62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4e2890a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4e2890a62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4e2890a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4e2890a62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4e2890a6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4e2890a62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4e2890a6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4e2890a62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4e2890a6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4e2890a62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4e2890a6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c7eddefe1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c7eddef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4e2890a62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4e2890a6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d8e5464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d8e54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d8e5464c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d8e546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4e2890a6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4e2890a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de6985c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4de698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4de6985ce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4de6985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4df35a23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4df35a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5" y="1329525"/>
            <a:ext cx="5807400" cy="18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Prediksi Keberhasilan Studi Mahasiswa dengan Fuzzy Logic</a:t>
            </a:r>
            <a:endParaRPr sz="4500"/>
          </a:p>
        </p:txBody>
      </p:sp>
      <p:sp>
        <p:nvSpPr>
          <p:cNvPr id="71" name="Google Shape;71;p12"/>
          <p:cNvSpPr txBox="1"/>
          <p:nvPr>
            <p:ph idx="4294967295" type="body"/>
          </p:nvPr>
        </p:nvSpPr>
        <p:spPr>
          <a:xfrm>
            <a:off x="1700175" y="3558800"/>
            <a:ext cx="7571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2017730009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Enrico Wibawa Budihardjo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FAMI (4)</a:t>
            </a:r>
            <a:endParaRPr sz="30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Proses pembuatan </a:t>
            </a:r>
            <a:r>
              <a:rPr i="1" lang="en"/>
              <a:t>hyperbox </a:t>
            </a:r>
            <a:r>
              <a:rPr lang="en"/>
              <a:t>dilakukan untuk setiap atribut </a:t>
            </a:r>
            <a:r>
              <a:rPr i="1" lang="en"/>
              <a:t>predictor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Model prediksi sudah selesai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Rumus menentukan hasil dari model yang dibuat :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7287" r="0" t="0"/>
          <a:stretch/>
        </p:blipFill>
        <p:spPr>
          <a:xfrm>
            <a:off x="942338" y="3229025"/>
            <a:ext cx="7259324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FAMI (5)</a:t>
            </a:r>
            <a:endParaRPr sz="300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J</a:t>
            </a:r>
            <a:r>
              <a:rPr lang="en" sz="2000"/>
              <a:t>ika data yang diprediksi tidak termasuk di </a:t>
            </a:r>
            <a:r>
              <a:rPr i="1" lang="en" sz="2000"/>
              <a:t>activation hyperbox</a:t>
            </a:r>
            <a:r>
              <a:rPr lang="en" sz="2000"/>
              <a:t> manapun?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Jika data yang diprediksi berada di </a:t>
            </a:r>
            <a:r>
              <a:rPr i="1" lang="en" sz="2000"/>
              <a:t>inhibition hyperbox</a:t>
            </a:r>
            <a:r>
              <a:rPr lang="en" sz="2000"/>
              <a:t> kosong?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Jika data yang diprediksi berada di </a:t>
            </a:r>
            <a:r>
              <a:rPr i="1" lang="en" sz="2000"/>
              <a:t>inhibition hyperbox</a:t>
            </a:r>
            <a:r>
              <a:rPr lang="en" sz="2000"/>
              <a:t> dengan beberapa kelas yang berbeda?</a:t>
            </a:r>
            <a:endParaRPr sz="20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000"/>
              <a:t>Apakah atribut tersebut dihapuskan saja?</a:t>
            </a:r>
            <a:endParaRPr sz="2000"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6607325" y="3124400"/>
            <a:ext cx="12087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0">
                <a:latin typeface="Oswald"/>
                <a:ea typeface="Oswald"/>
                <a:cs typeface="Oswald"/>
                <a:sym typeface="Oswald"/>
              </a:rPr>
              <a:t>?</a:t>
            </a:r>
            <a:endParaRPr b="1" sz="1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FAMI (6)</a:t>
            </a:r>
            <a:endParaRPr sz="3000"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Penghapusan atribut yang memiliki relevansi tinggi dengan hasil kelulusan bisa mengurangi akurasi hasil prediksi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Jika data berada di</a:t>
            </a:r>
            <a:r>
              <a:rPr i="1" lang="en" sz="2000"/>
              <a:t> inhibition hyperbox </a:t>
            </a:r>
            <a:r>
              <a:rPr lang="en" sz="2000"/>
              <a:t>kosong atau di daerah dengan beberapa kelas, maka data tersebut tidak dapat diprediksi (50-50)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Bukan berarti tidak berpengaruh terhadap hasil prediksi sehingga dapat dihapuskan begitu saja</a:t>
            </a:r>
            <a:endParaRPr sz="2000"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FAMI (7)</a:t>
            </a:r>
            <a:endParaRPr sz="30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Modifikasi rumus </a:t>
            </a:r>
            <a:r>
              <a:rPr i="1" lang="en"/>
              <a:t>Prediksi</a:t>
            </a:r>
            <a:r>
              <a:rPr baseline="-25000" i="1" lang="en"/>
              <a:t>i</a:t>
            </a:r>
            <a:r>
              <a:rPr lang="en"/>
              <a:t> agar dapat membedakan atribut yang tidak dapat diprediksi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Keterangan : 	a = Jumlah pasangan atribut yang tergolong kelas i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b = Jumlah pasangan atribut yang tidak dapat diprediksi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</a:t>
            </a:r>
            <a:r>
              <a:rPr lang="en" sz="1600"/>
              <a:t>n</a:t>
            </a:r>
            <a:r>
              <a:rPr lang="en" sz="1600"/>
              <a:t> = Jumlah pasangan atribut </a:t>
            </a:r>
            <a:endParaRPr sz="1600"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50" y="2431050"/>
            <a:ext cx="4400494" cy="7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Implementasi Metode FAMI</a:t>
            </a:r>
            <a:endParaRPr sz="3000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86150" y="1261700"/>
            <a:ext cx="8166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Fuzzy rule </a:t>
            </a:r>
            <a:r>
              <a:rPr lang="en"/>
              <a:t>yang dapat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diambil 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Lulus, jika Nilai &gt; 2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DAN Frekuensi &lt; 3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Tidak Lulus, jika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Nilai &lt; 2 DAN Frekuensi &gt; 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Keterangan : Nilai sudah ditransformasi dari tipe String (A, B, C, D, E) menjadi Integer (4, 3, 2, 1, 0)</a:t>
            </a:r>
            <a:endParaRPr sz="1400"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875" y="1010725"/>
            <a:ext cx="4248425" cy="25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4371350" y="1638400"/>
            <a:ext cx="548700" cy="108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027850" y="2354850"/>
            <a:ext cx="548700" cy="37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Implementasi Metode FAMI (2)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Setelah mata kuliah lain dibuat model prediksinya masing-masing, didapatkan </a:t>
            </a:r>
            <a:r>
              <a:rPr i="1" lang="en" sz="2000"/>
              <a:t>fuzzy ruleset</a:t>
            </a:r>
            <a:r>
              <a:rPr lang="en" sz="2000"/>
              <a:t> sebagai berikut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1765363" y="200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{BDE995E3-CBE0-4ADC-825A-9FA2B89DA786}</a:tableStyleId>
              </a:tblPr>
              <a:tblGrid>
                <a:gridCol w="1871100"/>
                <a:gridCol w="1227025"/>
                <a:gridCol w="2515150"/>
              </a:tblGrid>
              <a:tr h="38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Mata Kuliah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Kelas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Kondisi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3817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PBO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Lulus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Nilai &gt; 2 DAN Frekuensi &lt; 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  <a:tr h="381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Tidak Lulus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Nilai &lt; 2 DAN Frekuensi &gt; 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7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Matematika Diskrit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Lulus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Nilai &gt; 0 DAN Frekuensi &lt;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Tidak Lulus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Nilai &lt; 1 DAN Frekuensi &gt;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7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Pengantar Informatika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Lulus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Nilai &gt; 0 DAN Frekuensi &lt;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Tidak Lulus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Nilai &lt; 1 DAN Frekuensi &gt; 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Implementasi Metode FAMI (3)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Data yang akan diprediksi sebagai berikut 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952500" y="188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{BDE995E3-CBE0-4ADC-825A-9FA2B89DA786}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Mata Kuliah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Atribut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Kondisi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Prediksi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PBO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Nilai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Tidak diketahui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Frekuensi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vMerge="1"/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Matematika Diskrit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Nilai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Lulus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E0E3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Frekuensi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 vMerge="1"/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Pengantar Informatika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Nilai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Lulus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E0E3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Frekuensi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Implementasi Metode FAMI (4)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Dengan menggunakan rumus </a:t>
            </a:r>
            <a:r>
              <a:rPr i="1" lang="en" sz="1800"/>
              <a:t>Prediksi</a:t>
            </a:r>
            <a:r>
              <a:rPr baseline="-25000" i="1" lang="en" sz="1800"/>
              <a:t>i </a:t>
            </a:r>
            <a:r>
              <a:rPr lang="en" sz="1800"/>
              <a:t>yang sudah dimodifikasi, maka didapatkan hasil sebagai berikut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Mahasiswa yang diprediksi akan mengetahui bahwa kemungkinan lulusnya tinggi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169" y="2220450"/>
            <a:ext cx="4973668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5819" cy="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307" y="3103055"/>
            <a:ext cx="4031375" cy="5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FALC</a:t>
            </a:r>
            <a:endParaRPr sz="3000"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Pendekatan </a:t>
            </a:r>
            <a:r>
              <a:rPr i="1" lang="en" sz="2000"/>
              <a:t>fuzzy</a:t>
            </a:r>
            <a:r>
              <a:rPr lang="en" sz="2000"/>
              <a:t> dengan kombinasi </a:t>
            </a:r>
            <a:r>
              <a:rPr i="1" lang="en" sz="2000"/>
              <a:t>output linear</a:t>
            </a:r>
            <a:endParaRPr i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i="1" lang="en" sz="2000"/>
              <a:t>Fuzzy rules </a:t>
            </a:r>
            <a:r>
              <a:rPr lang="en" sz="2000"/>
              <a:t>yang dibuat berupa persamaan </a:t>
            </a:r>
            <a:r>
              <a:rPr i="1" lang="en" sz="2000"/>
              <a:t>linear</a:t>
            </a:r>
            <a:endParaRPr i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Persamaan </a:t>
            </a:r>
            <a:r>
              <a:rPr i="1" lang="en" sz="2000"/>
              <a:t>linear </a:t>
            </a:r>
            <a:r>
              <a:rPr lang="en" sz="2000"/>
              <a:t>tersusun atas nilai tiap atribut </a:t>
            </a:r>
            <a:r>
              <a:rPr i="1" lang="en" sz="2000"/>
              <a:t>predictor</a:t>
            </a:r>
            <a:r>
              <a:rPr lang="en" sz="2000"/>
              <a:t> beserta bobot dari tiap atribut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Bobot direpresentasikan oleh </a:t>
            </a:r>
            <a:r>
              <a:rPr b="1" i="1" lang="en" sz="2000"/>
              <a:t>Mean Average Error</a:t>
            </a:r>
            <a:r>
              <a:rPr lang="en" sz="2000"/>
              <a:t> </a:t>
            </a:r>
            <a:r>
              <a:rPr b="1" lang="en" sz="2000"/>
              <a:t>(MAE) </a:t>
            </a:r>
            <a:r>
              <a:rPr lang="en" sz="2000"/>
              <a:t>yang diperoleh jika mata kuliah tersebut adalah satu-satunya </a:t>
            </a:r>
            <a:r>
              <a:rPr i="1" lang="en" sz="2000"/>
              <a:t>predictor</a:t>
            </a:r>
            <a:endParaRPr i="1" sz="2000"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FALC (2)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Bentuk dari persamaan linear metode FALC adalah sebagai berikut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Keterangan :	</a:t>
            </a:r>
            <a:r>
              <a:rPr i="1" lang="en" sz="1600"/>
              <a:t>x</a:t>
            </a:r>
            <a:r>
              <a:rPr baseline="-25000" i="1" lang="en" sz="1600"/>
              <a:t>i</a:t>
            </a:r>
            <a:r>
              <a:rPr lang="en" sz="1600"/>
              <a:t> = Nilai atribut ke-</a:t>
            </a:r>
            <a:r>
              <a:rPr i="1" lang="en" sz="1600"/>
              <a:t>i</a:t>
            </a:r>
            <a:endParaRPr i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/>
              <a:t>			b</a:t>
            </a:r>
            <a:r>
              <a:rPr baseline="-25000" i="1" lang="en" sz="1600"/>
              <a:t>i</a:t>
            </a:r>
            <a:r>
              <a:rPr i="1" lang="en" sz="1600"/>
              <a:t> = </a:t>
            </a:r>
            <a:r>
              <a:rPr lang="en" sz="1600"/>
              <a:t>Bobot (MAE) dari atribut ke-</a:t>
            </a:r>
            <a:r>
              <a:rPr i="1" lang="en" sz="1600"/>
              <a:t>i</a:t>
            </a:r>
            <a:endParaRPr i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/>
              <a:t>			m = </a:t>
            </a:r>
            <a:r>
              <a:rPr lang="en" sz="1600"/>
              <a:t>Nilai maksimum yang bisa dicapai oleh </a:t>
            </a:r>
            <a:r>
              <a:rPr i="1" lang="en" sz="1600"/>
              <a:t>x</a:t>
            </a:r>
            <a:r>
              <a:rPr baseline="-25000" i="1" lang="en" sz="1600"/>
              <a:t>i</a:t>
            </a:r>
            <a:endParaRPr baseline="-25000" i="1" sz="1600"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96000" y="2685900"/>
            <a:ext cx="1074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2267038"/>
            <a:ext cx="30861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Garis Besar</a:t>
            </a:r>
            <a:endParaRPr sz="3000"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897700" y="101072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Latar Belakang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Solusi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i="1" lang="en"/>
              <a:t>Fuzzy logic</a:t>
            </a:r>
            <a:r>
              <a:rPr lang="en"/>
              <a:t> dan </a:t>
            </a:r>
            <a:r>
              <a:rPr i="1" lang="en"/>
              <a:t>fuzzy rule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Metode yang digunakan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romanLcPeriod"/>
            </a:pPr>
            <a:r>
              <a:rPr lang="en"/>
              <a:t>Metode FAMI dan Implementasinya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romanLcPeriod"/>
            </a:pPr>
            <a:r>
              <a:rPr lang="en"/>
              <a:t>Metode FALC dan Implementasinya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Dataset yang digunakan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Alur perangkat lunak</a:t>
            </a:r>
            <a:endParaRPr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FALC (3)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Apakah implementasi rumus tersebut benar?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Bobot = MAE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Semakin besar MAE          Semakin besar bobot (?)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Tentunya </a:t>
            </a:r>
            <a:r>
              <a:rPr b="1" lang="en" sz="2000"/>
              <a:t>SALAH!</a:t>
            </a:r>
            <a:endParaRPr b="1" sz="20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Semakin kecil MAE </a:t>
            </a:r>
            <a:endParaRPr sz="20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Atribut semakin baik digunakan sebagai </a:t>
            </a:r>
            <a:r>
              <a:rPr i="1" lang="en" sz="2000"/>
              <a:t>predictor</a:t>
            </a:r>
            <a:endParaRPr i="1" sz="20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Bobot semakin besar</a:t>
            </a:r>
            <a:endParaRPr sz="2000"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1" name="Google Shape;221;p31"/>
          <p:cNvCxnSpPr/>
          <p:nvPr/>
        </p:nvCxnSpPr>
        <p:spPr>
          <a:xfrm>
            <a:off x="4821200" y="3133488"/>
            <a:ext cx="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/>
          <p:nvPr/>
        </p:nvCxnSpPr>
        <p:spPr>
          <a:xfrm>
            <a:off x="4821200" y="3914738"/>
            <a:ext cx="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/>
          <p:nvPr/>
        </p:nvSpPr>
        <p:spPr>
          <a:xfrm>
            <a:off x="3693125" y="2672475"/>
            <a:ext cx="22023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072825" y="3482900"/>
            <a:ext cx="54612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3612500" y="4234975"/>
            <a:ext cx="24174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3511825" y="2111072"/>
            <a:ext cx="3351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FALC (4)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Nilai MAE merepresentasikan bobot, hanya “terbalik”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Setiap atribut diurutkan secara menurun berdasarkan nilai MAE, sehingga setiap atribut memiliki </a:t>
            </a:r>
            <a:r>
              <a:rPr i="1" lang="en"/>
              <a:t>rank</a:t>
            </a:r>
            <a:endParaRPr i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Nilai MAE diurutkan secara menaik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Atribut ke-</a:t>
            </a:r>
            <a:r>
              <a:rPr i="1" lang="en"/>
              <a:t>i</a:t>
            </a:r>
            <a:r>
              <a:rPr lang="en"/>
              <a:t> akan mendapatkan bobot sesuai dengan nilai MAE ke-</a:t>
            </a:r>
            <a:r>
              <a:rPr i="1" lang="en"/>
              <a:t>i</a:t>
            </a:r>
            <a:endParaRPr i="1"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Implementasi Metode FALC</a:t>
            </a:r>
            <a:endParaRPr sz="3000"/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337234" y="449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885350" y="135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{BDE995E3-CBE0-4ADC-825A-9FA2B89DA786}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Mata Kuliah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DasPro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PBO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Nilai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Google Shape;241;p33"/>
          <p:cNvGraphicFramePr/>
          <p:nvPr/>
        </p:nvGraphicFramePr>
        <p:xfrm>
          <a:off x="885350" y="351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{BDE995E3-CBE0-4ADC-825A-9FA2B89DA786}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 terurut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Google Shape;242;p33"/>
          <p:cNvGraphicFramePr/>
          <p:nvPr/>
        </p:nvGraphicFramePr>
        <p:xfrm>
          <a:off x="885350" y="39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{BDE995E3-CBE0-4ADC-825A-9FA2B89DA786}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Bobot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cxnSp>
        <p:nvCxnSpPr>
          <p:cNvPr id="243" name="Google Shape;243;p33"/>
          <p:cNvCxnSpPr/>
          <p:nvPr/>
        </p:nvCxnSpPr>
        <p:spPr>
          <a:xfrm flipH="1">
            <a:off x="3048450" y="2851250"/>
            <a:ext cx="2350200" cy="752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3"/>
          <p:cNvCxnSpPr/>
          <p:nvPr/>
        </p:nvCxnSpPr>
        <p:spPr>
          <a:xfrm flipH="1">
            <a:off x="4404825" y="2851250"/>
            <a:ext cx="2448900" cy="778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3"/>
          <p:cNvCxnSpPr/>
          <p:nvPr/>
        </p:nvCxnSpPr>
        <p:spPr>
          <a:xfrm>
            <a:off x="4270575" y="2824375"/>
            <a:ext cx="1571400" cy="792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3"/>
          <p:cNvCxnSpPr/>
          <p:nvPr/>
        </p:nvCxnSpPr>
        <p:spPr>
          <a:xfrm>
            <a:off x="3200875" y="2851250"/>
            <a:ext cx="4077900" cy="69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Implementasi Metode FALC (2)</a:t>
            </a:r>
            <a:endParaRPr sz="3000"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786150" y="9373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Hasil prediksi dapat dihitung menggunakan rumus </a:t>
            </a:r>
            <a:r>
              <a:rPr i="1" lang="en"/>
              <a:t>Prediksi</a:t>
            </a:r>
            <a:r>
              <a:rPr baseline="-25000" i="1" lang="en"/>
              <a:t>i</a:t>
            </a:r>
            <a:r>
              <a:rPr lang="en"/>
              <a:t> seperti berikut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Mahasiswa yang diprediksi akan mengetahui bahwa dia memiliki kemungkinan lulus yang dekat dengan titik tengah antara lulus atau tidak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889975"/>
            <a:ext cx="5600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0" y="2537663"/>
            <a:ext cx="23241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yang Digunakan</a:t>
            </a:r>
            <a:endParaRPr sz="3000"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Data nilai mata kuliah wajib milik alumni dan mahasiswa aktif Informatika UNPAR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Kurikulum 2008 dan 2013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Akibatnya?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Kurang </a:t>
            </a:r>
            <a:r>
              <a:rPr i="1" lang="en"/>
              <a:t>update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Banyak nilai </a:t>
            </a:r>
            <a:r>
              <a:rPr i="1" lang="en"/>
              <a:t>null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Banyak mata kuliah yang sudah bukan merupakan mata kuliah wajib</a:t>
            </a:r>
            <a:endParaRPr/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yang Digunakan (2)</a:t>
            </a:r>
            <a:endParaRPr/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Kurang </a:t>
            </a:r>
            <a:r>
              <a:rPr i="1" lang="en"/>
              <a:t>update</a:t>
            </a:r>
            <a:r>
              <a:rPr lang="en"/>
              <a:t>       </a:t>
            </a:r>
            <a:r>
              <a:rPr lang="en"/>
              <a:t>  Sedang diusahakan menambah data terbaru mahasiswa aktif Informatika UNPAR. M</a:t>
            </a:r>
            <a:r>
              <a:rPr lang="en"/>
              <a:t>ata kuliah lama tidak dijadikan </a:t>
            </a:r>
            <a:r>
              <a:rPr i="1" lang="en"/>
              <a:t>predictor </a:t>
            </a:r>
            <a:r>
              <a:rPr lang="en"/>
              <a:t>dalam model prediksi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Kenapa?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Memperlambat proses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Hasil tidak akurat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3310400" y="1513488"/>
            <a:ext cx="389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yang Digunakan (3)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Banyak nilai </a:t>
            </a:r>
            <a:r>
              <a:rPr i="1" lang="en"/>
              <a:t>null </a:t>
            </a:r>
            <a:r>
              <a:rPr lang="en"/>
              <a:t>         Akan dibuat nilai sintetis dengan rumus sebagai berikut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Keterangan: 	SKS</a:t>
            </a:r>
            <a:r>
              <a:rPr baseline="-25000" lang="en" sz="1600"/>
              <a:t>x</a:t>
            </a:r>
            <a:r>
              <a:rPr lang="en" sz="1600"/>
              <a:t> = SKS dari mata kuliah </a:t>
            </a:r>
            <a:r>
              <a:rPr i="1" lang="en" sz="1600"/>
              <a:t>x</a:t>
            </a:r>
            <a:endParaRPr i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x bar = rata-rata nilai mata kuliah bernilai </a:t>
            </a:r>
            <a:r>
              <a:rPr i="1" lang="en" sz="1600"/>
              <a:t>null </a:t>
            </a:r>
            <a:r>
              <a:rPr lang="en" sz="1600"/>
              <a:t>berdasarkan nilai </a:t>
            </a:r>
            <a:endParaRPr sz="1600"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mahasiswa lain</a:t>
            </a:r>
            <a:endParaRPr sz="16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</a:t>
            </a:r>
            <a:r>
              <a:rPr baseline="-25000" lang="en" sz="1600"/>
              <a:t>i</a:t>
            </a:r>
            <a:r>
              <a:rPr lang="en" sz="1600"/>
              <a:t> = Nilai mata kuliah y, yaitu mata kuliah yang bersangkutan dengan x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	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479" y="2329700"/>
            <a:ext cx="3324200" cy="6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/>
          <p:nvPr/>
        </p:nvSpPr>
        <p:spPr>
          <a:xfrm>
            <a:off x="3545400" y="1486613"/>
            <a:ext cx="389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yang Digunakan (3)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Contoh 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Seorang mahasiswa tidak pernah mengambil mata kuliah Pengantar Jaringan Komputer yang bernilai 2 SKS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Berdasarkan data mahasiswa lain, rata-rata mata kuliah Pengantar Jaringan Komputer adalah 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Mahasiswa tersebut memperoleh nilai B pada mata kuliah Jaringan Komputer yang bernilai 2 SKS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yang Digunakan (3)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Nilai sintetis Pengantar Jaringan Komputer untuk mahasiswa tersebut adalah 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Nilai tersebut akan dibulatkan ke bawah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Kurikulum lama        Nilai sintetis = 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Kurikulum sekarang       Nilai sintetis = C+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5" y="1954450"/>
            <a:ext cx="44291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188" y="2674688"/>
            <a:ext cx="2800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/>
          <p:nvPr/>
        </p:nvSpPr>
        <p:spPr>
          <a:xfrm>
            <a:off x="2945750" y="3830074"/>
            <a:ext cx="203400" cy="11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3307425" y="4113424"/>
            <a:ext cx="203400" cy="11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Alur Perangkat Lunak</a:t>
            </a:r>
            <a:endParaRPr sz="3000"/>
          </a:p>
        </p:txBody>
      </p:sp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488" y="1010720"/>
            <a:ext cx="5877020" cy="382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Latar Belakang</a:t>
            </a:r>
            <a:endParaRPr sz="3000"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786150" y="115052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Mahasiswa Informatika UNPAR gagal 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dalam perkuliahan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Kenapa?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Mahasiswa sulit beradaptasi dengan materi perkuliahan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Nilai dan hasil studi di bawah standar jurusan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Tidak lulus tahap evaluasi keberhasilan studi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Sumber Gambar : https://medium.com/edviconedu/how-to-deal-with-stress-while-studying-2d37ed4c71d3</a:t>
            </a:r>
            <a:endParaRPr sz="1100"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650" y="1150525"/>
            <a:ext cx="2390449" cy="15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Latar Belakang (2)</a:t>
            </a:r>
            <a:endParaRPr sz="3000"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Solusinya         Prediksi hasil evaluasi keberhasilan studi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Mahasiswa dapat mengetahui lulus/tidak sebelum evaluasi keberhasilan studi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Merencanakan strategi belajar semester berikutnya</a:t>
            </a:r>
            <a:endParaRPr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645625" y="1500063"/>
            <a:ext cx="389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Solusi</a:t>
            </a:r>
            <a:endParaRPr sz="3000"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Membuat model prediksi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Metode apa yang cocok?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Metode berbasis </a:t>
            </a:r>
            <a:r>
              <a:rPr i="1" lang="en"/>
              <a:t>fuzzy </a:t>
            </a:r>
            <a:r>
              <a:rPr lang="en"/>
              <a:t>yang diuji :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FAMI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FALC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Apa itu </a:t>
            </a:r>
            <a:r>
              <a:rPr i="1" lang="en" sz="3000"/>
              <a:t>fuzzy logic </a:t>
            </a:r>
            <a:r>
              <a:rPr lang="en" sz="3000"/>
              <a:t>dan </a:t>
            </a:r>
            <a:r>
              <a:rPr i="1" lang="en" sz="3000"/>
              <a:t>fuzzy rule</a:t>
            </a:r>
            <a:r>
              <a:rPr lang="en" sz="3000"/>
              <a:t>?</a:t>
            </a:r>
            <a:endParaRPr sz="300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i="1" lang="en"/>
              <a:t>Fuzzy logic</a:t>
            </a:r>
            <a:r>
              <a:rPr lang="en"/>
              <a:t> adalah sebuah logika yang memiliki nilai</a:t>
            </a:r>
            <a:r>
              <a:rPr lang="en"/>
              <a:t> </a:t>
            </a:r>
            <a:r>
              <a:rPr lang="en"/>
              <a:t>kekaburan(</a:t>
            </a:r>
            <a:r>
              <a:rPr i="1" lang="en"/>
              <a:t>fuzzyness</a:t>
            </a:r>
            <a:r>
              <a:rPr lang="en"/>
              <a:t>) antara benar dan salah.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i="1" lang="en"/>
              <a:t>Fuzzy logic</a:t>
            </a:r>
            <a:r>
              <a:rPr lang="en"/>
              <a:t> akan menghasilkan</a:t>
            </a:r>
            <a:r>
              <a:rPr i="1" lang="en"/>
              <a:t> fuzzy rule </a:t>
            </a:r>
            <a:r>
              <a:rPr lang="en"/>
              <a:t>(fuzzifikasi)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Sekumpulan </a:t>
            </a:r>
            <a:r>
              <a:rPr i="1" lang="en"/>
              <a:t>fuzzy rule</a:t>
            </a:r>
            <a:r>
              <a:rPr lang="en"/>
              <a:t> (</a:t>
            </a:r>
            <a:r>
              <a:rPr i="1" lang="en"/>
              <a:t>fuzzy ruleset</a:t>
            </a:r>
            <a:r>
              <a:rPr lang="en"/>
              <a:t>) akan digunakan</a:t>
            </a:r>
            <a:r>
              <a:rPr lang="en"/>
              <a:t> </a:t>
            </a:r>
            <a:r>
              <a:rPr lang="en"/>
              <a:t>untuk melakukan klasifikasi/prediksi (defuzzifikasi)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FAMI</a:t>
            </a:r>
            <a:endParaRPr sz="3000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86150" y="1261700"/>
            <a:ext cx="8166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Pendekatan </a:t>
            </a:r>
            <a:r>
              <a:rPr i="1" lang="en"/>
              <a:t>fuzzy </a:t>
            </a:r>
            <a:r>
              <a:rPr lang="en"/>
              <a:t>dengan </a:t>
            </a:r>
            <a:r>
              <a:rPr i="1" lang="en"/>
              <a:t>inhibition</a:t>
            </a:r>
            <a:endParaRPr i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Menggunakan 2 atribut </a:t>
            </a:r>
            <a:r>
              <a:rPr i="1" lang="en"/>
              <a:t>predictor</a:t>
            </a:r>
            <a:endParaRPr i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Ruang lingkup tiap kelas divisualisasikan dengan diagram </a:t>
            </a:r>
            <a:r>
              <a:rPr i="1" lang="en"/>
              <a:t>Cartesius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FAMI (2)</a:t>
            </a:r>
            <a:endParaRPr sz="30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86150" y="1261700"/>
            <a:ext cx="7996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Atribut </a:t>
            </a:r>
            <a:r>
              <a:rPr i="1" lang="en"/>
              <a:t>predictor </a:t>
            </a:r>
            <a:r>
              <a:rPr lang="en"/>
              <a:t>(x</a:t>
            </a:r>
            <a:r>
              <a:rPr baseline="-25000" lang="en"/>
              <a:t>1</a:t>
            </a:r>
            <a:r>
              <a:rPr lang="en"/>
              <a:t> dan x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Ruang lingkup tiap kelas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i="1" lang="en"/>
              <a:t>Activation hyperbox</a:t>
            </a:r>
            <a:r>
              <a:rPr lang="en"/>
              <a:t>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Daerah irisan antarkelas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i="1" lang="en"/>
              <a:t>Inhibition hyperbox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Sumber Gambar : Abe, Shigeo. 2001. Pattern Classification: Neuro-fuzzy Methods and Their comparison. London: Springer-Verlag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975" y="1503450"/>
            <a:ext cx="3399875" cy="2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Metode FAMI (3)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Proses diulang terus menerus secara rekursif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Proses berhenti ketika 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Tidak terbentuk </a:t>
            </a:r>
            <a:r>
              <a:rPr b="1" i="1" lang="en"/>
              <a:t>inhibition hyperbox</a:t>
            </a:r>
            <a:endParaRPr b="1" i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ATAU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Activation hyperbox</a:t>
            </a:r>
            <a:r>
              <a:rPr b="1" lang="en"/>
              <a:t> 1 = </a:t>
            </a:r>
            <a:r>
              <a:rPr b="1" i="1" lang="en"/>
              <a:t>Activation hyperbox</a:t>
            </a:r>
            <a:r>
              <a:rPr b="1" lang="en"/>
              <a:t> 2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ATAU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Inhibition hyperbox </a:t>
            </a:r>
            <a:r>
              <a:rPr b="1" lang="en"/>
              <a:t>kosong</a:t>
            </a:r>
            <a:endParaRPr b="1"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