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bookmarkIdSeed="2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alibri Light" panose="020F0302020204030204" pitchFamily="34" charset="0"/>
      <p:regular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907" autoAdjust="0"/>
  </p:normalViewPr>
  <p:slideViewPr>
    <p:cSldViewPr snapToGrid="0">
      <p:cViewPr varScale="1">
        <p:scale>
          <a:sx n="86" d="100"/>
          <a:sy n="86" d="100"/>
        </p:scale>
        <p:origin x="15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725A6-7E10-4D15-878C-57354CEE475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1EEAE-8FDB-4BF4-BC38-E15D4079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2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1EEAE-8FDB-4BF4-BC38-E15D4079EB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03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1EEAE-8FDB-4BF4-BC38-E15D4079EB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3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1EEAE-8FDB-4BF4-BC38-E15D4079EB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6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1EEAE-8FDB-4BF4-BC38-E15D4079EB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51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1EEAE-8FDB-4BF4-BC38-E15D4079EB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62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1EEAE-8FDB-4BF4-BC38-E15D4079EB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76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1EEAE-8FDB-4BF4-BC38-E15D4079EB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20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1EEAE-8FDB-4BF4-BC38-E15D4079EB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9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41C7-EB3C-4483-9129-E48873719833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16FA-BA28-40B5-8804-7527DE35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1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41C7-EB3C-4483-9129-E48873719833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16FA-BA28-40B5-8804-7527DE35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5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41C7-EB3C-4483-9129-E48873719833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16FA-BA28-40B5-8804-7527DE35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41C7-EB3C-4483-9129-E48873719833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16FA-BA28-40B5-8804-7527DE35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9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41C7-EB3C-4483-9129-E48873719833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16FA-BA28-40B5-8804-7527DE35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7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41C7-EB3C-4483-9129-E48873719833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16FA-BA28-40B5-8804-7527DE35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4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41C7-EB3C-4483-9129-E48873719833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16FA-BA28-40B5-8804-7527DE35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41C7-EB3C-4483-9129-E48873719833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16FA-BA28-40B5-8804-7527DE35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3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41C7-EB3C-4483-9129-E48873719833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16FA-BA28-40B5-8804-7527DE35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7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41C7-EB3C-4483-9129-E48873719833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16FA-BA28-40B5-8804-7527DE35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41C7-EB3C-4483-9129-E48873719833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16FA-BA28-40B5-8804-7527DE35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9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341C7-EB3C-4483-9129-E48873719833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916FA-BA28-40B5-8804-7527DE35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3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Implementing the Goldwasser-Micali IBE</a:t>
            </a:r>
            <a:endParaRPr lang="en-US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Part 1 - one bit</a:t>
            </a:r>
          </a:p>
          <a:p>
            <a:r>
              <a:rPr lang="en-US" dirty="0"/>
              <a:t>Cristian Parascan</a:t>
            </a:r>
          </a:p>
        </p:txBody>
      </p:sp>
      <p:pic>
        <p:nvPicPr>
          <p:cNvPr id="4" name="I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772" y="6044857"/>
            <a:ext cx="701510" cy="701510"/>
          </a:xfrm>
          <a:prstGeom prst="rect">
            <a:avLst/>
          </a:prstGeom>
        </p:spPr>
      </p:pic>
      <p:sp>
        <p:nvSpPr>
          <p:cNvPr id="5" name="CasetăText 4"/>
          <p:cNvSpPr txBox="1"/>
          <p:nvPr/>
        </p:nvSpPr>
        <p:spPr>
          <a:xfrm>
            <a:off x="215392" y="6044857"/>
            <a:ext cx="3023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cristian.parascan@info.uaic.ro</a:t>
            </a:r>
          </a:p>
          <a:p>
            <a:r>
              <a:rPr lang="en-US" dirty="0" err="1"/>
              <a:t>Ia</a:t>
            </a:r>
            <a:r>
              <a:rPr lang="ro-RO" dirty="0"/>
              <a:t>și, </a:t>
            </a:r>
            <a:r>
              <a:rPr lang="en-US" dirty="0"/>
              <a:t>09</a:t>
            </a:r>
            <a:r>
              <a:rPr lang="ro-RO" dirty="0"/>
              <a:t>.</a:t>
            </a:r>
            <a:r>
              <a:rPr lang="en-US" dirty="0"/>
              <a:t>03</a:t>
            </a:r>
            <a:r>
              <a:rPr lang="ro-RO" dirty="0"/>
              <a:t>.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81774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Goldwasser – Micali IBE</a:t>
            </a:r>
          </a:p>
          <a:p>
            <a:r>
              <a:rPr lang="en-US" dirty="0"/>
              <a:t>Java implementation details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Conclusion and Q&amp;A</a:t>
            </a:r>
          </a:p>
        </p:txBody>
      </p:sp>
      <p:pic>
        <p:nvPicPr>
          <p:cNvPr id="5" name="I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772" y="6044857"/>
            <a:ext cx="701510" cy="70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83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Goldwasser – Micali cryptosystem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IBE based on the QR Assumption: it's </a:t>
            </a:r>
            <a:r>
              <a:rPr lang="en-US" i="1" dirty="0"/>
              <a:t>difficult</a:t>
            </a:r>
            <a:r>
              <a:rPr lang="en-US" dirty="0"/>
              <a:t> to say if y is a QR mod n</a:t>
            </a:r>
          </a:p>
          <a:p>
            <a:r>
              <a:rPr lang="en-US" dirty="0"/>
              <a:t>Setup (</a:t>
            </a:r>
            <a:r>
              <a:rPr lang="el-GR" dirty="0">
                <a:latin typeface="Calibri" charset="0"/>
              </a:rPr>
              <a:t>λ): 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based on a security parameter generate P, Q prime numbers and N = P x Q.</a:t>
            </a:r>
          </a:p>
          <a:p>
            <a:pPr lvl="1"/>
            <a:r>
              <a:rPr lang="en-US" dirty="0">
                <a:latin typeface="Calibri" charset="0"/>
              </a:rPr>
              <a:t>Also generate y a non quadratic residue </a:t>
            </a:r>
          </a:p>
          <a:p>
            <a:pPr lvl="1"/>
            <a:r>
              <a:rPr lang="en-US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Therefore the Public Parameters are (N,y)  while the (P,Q) are the secret</a:t>
            </a:r>
          </a:p>
          <a:p>
            <a:r>
              <a:rPr lang="en-US" dirty="0">
                <a:latin typeface="Calibri" charset="0"/>
              </a:rPr>
              <a:t>Encrypt(m, (N,y)), m ∈ {0, 1}:</a:t>
            </a:r>
          </a:p>
          <a:p>
            <a:pPr lvl="1"/>
            <a:r>
              <a:rPr lang="en-US" dirty="0">
                <a:latin typeface="Calibri" charset="0"/>
              </a:rPr>
              <a:t>Random generate  x from Zn</a:t>
            </a:r>
          </a:p>
          <a:p>
            <a:pPr lvl="1"/>
            <a:r>
              <a:rPr lang="en-US" sz="2800" dirty="0">
                <a:latin typeface="Calibri" charset="0"/>
              </a:rPr>
              <a:t>c  = ymx2mod n</a:t>
            </a:r>
          </a:p>
          <a:p>
            <a:r>
              <a:rPr lang="en-US" dirty="0">
                <a:latin typeface="Calibri" charset="0"/>
              </a:rPr>
              <a:t>Decrypt(c, (P, Q)): </a:t>
            </a:r>
          </a:p>
          <a:p>
            <a:pPr lvl="1"/>
            <a:r>
              <a:rPr lang="en-US" sz="2800" dirty="0">
                <a:latin typeface="Calibri" charset="0"/>
              </a:rPr>
              <a:t>c ∈ QRn =&gt; m = 0, otherwise m = 1</a:t>
            </a:r>
          </a:p>
        </p:txBody>
      </p:sp>
      <p:pic>
        <p:nvPicPr>
          <p:cNvPr id="5" name="I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772" y="6044857"/>
            <a:ext cx="701510" cy="70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274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Goldwasser – Micali cryptosystem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sz="2800" dirty="0">
                <a:latin typeface="Calibri" charset="0"/>
              </a:rPr>
              <a:t>Q: How to say if </a:t>
            </a:r>
          </a:p>
          <a:p>
            <a:pPr marL="457200" lvl="1" indent="0">
              <a:buNone/>
            </a:pPr>
            <a:endParaRPr lang="en-US" sz="2800" dirty="0">
              <a:latin typeface="Calibri" charset="0"/>
            </a:endParaRPr>
          </a:p>
          <a:p>
            <a:pPr marL="457200" lvl="1" indent="0">
              <a:buNone/>
            </a:pPr>
            <a:endParaRPr lang="en-US" sz="2800" dirty="0">
              <a:latin typeface="Calibri" charset="0"/>
            </a:endParaRPr>
          </a:p>
          <a:p>
            <a:pPr marL="457200" lvl="1" indent="0">
              <a:buNone/>
            </a:pPr>
            <a:endParaRPr lang="en-US" sz="2800" dirty="0">
              <a:latin typeface="Calibri" charset="0"/>
            </a:endParaRPr>
          </a:p>
          <a:p>
            <a:pPr marL="457200" lvl="1" indent="0" algn="ctr">
              <a:buNone/>
            </a:pPr>
            <a:r>
              <a:rPr lang="en-US" sz="5400" dirty="0">
                <a:latin typeface="Calibri" charset="0"/>
              </a:rPr>
              <a:t>c ∈ QRn</a:t>
            </a:r>
          </a:p>
          <a:p>
            <a:pPr marL="457200" lvl="1" indent="0">
              <a:buNone/>
            </a:pPr>
            <a:endParaRPr lang="en-US" sz="2800" dirty="0">
              <a:latin typeface="Calibri" charset="0"/>
            </a:endParaRPr>
          </a:p>
          <a:p>
            <a:pPr marL="457200" lvl="1" indent="0">
              <a:buNone/>
            </a:pPr>
            <a:endParaRPr lang="en-US" sz="2800" dirty="0">
              <a:latin typeface="Calibri" charset="0"/>
            </a:endParaRPr>
          </a:p>
          <a:p>
            <a:pPr marL="457200" lvl="1" indent="0">
              <a:buNone/>
            </a:pPr>
            <a:endParaRPr lang="en-US" sz="2800" dirty="0">
              <a:latin typeface="Calibri" charset="0"/>
            </a:endParaRPr>
          </a:p>
        </p:txBody>
      </p:sp>
      <p:pic>
        <p:nvPicPr>
          <p:cNvPr id="5" name="I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772" y="6044857"/>
            <a:ext cx="701510" cy="70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8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Goldwasser – Micali cryptosystem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2800" dirty="0">
              <a:latin typeface="Calibri" charset="0"/>
            </a:endParaRPr>
          </a:p>
          <a:p>
            <a:pPr marL="457200" lvl="1" indent="0">
              <a:buNone/>
            </a:pPr>
            <a:endParaRPr lang="en-US" sz="2800" dirty="0">
              <a:latin typeface="Calibri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alibri" charset="0"/>
              </a:rPr>
              <a:t>Based on the fact that you know p and q, and those are prime numbers we also get:</a:t>
            </a:r>
          </a:p>
          <a:p>
            <a:pPr marL="457200" lvl="1" indent="0">
              <a:buNone/>
            </a:pPr>
            <a:endParaRPr lang="en-US" sz="2800" dirty="0">
              <a:latin typeface="Calibri" charset="0"/>
            </a:endParaRPr>
          </a:p>
          <a:p>
            <a:pPr marL="457200" lvl="1" indent="0">
              <a:buNone/>
            </a:pPr>
            <a:endParaRPr lang="en-US" sz="2800" dirty="0">
              <a:latin typeface="Calibri" charset="0"/>
            </a:endParaRPr>
          </a:p>
        </p:txBody>
      </p:sp>
      <p:pic>
        <p:nvPicPr>
          <p:cNvPr id="5" name="I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772" y="6044857"/>
            <a:ext cx="701510" cy="701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493" y="1825625"/>
            <a:ext cx="2066925" cy="828675"/>
          </a:xfrm>
          <a:prstGeom prst="rect">
            <a:avLst/>
          </a:prstGeom>
        </p:spPr>
      </p:pic>
      <p:pic>
        <p:nvPicPr>
          <p:cNvPr id="6" name="Picture 5" descr="prime_number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6152" y="4030961"/>
            <a:ext cx="19526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991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Java implementation details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2800" dirty="0">
              <a:latin typeface="Calibri" charset="0"/>
            </a:endParaRPr>
          </a:p>
          <a:p>
            <a:pPr lvl="1"/>
            <a:r>
              <a:rPr lang="en-US" sz="2800" dirty="0">
                <a:latin typeface="Calibri" charset="0"/>
              </a:rPr>
              <a:t>BigInteger (java.math.BigInteger)</a:t>
            </a:r>
          </a:p>
          <a:p>
            <a:pPr lvl="1"/>
            <a:r>
              <a:rPr lang="en-US" sz="2800" dirty="0">
                <a:latin typeface="Calibri" charset="0"/>
              </a:rPr>
              <a:t>SecureRandom (java.security.SecureRandom)</a:t>
            </a:r>
          </a:p>
          <a:p>
            <a:pPr marL="457200" lvl="1" indent="0">
              <a:buNone/>
            </a:pPr>
            <a:endParaRPr lang="en-US" sz="2800" dirty="0">
              <a:latin typeface="Calibri" charset="0"/>
            </a:endParaRPr>
          </a:p>
          <a:p>
            <a:pPr marL="457200" lvl="1" indent="0">
              <a:buNone/>
            </a:pPr>
            <a:endParaRPr lang="en-US" sz="2800" dirty="0">
              <a:latin typeface="Calibri" charset="0"/>
            </a:endParaRPr>
          </a:p>
        </p:txBody>
      </p:sp>
      <p:pic>
        <p:nvPicPr>
          <p:cNvPr id="5" name="I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772" y="6044857"/>
            <a:ext cx="701510" cy="70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844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Demo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2800" dirty="0">
              <a:latin typeface="Calibri" charset="0"/>
            </a:endParaRPr>
          </a:p>
          <a:p>
            <a:pPr lvl="1"/>
            <a:endParaRPr lang="en-US" sz="2800" dirty="0">
              <a:latin typeface="Calibri" charset="0"/>
            </a:endParaRPr>
          </a:p>
          <a:p>
            <a:pPr marL="457200" lvl="1" indent="0">
              <a:buNone/>
            </a:pPr>
            <a:endParaRPr lang="en-US" sz="2800" dirty="0">
              <a:latin typeface="Calibri" charset="0"/>
            </a:endParaRPr>
          </a:p>
          <a:p>
            <a:pPr marL="457200" lvl="1" indent="0">
              <a:buNone/>
            </a:pPr>
            <a:endParaRPr lang="en-US" sz="2800" dirty="0">
              <a:latin typeface="Calibri" charset="0"/>
            </a:endParaRPr>
          </a:p>
        </p:txBody>
      </p:sp>
      <p:pic>
        <p:nvPicPr>
          <p:cNvPr id="5" name="I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772" y="6044857"/>
            <a:ext cx="701510" cy="70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395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Conclusion and Questions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2800" dirty="0">
              <a:latin typeface="Calibri" charset="0"/>
            </a:endParaRPr>
          </a:p>
          <a:p>
            <a:pPr lvl="1"/>
            <a:endParaRPr lang="en-US" sz="2800" dirty="0">
              <a:latin typeface="Calibri" charset="0"/>
            </a:endParaRPr>
          </a:p>
          <a:p>
            <a:pPr marL="457200" lvl="1" indent="0">
              <a:buNone/>
            </a:pPr>
            <a:endParaRPr lang="en-US" sz="2800" dirty="0">
              <a:latin typeface="Calibri" charset="0"/>
            </a:endParaRPr>
          </a:p>
          <a:p>
            <a:pPr marL="457200" lvl="1" indent="0">
              <a:buNone/>
            </a:pPr>
            <a:endParaRPr lang="en-US" sz="2800" dirty="0">
              <a:latin typeface="Calibri" charset="0"/>
            </a:endParaRPr>
          </a:p>
        </p:txBody>
      </p:sp>
      <p:pic>
        <p:nvPicPr>
          <p:cNvPr id="5" name="I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772" y="6044857"/>
            <a:ext cx="701510" cy="70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1410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200</Words>
  <Application>Microsoft Office PowerPoint</Application>
  <PresentationFormat>Widescreen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Calibri</vt:lpstr>
      <vt:lpstr>Arial</vt:lpstr>
      <vt:lpstr>Temă Office</vt:lpstr>
      <vt:lpstr>Implementing the Goldwasser-Micali IBE</vt:lpstr>
      <vt:lpstr>Contents</vt:lpstr>
      <vt:lpstr>Goldwasser – Micali cryptosystem</vt:lpstr>
      <vt:lpstr>Goldwasser – Micali cryptosystem</vt:lpstr>
      <vt:lpstr>Goldwasser – Micali cryptosystem</vt:lpstr>
      <vt:lpstr>Java implementation details</vt:lpstr>
      <vt:lpstr>Demo</vt:lpstr>
      <vt:lpstr>Conclusion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mod_security</dc:title>
  <dc:creator>Cristi Parascan</dc:creator>
  <cp:lastModifiedBy>Cristi Parascan</cp:lastModifiedBy>
  <cp:revision>566</cp:revision>
  <dcterms:created xsi:type="dcterms:W3CDTF">2015-11-22T19:31:54Z</dcterms:created>
  <dcterms:modified xsi:type="dcterms:W3CDTF">2016-03-09T12:07:12Z</dcterms:modified>
</cp:coreProperties>
</file>