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tmp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  <p:sldMasterId id="2147483720" r:id="rId3"/>
  </p:sldMasterIdLst>
  <p:notesMasterIdLst>
    <p:notesMasterId r:id="rId33"/>
  </p:notesMasterIdLst>
  <p:sldIdLst>
    <p:sldId id="291" r:id="rId4"/>
    <p:sldId id="301" r:id="rId5"/>
    <p:sldId id="318" r:id="rId6"/>
    <p:sldId id="317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05" r:id="rId18"/>
    <p:sldId id="306" r:id="rId19"/>
    <p:sldId id="307" r:id="rId20"/>
    <p:sldId id="308" r:id="rId21"/>
    <p:sldId id="319" r:id="rId22"/>
    <p:sldId id="330" r:id="rId23"/>
    <p:sldId id="333" r:id="rId24"/>
    <p:sldId id="332" r:id="rId25"/>
    <p:sldId id="336" r:id="rId26"/>
    <p:sldId id="337" r:id="rId27"/>
    <p:sldId id="338" r:id="rId28"/>
    <p:sldId id="339" r:id="rId29"/>
    <p:sldId id="334" r:id="rId30"/>
    <p:sldId id="335" r:id="rId31"/>
    <p:sldId id="298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C1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8482" autoAdjust="0"/>
  </p:normalViewPr>
  <p:slideViewPr>
    <p:cSldViewPr snapToGrid="0" snapToObjects="1">
      <p:cViewPr varScale="1">
        <p:scale>
          <a:sx n="151" d="100"/>
          <a:sy n="151" d="100"/>
        </p:scale>
        <p:origin x="52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0D134-31CF-954F-A8B5-6D7E90DFCFFB}" type="datetimeFigureOut">
              <a:rPr lang="en-US" smtClean="0"/>
              <a:t>4/7/16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FCC02-AF46-1048-8282-85E916974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82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</a:p>
          <a:p>
            <a:r>
              <a:rPr lang="en-US" dirty="0" err="1" smtClean="0"/>
              <a:t>readTextFile</a:t>
            </a:r>
            <a:r>
              <a:rPr lang="en-US" dirty="0" smtClean="0"/>
              <a:t>(“/path/to/file”)</a:t>
            </a:r>
          </a:p>
          <a:p>
            <a:r>
              <a:rPr lang="en-US" dirty="0" smtClean="0"/>
              <a:t>CSV</a:t>
            </a:r>
          </a:p>
          <a:p>
            <a:r>
              <a:rPr lang="en-US" dirty="0" err="1" smtClean="0"/>
              <a:t>readCsvFile</a:t>
            </a:r>
            <a:r>
              <a:rPr lang="en-US" dirty="0" smtClean="0"/>
              <a:t>(“/path/to/file”)</a:t>
            </a:r>
          </a:p>
          <a:p>
            <a:r>
              <a:rPr lang="en-US" dirty="0" smtClean="0"/>
              <a:t>Collection</a:t>
            </a:r>
          </a:p>
          <a:p>
            <a:r>
              <a:rPr lang="en-US" dirty="0" err="1" smtClean="0"/>
              <a:t>fromCollection</a:t>
            </a:r>
            <a:r>
              <a:rPr lang="en-US" dirty="0" smtClean="0"/>
              <a:t>(collection)</a:t>
            </a:r>
          </a:p>
          <a:p>
            <a:r>
              <a:rPr lang="en-US" dirty="0" err="1" smtClean="0"/>
              <a:t>fromElements</a:t>
            </a:r>
            <a:r>
              <a:rPr lang="en-US" dirty="0" smtClean="0"/>
              <a:t>(1,2,3,4,5)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FCC02-AF46-1048-8282-85E9169745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54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</a:p>
          <a:p>
            <a:r>
              <a:rPr lang="en-US" dirty="0" err="1" smtClean="0"/>
              <a:t>writeAsText</a:t>
            </a:r>
            <a:r>
              <a:rPr lang="en-US" dirty="0" smtClean="0"/>
              <a:t>(“/path/to/file”)</a:t>
            </a:r>
          </a:p>
          <a:p>
            <a:r>
              <a:rPr lang="en-US" dirty="0" err="1" smtClean="0"/>
              <a:t>writeAsFormattedText</a:t>
            </a:r>
            <a:r>
              <a:rPr lang="en-US" dirty="0" smtClean="0"/>
              <a:t>(“/path/to/file”,</a:t>
            </a:r>
          </a:p>
          <a:p>
            <a:r>
              <a:rPr lang="en-US" dirty="0" err="1" smtClean="0"/>
              <a:t>formatFunction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CSV</a:t>
            </a:r>
          </a:p>
          <a:p>
            <a:r>
              <a:rPr lang="en-US" dirty="0" err="1" smtClean="0"/>
              <a:t>writeAsCsv</a:t>
            </a:r>
            <a:r>
              <a:rPr lang="en-US" dirty="0" smtClean="0"/>
              <a:t>(“/path/to/file”)</a:t>
            </a:r>
          </a:p>
          <a:p>
            <a:endParaRPr lang="en-US" dirty="0" smtClean="0"/>
          </a:p>
          <a:p>
            <a:r>
              <a:rPr lang="en-US" dirty="0" smtClean="0"/>
              <a:t>Return data to the Client</a:t>
            </a:r>
          </a:p>
          <a:p>
            <a:r>
              <a:rPr lang="en-US" dirty="0" smtClean="0"/>
              <a:t>Print()</a:t>
            </a:r>
          </a:p>
          <a:p>
            <a:r>
              <a:rPr lang="en-US" dirty="0" smtClean="0"/>
              <a:t>Collect()</a:t>
            </a:r>
          </a:p>
          <a:p>
            <a:r>
              <a:rPr lang="en-US" dirty="0" smtClean="0"/>
              <a:t>Count()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FCC02-AF46-1048-8282-85E9169745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43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Print()</a:t>
            </a:r>
          </a:p>
          <a:p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Count()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FCC02-AF46-1048-8282-85E9169745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96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FCC02-AF46-1048-8282-85E9169745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5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FCC02-AF46-1048-8282-85E9169745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96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FCC02-AF46-1048-8282-85E9169745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04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91592-61C4-3243-BC71-9C655F57CFF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947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4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677-490A-964C-9108-F15001116A99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B0F-0A2C-E141-950C-8602D79B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8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677-490A-964C-9108-F15001116A99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B0F-0A2C-E141-950C-8602D79B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9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677-490A-964C-9108-F15001116A99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B0F-0A2C-E141-950C-8602D79B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70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51"/>
            <a:ext cx="7772400" cy="11025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80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65" y="206010"/>
            <a:ext cx="7474685" cy="673805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18660" y="252182"/>
            <a:ext cx="581429" cy="5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55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91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1592" y="296714"/>
            <a:ext cx="479834" cy="4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72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1592" y="296714"/>
            <a:ext cx="479834" cy="4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9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1592" y="296714"/>
            <a:ext cx="479834" cy="4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76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229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2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45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677-490A-964C-9108-F15001116A99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B0F-0A2C-E141-950C-8602D79B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873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3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768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611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083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299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5978"/>
            <a:ext cx="7474685" cy="673805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9" y="286693"/>
            <a:ext cx="663961" cy="49548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7699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84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9" y="286693"/>
            <a:ext cx="663961" cy="49548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4554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9" y="286693"/>
            <a:ext cx="663961" cy="49548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3932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9" y="286693"/>
            <a:ext cx="663961" cy="49548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4219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2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677-490A-964C-9108-F15001116A99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B0F-0A2C-E141-950C-8602D79B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20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5607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501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861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94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677-490A-964C-9108-F15001116A99}" type="datetimeFigureOut">
              <a:rPr lang="en-US" smtClean="0"/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B0F-0A2C-E141-950C-8602D79B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0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677-490A-964C-9108-F15001116A99}" type="datetimeFigureOut">
              <a:rPr lang="en-US" smtClean="0"/>
              <a:t>4/7/16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B0F-0A2C-E141-950C-8602D79B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8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677-490A-964C-9108-F15001116A99}" type="datetimeFigureOut">
              <a:rPr lang="en-US" smtClean="0"/>
              <a:t>4/7/16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B0F-0A2C-E141-950C-8602D79B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8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677-490A-964C-9108-F15001116A99}" type="datetimeFigureOut">
              <a:rPr lang="en-US" smtClean="0"/>
              <a:t>4/7/16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B0F-0A2C-E141-950C-8602D79B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0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13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677-490A-964C-9108-F15001116A99}" type="datetimeFigureOut">
              <a:rPr lang="en-US" smtClean="0"/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B0F-0A2C-E141-950C-8602D79B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6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0677-490A-964C-9108-F15001116A99}" type="datetimeFigureOut">
              <a:rPr lang="en-US" smtClean="0"/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1B0F-0A2C-E141-950C-8602D79B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0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00677-490A-964C-9108-F15001116A99}" type="datetimeFigureOut">
              <a:rPr lang="en-US" smtClean="0"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31B0F-0A2C-E141-950C-8602D79B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3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010"/>
            <a:ext cx="8229600" cy="673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5784"/>
            <a:ext cx="8229600" cy="348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48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73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5782"/>
            <a:ext cx="8229600" cy="348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57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tm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7875" y="3063745"/>
            <a:ext cx="5695038" cy="1680041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34AD91"/>
                </a:solidFill>
              </a:rPr>
              <a:t>Timo Walther</a:t>
            </a:r>
            <a:br>
              <a:rPr lang="en-US" dirty="0" smtClean="0">
                <a:solidFill>
                  <a:srgbClr val="34AD91"/>
                </a:solidFill>
              </a:rPr>
            </a:br>
            <a:r>
              <a:rPr lang="en-US" dirty="0" smtClean="0">
                <a:solidFill>
                  <a:srgbClr val="34AD91"/>
                </a:solidFill>
              </a:rPr>
              <a:t/>
            </a:r>
            <a:br>
              <a:rPr lang="en-US" dirty="0" smtClean="0">
                <a:solidFill>
                  <a:srgbClr val="34AD91"/>
                </a:solidFill>
              </a:rPr>
            </a:b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Flink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Committer, PMC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Member</a:t>
            </a:r>
            <a:endParaRPr lang="en-US" sz="2400" dirty="0" smtClean="0"/>
          </a:p>
          <a:p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</a:rPr>
              <a:t>twalthr@apache.org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13878" y="1182740"/>
            <a:ext cx="8116269" cy="1141485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venir Black"/>
                <a:cs typeface="Avenir Black"/>
              </a:rPr>
              <a:t>Apache </a:t>
            </a:r>
            <a:r>
              <a:rPr lang="en-US" dirty="0" err="1" smtClean="0">
                <a:latin typeface="Avenir Black"/>
                <a:cs typeface="Avenir Black"/>
              </a:rPr>
              <a:t>Flink</a:t>
            </a:r>
            <a:r>
              <a:rPr lang="en-US" dirty="0" smtClean="0">
                <a:latin typeface="Avenir Black"/>
                <a:cs typeface="Avenir Black"/>
              </a:rPr>
              <a:t> APIs</a:t>
            </a:r>
            <a:br>
              <a:rPr lang="en-US" dirty="0" smtClean="0">
                <a:latin typeface="Avenir Black"/>
                <a:cs typeface="Avenir Black"/>
              </a:rPr>
            </a:br>
            <a:r>
              <a:rPr lang="en-US" dirty="0" err="1" smtClean="0">
                <a:latin typeface="Avenir Black"/>
                <a:cs typeface="Avenir Black"/>
              </a:rPr>
              <a:t>DataSet</a:t>
            </a:r>
            <a:r>
              <a:rPr lang="en-US" dirty="0" smtClean="0">
                <a:latin typeface="Avenir Black"/>
                <a:cs typeface="Avenir Black"/>
              </a:rPr>
              <a:t> / </a:t>
            </a:r>
            <a:r>
              <a:rPr lang="en-US" dirty="0" smtClean="0">
                <a:latin typeface="Avenir Black"/>
                <a:cs typeface="Avenir Black"/>
              </a:rPr>
              <a:t>DataStream</a:t>
            </a:r>
            <a:endParaRPr lang="en-US" sz="3600" dirty="0">
              <a:latin typeface="Avenir Book"/>
              <a:cs typeface="Avenir Book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05" y="2970450"/>
            <a:ext cx="1778308" cy="177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0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DataSinks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57200" y="979200"/>
            <a:ext cx="8392160" cy="40619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throws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Exception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// 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 up the execution 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environment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final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ExecutionEnvironment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env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ExecutionEnvironment.</a:t>
            </a:r>
            <a:r>
              <a:rPr lang="de-DE" sz="1200" i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getExecutionEnvironment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500" i="1" dirty="0" smtClean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// 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 input data either from file or use example 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DataSet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&lt;String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inputText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env.readTextFile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5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DataSet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&lt;Tuple2&lt;String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Integer&gt;&gt;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counts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de-DE" sz="1200" i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i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split up the lines in tuples containing: (word,1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inputText.flatMap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b="1" dirty="0" err="1" smtClean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Tokenizer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// 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 by the tuple field "0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.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groupBy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//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sum up tuple field "1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.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reduceGroup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b="1" dirty="0" err="1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de-DE" sz="1200" b="1" dirty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SumWords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de-DE" sz="5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// </a:t>
            </a:r>
            <a:r>
              <a:rPr lang="de-DE" sz="1200" i="1" dirty="0" err="1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emit</a:t>
            </a:r>
            <a:r>
              <a:rPr lang="de-DE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i="1" dirty="0" err="1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result</a:t>
            </a:r>
            <a:endParaRPr lang="de-DE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counts.</a:t>
            </a:r>
            <a:r>
              <a:rPr lang="de-DE" sz="1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writeAsCsv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de-DE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], 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de-DE" sz="1200" b="1" dirty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\n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 </a:t>
            </a:r>
            <a:r>
              <a:rPr lang="de-DE" sz="1200" b="1" dirty="0" smtClean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// </a:t>
            </a:r>
            <a:r>
              <a:rPr lang="de-DE" sz="1200" i="1" dirty="0" err="1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execute</a:t>
            </a:r>
            <a:r>
              <a:rPr lang="de-DE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i="1" dirty="0" err="1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program</a:t>
            </a:r>
            <a:endParaRPr lang="de-DE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env.execute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de-DE" sz="1200" b="1" dirty="0" err="1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WordCount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b="1" dirty="0" err="1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Example</a:t>
            </a:r>
            <a:r>
              <a:rPr lang="de-DE" sz="1200" b="1" dirty="0" smtClean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de-DE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38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Execute!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57200" y="979200"/>
            <a:ext cx="8392160" cy="40619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throws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Exception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// 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 up the execution 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environment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final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ExecutionEnvironment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env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ExecutionEnvironment.</a:t>
            </a:r>
            <a:r>
              <a:rPr lang="de-DE" sz="1200" i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getExecutionEnvironment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500" i="1" dirty="0" smtClean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// 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 input data either from file or use example 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DataSet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&lt;String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inputText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env.readTextFile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5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DataSet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&lt;Tuple2&lt;String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Integer&gt;&gt;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counts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de-DE" sz="1200" i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i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split up the lines in tuples containing: (word,1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inputText.flatMap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b="1" dirty="0" err="1" smtClean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Tokenizer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// 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 by the tuple field "0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.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groupBy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//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sum up tuple field "1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.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reduceGroup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b="1" dirty="0" err="1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de-DE" sz="1200" b="1" dirty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SumWords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de-DE" sz="5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// </a:t>
            </a:r>
            <a:r>
              <a:rPr lang="de-DE" sz="1200" i="1" dirty="0" err="1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emit</a:t>
            </a:r>
            <a:r>
              <a:rPr lang="de-DE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i="1" dirty="0" err="1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result</a:t>
            </a:r>
            <a:endParaRPr lang="de-DE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counts.writeAsCsv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de-DE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], 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de-DE" sz="1200" b="1" dirty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\n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 </a:t>
            </a:r>
            <a:r>
              <a:rPr lang="de-DE" sz="1200" b="1" dirty="0" smtClean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// </a:t>
            </a:r>
            <a:r>
              <a:rPr lang="de-DE" sz="1200" i="1" dirty="0" err="1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execute</a:t>
            </a:r>
            <a:r>
              <a:rPr lang="de-DE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i="1" dirty="0" err="1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program</a:t>
            </a:r>
            <a:endParaRPr lang="de-DE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env.</a:t>
            </a:r>
            <a:r>
              <a:rPr lang="de-DE" sz="1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execute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de-DE" sz="1200" b="1" dirty="0" err="1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WordCount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b="1" dirty="0" err="1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Example</a:t>
            </a:r>
            <a:r>
              <a:rPr lang="de-DE" sz="1200" b="1" dirty="0" smtClean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de-DE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92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User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 err="1" smtClean="0"/>
              <a:t>Map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57200" y="979200"/>
            <a:ext cx="8392160" cy="40619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200" b="1" dirty="0" err="1">
                <a:solidFill>
                  <a:srgbClr val="000081"/>
                </a:solidFill>
                <a:latin typeface="Consolas" panose="020B0609020204030204" pitchFamily="49" charset="0"/>
              </a:rPr>
              <a:t>public</a:t>
            </a:r>
            <a:r>
              <a:rPr lang="de-DE" sz="1200" b="1" dirty="0">
                <a:solidFill>
                  <a:srgbClr val="000081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000081"/>
                </a:solidFill>
                <a:latin typeface="Consolas" panose="020B0609020204030204" pitchFamily="49" charset="0"/>
              </a:rPr>
              <a:t>static</a:t>
            </a:r>
            <a:r>
              <a:rPr lang="de-DE" sz="1200" b="1" dirty="0">
                <a:solidFill>
                  <a:srgbClr val="000081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000081"/>
                </a:solidFill>
                <a:latin typeface="Consolas" panose="020B0609020204030204" pitchFamily="49" charset="0"/>
              </a:rPr>
              <a:t>class</a:t>
            </a:r>
            <a:r>
              <a:rPr lang="de-DE" sz="1200" b="1" dirty="0">
                <a:solidFill>
                  <a:srgbClr val="000081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Tokenizer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 smtClean="0">
                <a:solidFill>
                  <a:srgbClr val="000081"/>
                </a:solidFill>
                <a:latin typeface="Consolas" panose="020B0609020204030204" pitchFamily="49" charset="0"/>
              </a:rPr>
              <a:t>implements</a:t>
            </a: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FlatMapFunction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&lt;String, Tuple2&lt;String, Integer&gt;&gt;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818100"/>
                </a:solidFill>
                <a:latin typeface="Consolas" panose="020B0609020204030204" pitchFamily="49" charset="0"/>
              </a:rPr>
              <a:t>    @</a:t>
            </a:r>
            <a:r>
              <a:rPr lang="de-DE" sz="1200" dirty="0" err="1" smtClean="0">
                <a:solidFill>
                  <a:srgbClr val="818100"/>
                </a:solidFill>
                <a:latin typeface="Consolas" panose="020B0609020204030204" pitchFamily="49" charset="0"/>
              </a:rPr>
              <a:t>Override</a:t>
            </a:r>
            <a:endParaRPr lang="de-DE" sz="1200" dirty="0">
              <a:solidFill>
                <a:srgbClr val="8181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</a:rPr>
              <a:t>    </a:t>
            </a:r>
            <a:r>
              <a:rPr lang="de-DE" sz="1200" b="1" dirty="0" err="1" smtClean="0">
                <a:solidFill>
                  <a:srgbClr val="000081"/>
                </a:solidFill>
                <a:latin typeface="Consolas" panose="020B0609020204030204" pitchFamily="49" charset="0"/>
              </a:rPr>
              <a:t>public</a:t>
            </a: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000081"/>
                </a:solidFill>
                <a:latin typeface="Consolas" panose="020B0609020204030204" pitchFamily="49" charset="0"/>
              </a:rPr>
              <a:t>void</a:t>
            </a:r>
            <a:r>
              <a:rPr lang="de-DE" sz="1200" b="1" dirty="0">
                <a:solidFill>
                  <a:srgbClr val="000081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flatMap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Collector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&lt;Tuple2&lt;String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, Integer&gt;&gt; out)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</a:rPr>
              <a:t>        // </a:t>
            </a:r>
            <a:r>
              <a:rPr lang="en-US" sz="1200" i="1" dirty="0">
                <a:solidFill>
                  <a:srgbClr val="6D6D6D"/>
                </a:solidFill>
                <a:latin typeface="Consolas" panose="020B0609020204030204" pitchFamily="49" charset="0"/>
              </a:rPr>
              <a:t>normalize 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</a:rPr>
              <a:t>and split the 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</a:rPr>
              <a:t>line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String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value.toLowerCase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split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</a:rPr>
              <a:t>"</a:t>
            </a:r>
            <a:r>
              <a:rPr lang="de-DE" sz="1200" b="1" dirty="0">
                <a:solidFill>
                  <a:srgbClr val="000081"/>
                </a:solidFill>
                <a:latin typeface="Consolas" panose="020B0609020204030204" pitchFamily="49" charset="0"/>
              </a:rPr>
              <a:t>\\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</a:rPr>
              <a:t>W</a:t>
            </a:r>
            <a:r>
              <a:rPr lang="de-DE" sz="1200" b="1" dirty="0" smtClean="0">
                <a:solidFill>
                  <a:srgbClr val="008100"/>
                </a:solidFill>
                <a:latin typeface="Consolas" panose="020B0609020204030204" pitchFamily="49" charset="0"/>
              </a:rPr>
              <a:t>+"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i="1" dirty="0" smtClean="0">
                <a:solidFill>
                  <a:srgbClr val="818181"/>
                </a:solidFill>
                <a:latin typeface="Consolas" panose="020B0609020204030204" pitchFamily="49" charset="0"/>
              </a:rPr>
              <a:t>        // </a:t>
            </a:r>
            <a:r>
              <a:rPr lang="de-DE" sz="1200" i="1" dirty="0" err="1">
                <a:solidFill>
                  <a:srgbClr val="818181"/>
                </a:solidFill>
                <a:latin typeface="Consolas" panose="020B0609020204030204" pitchFamily="49" charset="0"/>
              </a:rPr>
              <a:t>emit</a:t>
            </a:r>
            <a:r>
              <a:rPr lang="de-DE" sz="1200" i="1" dirty="0">
                <a:solidFill>
                  <a:srgbClr val="818181"/>
                </a:solidFill>
                <a:latin typeface="Consolas" panose="020B0609020204030204" pitchFamily="49" charset="0"/>
              </a:rPr>
              <a:t> </a:t>
            </a:r>
            <a:r>
              <a:rPr lang="de-DE" sz="1200" i="1" dirty="0" err="1">
                <a:solidFill>
                  <a:srgbClr val="818181"/>
                </a:solidFill>
                <a:latin typeface="Consolas" panose="020B0609020204030204" pitchFamily="49" charset="0"/>
              </a:rPr>
              <a:t>the</a:t>
            </a:r>
            <a:r>
              <a:rPr lang="de-DE" sz="1200" i="1" dirty="0">
                <a:solidFill>
                  <a:srgbClr val="818181"/>
                </a:solidFill>
                <a:latin typeface="Consolas" panose="020B0609020204030204" pitchFamily="49" charset="0"/>
              </a:rPr>
              <a:t> </a:t>
            </a:r>
            <a:r>
              <a:rPr lang="de-DE" sz="1200" i="1" dirty="0" err="1" smtClean="0">
                <a:solidFill>
                  <a:srgbClr val="818181"/>
                </a:solidFill>
                <a:latin typeface="Consolas" panose="020B0609020204030204" pitchFamily="49" charset="0"/>
              </a:rPr>
              <a:t>pairs</a:t>
            </a:r>
            <a:endParaRPr lang="de-DE" sz="1200" i="1" dirty="0">
              <a:solidFill>
                <a:srgbClr val="81818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</a:rPr>
              <a:t>        </a:t>
            </a:r>
            <a:r>
              <a:rPr lang="de-DE" sz="1200" b="1" dirty="0" err="1" smtClean="0">
                <a:solidFill>
                  <a:srgbClr val="000081"/>
                </a:solidFill>
                <a:latin typeface="Consolas" panose="020B0609020204030204" pitchFamily="49" charset="0"/>
              </a:rPr>
              <a:t>for</a:t>
            </a: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</a:rPr>
              <a:t>            </a:t>
            </a:r>
            <a:r>
              <a:rPr lang="de-DE" sz="1200" b="1" dirty="0" err="1" smtClean="0">
                <a:solidFill>
                  <a:srgbClr val="000081"/>
                </a:solidFill>
                <a:latin typeface="Consolas" panose="020B0609020204030204" pitchFamily="49" charset="0"/>
              </a:rPr>
              <a:t>if</a:t>
            </a: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token.length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&gt;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out.collect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b="1" dirty="0" err="1" smtClean="0">
                <a:solidFill>
                  <a:srgbClr val="000081"/>
                </a:solidFill>
                <a:latin typeface="Consolas" panose="020B0609020204030204" pitchFamily="49" charset="0"/>
              </a:rPr>
              <a:t>new</a:t>
            </a: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Tuple2&lt;String, Integer&gt;(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70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User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 err="1" smtClean="0"/>
              <a:t>Map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57200" y="979200"/>
            <a:ext cx="8392160" cy="40619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200" b="1" dirty="0" err="1">
                <a:solidFill>
                  <a:srgbClr val="000081"/>
                </a:solidFill>
                <a:latin typeface="Consolas" panose="020B0609020204030204" pitchFamily="49" charset="0"/>
              </a:rPr>
              <a:t>public</a:t>
            </a:r>
            <a:r>
              <a:rPr lang="de-DE" sz="1200" b="1" dirty="0">
                <a:solidFill>
                  <a:srgbClr val="000081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000081"/>
                </a:solidFill>
                <a:latin typeface="Consolas" panose="020B0609020204030204" pitchFamily="49" charset="0"/>
              </a:rPr>
              <a:t>static</a:t>
            </a:r>
            <a:r>
              <a:rPr lang="de-DE" sz="1200" b="1" dirty="0">
                <a:solidFill>
                  <a:srgbClr val="000081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000081"/>
                </a:solidFill>
                <a:latin typeface="Consolas" panose="020B0609020204030204" pitchFamily="49" charset="0"/>
              </a:rPr>
              <a:t>class</a:t>
            </a:r>
            <a:r>
              <a:rPr lang="de-DE" sz="1200" b="1" dirty="0">
                <a:solidFill>
                  <a:srgbClr val="000081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Tokenizer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 smtClean="0">
                <a:solidFill>
                  <a:srgbClr val="000081"/>
                </a:solidFill>
                <a:latin typeface="Consolas" panose="020B0609020204030204" pitchFamily="49" charset="0"/>
              </a:rPr>
              <a:t>implements</a:t>
            </a: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FlatMapFunction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200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>
                <a:solidFill>
                  <a:srgbClr val="FF0000"/>
                </a:solidFill>
                <a:latin typeface="Consolas" panose="020B0609020204030204" pitchFamily="49" charset="0"/>
              </a:rPr>
              <a:t>Tuple2&lt;String, Integer&gt;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818100"/>
                </a:solidFill>
                <a:latin typeface="Consolas" panose="020B0609020204030204" pitchFamily="49" charset="0"/>
              </a:rPr>
              <a:t>    @</a:t>
            </a:r>
            <a:r>
              <a:rPr lang="de-DE" sz="1200" dirty="0" err="1" smtClean="0">
                <a:solidFill>
                  <a:srgbClr val="818100"/>
                </a:solidFill>
                <a:latin typeface="Consolas" panose="020B0609020204030204" pitchFamily="49" charset="0"/>
              </a:rPr>
              <a:t>Override</a:t>
            </a:r>
            <a:endParaRPr lang="de-DE" sz="1200" dirty="0">
              <a:solidFill>
                <a:srgbClr val="8181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</a:rPr>
              <a:t>    </a:t>
            </a:r>
            <a:r>
              <a:rPr lang="de-DE" sz="1200" b="1" dirty="0" err="1" smtClean="0">
                <a:solidFill>
                  <a:srgbClr val="000081"/>
                </a:solidFill>
                <a:latin typeface="Consolas" panose="020B0609020204030204" pitchFamily="49" charset="0"/>
              </a:rPr>
              <a:t>public</a:t>
            </a: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000081"/>
                </a:solidFill>
                <a:latin typeface="Consolas" panose="020B0609020204030204" pitchFamily="49" charset="0"/>
              </a:rPr>
              <a:t>void</a:t>
            </a:r>
            <a:r>
              <a:rPr lang="de-DE" sz="1200" b="1" dirty="0">
                <a:solidFill>
                  <a:srgbClr val="000081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flatMap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Collector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Tuple2&lt;String</a:t>
            </a:r>
            <a:r>
              <a:rPr lang="de-DE" sz="1200" dirty="0">
                <a:solidFill>
                  <a:srgbClr val="FF0000"/>
                </a:solidFill>
                <a:latin typeface="Consolas" panose="020B0609020204030204" pitchFamily="49" charset="0"/>
              </a:rPr>
              <a:t>, Integer&gt;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out)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</a:rPr>
              <a:t>        // </a:t>
            </a:r>
            <a:r>
              <a:rPr lang="en-US" sz="1200" i="1" dirty="0">
                <a:solidFill>
                  <a:srgbClr val="6D6D6D"/>
                </a:solidFill>
                <a:latin typeface="Consolas" panose="020B0609020204030204" pitchFamily="49" charset="0"/>
              </a:rPr>
              <a:t>normalize 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</a:rPr>
              <a:t>and split the 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</a:rPr>
              <a:t>line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String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value.toLowerCase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split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</a:rPr>
              <a:t>"</a:t>
            </a:r>
            <a:r>
              <a:rPr lang="de-DE" sz="1200" b="1" dirty="0">
                <a:solidFill>
                  <a:srgbClr val="000081"/>
                </a:solidFill>
                <a:latin typeface="Consolas" panose="020B0609020204030204" pitchFamily="49" charset="0"/>
              </a:rPr>
              <a:t>\\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</a:rPr>
              <a:t>W</a:t>
            </a:r>
            <a:r>
              <a:rPr lang="de-DE" sz="1200" b="1" dirty="0" smtClean="0">
                <a:solidFill>
                  <a:srgbClr val="008100"/>
                </a:solidFill>
                <a:latin typeface="Consolas" panose="020B0609020204030204" pitchFamily="49" charset="0"/>
              </a:rPr>
              <a:t>+"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i="1" dirty="0" smtClean="0">
                <a:solidFill>
                  <a:srgbClr val="818181"/>
                </a:solidFill>
                <a:latin typeface="Consolas" panose="020B0609020204030204" pitchFamily="49" charset="0"/>
              </a:rPr>
              <a:t>        // </a:t>
            </a:r>
            <a:r>
              <a:rPr lang="de-DE" sz="1200" i="1" dirty="0" err="1">
                <a:solidFill>
                  <a:srgbClr val="818181"/>
                </a:solidFill>
                <a:latin typeface="Consolas" panose="020B0609020204030204" pitchFamily="49" charset="0"/>
              </a:rPr>
              <a:t>emit</a:t>
            </a:r>
            <a:r>
              <a:rPr lang="de-DE" sz="1200" i="1" dirty="0">
                <a:solidFill>
                  <a:srgbClr val="818181"/>
                </a:solidFill>
                <a:latin typeface="Consolas" panose="020B0609020204030204" pitchFamily="49" charset="0"/>
              </a:rPr>
              <a:t> </a:t>
            </a:r>
            <a:r>
              <a:rPr lang="de-DE" sz="1200" i="1" dirty="0" err="1">
                <a:solidFill>
                  <a:srgbClr val="818181"/>
                </a:solidFill>
                <a:latin typeface="Consolas" panose="020B0609020204030204" pitchFamily="49" charset="0"/>
              </a:rPr>
              <a:t>the</a:t>
            </a:r>
            <a:r>
              <a:rPr lang="de-DE" sz="1200" i="1" dirty="0">
                <a:solidFill>
                  <a:srgbClr val="818181"/>
                </a:solidFill>
                <a:latin typeface="Consolas" panose="020B0609020204030204" pitchFamily="49" charset="0"/>
              </a:rPr>
              <a:t> </a:t>
            </a:r>
            <a:r>
              <a:rPr lang="de-DE" sz="1200" i="1" dirty="0" err="1" smtClean="0">
                <a:solidFill>
                  <a:srgbClr val="818181"/>
                </a:solidFill>
                <a:latin typeface="Consolas" panose="020B0609020204030204" pitchFamily="49" charset="0"/>
              </a:rPr>
              <a:t>pairs</a:t>
            </a:r>
            <a:endParaRPr lang="de-DE" sz="1200" i="1" dirty="0">
              <a:solidFill>
                <a:srgbClr val="81818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</a:rPr>
              <a:t>        </a:t>
            </a:r>
            <a:r>
              <a:rPr lang="de-DE" sz="1200" b="1" dirty="0" err="1" smtClean="0">
                <a:solidFill>
                  <a:srgbClr val="000081"/>
                </a:solidFill>
                <a:latin typeface="Consolas" panose="020B0609020204030204" pitchFamily="49" charset="0"/>
              </a:rPr>
              <a:t>for</a:t>
            </a: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</a:rPr>
              <a:t>            </a:t>
            </a:r>
            <a:r>
              <a:rPr lang="de-DE" sz="1200" b="1" dirty="0" err="1" smtClean="0">
                <a:solidFill>
                  <a:srgbClr val="000081"/>
                </a:solidFill>
                <a:latin typeface="Consolas" panose="020B0609020204030204" pitchFamily="49" charset="0"/>
              </a:rPr>
              <a:t>if</a:t>
            </a: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token.length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&gt;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out.collect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b="1" dirty="0" err="1" smtClean="0">
                <a:solidFill>
                  <a:srgbClr val="000081"/>
                </a:solidFill>
                <a:latin typeface="Consolas" panose="020B0609020204030204" pitchFamily="49" charset="0"/>
              </a:rPr>
              <a:t>new</a:t>
            </a: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FF0000"/>
                </a:solidFill>
                <a:latin typeface="Consolas" panose="020B0609020204030204" pitchFamily="49" charset="0"/>
              </a:rPr>
              <a:t>Tuple2&lt;String, Integer&gt;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93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65" y="206010"/>
            <a:ext cx="8000935" cy="673805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User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 err="1" smtClean="0"/>
              <a:t>Reduce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57200" y="979200"/>
            <a:ext cx="8392160" cy="40619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000081"/>
                </a:solidFill>
                <a:latin typeface="Consolas" panose="020B0609020204030204" pitchFamily="49" charset="0"/>
              </a:rPr>
              <a:t>public static class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SumWords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 smtClean="0">
                <a:solidFill>
                  <a:srgbClr val="000081"/>
                </a:solidFill>
                <a:latin typeface="Consolas" panose="020B0609020204030204" pitchFamily="49" charset="0"/>
              </a:rPr>
              <a:t>implements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GroupReduceFunction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&lt;Tuple2&lt;String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, Integer&gt;,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Tuple2&lt;String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, Integer&gt;&gt;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818100"/>
                </a:solidFill>
                <a:latin typeface="Consolas" panose="020B0609020204030204" pitchFamily="49" charset="0"/>
              </a:rPr>
              <a:t>    @</a:t>
            </a:r>
            <a:r>
              <a:rPr lang="de-DE" sz="1200" dirty="0" err="1" smtClean="0">
                <a:solidFill>
                  <a:srgbClr val="818100"/>
                </a:solidFill>
                <a:latin typeface="Consolas" panose="020B0609020204030204" pitchFamily="49" charset="0"/>
              </a:rPr>
              <a:t>Override</a:t>
            </a:r>
            <a:endParaRPr lang="de-DE" sz="1200" dirty="0">
              <a:solidFill>
                <a:srgbClr val="8181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000081"/>
                </a:solidFill>
                <a:latin typeface="Consolas" panose="020B0609020204030204" pitchFamily="49" charset="0"/>
              </a:rPr>
              <a:t>    public </a:t>
            </a:r>
            <a:r>
              <a:rPr lang="en-US" sz="1200" b="1" dirty="0">
                <a:solidFill>
                  <a:srgbClr val="000081"/>
                </a:solidFill>
                <a:latin typeface="Consolas" panose="020B0609020204030204" pitchFamily="49" charset="0"/>
              </a:rPr>
              <a:t>void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reduce(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Iterable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&lt;Tuple2&lt;String, Integer&gt;&gt; values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Collector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&lt;Tuple2&lt;String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, Integer&gt;&gt; out)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</a:rPr>
              <a:t>        </a:t>
            </a:r>
            <a:r>
              <a:rPr lang="de-DE" sz="1200" b="1" dirty="0" err="1" smtClean="0">
                <a:solidFill>
                  <a:srgbClr val="000081"/>
                </a:solidFill>
                <a:latin typeface="Consolas" panose="020B0609020204030204" pitchFamily="49" charset="0"/>
              </a:rPr>
              <a:t>int</a:t>
            </a: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b="1" dirty="0">
                <a:solidFill>
                  <a:srgbClr val="000081"/>
                </a:solidFill>
                <a:latin typeface="Consolas" panose="020B0609020204030204" pitchFamily="49" charset="0"/>
              </a:rPr>
              <a:t>null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</a:rPr>
              <a:t>        </a:t>
            </a:r>
            <a:r>
              <a:rPr lang="de-DE" sz="1200" b="1" dirty="0" err="1" smtClean="0">
                <a:solidFill>
                  <a:srgbClr val="000081"/>
                </a:solidFill>
                <a:latin typeface="Consolas" panose="020B0609020204030204" pitchFamily="49" charset="0"/>
              </a:rPr>
              <a:t>for</a:t>
            </a: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(Tuple2&lt;String, Integer&gt;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tuple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 tuple.</a:t>
            </a:r>
            <a:r>
              <a:rPr lang="de-DE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f0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out.collect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smtClean="0">
                <a:solidFill>
                  <a:srgbClr val="000081"/>
                </a:solidFill>
                <a:latin typeface="Consolas" panose="020B0609020204030204" pitchFamily="49" charset="0"/>
              </a:rPr>
              <a:t>new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Tuple2&lt;String, Integer&gt;(word, count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48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Operators: .map()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05784"/>
            <a:ext cx="8392160" cy="3935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i="1" dirty="0">
                <a:solidFill>
                  <a:srgbClr val="818181"/>
                </a:solidFill>
                <a:latin typeface="Consolas" panose="020B0609020204030204" pitchFamily="49" charset="0"/>
              </a:rPr>
              <a:t>// Takes one element and produces one element.</a:t>
            </a:r>
            <a:endParaRPr lang="de-DE" sz="1400" i="1" dirty="0">
              <a:solidFill>
                <a:srgbClr val="81818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DataSet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&lt;Integer&gt; </a:t>
            </a:r>
            <a:r>
              <a:rPr lang="de-DE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tokenized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de-DE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.map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MapFunction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&lt;String, Integer&gt;() {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4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de-DE" sz="14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de-DE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de-DE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de-DE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b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ExperimentResult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converted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.map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MapFunction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&lt;String,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ExperimentResult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... 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de-DE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ExperimentResult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de-DE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Tuple2&lt;String, Long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&gt;[] </a:t>
            </a:r>
            <a:r>
              <a:rPr lang="de-DE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parameters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400" dirty="0">
              <a:latin typeface="Consolas" panose="020B060902020403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8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flatMap</a:t>
            </a:r>
            <a:r>
              <a:rPr lang="en-US" dirty="0" smtClean="0"/>
              <a:t>(), </a:t>
            </a:r>
            <a:r>
              <a:rPr lang="en-US" dirty="0"/>
              <a:t>.filter(),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05784"/>
            <a:ext cx="8392160" cy="3935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i="1" dirty="0">
                <a:solidFill>
                  <a:srgbClr val="818181"/>
                </a:solidFill>
                <a:latin typeface="Consolas" panose="020B0609020204030204" pitchFamily="49" charset="0"/>
              </a:rPr>
              <a:t>// Takes one element and produces zero, one, or more elements.</a:t>
            </a:r>
          </a:p>
          <a:p>
            <a:pPr marL="0" indent="0">
              <a:buNone/>
            </a:pP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data.flatMap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FlatMapFunction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&lt;String, String&gt;()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(String value, Collector&lt;String&gt; out) {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(String s :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value.split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out.collect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solidFill>
                  <a:srgbClr val="818181"/>
                </a:solidFill>
                <a:latin typeface="Consolas" panose="020B0609020204030204" pitchFamily="49" charset="0"/>
              </a:rPr>
              <a:t>// Retains those elements for which the function returns true.</a:t>
            </a:r>
            <a:endParaRPr lang="de-DE" sz="1400" i="1" dirty="0">
              <a:solidFill>
                <a:srgbClr val="81818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data.filter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FilterFunction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&lt;Integer&gt;() 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filter(Integer value) {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value &gt; 1000; }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de-DE" sz="1400" dirty="0">
              <a:latin typeface="Consolas" panose="020B060902020403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6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.join()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05784"/>
            <a:ext cx="8392160" cy="3935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DataSet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ExperimentResult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input1= ...</a:t>
            </a: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DataSet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ExperimentResult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input2= ...</a:t>
            </a:r>
          </a:p>
          <a:p>
            <a:pPr marL="0" indent="0">
              <a:buNone/>
            </a:pPr>
            <a:endParaRPr lang="de-DE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solidFill>
                  <a:srgbClr val="818181"/>
                </a:solidFill>
                <a:latin typeface="Consolas" panose="020B0609020204030204" pitchFamily="49" charset="0"/>
              </a:rPr>
              <a:t>// Joins two data sets by creating all pairs of elements that are equal on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818181"/>
                </a:solidFill>
                <a:latin typeface="Consolas" panose="020B0609020204030204" pitchFamily="49" charset="0"/>
              </a:rPr>
              <a:t>// their keys.</a:t>
            </a:r>
            <a:r>
              <a:rPr lang="de-DE" sz="1400" i="1" dirty="0">
                <a:solidFill>
                  <a:srgbClr val="818181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DataSet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&lt;Tuple2&lt;</a:t>
            </a:r>
            <a:r>
              <a:rPr lang="de-DE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ExperimentResult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ExperimentResult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=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input1.join(input2)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.where(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      </a:t>
            </a:r>
            <a:r>
              <a:rPr lang="en-US" sz="1400" i="1" dirty="0">
                <a:solidFill>
                  <a:srgbClr val="818181"/>
                </a:solidFill>
                <a:latin typeface="Consolas" panose="020B0609020204030204" pitchFamily="49" charset="0"/>
              </a:rPr>
              <a:t>// key of the first input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  <a:r>
              <a:rPr lang="en-US" sz="1400" i="1" dirty="0">
                <a:solidFill>
                  <a:srgbClr val="818181"/>
                </a:solidFill>
                <a:latin typeface="Consolas" panose="020B0609020204030204" pitchFamily="49" charset="0"/>
              </a:rPr>
              <a:t>// key of the second input</a:t>
            </a:r>
          </a:p>
          <a:p>
            <a:pPr marL="0" indent="0">
              <a:buNone/>
            </a:pPr>
            <a:endParaRPr lang="en-U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DataSet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ExperimentResult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input1.join(input2)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.where(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      </a:t>
            </a:r>
            <a:r>
              <a:rPr lang="en-US" sz="1400" i="1" dirty="0">
                <a:solidFill>
                  <a:srgbClr val="818181"/>
                </a:solidFill>
                <a:latin typeface="Consolas" panose="020B0609020204030204" pitchFamily="49" charset="0"/>
              </a:rPr>
              <a:t>// key of the first input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equalTo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"name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    </a:t>
            </a:r>
            <a:r>
              <a:rPr lang="en-US" sz="1400" i="1" dirty="0" smtClean="0">
                <a:solidFill>
                  <a:srgbClr val="818181"/>
                </a:solidFill>
                <a:latin typeface="Consolas" panose="020B0609020204030204" pitchFamily="49" charset="0"/>
              </a:rPr>
              <a:t>// </a:t>
            </a:r>
            <a:r>
              <a:rPr lang="en-US" sz="1400" i="1" dirty="0">
                <a:solidFill>
                  <a:srgbClr val="818181"/>
                </a:solidFill>
                <a:latin typeface="Consolas" panose="020B0609020204030204" pitchFamily="49" charset="0"/>
              </a:rPr>
              <a:t>key of the second input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smtClean="0">
                <a:latin typeface="Consolas" panose="020B0609020204030204" pitchFamily="49" charset="0"/>
              </a:rPr>
              <a:t>.with(...);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9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.reduce(), .</a:t>
            </a:r>
            <a:r>
              <a:rPr lang="en-US" dirty="0" err="1" smtClean="0"/>
              <a:t>reduceGroup</a:t>
            </a:r>
            <a:r>
              <a:rPr lang="en-US" dirty="0" smtClean="0"/>
              <a:t>()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05784"/>
            <a:ext cx="8392160" cy="3935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i="1" dirty="0">
                <a:solidFill>
                  <a:srgbClr val="818181"/>
                </a:solidFill>
                <a:latin typeface="Consolas" panose="020B0609020204030204" pitchFamily="49" charset="0"/>
              </a:rPr>
              <a:t>// Combines a group of elements into a single element.</a:t>
            </a: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number.reduce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ReduceFunction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reduce(Integer a, Integer b) {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 + b; }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de-DE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solidFill>
                  <a:srgbClr val="818181"/>
                </a:solidFill>
                <a:latin typeface="Consolas" panose="020B0609020204030204" pitchFamily="49" charset="0"/>
              </a:rPr>
              <a:t>// Combines a group of elements into one or more elements.</a:t>
            </a:r>
            <a:endParaRPr lang="de-DE" sz="1400" i="1" dirty="0">
              <a:solidFill>
                <a:srgbClr val="81818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groupBy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name</a:t>
            </a:r>
            <a:r>
              <a:rPr lang="de-DE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reduceGroup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GroupReduceFunction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&lt;Integer, Integer&gt;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reduce(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 values, Collector&lt;Integer&gt; out) {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(Integer i :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values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DE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out.collect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de-DE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37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13878" y="1182740"/>
            <a:ext cx="8116269" cy="1141485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venir Black"/>
                <a:cs typeface="Avenir Black"/>
              </a:rPr>
              <a:t>DataStream API</a:t>
            </a:r>
            <a:endParaRPr lang="en-US" sz="3600" dirty="0">
              <a:latin typeface="Avenir Book"/>
              <a:cs typeface="Avenir Book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05" y="2970450"/>
            <a:ext cx="1778308" cy="177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0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/ </a:t>
            </a:r>
            <a:r>
              <a:rPr lang="en-US" dirty="0" err="1"/>
              <a:t>Flink</a:t>
            </a:r>
            <a:r>
              <a:rPr lang="en-US" dirty="0"/>
              <a:t> Stack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Apache Flink: S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447" y="1260942"/>
            <a:ext cx="6021107" cy="356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9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Example</a:t>
            </a:r>
            <a:r>
              <a:rPr lang="de-DE" dirty="0"/>
              <a:t>: </a:t>
            </a:r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WordCount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57200" y="979200"/>
            <a:ext cx="8392160" cy="406190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81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000081"/>
                </a:solidFill>
                <a:latin typeface="Consolas" panose="020B0609020204030204" pitchFamily="49" charset="0"/>
              </a:rPr>
              <a:t>throws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Exception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</a:rPr>
              <a:t>    // 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</a:rPr>
              <a:t>set up the execution 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</a:rPr>
              <a:t>environment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</a:rPr>
              <a:t>    final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StreamExecutionEnvironment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StreamExecutionEnvironment.</a:t>
            </a:r>
            <a:r>
              <a:rPr lang="de-DE" sz="12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getExecutionEnvironment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200" i="1" dirty="0" smtClean="0">
                <a:solidFill>
                  <a:srgbClr val="818181"/>
                </a:solidFill>
                <a:latin typeface="Consolas" panose="020B0609020204030204" pitchFamily="49" charset="0"/>
              </a:rPr>
              <a:t>    // </a:t>
            </a:r>
            <a:r>
              <a:rPr lang="de-DE" sz="1200" i="1" dirty="0" err="1">
                <a:solidFill>
                  <a:srgbClr val="818181"/>
                </a:solidFill>
                <a:latin typeface="Consolas" panose="020B0609020204030204" pitchFamily="49" charset="0"/>
              </a:rPr>
              <a:t>configure</a:t>
            </a:r>
            <a:r>
              <a:rPr lang="de-DE" sz="1200" i="1" dirty="0">
                <a:solidFill>
                  <a:srgbClr val="818181"/>
                </a:solidFill>
                <a:latin typeface="Consolas" panose="020B0609020204030204" pitchFamily="49" charset="0"/>
              </a:rPr>
              <a:t> </a:t>
            </a:r>
            <a:r>
              <a:rPr lang="de-DE" sz="1200" i="1" dirty="0" err="1">
                <a:solidFill>
                  <a:srgbClr val="818181"/>
                </a:solidFill>
                <a:latin typeface="Consolas" panose="020B0609020204030204" pitchFamily="49" charset="0"/>
              </a:rPr>
              <a:t>event</a:t>
            </a:r>
            <a:r>
              <a:rPr lang="de-DE" sz="1200" i="1" dirty="0">
                <a:solidFill>
                  <a:srgbClr val="818181"/>
                </a:solidFill>
                <a:latin typeface="Consolas" panose="020B0609020204030204" pitchFamily="49" charset="0"/>
              </a:rPr>
              <a:t> </a:t>
            </a:r>
            <a:r>
              <a:rPr lang="de-DE" sz="1200" i="1" dirty="0" smtClean="0">
                <a:solidFill>
                  <a:srgbClr val="818181"/>
                </a:solidFill>
                <a:latin typeface="Consolas" panose="020B0609020204030204" pitchFamily="49" charset="0"/>
              </a:rPr>
              <a:t>time</a:t>
            </a:r>
            <a:endParaRPr lang="de-DE" sz="1200" i="1" dirty="0">
              <a:solidFill>
                <a:srgbClr val="81818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env.setStreamTimeCharacteristic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TimeCharacteristic.EventTime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DataStream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&lt;Tuple2&lt;String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, Integer&gt;&gt;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</a:rPr>
              <a:t>        // 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</a:rPr>
              <a:t>read stream of words from 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</a:rPr>
              <a:t>socket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socketTextStream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</a:rPr>
              <a:t>"</a:t>
            </a:r>
            <a:r>
              <a:rPr lang="de-DE" sz="1200" b="1" dirty="0" err="1">
                <a:solidFill>
                  <a:srgbClr val="008100"/>
                </a:solidFill>
                <a:latin typeface="Consolas" panose="020B0609020204030204" pitchFamily="49" charset="0"/>
              </a:rPr>
              <a:t>localhost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9999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</a:rPr>
              <a:t>        // 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</a:rPr>
              <a:t>split up the lines in tuples containing: (word,1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</a:rPr>
              <a:t>)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flatMap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b="1" dirty="0" err="1">
                <a:solidFill>
                  <a:srgbClr val="000081"/>
                </a:solidFill>
                <a:latin typeface="Consolas" panose="020B0609020204030204" pitchFamily="49" charset="0"/>
              </a:rPr>
              <a:t>new</a:t>
            </a:r>
            <a:r>
              <a:rPr lang="de-DE" sz="1200" b="1" dirty="0">
                <a:solidFill>
                  <a:srgbClr val="000081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Splitter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</a:rPr>
              <a:t>        // 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</a:rPr>
              <a:t>key stream by the tuple field "0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</a:rPr>
              <a:t>”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keyBy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</a:rPr>
              <a:t>        // 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</a:rPr>
              <a:t>compute counts every 5 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</a:rPr>
              <a:t>minutes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timeWindow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Time.minutes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(5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</a:rPr>
              <a:t>        //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</a:rPr>
              <a:t>sum up tuple field "1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</a:rPr>
              <a:t>"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</a:rPr>
              <a:t>    // 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</a:rPr>
              <a:t>print result in command 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</a:rPr>
              <a:t>line and execute program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counts.print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env.execute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</a:rPr>
              <a:t>"Socket </a:t>
            </a:r>
            <a:r>
              <a:rPr lang="de-DE" sz="1200" b="1" dirty="0" err="1">
                <a:solidFill>
                  <a:srgbClr val="008100"/>
                </a:solidFill>
                <a:latin typeface="Consolas" panose="020B0609020204030204" pitchFamily="49" charset="0"/>
              </a:rPr>
              <a:t>WordCount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008100"/>
                </a:solidFill>
                <a:latin typeface="Consolas" panose="020B0609020204030204" pitchFamily="49" charset="0"/>
              </a:rPr>
              <a:t>Example</a:t>
            </a:r>
            <a:r>
              <a:rPr lang="de-DE" sz="1200" b="1" dirty="0" smtClean="0">
                <a:solidFill>
                  <a:srgbClr val="008100"/>
                </a:solidFill>
                <a:latin typeface="Consolas" panose="020B0609020204030204" pitchFamily="49" charset="0"/>
              </a:rPr>
              <a:t>"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71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DataSources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57200" y="979200"/>
            <a:ext cx="8392160" cy="40619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</a:rPr>
              <a:t>// read text socket from 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</a:rPr>
              <a:t>port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DataStream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socketLines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env.socketTextStream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</a:rPr>
              <a:t>"</a:t>
            </a:r>
            <a:r>
              <a:rPr lang="de-DE" sz="1200" b="1" dirty="0" err="1">
                <a:solidFill>
                  <a:srgbClr val="008100"/>
                </a:solidFill>
                <a:latin typeface="Consolas" panose="020B0609020204030204" pitchFamily="49" charset="0"/>
              </a:rPr>
              <a:t>localhost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9999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</a:rPr>
              <a:t>// read a text file ingesting new elements every 100 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</a:rPr>
              <a:t>milliseconds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DataStream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localLines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env.readFileStream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</a:rPr>
              <a:t>"/</a:t>
            </a:r>
            <a:r>
              <a:rPr lang="de-DE" sz="1200" b="1" dirty="0" err="1">
                <a:solidFill>
                  <a:srgbClr val="008100"/>
                </a:solidFill>
                <a:latin typeface="Consolas" panose="020B0609020204030204" pitchFamily="49" charset="0"/>
              </a:rPr>
              <a:t>path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</a:rPr>
              <a:t>/</a:t>
            </a:r>
            <a:r>
              <a:rPr lang="de-DE" sz="1200" b="1" dirty="0" err="1">
                <a:solidFill>
                  <a:srgbClr val="008100"/>
                </a:solidFill>
                <a:latin typeface="Consolas" panose="020B0609020204030204" pitchFamily="49" charset="0"/>
              </a:rPr>
              <a:t>to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</a:rPr>
              <a:t>/</a:t>
            </a:r>
            <a:r>
              <a:rPr lang="de-DE" sz="1200" b="1" dirty="0" err="1">
                <a:solidFill>
                  <a:srgbClr val="008100"/>
                </a:solidFill>
                <a:latin typeface="Consolas" panose="020B0609020204030204" pitchFamily="49" charset="0"/>
              </a:rPr>
              <a:t>file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WatchType.</a:t>
            </a:r>
            <a:r>
              <a:rPr lang="de-DE" sz="12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PROCESS_ONLY_APPENDED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</a:rPr>
              <a:t>// read data stream from custom source 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</a:rPr>
              <a:t>function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DataStream&lt;&lt;Tuple2&lt;Long, String&gt; stream =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addSource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MySourceFunction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de-DE" sz="1200" dirty="0" smtClean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i="1" dirty="0">
                <a:solidFill>
                  <a:srgbClr val="818181"/>
                </a:solidFill>
                <a:latin typeface="Consolas" panose="020B0609020204030204" pitchFamily="49" charset="0"/>
              </a:rPr>
              <a:t>// </a:t>
            </a:r>
            <a:r>
              <a:rPr lang="de-DE" sz="1200" i="1" dirty="0" err="1">
                <a:solidFill>
                  <a:srgbClr val="818181"/>
                </a:solidFill>
                <a:latin typeface="Consolas" panose="020B0609020204030204" pitchFamily="49" charset="0"/>
              </a:rPr>
              <a:t>read</a:t>
            </a:r>
            <a:r>
              <a:rPr lang="de-DE" sz="1200" i="1" dirty="0">
                <a:solidFill>
                  <a:srgbClr val="818181"/>
                </a:solidFill>
                <a:latin typeface="Consolas" panose="020B0609020204030204" pitchFamily="49" charset="0"/>
              </a:rPr>
              <a:t> </a:t>
            </a:r>
            <a:r>
              <a:rPr lang="de-DE" sz="1200" i="1" dirty="0" err="1">
                <a:solidFill>
                  <a:srgbClr val="818181"/>
                </a:solidFill>
                <a:latin typeface="Consolas" panose="020B0609020204030204" pitchFamily="49" charset="0"/>
              </a:rPr>
              <a:t>data</a:t>
            </a:r>
            <a:r>
              <a:rPr lang="de-DE" sz="1200" i="1" dirty="0">
                <a:solidFill>
                  <a:srgbClr val="818181"/>
                </a:solidFill>
                <a:latin typeface="Consolas" panose="020B0609020204030204" pitchFamily="49" charset="0"/>
              </a:rPr>
              <a:t> </a:t>
            </a:r>
            <a:r>
              <a:rPr lang="de-DE" sz="1200" i="1" dirty="0" err="1">
                <a:solidFill>
                  <a:srgbClr val="818181"/>
                </a:solidFill>
                <a:latin typeface="Consolas" panose="020B0609020204030204" pitchFamily="49" charset="0"/>
              </a:rPr>
              <a:t>from</a:t>
            </a:r>
            <a:r>
              <a:rPr lang="de-DE" sz="1200" i="1" dirty="0">
                <a:solidFill>
                  <a:srgbClr val="818181"/>
                </a:solidFill>
                <a:latin typeface="Consolas" panose="020B0609020204030204" pitchFamily="49" charset="0"/>
              </a:rPr>
              <a:t> </a:t>
            </a:r>
            <a:r>
              <a:rPr lang="de-DE" sz="1200" i="1" dirty="0" err="1">
                <a:solidFill>
                  <a:srgbClr val="818181"/>
                </a:solidFill>
                <a:latin typeface="Consolas" panose="020B0609020204030204" pitchFamily="49" charset="0"/>
              </a:rPr>
              <a:t>many</a:t>
            </a:r>
            <a:r>
              <a:rPr lang="de-DE" sz="1200" i="1" dirty="0">
                <a:solidFill>
                  <a:srgbClr val="818181"/>
                </a:solidFill>
                <a:latin typeface="Consolas" panose="020B0609020204030204" pitchFamily="49" charset="0"/>
              </a:rPr>
              <a:t> </a:t>
            </a:r>
            <a:r>
              <a:rPr lang="de-DE" sz="1200" i="1" dirty="0" err="1">
                <a:solidFill>
                  <a:srgbClr val="818181"/>
                </a:solidFill>
                <a:latin typeface="Consolas" panose="020B0609020204030204" pitchFamily="49" charset="0"/>
              </a:rPr>
              <a:t>stream</a:t>
            </a:r>
            <a:r>
              <a:rPr lang="de-DE" sz="1200" i="1" dirty="0">
                <a:solidFill>
                  <a:srgbClr val="818181"/>
                </a:solidFill>
                <a:latin typeface="Consolas" panose="020B0609020204030204" pitchFamily="49" charset="0"/>
              </a:rPr>
              <a:t> </a:t>
            </a:r>
            <a:r>
              <a:rPr lang="de-DE" sz="1200" i="1" dirty="0" err="1">
                <a:solidFill>
                  <a:srgbClr val="818181"/>
                </a:solidFill>
                <a:latin typeface="Consolas" panose="020B0609020204030204" pitchFamily="49" charset="0"/>
              </a:rPr>
              <a:t>serving</a:t>
            </a:r>
            <a:r>
              <a:rPr lang="de-DE" sz="1200" i="1" dirty="0">
                <a:solidFill>
                  <a:srgbClr val="818181"/>
                </a:solidFill>
                <a:latin typeface="Consolas" panose="020B0609020204030204" pitchFamily="49" charset="0"/>
              </a:rPr>
              <a:t> </a:t>
            </a:r>
            <a:r>
              <a:rPr lang="de-DE" sz="1200" i="1" dirty="0" err="1">
                <a:solidFill>
                  <a:srgbClr val="818181"/>
                </a:solidFill>
                <a:latin typeface="Consolas" panose="020B0609020204030204" pitchFamily="49" charset="0"/>
              </a:rPr>
              <a:t>systems</a:t>
            </a:r>
            <a:r>
              <a:rPr lang="de-DE" sz="1200" i="1" dirty="0">
                <a:solidFill>
                  <a:srgbClr val="818181"/>
                </a:solidFill>
                <a:latin typeface="Consolas" panose="020B0609020204030204" pitchFamily="49" charset="0"/>
              </a:rPr>
              <a:t> such </a:t>
            </a:r>
            <a:r>
              <a:rPr lang="de-DE" sz="1200" i="1" dirty="0" err="1">
                <a:solidFill>
                  <a:srgbClr val="818181"/>
                </a:solidFill>
                <a:latin typeface="Consolas" panose="020B0609020204030204" pitchFamily="49" charset="0"/>
              </a:rPr>
              <a:t>as</a:t>
            </a:r>
            <a:r>
              <a:rPr lang="de-DE" sz="1200" i="1" dirty="0">
                <a:solidFill>
                  <a:srgbClr val="818181"/>
                </a:solidFill>
                <a:latin typeface="Consolas" panose="020B0609020204030204" pitchFamily="49" charset="0"/>
              </a:rPr>
              <a:t> Apache Kafka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</a:rPr>
              <a:t>Properties </a:t>
            </a:r>
            <a:r>
              <a:rPr lang="de-DE" sz="1200" dirty="0" err="1">
                <a:latin typeface="Consolas" panose="020B0609020204030204" pitchFamily="49" charset="0"/>
              </a:rPr>
              <a:t>properties</a:t>
            </a:r>
            <a:r>
              <a:rPr lang="de-DE" sz="1200" dirty="0">
                <a:latin typeface="Consolas" panose="020B0609020204030204" pitchFamily="49" charset="0"/>
              </a:rPr>
              <a:t> = </a:t>
            </a:r>
            <a:r>
              <a:rPr lang="de-DE" sz="1200" dirty="0" err="1">
                <a:latin typeface="Consolas" panose="020B0609020204030204" pitchFamily="49" charset="0"/>
              </a:rPr>
              <a:t>new</a:t>
            </a:r>
            <a:r>
              <a:rPr lang="de-DE" sz="1200" dirty="0">
                <a:latin typeface="Consolas" panose="020B0609020204030204" pitchFamily="49" charset="0"/>
              </a:rPr>
              <a:t> Properties();</a:t>
            </a: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</a:rPr>
              <a:t>properties.setProperty</a:t>
            </a:r>
            <a:r>
              <a:rPr lang="de-DE" sz="1200" dirty="0">
                <a:latin typeface="Consolas" panose="020B0609020204030204" pitchFamily="49" charset="0"/>
              </a:rPr>
              <a:t>(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</a:rPr>
              <a:t>"</a:t>
            </a:r>
            <a:r>
              <a:rPr lang="de-DE" sz="1200" b="1" dirty="0" err="1">
                <a:solidFill>
                  <a:srgbClr val="008100"/>
                </a:solidFill>
                <a:latin typeface="Consolas" panose="020B0609020204030204" pitchFamily="49" charset="0"/>
              </a:rPr>
              <a:t>bootstrap.servers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</a:rPr>
              <a:t>"</a:t>
            </a:r>
            <a:r>
              <a:rPr lang="de-DE" sz="1200" dirty="0">
                <a:latin typeface="Consolas" panose="020B0609020204030204" pitchFamily="49" charset="0"/>
              </a:rPr>
              <a:t>, 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</a:rPr>
              <a:t>"localhost:9092"</a:t>
            </a:r>
            <a:r>
              <a:rPr lang="de-DE" sz="1200" dirty="0" smtClean="0">
                <a:latin typeface="Consolas" panose="020B0609020204030204" pitchFamily="49" charset="0"/>
              </a:rPr>
              <a:t>); </a:t>
            </a:r>
            <a:r>
              <a:rPr lang="de-DE" sz="1200" dirty="0" err="1" smtClean="0">
                <a:latin typeface="Consolas" panose="020B0609020204030204" pitchFamily="49" charset="0"/>
              </a:rPr>
              <a:t>properties.setProperty</a:t>
            </a:r>
            <a:r>
              <a:rPr lang="de-DE" sz="1200" dirty="0">
                <a:latin typeface="Consolas" panose="020B0609020204030204" pitchFamily="49" charset="0"/>
              </a:rPr>
              <a:t>(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</a:rPr>
              <a:t>"</a:t>
            </a:r>
            <a:r>
              <a:rPr lang="de-DE" sz="1200" b="1" dirty="0" err="1">
                <a:solidFill>
                  <a:srgbClr val="008100"/>
                </a:solidFill>
                <a:latin typeface="Consolas" panose="020B0609020204030204" pitchFamily="49" charset="0"/>
              </a:rPr>
              <a:t>zookeeper.connect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</a:rPr>
              <a:t>"</a:t>
            </a:r>
            <a:r>
              <a:rPr lang="de-DE" sz="1200" dirty="0">
                <a:latin typeface="Consolas" panose="020B0609020204030204" pitchFamily="49" charset="0"/>
              </a:rPr>
              <a:t>, 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</a:rPr>
              <a:t>"localhost:2181"</a:t>
            </a:r>
            <a:r>
              <a:rPr lang="de-DE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</a:rPr>
              <a:t>properties.setProperty</a:t>
            </a:r>
            <a:r>
              <a:rPr lang="de-DE" sz="1200" dirty="0">
                <a:latin typeface="Consolas" panose="020B0609020204030204" pitchFamily="49" charset="0"/>
              </a:rPr>
              <a:t>(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</a:rPr>
              <a:t>"group.id"</a:t>
            </a:r>
            <a:r>
              <a:rPr lang="de-DE" sz="1200" dirty="0">
                <a:latin typeface="Consolas" panose="020B0609020204030204" pitchFamily="49" charset="0"/>
              </a:rPr>
              <a:t>, 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</a:rPr>
              <a:t>"</a:t>
            </a:r>
            <a:r>
              <a:rPr lang="de-DE" sz="1200" b="1" dirty="0" err="1">
                <a:solidFill>
                  <a:srgbClr val="008100"/>
                </a:solidFill>
                <a:latin typeface="Consolas" panose="020B0609020204030204" pitchFamily="49" charset="0"/>
              </a:rPr>
              <a:t>test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</a:rPr>
              <a:t>"</a:t>
            </a:r>
            <a:r>
              <a:rPr lang="de-DE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</a:rPr>
              <a:t>DataStream</a:t>
            </a:r>
            <a:r>
              <a:rPr lang="de-DE" sz="1200" dirty="0">
                <a:latin typeface="Consolas" panose="020B0609020204030204" pitchFamily="49" charset="0"/>
              </a:rPr>
              <a:t>&lt;String&gt; </a:t>
            </a:r>
            <a:r>
              <a:rPr lang="de-DE" sz="1200" dirty="0" err="1">
                <a:latin typeface="Consolas" panose="020B0609020204030204" pitchFamily="49" charset="0"/>
              </a:rPr>
              <a:t>stream</a:t>
            </a:r>
            <a:r>
              <a:rPr lang="de-DE" sz="1200" dirty="0">
                <a:latin typeface="Consolas" panose="020B0609020204030204" pitchFamily="49" charset="0"/>
              </a:rPr>
              <a:t> = </a:t>
            </a:r>
            <a:r>
              <a:rPr lang="de-DE" sz="1200" dirty="0" err="1">
                <a:latin typeface="Consolas" panose="020B0609020204030204" pitchFamily="49" charset="0"/>
              </a:rPr>
              <a:t>env</a:t>
            </a:r>
            <a:endParaRPr 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</a:rPr>
              <a:t>	.</a:t>
            </a:r>
            <a:r>
              <a:rPr lang="de-DE" sz="1200" dirty="0" err="1">
                <a:latin typeface="Consolas" panose="020B0609020204030204" pitchFamily="49" charset="0"/>
              </a:rPr>
              <a:t>addSource</a:t>
            </a:r>
            <a:r>
              <a:rPr lang="de-DE" sz="1200" dirty="0">
                <a:latin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</a:rPr>
              <a:t>new</a:t>
            </a:r>
            <a:r>
              <a:rPr lang="de-DE" sz="1200" dirty="0">
                <a:latin typeface="Consolas" panose="020B0609020204030204" pitchFamily="49" charset="0"/>
              </a:rPr>
              <a:t> FlinkKafkaConsumer08&lt;&gt;(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</a:rPr>
              <a:t>"</a:t>
            </a:r>
            <a:r>
              <a:rPr lang="de-DE" sz="1200" b="1" dirty="0" err="1">
                <a:solidFill>
                  <a:srgbClr val="008100"/>
                </a:solidFill>
                <a:latin typeface="Consolas" panose="020B0609020204030204" pitchFamily="49" charset="0"/>
              </a:rPr>
              <a:t>topic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</a:rPr>
              <a:t>"</a:t>
            </a:r>
            <a:r>
              <a:rPr lang="de-DE" sz="1200" dirty="0">
                <a:latin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</a:rPr>
              <a:t>new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SimpleStringSchema</a:t>
            </a:r>
            <a:r>
              <a:rPr lang="de-DE" sz="1200" dirty="0">
                <a:latin typeface="Consolas" panose="020B0609020204030204" pitchFamily="49" charset="0"/>
              </a:rPr>
              <a:t>(), </a:t>
            </a:r>
            <a:r>
              <a:rPr lang="de-DE" sz="1200" dirty="0" err="1">
                <a:latin typeface="Consolas" panose="020B0609020204030204" pitchFamily="49" charset="0"/>
              </a:rPr>
              <a:t>properties</a:t>
            </a:r>
            <a:r>
              <a:rPr lang="de-DE" sz="1200" dirty="0"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028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keyBy</a:t>
            </a:r>
            <a:r>
              <a:rPr lang="en-US" dirty="0" smtClean="0"/>
              <a:t>()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05784"/>
            <a:ext cx="8392160" cy="3935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i="1" dirty="0">
                <a:solidFill>
                  <a:srgbClr val="818181"/>
                </a:solidFill>
                <a:latin typeface="Consolas" panose="020B0609020204030204" pitchFamily="49" charset="0"/>
              </a:rPr>
              <a:t>// Organizes a DataStream by a key / partitions the data.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818181"/>
                </a:solidFill>
                <a:latin typeface="Consolas" panose="020B0609020204030204" pitchFamily="49" charset="0"/>
              </a:rPr>
              <a:t>// All elements with the same key are processed by the same operator</a:t>
            </a:r>
            <a:br>
              <a:rPr lang="en-US" sz="1400" i="1" dirty="0">
                <a:solidFill>
                  <a:srgbClr val="818181"/>
                </a:solidFill>
                <a:latin typeface="Consolas" panose="020B0609020204030204" pitchFamily="49" charset="0"/>
              </a:rPr>
            </a:br>
            <a:endParaRPr lang="en-US" sz="1400" i="1" dirty="0">
              <a:solidFill>
                <a:srgbClr val="81818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i="1" dirty="0">
                <a:solidFill>
                  <a:srgbClr val="818181"/>
                </a:solidFill>
                <a:latin typeface="Consolas" panose="020B0609020204030204" pitchFamily="49" charset="0"/>
              </a:rPr>
              <a:t>// (</a:t>
            </a:r>
            <a:r>
              <a:rPr lang="de-DE" sz="1400" i="1" dirty="0" err="1">
                <a:solidFill>
                  <a:srgbClr val="818181"/>
                </a:solidFill>
                <a:latin typeface="Consolas" panose="020B0609020204030204" pitchFamily="49" charset="0"/>
              </a:rPr>
              <a:t>name</a:t>
            </a:r>
            <a:r>
              <a:rPr lang="de-DE" sz="1400" i="1" dirty="0">
                <a:solidFill>
                  <a:srgbClr val="818181"/>
                </a:solidFill>
                <a:latin typeface="Consolas" panose="020B0609020204030204" pitchFamily="49" charset="0"/>
              </a:rPr>
              <a:t>, </a:t>
            </a:r>
            <a:r>
              <a:rPr lang="de-DE" sz="1400" i="1" dirty="0" err="1">
                <a:solidFill>
                  <a:srgbClr val="818181"/>
                </a:solidFill>
                <a:latin typeface="Consolas" panose="020B0609020204030204" pitchFamily="49" charset="0"/>
              </a:rPr>
              <a:t>age</a:t>
            </a:r>
            <a:r>
              <a:rPr lang="de-DE" sz="1400" i="1" dirty="0">
                <a:solidFill>
                  <a:srgbClr val="818181"/>
                </a:solidFill>
                <a:latin typeface="Consolas" panose="020B0609020204030204" pitchFamily="49" charset="0"/>
              </a:rPr>
              <a:t>) </a:t>
            </a:r>
            <a:r>
              <a:rPr lang="de-DE" sz="1400" i="1" dirty="0" err="1">
                <a:solidFill>
                  <a:srgbClr val="818181"/>
                </a:solidFill>
                <a:latin typeface="Consolas" panose="020B0609020204030204" pitchFamily="49" charset="0"/>
              </a:rPr>
              <a:t>of</a:t>
            </a:r>
            <a:r>
              <a:rPr lang="de-DE" sz="1400" i="1" dirty="0">
                <a:solidFill>
                  <a:srgbClr val="818181"/>
                </a:solidFill>
                <a:latin typeface="Consolas" panose="020B0609020204030204" pitchFamily="49" charset="0"/>
              </a:rPr>
              <a:t> </a:t>
            </a:r>
            <a:r>
              <a:rPr lang="de-DE" sz="1400" i="1" dirty="0" err="1">
                <a:solidFill>
                  <a:srgbClr val="818181"/>
                </a:solidFill>
                <a:latin typeface="Consolas" panose="020B0609020204030204" pitchFamily="49" charset="0"/>
              </a:rPr>
              <a:t>employees</a:t>
            </a:r>
            <a:endParaRPr lang="de-DE" sz="1400" i="1" dirty="0">
              <a:solidFill>
                <a:srgbClr val="81818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DataStream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&lt;Tuple2&lt;String, Integer&gt;&gt;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passengers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solidFill>
                  <a:srgbClr val="818181"/>
                </a:solidFill>
                <a:latin typeface="Consolas" panose="020B0609020204030204" pitchFamily="49" charset="0"/>
              </a:rPr>
              <a:t>// group by second field (age)</a:t>
            </a:r>
          </a:p>
          <a:p>
            <a:pPr marL="0" indent="0">
              <a:buNone/>
            </a:pP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DataStream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&lt;Integer, Integer&gt;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grouped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passengers.</a:t>
            </a:r>
            <a:r>
              <a:rPr lang="de-DE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keyBy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157" y="3357730"/>
            <a:ext cx="4990246" cy="154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9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Windows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05784"/>
            <a:ext cx="8392160" cy="3935324"/>
          </a:xfrm>
        </p:spPr>
        <p:txBody>
          <a:bodyPr>
            <a:noAutofit/>
          </a:bodyPr>
          <a:lstStyle/>
          <a:p>
            <a:r>
              <a:rPr lang="en-US" sz="1800" dirty="0"/>
              <a:t>Aggregations on </a:t>
            </a:r>
            <a:r>
              <a:rPr lang="en-US" sz="1800" dirty="0" err="1"/>
              <a:t>DataStreams</a:t>
            </a:r>
            <a:r>
              <a:rPr lang="en-US" sz="1800" dirty="0"/>
              <a:t> are </a:t>
            </a:r>
            <a:r>
              <a:rPr lang="en-US" sz="1800" dirty="0" smtClean="0"/>
              <a:t>different </a:t>
            </a:r>
            <a:r>
              <a:rPr lang="de-DE" sz="1800" dirty="0" err="1" smtClean="0"/>
              <a:t>from</a:t>
            </a:r>
            <a:r>
              <a:rPr lang="de-DE" sz="1800" dirty="0" smtClean="0"/>
              <a:t> </a:t>
            </a:r>
            <a:r>
              <a:rPr lang="de-DE" sz="1800" dirty="0" err="1"/>
              <a:t>aggregations</a:t>
            </a:r>
            <a:r>
              <a:rPr lang="de-DE" sz="1800" dirty="0"/>
              <a:t> on </a:t>
            </a:r>
            <a:r>
              <a:rPr lang="de-DE" sz="1800" dirty="0" err="1" smtClean="0"/>
              <a:t>DataSets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en-US" sz="1800" dirty="0"/>
              <a:t>e.g., it is not possible to count all elements of </a:t>
            </a:r>
            <a:r>
              <a:rPr lang="en-US" sz="1800" dirty="0" smtClean="0"/>
              <a:t>an </a:t>
            </a:r>
            <a:r>
              <a:rPr lang="de-DE" sz="1800" dirty="0" err="1" smtClean="0"/>
              <a:t>unbounded</a:t>
            </a:r>
            <a:r>
              <a:rPr lang="de-DE" sz="1800" dirty="0" smtClean="0"/>
              <a:t> </a:t>
            </a:r>
            <a:r>
              <a:rPr lang="de-DE" sz="1800" dirty="0" err="1"/>
              <a:t>DataStream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/>
              <a:t>DataStream aggregations make sense </a:t>
            </a:r>
            <a:r>
              <a:rPr lang="en-US" sz="1800" dirty="0" smtClean="0"/>
              <a:t>on </a:t>
            </a:r>
            <a:r>
              <a:rPr lang="de-DE" sz="1800" dirty="0" err="1" smtClean="0"/>
              <a:t>windowed</a:t>
            </a:r>
            <a:r>
              <a:rPr lang="de-DE" sz="1800" dirty="0" smtClean="0"/>
              <a:t> </a:t>
            </a:r>
            <a:r>
              <a:rPr lang="de-DE" sz="1800" dirty="0" err="1" smtClean="0"/>
              <a:t>streams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>
                <a:sym typeface="Wingdings" panose="05000000000000000000" pitchFamily="2" charset="2"/>
              </a:rPr>
              <a:t> </a:t>
            </a:r>
            <a:r>
              <a:rPr lang="de-DE" sz="1800" dirty="0" err="1" smtClean="0">
                <a:sym typeface="Wingdings" panose="05000000000000000000" pitchFamily="2" charset="2"/>
              </a:rPr>
              <a:t>Discretize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streams</a:t>
            </a:r>
            <a:r>
              <a:rPr lang="de-DE" sz="1800" dirty="0" smtClean="0">
                <a:sym typeface="Wingdings" panose="05000000000000000000" pitchFamily="2" charset="2"/>
              </a:rPr>
              <a:t/>
            </a:r>
            <a:br>
              <a:rPr lang="de-DE" sz="1800" dirty="0" smtClean="0">
                <a:sym typeface="Wingdings" panose="05000000000000000000" pitchFamily="2" charset="2"/>
              </a:rPr>
            </a:br>
            <a:endParaRPr lang="de-DE" sz="1800" dirty="0" smtClean="0">
              <a:sym typeface="Wingdings" panose="05000000000000000000" pitchFamily="2" charset="2"/>
            </a:endParaRPr>
          </a:p>
          <a:p>
            <a:r>
              <a:rPr lang="en-US" sz="1800" dirty="0"/>
              <a:t>Only windows on keyed stream can </a:t>
            </a:r>
            <a:r>
              <a:rPr lang="en-US" sz="1800" dirty="0" smtClean="0"/>
              <a:t>be </a:t>
            </a:r>
            <a:r>
              <a:rPr lang="de-DE" sz="1800" dirty="0" err="1" smtClean="0"/>
              <a:t>processed</a:t>
            </a:r>
            <a:r>
              <a:rPr lang="de-DE" sz="1800" dirty="0" smtClean="0"/>
              <a:t> </a:t>
            </a:r>
            <a:r>
              <a:rPr lang="de-DE" sz="1800" dirty="0"/>
              <a:t>in parallel</a:t>
            </a:r>
            <a:endParaRPr lang="de-DE" sz="1800" dirty="0" smtClean="0"/>
          </a:p>
          <a:p>
            <a:endParaRPr lang="de-DE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47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Windows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05784"/>
            <a:ext cx="8392160" cy="3935324"/>
          </a:xfrm>
        </p:spPr>
        <p:txBody>
          <a:bodyPr>
            <a:noAutofit/>
          </a:bodyPr>
          <a:lstStyle/>
          <a:p>
            <a:r>
              <a:rPr lang="de-DE" sz="1800" b="1" dirty="0" err="1"/>
              <a:t>Tumbling</a:t>
            </a:r>
            <a:r>
              <a:rPr lang="de-DE" sz="1800" b="1" dirty="0"/>
              <a:t> time </a:t>
            </a:r>
            <a:r>
              <a:rPr lang="de-DE" sz="1800" b="1" dirty="0" err="1" smtClean="0"/>
              <a:t>window</a:t>
            </a:r>
            <a:r>
              <a:rPr lang="de-DE" sz="1800" b="1" dirty="0" smtClean="0"/>
              <a:t/>
            </a:r>
            <a:br>
              <a:rPr lang="de-DE" sz="1800" b="1" dirty="0" smtClean="0"/>
            </a:br>
            <a:r>
              <a:rPr lang="de-DE" sz="1800" dirty="0">
                <a:latin typeface="Consolas" panose="020B0609020204030204" pitchFamily="49" charset="0"/>
              </a:rPr>
              <a:t>.</a:t>
            </a:r>
            <a:r>
              <a:rPr lang="de-DE" sz="1800" dirty="0" err="1">
                <a:latin typeface="Consolas" panose="020B0609020204030204" pitchFamily="49" charset="0"/>
              </a:rPr>
              <a:t>timeWindow</a:t>
            </a:r>
            <a:r>
              <a:rPr lang="de-DE" sz="1800" dirty="0">
                <a:latin typeface="Consolas" panose="020B0609020204030204" pitchFamily="49" charset="0"/>
              </a:rPr>
              <a:t>(</a:t>
            </a:r>
            <a:r>
              <a:rPr lang="de-DE" sz="1800" dirty="0" err="1">
                <a:latin typeface="Consolas" panose="020B0609020204030204" pitchFamily="49" charset="0"/>
              </a:rPr>
              <a:t>Time.minutes</a:t>
            </a:r>
            <a:r>
              <a:rPr lang="de-DE" sz="1800" dirty="0">
                <a:latin typeface="Consolas" panose="020B0609020204030204" pitchFamily="49" charset="0"/>
              </a:rPr>
              <a:t>(1</a:t>
            </a:r>
            <a:r>
              <a:rPr lang="de-DE" sz="1800" dirty="0" smtClean="0">
                <a:latin typeface="Consolas" panose="020B0609020204030204" pitchFamily="49" charset="0"/>
              </a:rPr>
              <a:t>))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de-DE" sz="1800" b="1" dirty="0" err="1"/>
              <a:t>Sliding</a:t>
            </a:r>
            <a:r>
              <a:rPr lang="de-DE" sz="1800" b="1" dirty="0"/>
              <a:t> time </a:t>
            </a:r>
            <a:r>
              <a:rPr lang="de-DE" sz="1800" b="1" dirty="0" err="1" smtClean="0"/>
              <a:t>window</a:t>
            </a:r>
            <a:r>
              <a:rPr lang="de-DE" sz="1800" b="1" dirty="0" smtClean="0"/>
              <a:t/>
            </a:r>
            <a:br>
              <a:rPr lang="de-DE" sz="1800" b="1" dirty="0" smtClean="0"/>
            </a:br>
            <a:r>
              <a:rPr lang="de-DE" sz="1800" dirty="0">
                <a:latin typeface="Consolas" panose="020B0609020204030204" pitchFamily="49" charset="0"/>
              </a:rPr>
              <a:t>.</a:t>
            </a:r>
            <a:r>
              <a:rPr lang="de-DE" sz="1800" dirty="0" err="1">
                <a:latin typeface="Consolas" panose="020B0609020204030204" pitchFamily="49" charset="0"/>
              </a:rPr>
              <a:t>timeWindow</a:t>
            </a:r>
            <a:r>
              <a:rPr lang="de-DE" sz="1800" dirty="0">
                <a:latin typeface="Consolas" panose="020B0609020204030204" pitchFamily="49" charset="0"/>
              </a:rPr>
              <a:t>(</a:t>
            </a:r>
            <a:r>
              <a:rPr lang="de-DE" sz="1800" dirty="0" err="1">
                <a:latin typeface="Consolas" panose="020B0609020204030204" pitchFamily="49" charset="0"/>
              </a:rPr>
              <a:t>Time.minutes</a:t>
            </a:r>
            <a:r>
              <a:rPr lang="de-DE" sz="1800" dirty="0">
                <a:latin typeface="Consolas" panose="020B0609020204030204" pitchFamily="49" charset="0"/>
              </a:rPr>
              <a:t>(1), </a:t>
            </a:r>
            <a:r>
              <a:rPr lang="de-DE" sz="1800" dirty="0" err="1">
                <a:latin typeface="Consolas" panose="020B0609020204030204" pitchFamily="49" charset="0"/>
              </a:rPr>
              <a:t>Time.seconds</a:t>
            </a:r>
            <a:r>
              <a:rPr lang="de-DE" sz="1800" dirty="0">
                <a:latin typeface="Consolas" panose="020B0609020204030204" pitchFamily="49" charset="0"/>
              </a:rPr>
              <a:t>(30))</a:t>
            </a:r>
            <a:r>
              <a:rPr lang="de-DE" sz="1800" dirty="0" smtClean="0">
                <a:latin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de-DE" sz="1800" dirty="0" smtClean="0">
                <a:latin typeface="Consolas" panose="020B0609020204030204" pitchFamily="49" charset="0"/>
                <a:sym typeface="Wingdings" panose="05000000000000000000" pitchFamily="2" charset="2"/>
              </a:rPr>
            </a:br>
            <a:endParaRPr lang="de-DE" sz="18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de-DE" sz="1800" b="1" dirty="0" err="1"/>
              <a:t>Tumbling</a:t>
            </a:r>
            <a:r>
              <a:rPr lang="de-DE" sz="1800" b="1" dirty="0"/>
              <a:t> </a:t>
            </a:r>
            <a:r>
              <a:rPr lang="de-DE" sz="1800" b="1" dirty="0" err="1"/>
              <a:t>count</a:t>
            </a:r>
            <a:r>
              <a:rPr lang="de-DE" sz="1800" b="1" dirty="0"/>
              <a:t> </a:t>
            </a:r>
            <a:r>
              <a:rPr lang="de-DE" sz="1800" b="1" dirty="0" err="1" smtClean="0"/>
              <a:t>window</a:t>
            </a:r>
            <a:r>
              <a:rPr lang="de-DE" sz="1800" b="1" dirty="0" smtClean="0"/>
              <a:t/>
            </a:r>
            <a:br>
              <a:rPr lang="de-DE" sz="1800" b="1" dirty="0" smtClean="0"/>
            </a:br>
            <a:r>
              <a:rPr lang="de-DE" sz="1800" dirty="0">
                <a:latin typeface="Consolas" panose="020B0609020204030204" pitchFamily="49" charset="0"/>
              </a:rPr>
              <a:t>.</a:t>
            </a:r>
            <a:r>
              <a:rPr lang="de-DE" sz="1800" dirty="0" err="1">
                <a:latin typeface="Consolas" panose="020B0609020204030204" pitchFamily="49" charset="0"/>
              </a:rPr>
              <a:t>countWindow</a:t>
            </a:r>
            <a:r>
              <a:rPr lang="de-DE" sz="1800" dirty="0">
                <a:latin typeface="Consolas" panose="020B0609020204030204" pitchFamily="49" charset="0"/>
              </a:rPr>
              <a:t>(100</a:t>
            </a:r>
            <a:r>
              <a:rPr lang="de-DE" sz="1800" dirty="0" smtClean="0">
                <a:latin typeface="Consolas" panose="020B0609020204030204" pitchFamily="49" charset="0"/>
              </a:rPr>
              <a:t>)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de-DE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800" b="1" dirty="0" err="1"/>
              <a:t>Sliding</a:t>
            </a:r>
            <a:r>
              <a:rPr lang="de-DE" sz="1800" b="1" dirty="0"/>
              <a:t> </a:t>
            </a:r>
            <a:r>
              <a:rPr lang="de-DE" sz="1800" b="1" dirty="0" err="1"/>
              <a:t>count</a:t>
            </a:r>
            <a:r>
              <a:rPr lang="de-DE" sz="1800" b="1" dirty="0"/>
              <a:t> </a:t>
            </a:r>
            <a:r>
              <a:rPr lang="de-DE" sz="1800" b="1" dirty="0" err="1" smtClean="0"/>
              <a:t>window</a:t>
            </a:r>
            <a:r>
              <a:rPr lang="de-DE" sz="1800" b="1" dirty="0" smtClean="0"/>
              <a:t/>
            </a:r>
            <a:br>
              <a:rPr lang="de-DE" sz="1800" b="1" dirty="0" smtClean="0"/>
            </a:br>
            <a:r>
              <a:rPr lang="de-DE" sz="1800" dirty="0">
                <a:latin typeface="Consolas" panose="020B0609020204030204" pitchFamily="49" charset="0"/>
              </a:rPr>
              <a:t>.</a:t>
            </a:r>
            <a:r>
              <a:rPr lang="de-DE" sz="1800" dirty="0" err="1">
                <a:latin typeface="Consolas" panose="020B0609020204030204" pitchFamily="49" charset="0"/>
              </a:rPr>
              <a:t>countWindow</a:t>
            </a:r>
            <a:r>
              <a:rPr lang="de-DE" sz="1800" dirty="0">
                <a:latin typeface="Consolas" panose="020B0609020204030204" pitchFamily="49" charset="0"/>
              </a:rPr>
              <a:t>(100, 10)</a:t>
            </a:r>
            <a:endParaRPr lang="de-DE" sz="1800" b="1" dirty="0" smtClean="0">
              <a:latin typeface="Consolas" panose="020B060902020403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41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Windows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05784"/>
            <a:ext cx="8392160" cy="3935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800" i="1" dirty="0">
                <a:solidFill>
                  <a:srgbClr val="6D6D6D"/>
                </a:solidFill>
                <a:latin typeface="Consolas" panose="020B0609020204030204" pitchFamily="49" charset="0"/>
              </a:rPr>
              <a:t>// (</a:t>
            </a:r>
            <a:r>
              <a:rPr lang="de-DE" sz="1800" i="1" dirty="0" err="1">
                <a:solidFill>
                  <a:srgbClr val="6D6D6D"/>
                </a:solidFill>
                <a:latin typeface="Consolas" panose="020B0609020204030204" pitchFamily="49" charset="0"/>
              </a:rPr>
              <a:t>name</a:t>
            </a:r>
            <a:r>
              <a:rPr lang="de-DE" sz="1800" i="1" dirty="0">
                <a:solidFill>
                  <a:srgbClr val="6D6D6D"/>
                </a:solidFill>
                <a:latin typeface="Consolas" panose="020B0609020204030204" pitchFamily="49" charset="0"/>
              </a:rPr>
              <a:t>, </a:t>
            </a:r>
            <a:r>
              <a:rPr lang="de-DE" sz="1800" i="1" dirty="0" err="1">
                <a:solidFill>
                  <a:srgbClr val="6D6D6D"/>
                </a:solidFill>
                <a:latin typeface="Consolas" panose="020B0609020204030204" pitchFamily="49" charset="0"/>
              </a:rPr>
              <a:t>age</a:t>
            </a:r>
            <a:r>
              <a:rPr lang="de-DE" sz="1800" i="1" dirty="0">
                <a:solidFill>
                  <a:srgbClr val="6D6D6D"/>
                </a:solidFill>
                <a:latin typeface="Consolas" panose="020B0609020204030204" pitchFamily="49" charset="0"/>
              </a:rPr>
              <a:t>) </a:t>
            </a:r>
            <a:r>
              <a:rPr lang="de-DE" sz="1800" i="1" dirty="0" err="1">
                <a:solidFill>
                  <a:srgbClr val="6D6D6D"/>
                </a:solidFill>
                <a:latin typeface="Consolas" panose="020B0609020204030204" pitchFamily="49" charset="0"/>
              </a:rPr>
              <a:t>of</a:t>
            </a:r>
            <a:r>
              <a:rPr lang="de-DE" sz="1800" i="1" dirty="0">
                <a:solidFill>
                  <a:srgbClr val="6D6D6D"/>
                </a:solidFill>
                <a:latin typeface="Consolas" panose="020B0609020204030204" pitchFamily="49" charset="0"/>
              </a:rPr>
              <a:t> </a:t>
            </a:r>
            <a:r>
              <a:rPr lang="de-DE" sz="1800" i="1" dirty="0" err="1" smtClean="0">
                <a:solidFill>
                  <a:srgbClr val="6D6D6D"/>
                </a:solidFill>
                <a:latin typeface="Consolas" panose="020B0609020204030204" pitchFamily="49" charset="0"/>
              </a:rPr>
              <a:t>passengers</a:t>
            </a:r>
            <a:endParaRPr lang="de-DE" sz="1800" i="1" dirty="0">
              <a:solidFill>
                <a:srgbClr val="6D6D6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DataStream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&lt;Tuple2&lt;String, Integer&gt;&gt; 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passengers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passengers</a:t>
            </a:r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6D6D6D"/>
                </a:solidFill>
                <a:latin typeface="Consolas" panose="020B0609020204030204" pitchFamily="49" charset="0"/>
              </a:rPr>
              <a:t>    </a:t>
            </a:r>
            <a:r>
              <a:rPr lang="en-US" sz="1800" i="1" dirty="0" smtClean="0">
                <a:solidFill>
                  <a:srgbClr val="6D6D6D"/>
                </a:solidFill>
                <a:latin typeface="Consolas" panose="020B0609020204030204" pitchFamily="49" charset="0"/>
              </a:rPr>
              <a:t>// </a:t>
            </a:r>
            <a:r>
              <a:rPr lang="en-US" sz="1800" i="1" dirty="0">
                <a:solidFill>
                  <a:srgbClr val="6D6D6D"/>
                </a:solidFill>
                <a:latin typeface="Consolas" panose="020B0609020204030204" pitchFamily="49" charset="0"/>
              </a:rPr>
              <a:t>group by first field (age</a:t>
            </a:r>
            <a:r>
              <a:rPr lang="en-US" sz="1800" i="1" dirty="0" smtClean="0">
                <a:solidFill>
                  <a:srgbClr val="6D6D6D"/>
                </a:solidFill>
                <a:latin typeface="Consolas" panose="020B0609020204030204" pitchFamily="49" charset="0"/>
              </a:rPr>
              <a:t>)</a:t>
            </a:r>
            <a:endParaRPr lang="en-US" sz="18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keyBy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8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de-DE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6D6D6D"/>
                </a:solidFill>
                <a:latin typeface="Consolas" panose="020B0609020204030204" pitchFamily="49" charset="0"/>
              </a:rPr>
              <a:t>    </a:t>
            </a:r>
            <a:r>
              <a:rPr lang="en-US" sz="1800" i="1" dirty="0" smtClean="0">
                <a:solidFill>
                  <a:srgbClr val="6D6D6D"/>
                </a:solidFill>
                <a:latin typeface="Consolas" panose="020B0609020204030204" pitchFamily="49" charset="0"/>
              </a:rPr>
              <a:t>// </a:t>
            </a:r>
            <a:r>
              <a:rPr lang="en-US" sz="1800" i="1" dirty="0">
                <a:solidFill>
                  <a:srgbClr val="6D6D6D"/>
                </a:solidFill>
                <a:latin typeface="Consolas" panose="020B0609020204030204" pitchFamily="49" charset="0"/>
              </a:rPr>
              <a:t>window of 1 minute length triggered every 10 </a:t>
            </a:r>
            <a:r>
              <a:rPr lang="en-US" sz="1800" i="1" dirty="0" smtClean="0">
                <a:solidFill>
                  <a:srgbClr val="6D6D6D"/>
                </a:solidFill>
                <a:latin typeface="Consolas" panose="020B0609020204030204" pitchFamily="49" charset="0"/>
              </a:rPr>
              <a:t>seconds</a:t>
            </a:r>
            <a:endParaRPr lang="en-US" sz="1800" i="1" dirty="0">
              <a:solidFill>
                <a:srgbClr val="6D6D6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timeWindow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Time.minutes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(1), 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Time.seconds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(10</a:t>
            </a:r>
            <a:r>
              <a:rPr lang="de-DE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6D6D6D"/>
                </a:solidFill>
                <a:latin typeface="Consolas" panose="020B0609020204030204" pitchFamily="49" charset="0"/>
              </a:rPr>
              <a:t>    </a:t>
            </a:r>
            <a:r>
              <a:rPr lang="en-US" sz="1800" i="1" dirty="0" smtClean="0">
                <a:solidFill>
                  <a:srgbClr val="6D6D6D"/>
                </a:solidFill>
                <a:latin typeface="Consolas" panose="020B0609020204030204" pitchFamily="49" charset="0"/>
              </a:rPr>
              <a:t>// </a:t>
            </a:r>
            <a:r>
              <a:rPr lang="en-US" sz="1800" i="1" dirty="0">
                <a:solidFill>
                  <a:srgbClr val="6D6D6D"/>
                </a:solidFill>
                <a:latin typeface="Consolas" panose="020B0609020204030204" pitchFamily="49" charset="0"/>
              </a:rPr>
              <a:t>apply a custom window function on window </a:t>
            </a:r>
            <a:r>
              <a:rPr lang="en-US" sz="1800" i="1" dirty="0" smtClean="0">
                <a:solidFill>
                  <a:srgbClr val="6D6D6D"/>
                </a:solidFill>
                <a:latin typeface="Consolas" panose="020B0609020204030204" pitchFamily="49" charset="0"/>
              </a:rPr>
              <a:t>data</a:t>
            </a:r>
          </a:p>
          <a:p>
            <a:pPr marL="0" indent="0">
              <a:buNone/>
            </a:pPr>
            <a:r>
              <a:rPr lang="de-DE" sz="1800" i="1" dirty="0" smtClean="0">
                <a:solidFill>
                  <a:srgbClr val="6D6D6D"/>
                </a:solidFill>
                <a:latin typeface="Consolas" panose="020B0609020204030204" pitchFamily="49" charset="0"/>
              </a:rPr>
              <a:t>    // </a:t>
            </a:r>
            <a:r>
              <a:rPr lang="de-DE" sz="1800" i="1" dirty="0" err="1">
                <a:solidFill>
                  <a:srgbClr val="6D6D6D"/>
                </a:solidFill>
                <a:latin typeface="Consolas" panose="020B0609020204030204" pitchFamily="49" charset="0"/>
              </a:rPr>
              <a:t>or</a:t>
            </a:r>
            <a:r>
              <a:rPr lang="de-DE" sz="1800" i="1" dirty="0">
                <a:solidFill>
                  <a:srgbClr val="6D6D6D"/>
                </a:solidFill>
                <a:latin typeface="Consolas" panose="020B0609020204030204" pitchFamily="49" charset="0"/>
              </a:rPr>
              <a:t> </a:t>
            </a:r>
            <a:r>
              <a:rPr lang="de-DE" sz="1800" i="1" dirty="0" err="1">
                <a:solidFill>
                  <a:srgbClr val="6D6D6D"/>
                </a:solidFill>
                <a:latin typeface="Consolas" panose="020B0609020204030204" pitchFamily="49" charset="0"/>
              </a:rPr>
              <a:t>reduce</a:t>
            </a:r>
            <a:r>
              <a:rPr lang="de-DE" sz="1800" i="1" dirty="0">
                <a:solidFill>
                  <a:srgbClr val="6D6D6D"/>
                </a:solidFill>
                <a:latin typeface="Consolas" panose="020B0609020204030204" pitchFamily="49" charset="0"/>
              </a:rPr>
              <a:t>(), </a:t>
            </a:r>
            <a:r>
              <a:rPr lang="de-DE" sz="1800" i="1" dirty="0" err="1">
                <a:solidFill>
                  <a:srgbClr val="6D6D6D"/>
                </a:solidFill>
                <a:latin typeface="Consolas" panose="020B0609020204030204" pitchFamily="49" charset="0"/>
              </a:rPr>
              <a:t>fold</a:t>
            </a:r>
            <a:r>
              <a:rPr lang="de-DE" sz="1800" i="1" dirty="0">
                <a:solidFill>
                  <a:srgbClr val="6D6D6D"/>
                </a:solidFill>
                <a:latin typeface="Consolas" panose="020B0609020204030204" pitchFamily="49" charset="0"/>
              </a:rPr>
              <a:t>(), </a:t>
            </a:r>
            <a:r>
              <a:rPr lang="de-DE" sz="1800" i="1" dirty="0" err="1">
                <a:solidFill>
                  <a:srgbClr val="6D6D6D"/>
                </a:solidFill>
                <a:latin typeface="Consolas" panose="020B0609020204030204" pitchFamily="49" charset="0"/>
              </a:rPr>
              <a:t>sum</a:t>
            </a:r>
            <a:r>
              <a:rPr lang="de-DE" sz="1800" i="1" dirty="0">
                <a:solidFill>
                  <a:srgbClr val="6D6D6D"/>
                </a:solidFill>
                <a:latin typeface="Consolas" panose="020B0609020204030204" pitchFamily="49" charset="0"/>
              </a:rPr>
              <a:t>(), min(), </a:t>
            </a:r>
            <a:r>
              <a:rPr lang="de-DE" sz="1800" i="1" dirty="0" err="1">
                <a:solidFill>
                  <a:srgbClr val="6D6D6D"/>
                </a:solidFill>
                <a:latin typeface="Consolas" panose="020B0609020204030204" pitchFamily="49" charset="0"/>
              </a:rPr>
              <a:t>max</a:t>
            </a:r>
            <a:r>
              <a:rPr lang="de-DE" sz="1800" i="1" dirty="0" smtClean="0">
                <a:solidFill>
                  <a:srgbClr val="6D6D6D"/>
                </a:solidFill>
                <a:latin typeface="Consolas" panose="020B0609020204030204" pitchFamily="49" charset="0"/>
              </a:rPr>
              <a:t>(), etc.</a:t>
            </a:r>
            <a:endParaRPr lang="de-DE" sz="1800" i="1" dirty="0">
              <a:solidFill>
                <a:srgbClr val="6D6D6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de-DE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apply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CountByAge</a:t>
            </a:r>
            <a:r>
              <a:rPr lang="de-DE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endParaRPr lang="de-DE" sz="1800" dirty="0">
              <a:solidFill>
                <a:srgbClr val="6D6D6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50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Windows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05784"/>
            <a:ext cx="8392160" cy="393532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81"/>
                </a:solidFill>
                <a:latin typeface="Consolas" panose="020B0609020204030204" pitchFamily="49" charset="0"/>
              </a:rPr>
              <a:t>public static class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CountByAge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1"/>
                </a:solidFill>
                <a:latin typeface="Consolas" panose="020B0609020204030204" pitchFamily="49" charset="0"/>
              </a:rPr>
              <a:t>implements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WindowFunction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Tuple2&lt;String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, Integer&gt;, </a:t>
            </a:r>
            <a:r>
              <a:rPr lang="de-DE" sz="1200" i="1" dirty="0">
                <a:solidFill>
                  <a:srgbClr val="6D6D6D"/>
                </a:solidFill>
                <a:latin typeface="Consolas" panose="020B0609020204030204" pitchFamily="49" charset="0"/>
              </a:rPr>
              <a:t>// </a:t>
            </a:r>
            <a:r>
              <a:rPr lang="de-DE" sz="1200" i="1" dirty="0" err="1">
                <a:solidFill>
                  <a:srgbClr val="6D6D6D"/>
                </a:solidFill>
                <a:latin typeface="Consolas" panose="020B0609020204030204" pitchFamily="49" charset="0"/>
              </a:rPr>
              <a:t>input</a:t>
            </a:r>
            <a:r>
              <a:rPr lang="de-DE" sz="1200" i="1" dirty="0">
                <a:solidFill>
                  <a:srgbClr val="6D6D6D"/>
                </a:solidFill>
                <a:latin typeface="Consolas" panose="020B0609020204030204" pitchFamily="49" charset="0"/>
              </a:rPr>
              <a:t> </a:t>
            </a:r>
            <a:r>
              <a:rPr lang="de-DE" sz="1200" i="1" dirty="0" smtClean="0">
                <a:solidFill>
                  <a:srgbClr val="6D6D6D"/>
                </a:solidFill>
                <a:latin typeface="Consolas" panose="020B0609020204030204" pitchFamily="49" charset="0"/>
              </a:rPr>
              <a:t>type</a:t>
            </a:r>
            <a:endParaRPr lang="de-DE" sz="1200" i="1" dirty="0">
              <a:solidFill>
                <a:srgbClr val="6D6D6D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Tuple3&lt;Integer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, Long, Integer&gt;, </a:t>
            </a:r>
            <a:r>
              <a:rPr lang="de-DE" sz="1200" i="1" dirty="0">
                <a:solidFill>
                  <a:srgbClr val="6D6D6D"/>
                </a:solidFill>
                <a:latin typeface="Consolas" panose="020B0609020204030204" pitchFamily="49" charset="0"/>
              </a:rPr>
              <a:t>// </a:t>
            </a:r>
            <a:r>
              <a:rPr lang="de-DE" sz="1200" i="1" dirty="0" err="1">
                <a:solidFill>
                  <a:srgbClr val="6D6D6D"/>
                </a:solidFill>
                <a:latin typeface="Consolas" panose="020B0609020204030204" pitchFamily="49" charset="0"/>
              </a:rPr>
              <a:t>output</a:t>
            </a:r>
            <a:r>
              <a:rPr lang="de-DE" sz="1200" i="1" dirty="0">
                <a:solidFill>
                  <a:srgbClr val="6D6D6D"/>
                </a:solidFill>
                <a:latin typeface="Consolas" panose="020B0609020204030204" pitchFamily="49" charset="0"/>
              </a:rPr>
              <a:t> </a:t>
            </a:r>
            <a:r>
              <a:rPr lang="de-DE" sz="1200" i="1" dirty="0" smtClean="0">
                <a:solidFill>
                  <a:srgbClr val="6D6D6D"/>
                </a:solidFill>
                <a:latin typeface="Consolas" panose="020B0609020204030204" pitchFamily="49" charset="0"/>
              </a:rPr>
              <a:t>type</a:t>
            </a:r>
            <a:endParaRPr lang="de-DE" sz="1200" i="1" dirty="0">
              <a:solidFill>
                <a:srgbClr val="6D6D6D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Tuple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200" i="1" dirty="0">
                <a:solidFill>
                  <a:srgbClr val="6D6D6D"/>
                </a:solidFill>
                <a:latin typeface="Consolas" panose="020B0609020204030204" pitchFamily="49" charset="0"/>
              </a:rPr>
              <a:t>// </a:t>
            </a:r>
            <a:r>
              <a:rPr lang="de-DE" sz="1200" i="1" dirty="0" err="1">
                <a:solidFill>
                  <a:srgbClr val="6D6D6D"/>
                </a:solidFill>
                <a:latin typeface="Consolas" panose="020B0609020204030204" pitchFamily="49" charset="0"/>
              </a:rPr>
              <a:t>key</a:t>
            </a:r>
            <a:r>
              <a:rPr lang="de-DE" sz="1200" i="1" dirty="0">
                <a:solidFill>
                  <a:srgbClr val="6D6D6D"/>
                </a:solidFill>
                <a:latin typeface="Consolas" panose="020B0609020204030204" pitchFamily="49" charset="0"/>
              </a:rPr>
              <a:t> </a:t>
            </a:r>
            <a:r>
              <a:rPr lang="de-DE" sz="1200" i="1" dirty="0" smtClean="0">
                <a:solidFill>
                  <a:srgbClr val="6D6D6D"/>
                </a:solidFill>
                <a:latin typeface="Consolas" panose="020B0609020204030204" pitchFamily="49" charset="0"/>
              </a:rPr>
              <a:t>type</a:t>
            </a:r>
            <a:endParaRPr lang="de-DE" sz="1200" i="1" dirty="0">
              <a:solidFill>
                <a:srgbClr val="6D6D6D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TimeWindow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sz="1200" i="1" dirty="0">
                <a:solidFill>
                  <a:srgbClr val="6D6D6D"/>
                </a:solidFill>
                <a:latin typeface="Consolas" panose="020B0609020204030204" pitchFamily="49" charset="0"/>
              </a:rPr>
              <a:t>// </a:t>
            </a:r>
            <a:r>
              <a:rPr lang="de-DE" sz="1200" i="1" dirty="0" err="1">
                <a:solidFill>
                  <a:srgbClr val="6D6D6D"/>
                </a:solidFill>
                <a:latin typeface="Consolas" panose="020B0609020204030204" pitchFamily="49" charset="0"/>
              </a:rPr>
              <a:t>window</a:t>
            </a:r>
            <a:r>
              <a:rPr lang="de-DE" sz="1200" i="1" dirty="0">
                <a:solidFill>
                  <a:srgbClr val="6D6D6D"/>
                </a:solidFill>
                <a:latin typeface="Consolas" panose="020B0609020204030204" pitchFamily="49" charset="0"/>
              </a:rPr>
              <a:t> </a:t>
            </a:r>
            <a:r>
              <a:rPr lang="de-DE" sz="1200" i="1" dirty="0" smtClean="0">
                <a:solidFill>
                  <a:srgbClr val="6D6D6D"/>
                </a:solidFill>
                <a:latin typeface="Consolas" panose="020B0609020204030204" pitchFamily="49" charset="0"/>
              </a:rPr>
              <a:t>type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 smtClean="0">
                <a:solidFill>
                  <a:srgbClr val="818100"/>
                </a:solidFill>
                <a:latin typeface="Consolas" panose="020B0609020204030204" pitchFamily="49" charset="0"/>
              </a:rPr>
              <a:t>    @</a:t>
            </a:r>
            <a:r>
              <a:rPr lang="de-DE" sz="1200" dirty="0" err="1" smtClean="0">
                <a:solidFill>
                  <a:srgbClr val="818100"/>
                </a:solidFill>
                <a:latin typeface="Consolas" panose="020B0609020204030204" pitchFamily="49" charset="0"/>
              </a:rPr>
              <a:t>Override</a:t>
            </a:r>
            <a:endParaRPr lang="de-DE" sz="1200" dirty="0">
              <a:solidFill>
                <a:srgbClr val="8181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</a:rPr>
              <a:t>    </a:t>
            </a:r>
            <a:r>
              <a:rPr lang="de-DE" sz="1200" b="1" dirty="0" err="1" smtClean="0">
                <a:solidFill>
                  <a:srgbClr val="000081"/>
                </a:solidFill>
                <a:latin typeface="Consolas" panose="020B0609020204030204" pitchFamily="49" charset="0"/>
              </a:rPr>
              <a:t>public</a:t>
            </a: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000081"/>
                </a:solidFill>
                <a:latin typeface="Consolas" panose="020B0609020204030204" pitchFamily="49" charset="0"/>
              </a:rPr>
              <a:t>void</a:t>
            </a:r>
            <a:r>
              <a:rPr lang="de-DE" sz="1200" b="1" dirty="0">
                <a:solidFill>
                  <a:srgbClr val="000081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apply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Tuple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TimeWindow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Iterable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&lt;Tuple2&lt;String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, Integer&gt;&gt;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persons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Collector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&lt;Tuple3&lt;Integer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, Long, Integer&gt;&gt; out)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age = ((Tuple1&lt;Integer&gt;)key).f0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</a:rPr>
              <a:t>        </a:t>
            </a:r>
            <a:r>
              <a:rPr lang="de-DE" sz="1200" b="1" dirty="0" err="1" smtClean="0">
                <a:solidFill>
                  <a:srgbClr val="000081"/>
                </a:solidFill>
                <a:latin typeface="Consolas" panose="020B0609020204030204" pitchFamily="49" charset="0"/>
              </a:rPr>
              <a:t>for</a:t>
            </a: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(Tuple2&lt;String, Integer&gt; p :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 }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 smtClean="0">
                <a:solidFill>
                  <a:srgbClr val="6D6D6D"/>
                </a:solidFill>
                <a:latin typeface="Consolas" panose="020B0609020204030204" pitchFamily="49" charset="0"/>
              </a:rPr>
              <a:t>        </a:t>
            </a:r>
            <a:r>
              <a:rPr lang="de-DE" sz="1200" i="1" dirty="0" smtClean="0">
                <a:solidFill>
                  <a:srgbClr val="6D6D6D"/>
                </a:solidFill>
                <a:latin typeface="Consolas" panose="020B0609020204030204" pitchFamily="49" charset="0"/>
              </a:rPr>
              <a:t>// </a:t>
            </a:r>
            <a:r>
              <a:rPr lang="de-DE" sz="1200" i="1" dirty="0" err="1">
                <a:solidFill>
                  <a:srgbClr val="6D6D6D"/>
                </a:solidFill>
                <a:latin typeface="Consolas" panose="020B0609020204030204" pitchFamily="49" charset="0"/>
              </a:rPr>
              <a:t>return</a:t>
            </a:r>
            <a:r>
              <a:rPr lang="de-DE" sz="1200" i="1" dirty="0">
                <a:solidFill>
                  <a:srgbClr val="6D6D6D"/>
                </a:solidFill>
                <a:latin typeface="Consolas" panose="020B0609020204030204" pitchFamily="49" charset="0"/>
              </a:rPr>
              <a:t> (</a:t>
            </a:r>
            <a:r>
              <a:rPr lang="de-DE" sz="1200" i="1" dirty="0" err="1">
                <a:solidFill>
                  <a:srgbClr val="6D6D6D"/>
                </a:solidFill>
                <a:latin typeface="Consolas" panose="020B0609020204030204" pitchFamily="49" charset="0"/>
              </a:rPr>
              <a:t>age</a:t>
            </a:r>
            <a:r>
              <a:rPr lang="de-DE" sz="1200" i="1" dirty="0">
                <a:solidFill>
                  <a:srgbClr val="6D6D6D"/>
                </a:solidFill>
                <a:latin typeface="Consolas" panose="020B0609020204030204" pitchFamily="49" charset="0"/>
              </a:rPr>
              <a:t>, </a:t>
            </a:r>
            <a:r>
              <a:rPr lang="de-DE" sz="1200" i="1" dirty="0" err="1">
                <a:solidFill>
                  <a:srgbClr val="6D6D6D"/>
                </a:solidFill>
                <a:latin typeface="Consolas" panose="020B0609020204030204" pitchFamily="49" charset="0"/>
              </a:rPr>
              <a:t>window</a:t>
            </a:r>
            <a:r>
              <a:rPr lang="de-DE" sz="1200" i="1" dirty="0">
                <a:solidFill>
                  <a:srgbClr val="6D6D6D"/>
                </a:solidFill>
                <a:latin typeface="Consolas" panose="020B0609020204030204" pitchFamily="49" charset="0"/>
              </a:rPr>
              <a:t>-end-time, </a:t>
            </a:r>
            <a:r>
              <a:rPr lang="de-DE" sz="1200" i="1" dirty="0" err="1">
                <a:solidFill>
                  <a:srgbClr val="6D6D6D"/>
                </a:solidFill>
                <a:latin typeface="Consolas" panose="020B0609020204030204" pitchFamily="49" charset="0"/>
              </a:rPr>
              <a:t>count</a:t>
            </a:r>
            <a:r>
              <a:rPr lang="de-DE" sz="1200" i="1" dirty="0" smtClean="0">
                <a:solidFill>
                  <a:srgbClr val="6D6D6D"/>
                </a:solidFill>
                <a:latin typeface="Consolas" panose="020B0609020204030204" pitchFamily="49" charset="0"/>
              </a:rPr>
              <a:t>)</a:t>
            </a:r>
            <a:endParaRPr lang="de-DE" sz="1200" i="1" dirty="0">
              <a:solidFill>
                <a:srgbClr val="6D6D6D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out.collect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smtClean="0">
                <a:solidFill>
                  <a:srgbClr val="000081"/>
                </a:solidFill>
                <a:latin typeface="Consolas" panose="020B0609020204030204" pitchFamily="49" charset="0"/>
              </a:rPr>
              <a:t>new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Tuple3&lt;&gt;(age,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window.getEnd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200" dirty="0">
              <a:solidFill>
                <a:srgbClr val="6D6D6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Stateful</a:t>
            </a:r>
            <a:r>
              <a:rPr lang="en-US" dirty="0" smtClean="0"/>
              <a:t> Functions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05784"/>
            <a:ext cx="8392160" cy="3935324"/>
          </a:xfrm>
        </p:spPr>
        <p:txBody>
          <a:bodyPr>
            <a:noAutofit/>
          </a:bodyPr>
          <a:lstStyle/>
          <a:p>
            <a:r>
              <a:rPr lang="en-US" sz="1800" dirty="0"/>
              <a:t>All DataStream functions can be </a:t>
            </a:r>
            <a:r>
              <a:rPr lang="en-US" sz="1800" dirty="0" err="1" smtClean="0"/>
              <a:t>stateful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r>
              <a:rPr lang="en-US" sz="1800" dirty="0" smtClean="0"/>
              <a:t>(</a:t>
            </a:r>
            <a:r>
              <a:rPr lang="en-US" sz="1800" dirty="0"/>
              <a:t>State </a:t>
            </a:r>
            <a:r>
              <a:rPr lang="en-US" sz="1800" dirty="0" smtClean="0"/>
              <a:t>can be </a:t>
            </a:r>
            <a:r>
              <a:rPr lang="en-US" sz="1800" dirty="0" err="1"/>
              <a:t>checkpointed</a:t>
            </a:r>
            <a:r>
              <a:rPr lang="en-US" sz="1800" dirty="0"/>
              <a:t> and </a:t>
            </a:r>
            <a:r>
              <a:rPr lang="en-US" sz="1800" dirty="0" smtClean="0"/>
              <a:t>recovered in </a:t>
            </a:r>
            <a:r>
              <a:rPr lang="en-US" sz="1800" dirty="0"/>
              <a:t>case of a </a:t>
            </a:r>
            <a:r>
              <a:rPr lang="en-US" sz="1800" dirty="0" smtClean="0"/>
              <a:t>failure.)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Types of states:</a:t>
            </a:r>
            <a:br>
              <a:rPr lang="en-US" sz="1800" dirty="0" smtClean="0"/>
            </a:br>
            <a:endParaRPr lang="en-US" sz="1800" dirty="0" smtClean="0"/>
          </a:p>
          <a:p>
            <a:pPr lvl="1"/>
            <a:r>
              <a:rPr lang="de-DE" sz="1600" b="1" i="1" dirty="0" err="1"/>
              <a:t>Local</a:t>
            </a:r>
            <a:r>
              <a:rPr lang="de-DE" sz="1600" b="1" i="1" dirty="0"/>
              <a:t> </a:t>
            </a:r>
            <a:r>
              <a:rPr lang="de-DE" sz="1600" b="1" i="1" dirty="0" smtClean="0"/>
              <a:t>State</a:t>
            </a:r>
            <a:br>
              <a:rPr lang="de-DE" sz="1600" b="1" i="1" dirty="0" smtClean="0"/>
            </a:br>
            <a:r>
              <a:rPr lang="en-US" sz="1600" dirty="0" smtClean="0"/>
              <a:t>Functions </a:t>
            </a:r>
            <a:r>
              <a:rPr lang="en-US" sz="1600" dirty="0"/>
              <a:t>can register </a:t>
            </a:r>
            <a:r>
              <a:rPr lang="en-US" sz="1600" dirty="0" smtClean="0"/>
              <a:t>local variables </a:t>
            </a:r>
            <a:r>
              <a:rPr lang="en-US" sz="1600" dirty="0"/>
              <a:t>to be </a:t>
            </a:r>
            <a:r>
              <a:rPr lang="en-US" sz="1600" dirty="0" err="1"/>
              <a:t>checkpointed</a:t>
            </a:r>
            <a:r>
              <a:rPr lang="en-US" sz="1600" dirty="0" smtClean="0"/>
              <a:t>.</a:t>
            </a:r>
            <a:br>
              <a:rPr lang="en-US" sz="1600" dirty="0" smtClean="0"/>
            </a:br>
            <a:endParaRPr lang="de-DE" sz="1600" dirty="0" smtClean="0"/>
          </a:p>
          <a:p>
            <a:pPr lvl="1"/>
            <a:r>
              <a:rPr lang="de-DE" sz="1600" b="1" i="1" dirty="0" smtClean="0"/>
              <a:t>Key-</a:t>
            </a:r>
            <a:r>
              <a:rPr lang="de-DE" sz="1600" b="1" i="1" dirty="0" err="1" smtClean="0"/>
              <a:t>Partitioned</a:t>
            </a:r>
            <a:r>
              <a:rPr lang="de-DE" sz="1600" b="1" i="1" dirty="0" smtClean="0"/>
              <a:t> State</a:t>
            </a:r>
            <a:br>
              <a:rPr lang="de-DE" sz="1600" b="1" i="1" dirty="0" smtClean="0"/>
            </a:br>
            <a:r>
              <a:rPr lang="en-US" sz="1600" i="1" dirty="0"/>
              <a:t>Functions on a </a:t>
            </a:r>
            <a:r>
              <a:rPr lang="en-US" sz="1600" i="1" dirty="0" smtClean="0"/>
              <a:t>keyed stream </a:t>
            </a:r>
            <a:r>
              <a:rPr lang="en-US" sz="1600" i="1" dirty="0"/>
              <a:t>can access and update </a:t>
            </a: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sz="1600" i="1" dirty="0" smtClean="0"/>
              <a:t>state </a:t>
            </a:r>
            <a:r>
              <a:rPr lang="en-US" sz="1600" i="1" dirty="0"/>
              <a:t>scoped </a:t>
            </a:r>
            <a:r>
              <a:rPr lang="en-US" sz="1600" i="1" dirty="0" smtClean="0"/>
              <a:t>to the </a:t>
            </a:r>
            <a:r>
              <a:rPr lang="en-US" sz="1600" i="1" dirty="0"/>
              <a:t>current key.</a:t>
            </a:r>
            <a:endParaRPr lang="en-US" sz="1600" dirty="0" smtClean="0"/>
          </a:p>
          <a:p>
            <a:endParaRPr lang="de-DE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38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Key-Partitioned </a:t>
            </a:r>
            <a:r>
              <a:rPr lang="en-US" dirty="0"/>
              <a:t>State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05784"/>
            <a:ext cx="8392160" cy="3935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KeyedStream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&lt;Tuple2&lt;String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String&gt;, Tuple&gt;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keyedStream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aStream.keyBy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(0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DataStream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&lt;Long&gt;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keyedStream.map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MapWithCounter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de-DE" sz="1200" b="1" dirty="0">
              <a:solidFill>
                <a:srgbClr val="00008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1200" b="1" dirty="0">
              <a:solidFill>
                <a:srgbClr val="00008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b="1" dirty="0" err="1">
                <a:solidFill>
                  <a:srgbClr val="000081"/>
                </a:solidFill>
                <a:latin typeface="Consolas" panose="020B0609020204030204" pitchFamily="49" charset="0"/>
              </a:rPr>
              <a:t>public</a:t>
            </a:r>
            <a:r>
              <a:rPr lang="de-DE" sz="1200" b="1" dirty="0">
                <a:solidFill>
                  <a:srgbClr val="000081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000081"/>
                </a:solidFill>
                <a:latin typeface="Consolas" panose="020B0609020204030204" pitchFamily="49" charset="0"/>
              </a:rPr>
              <a:t>static</a:t>
            </a:r>
            <a:r>
              <a:rPr lang="de-DE" sz="1200" b="1" dirty="0">
                <a:solidFill>
                  <a:srgbClr val="000081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000081"/>
                </a:solidFill>
                <a:latin typeface="Consolas" panose="020B0609020204030204" pitchFamily="49" charset="0"/>
              </a:rPr>
              <a:t>class</a:t>
            </a:r>
            <a:r>
              <a:rPr lang="de-DE" sz="1200" b="1" dirty="0">
                <a:solidFill>
                  <a:srgbClr val="000081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MapWithCounter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 smtClean="0">
                <a:solidFill>
                  <a:srgbClr val="000081"/>
                </a:solidFill>
                <a:latin typeface="Consolas" panose="020B0609020204030204" pitchFamily="49" charset="0"/>
              </a:rPr>
              <a:t>extends</a:t>
            </a: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</a:rPr>
              <a:t> </a:t>
            </a:r>
            <a:r>
              <a:rPr lang="de-DE" sz="12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Rich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MapFunction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&lt;Tuple2&lt;String, String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&gt;, Long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</a:rPr>
              <a:t>    private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ValueState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&lt;Long&gt; </a:t>
            </a:r>
            <a:r>
              <a:rPr lang="de-DE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totalLengthByKey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818100"/>
                </a:solidFill>
                <a:latin typeface="Consolas" panose="020B0609020204030204" pitchFamily="49" charset="0"/>
              </a:rPr>
              <a:t>    @</a:t>
            </a:r>
            <a:r>
              <a:rPr lang="de-DE" sz="1200" dirty="0" err="1" smtClean="0">
                <a:solidFill>
                  <a:srgbClr val="818100"/>
                </a:solidFill>
                <a:latin typeface="Consolas" panose="020B0609020204030204" pitchFamily="49" charset="0"/>
              </a:rPr>
              <a:t>Override</a:t>
            </a:r>
            <a:endParaRPr lang="de-DE" sz="1200" dirty="0">
              <a:solidFill>
                <a:srgbClr val="8181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000081"/>
                </a:solidFill>
                <a:latin typeface="Consolas" panose="020B0609020204030204" pitchFamily="49" charset="0"/>
              </a:rPr>
              <a:t>    public </a:t>
            </a:r>
            <a:r>
              <a:rPr lang="en-US" sz="1200" b="1" dirty="0">
                <a:solidFill>
                  <a:srgbClr val="000081"/>
                </a:solidFill>
                <a:latin typeface="Consolas" panose="020B0609020204030204" pitchFamily="49" charset="0"/>
              </a:rPr>
              <a:t>void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open(Configuration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totalLengthByKey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getRuntimeContext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de-DE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getState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totalLengthByKey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",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Long.class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, 0L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818100"/>
                </a:solidFill>
                <a:latin typeface="Consolas" panose="020B0609020204030204" pitchFamily="49" charset="0"/>
              </a:rPr>
              <a:t>    @</a:t>
            </a:r>
            <a:r>
              <a:rPr lang="de-DE" sz="1200" dirty="0" err="1" smtClean="0">
                <a:solidFill>
                  <a:srgbClr val="818100"/>
                </a:solidFill>
                <a:latin typeface="Consolas" panose="020B0609020204030204" pitchFamily="49" charset="0"/>
              </a:rPr>
              <a:t>Override</a:t>
            </a:r>
            <a:endParaRPr lang="de-DE" sz="1200" dirty="0">
              <a:solidFill>
                <a:srgbClr val="8181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000081"/>
                </a:solidFill>
                <a:latin typeface="Consolas" panose="020B0609020204030204" pitchFamily="49" charset="0"/>
              </a:rPr>
              <a:t>    public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map(Tuple2&lt;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String,String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value) </a:t>
            </a:r>
            <a:r>
              <a:rPr lang="en-US" sz="1200" b="1" dirty="0">
                <a:solidFill>
                  <a:srgbClr val="000081"/>
                </a:solidFill>
                <a:latin typeface="Consolas" panose="020B0609020204030204" pitchFamily="49" charset="0"/>
              </a:rPr>
              <a:t>throws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Exception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newTotalLength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totalLengthByKey.value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+ value.f1.length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totalLengthByKey.</a:t>
            </a:r>
            <a:r>
              <a:rPr lang="de-DE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update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newTotalLength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</a:rPr>
              <a:t>        </a:t>
            </a:r>
            <a:r>
              <a:rPr lang="de-DE" sz="1200" b="1" dirty="0" err="1" smtClean="0">
                <a:solidFill>
                  <a:srgbClr val="000081"/>
                </a:solidFill>
                <a:latin typeface="Consolas" panose="020B0609020204030204" pitchFamily="49" charset="0"/>
              </a:rPr>
              <a:t>return</a:t>
            </a: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totalLengthByKey.value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5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00352"/>
            <a:ext cx="7772400" cy="213740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venir Next Regular"/>
                <a:cs typeface="Avenir Next Regular"/>
              </a:rPr>
              <a:t>flink.apache.org</a:t>
            </a:r>
            <a:br>
              <a:rPr lang="en-US" sz="3600" dirty="0" smtClean="0">
                <a:latin typeface="Avenir Next Regular"/>
                <a:cs typeface="Avenir Next Regular"/>
              </a:rPr>
            </a:br>
            <a:r>
              <a:rPr lang="en-US" sz="3600" dirty="0" smtClean="0">
                <a:latin typeface="Avenir Next Regular"/>
                <a:cs typeface="Avenir Next Regular"/>
              </a:rPr>
              <a:t>@</a:t>
            </a:r>
            <a:r>
              <a:rPr lang="en-US" sz="3600" dirty="0" err="1" smtClean="0">
                <a:latin typeface="Avenir Next Regular"/>
                <a:cs typeface="Avenir Next Regular"/>
              </a:rPr>
              <a:t>ApacheFlink</a:t>
            </a:r>
            <a:r>
              <a:rPr lang="en-US" sz="3600" dirty="0" smtClean="0">
                <a:latin typeface="Avenir Next Regular"/>
                <a:cs typeface="Avenir Next Regular"/>
              </a:rPr>
              <a:t/>
            </a:r>
            <a:br>
              <a:rPr lang="en-US" sz="3600" dirty="0" smtClean="0">
                <a:latin typeface="Avenir Next Regular"/>
                <a:cs typeface="Avenir Next Regular"/>
              </a:rPr>
            </a:br>
            <a:r>
              <a:rPr lang="en-US" sz="3600" dirty="0" smtClean="0">
                <a:latin typeface="Avenir Next Regular"/>
                <a:cs typeface="Avenir Next Regular"/>
              </a:rPr>
              <a:t/>
            </a:r>
            <a:br>
              <a:rPr lang="en-US" sz="3600" dirty="0" smtClean="0">
                <a:latin typeface="Avenir Next Regular"/>
                <a:cs typeface="Avenir Next Regular"/>
              </a:rPr>
            </a:br>
            <a:r>
              <a:rPr lang="en-US" sz="2200" dirty="0" smtClean="0">
                <a:latin typeface="Avenir Next Regular"/>
                <a:cs typeface="Avenir Next Regular"/>
              </a:rPr>
              <a:t>Or follow me on Twitter: @</a:t>
            </a:r>
            <a:r>
              <a:rPr lang="en-US" sz="2200" dirty="0" err="1" smtClean="0">
                <a:latin typeface="Avenir Next Regular"/>
                <a:cs typeface="Avenir Next Regular"/>
              </a:rPr>
              <a:t>twalthr</a:t>
            </a:r>
            <a:endParaRPr lang="en-US" sz="3600" dirty="0">
              <a:latin typeface="Avenir Next Regular"/>
              <a:cs typeface="Avenir Next Regular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4089" y="872097"/>
            <a:ext cx="2195823" cy="192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2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13878" y="1182740"/>
            <a:ext cx="8116269" cy="1141485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Avenir Black"/>
                <a:cs typeface="Avenir Black"/>
              </a:rPr>
              <a:t>DataSet</a:t>
            </a:r>
            <a:r>
              <a:rPr lang="en-US" dirty="0" smtClean="0">
                <a:latin typeface="Avenir Black"/>
                <a:cs typeface="Avenir Black"/>
              </a:rPr>
              <a:t> API</a:t>
            </a:r>
            <a:endParaRPr lang="en-US" sz="3600" dirty="0">
              <a:latin typeface="Avenir Book"/>
              <a:cs typeface="Avenir Book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05" y="2970450"/>
            <a:ext cx="1778308" cy="177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9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 err="1" smtClean="0"/>
              <a:t>WordCount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57200" y="979200"/>
            <a:ext cx="8392160" cy="40619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throws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Exception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// 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 up the execution 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environment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final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ExecutionEnvironment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env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ExecutionEnvironment.</a:t>
            </a:r>
            <a:r>
              <a:rPr lang="de-DE" sz="1200" i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getExecutionEnvironment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500" i="1" dirty="0" smtClean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// 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 input data either from file or use example 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DataSet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&lt;String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inputText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env.readTextFile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5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DataSet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&lt;Tuple2&lt;String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Integer&gt;&gt;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counts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de-DE" sz="1200" i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i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split up the lines in tuples containing: (word,1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inputText.flatMap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b="1" dirty="0" err="1" smtClean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Tokenizer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// 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 by the tuple field "0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.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groupBy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//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sum up tuple field "1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.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reduceGroup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b="1" dirty="0" err="1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de-DE" sz="1200" b="1" dirty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SumWords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de-DE" sz="5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// </a:t>
            </a:r>
            <a:r>
              <a:rPr lang="de-DE" sz="1200" i="1" dirty="0" err="1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emit</a:t>
            </a:r>
            <a:r>
              <a:rPr lang="de-DE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i="1" dirty="0" err="1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result</a:t>
            </a:r>
            <a:endParaRPr lang="de-DE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counts.writeAsCsv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de-DE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], 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de-DE" sz="1200" b="1" dirty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\n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 </a:t>
            </a:r>
            <a:r>
              <a:rPr lang="de-DE" sz="1200" b="1" dirty="0" smtClean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// </a:t>
            </a:r>
            <a:r>
              <a:rPr lang="de-DE" sz="1200" i="1" dirty="0" err="1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execute</a:t>
            </a:r>
            <a:r>
              <a:rPr lang="de-DE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i="1" dirty="0" err="1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program</a:t>
            </a:r>
            <a:endParaRPr lang="de-DE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env.execute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de-DE" sz="1200" b="1" dirty="0" err="1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WordCount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b="1" dirty="0" err="1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Example</a:t>
            </a:r>
            <a:r>
              <a:rPr lang="de-DE" sz="1200" b="1" dirty="0" smtClean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de-DE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84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Execution</a:t>
            </a:r>
            <a:r>
              <a:rPr lang="de-DE" dirty="0"/>
              <a:t> Environment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57200" y="979200"/>
            <a:ext cx="8392160" cy="40619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throws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Exception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// 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 up the execution 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environment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final </a:t>
            </a:r>
            <a:r>
              <a:rPr lang="de-DE" sz="12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ExecutionEnvironment</a:t>
            </a:r>
            <a:r>
              <a:rPr lang="de-DE" sz="12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env</a:t>
            </a:r>
            <a:r>
              <a:rPr lang="de-DE" sz="12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de-DE" sz="1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ExecutionEnvironment.</a:t>
            </a:r>
            <a:r>
              <a:rPr lang="de-DE" sz="1200" i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getExecutionEnvironment</a:t>
            </a:r>
            <a:r>
              <a:rPr lang="de-DE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500" i="1" dirty="0" smtClean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// 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 input data either from file or use example 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DataSet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&lt;String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inputText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de-DE" sz="12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env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.readTextFile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5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DataSet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&lt;Tuple2&lt;String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Integer&gt;&gt;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counts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de-DE" sz="1200" i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i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split up the lines in tuples containing: (word,1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inputText.flatMap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b="1" dirty="0" err="1" smtClean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Tokenizer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// 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 by the tuple field "0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.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groupBy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//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sum up tuple field "1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.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reduceGroup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b="1" dirty="0" err="1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de-DE" sz="1200" b="1" dirty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SumWords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de-DE" sz="5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// </a:t>
            </a:r>
            <a:r>
              <a:rPr lang="de-DE" sz="1200" i="1" dirty="0" err="1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emit</a:t>
            </a:r>
            <a:r>
              <a:rPr lang="de-DE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i="1" dirty="0" err="1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result</a:t>
            </a:r>
            <a:endParaRPr lang="de-DE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counts.writeAsCsv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de-DE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], 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de-DE" sz="1200" b="1" dirty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\n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 </a:t>
            </a:r>
            <a:r>
              <a:rPr lang="de-DE" sz="1200" b="1" dirty="0" smtClean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// </a:t>
            </a:r>
            <a:r>
              <a:rPr lang="de-DE" sz="1200" i="1" dirty="0" err="1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execute</a:t>
            </a:r>
            <a:r>
              <a:rPr lang="de-DE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i="1" dirty="0" err="1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program</a:t>
            </a:r>
            <a:endParaRPr lang="de-DE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env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.execute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de-DE" sz="1200" b="1" dirty="0" err="1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WordCount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b="1" dirty="0" err="1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Example</a:t>
            </a:r>
            <a:r>
              <a:rPr lang="de-DE" sz="1200" b="1" dirty="0" smtClean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de-DE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74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Data </a:t>
            </a:r>
            <a:r>
              <a:rPr lang="de-DE" dirty="0" err="1"/>
              <a:t>Sources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57200" y="979200"/>
            <a:ext cx="8392160" cy="40619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throws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Exception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// 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 up the execution 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environment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final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ExecutionEnvironment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env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ExecutionEnvironment.</a:t>
            </a:r>
            <a:r>
              <a:rPr lang="de-DE" sz="1200" i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getExecutionEnvironment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500" i="1" dirty="0" smtClean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// 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 input data either from file or use example 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DataSet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&lt;String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inputText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env.</a:t>
            </a:r>
            <a:r>
              <a:rPr lang="de-DE" sz="12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readTextFile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5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DataSet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&lt;Tuple2&lt;String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Integer&gt;&gt;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counts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de-DE" sz="1200" i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i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split up the lines in tuples containing: (word,1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inputText.flatMap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b="1" dirty="0" err="1" smtClean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Tokenizer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// 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 by the tuple field "0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.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groupBy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//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sum up tuple field "1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.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reduceGroup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b="1" dirty="0" err="1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de-DE" sz="1200" b="1" dirty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SumWords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de-DE" sz="5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// </a:t>
            </a:r>
            <a:r>
              <a:rPr lang="de-DE" sz="1200" i="1" dirty="0" err="1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emit</a:t>
            </a:r>
            <a:r>
              <a:rPr lang="de-DE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i="1" dirty="0" err="1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result</a:t>
            </a:r>
            <a:endParaRPr lang="de-DE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counts.writeAsCsv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de-DE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], 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de-DE" sz="1200" b="1" dirty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\n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 </a:t>
            </a:r>
            <a:r>
              <a:rPr lang="de-DE" sz="1200" b="1" dirty="0" smtClean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// </a:t>
            </a:r>
            <a:r>
              <a:rPr lang="de-DE" sz="1200" i="1" dirty="0" err="1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execute</a:t>
            </a:r>
            <a:r>
              <a:rPr lang="de-DE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i="1" dirty="0" err="1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program</a:t>
            </a:r>
            <a:endParaRPr lang="de-DE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env.execute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de-DE" sz="1200" b="1" dirty="0" err="1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WordCount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b="1" dirty="0" err="1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Example</a:t>
            </a:r>
            <a:r>
              <a:rPr lang="de-DE" sz="1200" b="1" dirty="0" smtClean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de-DE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49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Data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57200" y="979200"/>
            <a:ext cx="8392160" cy="40619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throws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Exception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// 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 up the execution 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environment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final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ExecutionEnvironment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env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ExecutionEnvironment.</a:t>
            </a:r>
            <a:r>
              <a:rPr lang="de-DE" sz="1200" i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getExecutionEnvironment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500" i="1" dirty="0" smtClean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// 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 input data either from file or use example 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DataSet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de-DE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inputText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env.readTextFile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5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DataSet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de-DE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Tuple2&lt;String</a:t>
            </a:r>
            <a:r>
              <a:rPr lang="de-DE" sz="12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Integer&gt;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counts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de-DE" sz="1200" i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i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split up the lines in tuples containing: (word,1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inputText.flatMap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b="1" dirty="0" err="1" smtClean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Tokenizer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// 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 by the tuple field "0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.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groupBy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//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sum up tuple field "1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.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reduceGroup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b="1" dirty="0" err="1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de-DE" sz="1200" b="1" dirty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SumWords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de-DE" sz="5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// </a:t>
            </a:r>
            <a:r>
              <a:rPr lang="de-DE" sz="1200" i="1" dirty="0" err="1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emit</a:t>
            </a:r>
            <a:r>
              <a:rPr lang="de-DE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i="1" dirty="0" err="1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result</a:t>
            </a:r>
            <a:endParaRPr lang="de-DE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counts.writeAsCsv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de-DE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], 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de-DE" sz="1200" b="1" dirty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\n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 </a:t>
            </a:r>
            <a:r>
              <a:rPr lang="de-DE" sz="1200" b="1" dirty="0" smtClean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// </a:t>
            </a:r>
            <a:r>
              <a:rPr lang="de-DE" sz="1200" i="1" dirty="0" err="1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execute</a:t>
            </a:r>
            <a:r>
              <a:rPr lang="de-DE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i="1" dirty="0" err="1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program</a:t>
            </a:r>
            <a:endParaRPr lang="de-DE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env.execute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de-DE" sz="1200" b="1" dirty="0" err="1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WordCount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b="1" dirty="0" err="1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Example</a:t>
            </a:r>
            <a:r>
              <a:rPr lang="de-DE" sz="1200" b="1" dirty="0" smtClean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de-DE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59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Transformations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57200" y="979200"/>
            <a:ext cx="8392160" cy="40619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throws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Exception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// 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 up the execution 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environment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final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ExecutionEnvironment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env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ExecutionEnvironment.</a:t>
            </a:r>
            <a:r>
              <a:rPr lang="de-DE" sz="1200" i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getExecutionEnvironment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500" i="1" dirty="0" smtClean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// 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 input data either from file or use example 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DataSet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&lt;String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inputText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env.readTextFile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5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DataSet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&lt;Tuple2&lt;String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Integer&gt;&gt;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counts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de-DE" sz="1200" i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i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split up the lines in tuples containing: (word,1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inputText.</a:t>
            </a:r>
            <a:r>
              <a:rPr lang="de-DE" sz="1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flatMap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b="1" dirty="0" err="1" smtClean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Tokenizer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// 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 by the tuple field "0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.</a:t>
            </a:r>
            <a:r>
              <a:rPr lang="de-DE" sz="12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groupBy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//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sum up tuple field "1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.</a:t>
            </a:r>
            <a:r>
              <a:rPr lang="de-DE" sz="12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reduceGroup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b="1" dirty="0" err="1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de-DE" sz="1200" b="1" dirty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SumWords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de-DE" sz="5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// </a:t>
            </a:r>
            <a:r>
              <a:rPr lang="de-DE" sz="1200" i="1" dirty="0" err="1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emit</a:t>
            </a:r>
            <a:r>
              <a:rPr lang="de-DE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i="1" dirty="0" err="1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result</a:t>
            </a:r>
            <a:endParaRPr lang="de-DE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counts.writeAsCsv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de-DE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], 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de-DE" sz="1200" b="1" dirty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\n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 </a:t>
            </a:r>
            <a:r>
              <a:rPr lang="de-DE" sz="1200" b="1" dirty="0" smtClean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// </a:t>
            </a:r>
            <a:r>
              <a:rPr lang="de-DE" sz="1200" i="1" dirty="0" err="1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execute</a:t>
            </a:r>
            <a:r>
              <a:rPr lang="de-DE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i="1" dirty="0" err="1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program</a:t>
            </a:r>
            <a:endParaRPr lang="de-DE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env.execute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de-DE" sz="1200" b="1" dirty="0" err="1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WordCount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b="1" dirty="0" err="1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Example</a:t>
            </a:r>
            <a:r>
              <a:rPr lang="de-DE" sz="1200" b="1" dirty="0" smtClean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de-DE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26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User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57200" y="979200"/>
            <a:ext cx="8392160" cy="40619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throws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Exception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// 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 up the execution 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environment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final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ExecutionEnvironment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env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ExecutionEnvironment.</a:t>
            </a:r>
            <a:r>
              <a:rPr lang="de-DE" sz="1200" i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getExecutionEnvironment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500" i="1" dirty="0" smtClean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// 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 input data either from file or use example 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DataSet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&lt;String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inputText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env.readTextFile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5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DataSet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&lt;Tuple2&lt;String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Integer&gt;&gt;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counts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de-DE" sz="1200" i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i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split up the lines in tuples containing: (word,1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inputText.flatMap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b="1" dirty="0" err="1" smtClean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de-DE" sz="1200" b="1" dirty="0" smtClean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Tokenizer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// 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 by the tuple field "0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.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groupBy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//</a:t>
            </a:r>
            <a:r>
              <a:rPr lang="en-US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sum up tuple field "1</a:t>
            </a:r>
            <a:r>
              <a:rPr lang="en-US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endParaRPr lang="en-US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.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reduceGroup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b="1" dirty="0" err="1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de-DE" sz="1200" b="1" dirty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SumWords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de-DE" sz="5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// </a:t>
            </a:r>
            <a:r>
              <a:rPr lang="de-DE" sz="1200" i="1" dirty="0" err="1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emit</a:t>
            </a:r>
            <a:r>
              <a:rPr lang="de-DE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i="1" dirty="0" err="1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result</a:t>
            </a:r>
            <a:endParaRPr lang="de-DE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counts.writeAsCsv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de-DE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], 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de-DE" sz="1200" b="1" dirty="0">
                <a:solidFill>
                  <a:srgbClr val="0000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\n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 </a:t>
            </a:r>
            <a:r>
              <a:rPr lang="de-DE" sz="1200" b="1" dirty="0" smtClean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i="1" dirty="0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// </a:t>
            </a:r>
            <a:r>
              <a:rPr lang="de-DE" sz="1200" i="1" dirty="0" err="1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execute</a:t>
            </a:r>
            <a:r>
              <a:rPr lang="de-DE" sz="1200" i="1" dirty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i="1" dirty="0" err="1" smtClean="0">
                <a:solidFill>
                  <a:srgbClr val="81818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program</a:t>
            </a:r>
            <a:endParaRPr lang="de-DE" sz="1200" i="1" dirty="0">
              <a:solidFill>
                <a:srgbClr val="81818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env.execute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de-DE" sz="1200" b="1" dirty="0" err="1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WordCount</a:t>
            </a:r>
            <a:r>
              <a:rPr lang="de-DE" sz="1200" b="1" dirty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b="1" dirty="0" err="1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Example</a:t>
            </a:r>
            <a:r>
              <a:rPr lang="de-DE" sz="1200" b="1" dirty="0" smtClean="0">
                <a:solidFill>
                  <a:srgbClr val="0081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de-DE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04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2229</Words>
  <Application>Microsoft Macintosh PowerPoint</Application>
  <PresentationFormat>On-screen Show (16:9)</PresentationFormat>
  <Paragraphs>452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Avenir Black</vt:lpstr>
      <vt:lpstr>Avenir Book</vt:lpstr>
      <vt:lpstr>Avenir Next Demi Bold</vt:lpstr>
      <vt:lpstr>Avenir Next Regular</vt:lpstr>
      <vt:lpstr>Calibri</vt:lpstr>
      <vt:lpstr>Consolas</vt:lpstr>
      <vt:lpstr>Courier New</vt:lpstr>
      <vt:lpstr>Wingdings</vt:lpstr>
      <vt:lpstr>Arial</vt:lpstr>
      <vt:lpstr>Office Theme</vt:lpstr>
      <vt:lpstr>3_Office Theme</vt:lpstr>
      <vt:lpstr>6_Office Theme</vt:lpstr>
      <vt:lpstr>Apache Flink APIs DataSet / DataStream</vt:lpstr>
      <vt:lpstr>Overview / Flink Stack</vt:lpstr>
      <vt:lpstr>DataSet API</vt:lpstr>
      <vt:lpstr>Example: WordCount</vt:lpstr>
      <vt:lpstr>Execution Environment</vt:lpstr>
      <vt:lpstr>Data Sources</vt:lpstr>
      <vt:lpstr>Data types</vt:lpstr>
      <vt:lpstr>Transformations</vt:lpstr>
      <vt:lpstr>User functions</vt:lpstr>
      <vt:lpstr>DataSinks</vt:lpstr>
      <vt:lpstr>Execute!</vt:lpstr>
      <vt:lpstr>User function example: Map</vt:lpstr>
      <vt:lpstr>User function example: Map</vt:lpstr>
      <vt:lpstr>User function example: Reduce</vt:lpstr>
      <vt:lpstr>Important Operators: .map()</vt:lpstr>
      <vt:lpstr>.flatMap(), .filter(), </vt:lpstr>
      <vt:lpstr>.join() </vt:lpstr>
      <vt:lpstr>.reduce(), .reduceGroup() </vt:lpstr>
      <vt:lpstr>DataStream API</vt:lpstr>
      <vt:lpstr>Example: Window WordCount</vt:lpstr>
      <vt:lpstr>DataSources</vt:lpstr>
      <vt:lpstr>.keyBy()</vt:lpstr>
      <vt:lpstr>Windows</vt:lpstr>
      <vt:lpstr>Windows</vt:lpstr>
      <vt:lpstr>Windows</vt:lpstr>
      <vt:lpstr>Windows</vt:lpstr>
      <vt:lpstr>Stateful Functions</vt:lpstr>
      <vt:lpstr>Key-Partitioned State</vt:lpstr>
      <vt:lpstr>flink.apache.org @ApacheFlink  Or follow me on Twitter: @twalthr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Walther</dc:creator>
  <cp:lastModifiedBy>Asterios Katifodimos</cp:lastModifiedBy>
  <cp:revision>84</cp:revision>
  <dcterms:created xsi:type="dcterms:W3CDTF">2015-03-30T11:32:09Z</dcterms:created>
  <dcterms:modified xsi:type="dcterms:W3CDTF">2016-04-07T16:04:25Z</dcterms:modified>
</cp:coreProperties>
</file>