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2" r:id="rId14"/>
    <p:sldId id="273" r:id="rId15"/>
    <p:sldId id="274" r:id="rId16"/>
    <p:sldId id="270" r:id="rId17"/>
    <p:sldId id="271" r:id="rId18"/>
    <p:sldId id="275"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800000"/>
    <a:srgbClr val="CC0000"/>
    <a:srgbClr val="FF0000"/>
    <a:srgbClr val="57D157"/>
    <a:srgbClr val="48E0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20" d="100"/>
          <a:sy n="120" d="100"/>
        </p:scale>
        <p:origin x="1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Test #1. N=1,000</a:t>
            </a:r>
            <a:r>
              <a:rPr lang="en-US" baseline="0"/>
              <a:t>  Max=100,000,000</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Timp mic</c:v>
                </c:pt>
              </c:strCache>
            </c:strRef>
          </c:tx>
          <c:spPr>
            <a:solidFill>
              <a:srgbClr val="57D157"/>
            </a:solidFill>
            <a:ln>
              <a:solidFill>
                <a:schemeClr val="accent6"/>
              </a:solidFill>
            </a:ln>
            <a:effectLst/>
            <a:sp3d>
              <a:contourClr>
                <a:schemeClr val="accent6"/>
              </a:contourClr>
            </a:sp3d>
          </c:spPr>
          <c:invertIfNegative val="0"/>
          <c:cat>
            <c:strRef>
              <c:f>Sheet1!$A$2:$A$10</c:f>
              <c:strCache>
                <c:ptCount val="9"/>
                <c:pt idx="0">
                  <c:v>QuickV: 0ms</c:v>
                </c:pt>
                <c:pt idx="1">
                  <c:v>Quick: 2ms</c:v>
                </c:pt>
                <c:pt idx="2">
                  <c:v>Merge: 0ms</c:v>
                </c:pt>
                <c:pt idx="3">
                  <c:v>Radix Biti: 0ms</c:v>
                </c:pt>
                <c:pt idx="4">
                  <c:v>Radix b2: 0ms</c:v>
                </c:pt>
                <c:pt idx="5">
                  <c:v>Radix b8: 0ms</c:v>
                </c:pt>
                <c:pt idx="6">
                  <c:v>Counting: 211ms</c:v>
                </c:pt>
                <c:pt idx="7">
                  <c:v>Bubble: 0ms</c:v>
                </c:pt>
                <c:pt idx="8">
                  <c:v>C++ STL: 0ms</c:v>
                </c:pt>
              </c:strCache>
            </c:strRef>
          </c:cat>
          <c:val>
            <c:numRef>
              <c:f>Sheet1!$B$2:$B$10</c:f>
              <c:numCache>
                <c:formatCode>General</c:formatCode>
                <c:ptCount val="9"/>
                <c:pt idx="0">
                  <c:v>0</c:v>
                </c:pt>
                <c:pt idx="2">
                  <c:v>0</c:v>
                </c:pt>
                <c:pt idx="3">
                  <c:v>0</c:v>
                </c:pt>
                <c:pt idx="4">
                  <c:v>0</c:v>
                </c:pt>
                <c:pt idx="5">
                  <c:v>0</c:v>
                </c:pt>
                <c:pt idx="7">
                  <c:v>0</c:v>
                </c:pt>
                <c:pt idx="8">
                  <c:v>0</c:v>
                </c:pt>
              </c:numCache>
            </c:numRef>
          </c:val>
          <c:extLst>
            <c:ext xmlns:c16="http://schemas.microsoft.com/office/drawing/2014/chart" uri="{C3380CC4-5D6E-409C-BE32-E72D297353CC}">
              <c16:uniqueId val="{00000000-ABF9-4DEC-ABB0-144136CD3DB6}"/>
            </c:ext>
          </c:extLst>
        </c:ser>
        <c:ser>
          <c:idx val="1"/>
          <c:order val="1"/>
          <c:tx>
            <c:strRef>
              <c:f>Sheet1!$C$1</c:f>
              <c:strCache>
                <c:ptCount val="1"/>
                <c:pt idx="0">
                  <c:v>Timp mediu</c:v>
                </c:pt>
              </c:strCache>
            </c:strRef>
          </c:tx>
          <c:spPr>
            <a:solidFill>
              <a:srgbClr val="FFFF00"/>
            </a:solidFill>
            <a:ln>
              <a:solidFill>
                <a:srgbClr val="CCCC00"/>
              </a:solidFill>
            </a:ln>
            <a:effectLst/>
            <a:sp3d>
              <a:contourClr>
                <a:srgbClr val="CCCC00"/>
              </a:contourClr>
            </a:sp3d>
          </c:spPr>
          <c:invertIfNegative val="0"/>
          <c:cat>
            <c:strRef>
              <c:f>Sheet1!$A$2:$A$10</c:f>
              <c:strCache>
                <c:ptCount val="9"/>
                <c:pt idx="0">
                  <c:v>QuickV: 0ms</c:v>
                </c:pt>
                <c:pt idx="1">
                  <c:v>Quick: 2ms</c:v>
                </c:pt>
                <c:pt idx="2">
                  <c:v>Merge: 0ms</c:v>
                </c:pt>
                <c:pt idx="3">
                  <c:v>Radix Biti: 0ms</c:v>
                </c:pt>
                <c:pt idx="4">
                  <c:v>Radix b2: 0ms</c:v>
                </c:pt>
                <c:pt idx="5">
                  <c:v>Radix b8: 0ms</c:v>
                </c:pt>
                <c:pt idx="6">
                  <c:v>Counting: 211ms</c:v>
                </c:pt>
                <c:pt idx="7">
                  <c:v>Bubble: 0ms</c:v>
                </c:pt>
                <c:pt idx="8">
                  <c:v>C++ STL: 0ms</c:v>
                </c:pt>
              </c:strCache>
            </c:strRef>
          </c:cat>
          <c:val>
            <c:numRef>
              <c:f>Sheet1!$C$2:$C$10</c:f>
              <c:numCache>
                <c:formatCode>General</c:formatCode>
                <c:ptCount val="9"/>
                <c:pt idx="1">
                  <c:v>2</c:v>
                </c:pt>
              </c:numCache>
            </c:numRef>
          </c:val>
          <c:extLst>
            <c:ext xmlns:c16="http://schemas.microsoft.com/office/drawing/2014/chart" uri="{C3380CC4-5D6E-409C-BE32-E72D297353CC}">
              <c16:uniqueId val="{00000001-ABF9-4DEC-ABB0-144136CD3DB6}"/>
            </c:ext>
          </c:extLst>
        </c:ser>
        <c:ser>
          <c:idx val="2"/>
          <c:order val="2"/>
          <c:tx>
            <c:strRef>
              <c:f>Sheet1!$D$1</c:f>
              <c:strCache>
                <c:ptCount val="1"/>
                <c:pt idx="0">
                  <c:v>Timp mare</c:v>
                </c:pt>
              </c:strCache>
            </c:strRef>
          </c:tx>
          <c:spPr>
            <a:solidFill>
              <a:srgbClr val="FF0000"/>
            </a:solidFill>
            <a:ln>
              <a:solidFill>
                <a:srgbClr val="CC0000"/>
              </a:solidFill>
            </a:ln>
            <a:effectLst/>
            <a:sp3d>
              <a:contourClr>
                <a:srgbClr val="CC0000"/>
              </a:contourClr>
            </a:sp3d>
          </c:spPr>
          <c:invertIfNegative val="0"/>
          <c:cat>
            <c:strRef>
              <c:f>Sheet1!$A$2:$A$10</c:f>
              <c:strCache>
                <c:ptCount val="9"/>
                <c:pt idx="0">
                  <c:v>QuickV: 0ms</c:v>
                </c:pt>
                <c:pt idx="1">
                  <c:v>Quick: 2ms</c:v>
                </c:pt>
                <c:pt idx="2">
                  <c:v>Merge: 0ms</c:v>
                </c:pt>
                <c:pt idx="3">
                  <c:v>Radix Biti: 0ms</c:v>
                </c:pt>
                <c:pt idx="4">
                  <c:v>Radix b2: 0ms</c:v>
                </c:pt>
                <c:pt idx="5">
                  <c:v>Radix b8: 0ms</c:v>
                </c:pt>
                <c:pt idx="6">
                  <c:v>Counting: 211ms</c:v>
                </c:pt>
                <c:pt idx="7">
                  <c:v>Bubble: 0ms</c:v>
                </c:pt>
                <c:pt idx="8">
                  <c:v>C++ STL: 0ms</c:v>
                </c:pt>
              </c:strCache>
            </c:strRef>
          </c:cat>
          <c:val>
            <c:numRef>
              <c:f>Sheet1!$D$2:$D$10</c:f>
              <c:numCache>
                <c:formatCode>General</c:formatCode>
                <c:ptCount val="9"/>
              </c:numCache>
            </c:numRef>
          </c:val>
          <c:extLst>
            <c:ext xmlns:c16="http://schemas.microsoft.com/office/drawing/2014/chart" uri="{C3380CC4-5D6E-409C-BE32-E72D297353CC}">
              <c16:uniqueId val="{00000002-ABF9-4DEC-ABB0-144136CD3DB6}"/>
            </c:ext>
          </c:extLst>
        </c:ser>
        <c:ser>
          <c:idx val="3"/>
          <c:order val="3"/>
          <c:tx>
            <c:strRef>
              <c:f>Sheet1!$E$1</c:f>
              <c:strCache>
                <c:ptCount val="1"/>
                <c:pt idx="0">
                  <c:v>Timp foarte mare</c:v>
                </c:pt>
              </c:strCache>
            </c:strRef>
          </c:tx>
          <c:spPr>
            <a:solidFill>
              <a:srgbClr val="800000"/>
            </a:solidFill>
            <a:ln>
              <a:noFill/>
            </a:ln>
            <a:effectLst/>
            <a:sp3d/>
          </c:spPr>
          <c:invertIfNegative val="0"/>
          <c:cat>
            <c:strRef>
              <c:f>Sheet1!$A$2:$A$10</c:f>
              <c:strCache>
                <c:ptCount val="9"/>
                <c:pt idx="0">
                  <c:v>QuickV: 0ms</c:v>
                </c:pt>
                <c:pt idx="1">
                  <c:v>Quick: 2ms</c:v>
                </c:pt>
                <c:pt idx="2">
                  <c:v>Merge: 0ms</c:v>
                </c:pt>
                <c:pt idx="3">
                  <c:v>Radix Biti: 0ms</c:v>
                </c:pt>
                <c:pt idx="4">
                  <c:v>Radix b2: 0ms</c:v>
                </c:pt>
                <c:pt idx="5">
                  <c:v>Radix b8: 0ms</c:v>
                </c:pt>
                <c:pt idx="6">
                  <c:v>Counting: 211ms</c:v>
                </c:pt>
                <c:pt idx="7">
                  <c:v>Bubble: 0ms</c:v>
                </c:pt>
                <c:pt idx="8">
                  <c:v>C++ STL: 0ms</c:v>
                </c:pt>
              </c:strCache>
            </c:strRef>
          </c:cat>
          <c:val>
            <c:numRef>
              <c:f>Sheet1!$E$2:$E$10</c:f>
              <c:numCache>
                <c:formatCode>General</c:formatCode>
                <c:ptCount val="9"/>
                <c:pt idx="6">
                  <c:v>211</c:v>
                </c:pt>
              </c:numCache>
            </c:numRef>
          </c:val>
          <c:extLst>
            <c:ext xmlns:c16="http://schemas.microsoft.com/office/drawing/2014/chart" uri="{C3380CC4-5D6E-409C-BE32-E72D297353CC}">
              <c16:uniqueId val="{00000001-1409-49D4-AFED-BA897EBBA4C4}"/>
            </c:ext>
          </c:extLst>
        </c:ser>
        <c:dLbls>
          <c:showLegendKey val="0"/>
          <c:showVal val="0"/>
          <c:showCatName val="0"/>
          <c:showSerName val="0"/>
          <c:showPercent val="0"/>
          <c:showBubbleSize val="0"/>
        </c:dLbls>
        <c:gapWidth val="70"/>
        <c:gapDepth val="0"/>
        <c:shape val="box"/>
        <c:axId val="1903582735"/>
        <c:axId val="1903576495"/>
        <c:axId val="0"/>
      </c:bar3DChart>
      <c:catAx>
        <c:axId val="19035827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576495"/>
        <c:crosses val="autoZero"/>
        <c:auto val="1"/>
        <c:lblAlgn val="ctr"/>
        <c:lblOffset val="100"/>
        <c:noMultiLvlLbl val="0"/>
      </c:catAx>
      <c:valAx>
        <c:axId val="1903576495"/>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03582735"/>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Test #3. N=10,000,000</a:t>
            </a:r>
            <a:r>
              <a:rPr lang="en-US" baseline="0"/>
              <a:t> Max=1,000,000,000</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Timp scurt</c:v>
                </c:pt>
              </c:strCache>
            </c:strRef>
          </c:tx>
          <c:spPr>
            <a:solidFill>
              <a:srgbClr val="57D157"/>
            </a:solidFill>
            <a:ln>
              <a:solidFill>
                <a:schemeClr val="accent6"/>
              </a:solidFill>
            </a:ln>
            <a:effectLst/>
            <a:sp3d>
              <a:contourClr>
                <a:schemeClr val="accent6"/>
              </a:contourClr>
            </a:sp3d>
          </c:spPr>
          <c:invertIfNegative val="0"/>
          <c:cat>
            <c:strRef>
              <c:f>Sheet1!$A$2:$A$10</c:f>
              <c:strCache>
                <c:ptCount val="9"/>
                <c:pt idx="0">
                  <c:v>QuickV: 24.965s</c:v>
                </c:pt>
                <c:pt idx="1">
                  <c:v>Quick: 25.154s</c:v>
                </c:pt>
                <c:pt idx="2">
                  <c:v>Merge: 1.852s</c:v>
                </c:pt>
                <c:pt idx="3">
                  <c:v>Radix Biti: 4.856s</c:v>
                </c:pt>
                <c:pt idx="4">
                  <c:v>Radix b2: 10.631s</c:v>
                </c:pt>
                <c:pt idx="5">
                  <c:v>Radix b8: 7.220s</c:v>
                </c:pt>
                <c:pt idx="6">
                  <c:v>Counting: Imposibil</c:v>
                </c:pt>
                <c:pt idx="7">
                  <c:v>Bubble: Ignorat</c:v>
                </c:pt>
                <c:pt idx="8">
                  <c:v>C++ STL: 14.648s</c:v>
                </c:pt>
              </c:strCache>
            </c:strRef>
          </c:cat>
          <c:val>
            <c:numRef>
              <c:f>Sheet1!$B$2:$B$10</c:f>
              <c:numCache>
                <c:formatCode>General</c:formatCode>
                <c:ptCount val="9"/>
                <c:pt idx="2">
                  <c:v>1852</c:v>
                </c:pt>
                <c:pt idx="3">
                  <c:v>4856</c:v>
                </c:pt>
              </c:numCache>
            </c:numRef>
          </c:val>
          <c:extLst>
            <c:ext xmlns:c16="http://schemas.microsoft.com/office/drawing/2014/chart" uri="{C3380CC4-5D6E-409C-BE32-E72D297353CC}">
              <c16:uniqueId val="{00000000-0519-4BD1-9F1E-D79D85924A2C}"/>
            </c:ext>
          </c:extLst>
        </c:ser>
        <c:ser>
          <c:idx val="1"/>
          <c:order val="1"/>
          <c:tx>
            <c:strRef>
              <c:f>Sheet1!$C$1</c:f>
              <c:strCache>
                <c:ptCount val="1"/>
                <c:pt idx="0">
                  <c:v>Timp mediu</c:v>
                </c:pt>
              </c:strCache>
            </c:strRef>
          </c:tx>
          <c:spPr>
            <a:solidFill>
              <a:srgbClr val="FFFF00"/>
            </a:solidFill>
            <a:ln>
              <a:solidFill>
                <a:srgbClr val="CCCC00"/>
              </a:solidFill>
            </a:ln>
            <a:effectLst/>
            <a:sp3d>
              <a:contourClr>
                <a:srgbClr val="CCCC00"/>
              </a:contourClr>
            </a:sp3d>
          </c:spPr>
          <c:invertIfNegative val="0"/>
          <c:cat>
            <c:strRef>
              <c:f>Sheet1!$A$2:$A$10</c:f>
              <c:strCache>
                <c:ptCount val="9"/>
                <c:pt idx="0">
                  <c:v>QuickV: 24.965s</c:v>
                </c:pt>
                <c:pt idx="1">
                  <c:v>Quick: 25.154s</c:v>
                </c:pt>
                <c:pt idx="2">
                  <c:v>Merge: 1.852s</c:v>
                </c:pt>
                <c:pt idx="3">
                  <c:v>Radix Biti: 4.856s</c:v>
                </c:pt>
                <c:pt idx="4">
                  <c:v>Radix b2: 10.631s</c:v>
                </c:pt>
                <c:pt idx="5">
                  <c:v>Radix b8: 7.220s</c:v>
                </c:pt>
                <c:pt idx="6">
                  <c:v>Counting: Imposibil</c:v>
                </c:pt>
                <c:pt idx="7">
                  <c:v>Bubble: Ignorat</c:v>
                </c:pt>
                <c:pt idx="8">
                  <c:v>C++ STL: 14.648s</c:v>
                </c:pt>
              </c:strCache>
            </c:strRef>
          </c:cat>
          <c:val>
            <c:numRef>
              <c:f>Sheet1!$C$2:$C$10</c:f>
              <c:numCache>
                <c:formatCode>General</c:formatCode>
                <c:ptCount val="9"/>
                <c:pt idx="4">
                  <c:v>10631</c:v>
                </c:pt>
                <c:pt idx="5">
                  <c:v>7220</c:v>
                </c:pt>
                <c:pt idx="8">
                  <c:v>14648</c:v>
                </c:pt>
              </c:numCache>
            </c:numRef>
          </c:val>
          <c:extLst>
            <c:ext xmlns:c16="http://schemas.microsoft.com/office/drawing/2014/chart" uri="{C3380CC4-5D6E-409C-BE32-E72D297353CC}">
              <c16:uniqueId val="{00000001-0519-4BD1-9F1E-D79D85924A2C}"/>
            </c:ext>
          </c:extLst>
        </c:ser>
        <c:ser>
          <c:idx val="2"/>
          <c:order val="2"/>
          <c:tx>
            <c:strRef>
              <c:f>Sheet1!$D$1</c:f>
              <c:strCache>
                <c:ptCount val="1"/>
                <c:pt idx="0">
                  <c:v>Timp lung</c:v>
                </c:pt>
              </c:strCache>
            </c:strRef>
          </c:tx>
          <c:spPr>
            <a:solidFill>
              <a:srgbClr val="FF0000"/>
            </a:solidFill>
            <a:ln>
              <a:solidFill>
                <a:srgbClr val="CC0000"/>
              </a:solidFill>
            </a:ln>
            <a:effectLst/>
            <a:sp3d>
              <a:contourClr>
                <a:srgbClr val="CC0000"/>
              </a:contourClr>
            </a:sp3d>
          </c:spPr>
          <c:invertIfNegative val="0"/>
          <c:cat>
            <c:strRef>
              <c:f>Sheet1!$A$2:$A$10</c:f>
              <c:strCache>
                <c:ptCount val="9"/>
                <c:pt idx="0">
                  <c:v>QuickV: 24.965s</c:v>
                </c:pt>
                <c:pt idx="1">
                  <c:v>Quick: 25.154s</c:v>
                </c:pt>
                <c:pt idx="2">
                  <c:v>Merge: 1.852s</c:v>
                </c:pt>
                <c:pt idx="3">
                  <c:v>Radix Biti: 4.856s</c:v>
                </c:pt>
                <c:pt idx="4">
                  <c:v>Radix b2: 10.631s</c:v>
                </c:pt>
                <c:pt idx="5">
                  <c:v>Radix b8: 7.220s</c:v>
                </c:pt>
                <c:pt idx="6">
                  <c:v>Counting: Imposibil</c:v>
                </c:pt>
                <c:pt idx="7">
                  <c:v>Bubble: Ignorat</c:v>
                </c:pt>
                <c:pt idx="8">
                  <c:v>C++ STL: 14.648s</c:v>
                </c:pt>
              </c:strCache>
            </c:strRef>
          </c:cat>
          <c:val>
            <c:numRef>
              <c:f>Sheet1!$D$2:$D$10</c:f>
              <c:numCache>
                <c:formatCode>General</c:formatCode>
                <c:ptCount val="9"/>
                <c:pt idx="0">
                  <c:v>24965</c:v>
                </c:pt>
                <c:pt idx="1">
                  <c:v>25154</c:v>
                </c:pt>
              </c:numCache>
            </c:numRef>
          </c:val>
          <c:extLst>
            <c:ext xmlns:c16="http://schemas.microsoft.com/office/drawing/2014/chart" uri="{C3380CC4-5D6E-409C-BE32-E72D297353CC}">
              <c16:uniqueId val="{00000002-0519-4BD1-9F1E-D79D85924A2C}"/>
            </c:ext>
          </c:extLst>
        </c:ser>
        <c:ser>
          <c:idx val="3"/>
          <c:order val="3"/>
          <c:tx>
            <c:strRef>
              <c:f>Sheet1!$E$1</c:f>
              <c:strCache>
                <c:ptCount val="1"/>
                <c:pt idx="0">
                  <c:v>Timp foarte lung</c:v>
                </c:pt>
              </c:strCache>
            </c:strRef>
          </c:tx>
          <c:spPr>
            <a:solidFill>
              <a:srgbClr val="800000"/>
            </a:solidFill>
            <a:ln>
              <a:noFill/>
            </a:ln>
            <a:effectLst/>
            <a:sp3d/>
          </c:spPr>
          <c:invertIfNegative val="0"/>
          <c:cat>
            <c:strRef>
              <c:f>Sheet1!$A$2:$A$10</c:f>
              <c:strCache>
                <c:ptCount val="9"/>
                <c:pt idx="0">
                  <c:v>QuickV: 24.965s</c:v>
                </c:pt>
                <c:pt idx="1">
                  <c:v>Quick: 25.154s</c:v>
                </c:pt>
                <c:pt idx="2">
                  <c:v>Merge: 1.852s</c:v>
                </c:pt>
                <c:pt idx="3">
                  <c:v>Radix Biti: 4.856s</c:v>
                </c:pt>
                <c:pt idx="4">
                  <c:v>Radix b2: 10.631s</c:v>
                </c:pt>
                <c:pt idx="5">
                  <c:v>Radix b8: 7.220s</c:v>
                </c:pt>
                <c:pt idx="6">
                  <c:v>Counting: Imposibil</c:v>
                </c:pt>
                <c:pt idx="7">
                  <c:v>Bubble: Ignorat</c:v>
                </c:pt>
                <c:pt idx="8">
                  <c:v>C++ STL: 14.648s</c:v>
                </c:pt>
              </c:strCache>
            </c:strRef>
          </c:cat>
          <c:val>
            <c:numRef>
              <c:f>Sheet1!$E$2:$E$10</c:f>
              <c:numCache>
                <c:formatCode>General</c:formatCode>
                <c:ptCount val="9"/>
                <c:pt idx="7">
                  <c:v>1000000</c:v>
                </c:pt>
              </c:numCache>
            </c:numRef>
          </c:val>
          <c:extLst>
            <c:ext xmlns:c16="http://schemas.microsoft.com/office/drawing/2014/chart" uri="{C3380CC4-5D6E-409C-BE32-E72D297353CC}">
              <c16:uniqueId val="{00000003-0519-4BD1-9F1E-D79D85924A2C}"/>
            </c:ext>
          </c:extLst>
        </c:ser>
        <c:ser>
          <c:idx val="4"/>
          <c:order val="4"/>
          <c:tx>
            <c:strRef>
              <c:f>Sheet1!$F$1</c:f>
              <c:strCache>
                <c:ptCount val="1"/>
                <c:pt idx="0">
                  <c:v>Nu poate sorta</c:v>
                </c:pt>
              </c:strCache>
            </c:strRef>
          </c:tx>
          <c:spPr>
            <a:solidFill>
              <a:schemeClr val="tx1"/>
            </a:solidFill>
            <a:ln>
              <a:noFill/>
            </a:ln>
            <a:effectLst/>
            <a:sp3d/>
          </c:spPr>
          <c:invertIfNegative val="0"/>
          <c:cat>
            <c:strRef>
              <c:f>Sheet1!$A$2:$A$10</c:f>
              <c:strCache>
                <c:ptCount val="9"/>
                <c:pt idx="0">
                  <c:v>QuickV: 24.965s</c:v>
                </c:pt>
                <c:pt idx="1">
                  <c:v>Quick: 25.154s</c:v>
                </c:pt>
                <c:pt idx="2">
                  <c:v>Merge: 1.852s</c:v>
                </c:pt>
                <c:pt idx="3">
                  <c:v>Radix Biti: 4.856s</c:v>
                </c:pt>
                <c:pt idx="4">
                  <c:v>Radix b2: 10.631s</c:v>
                </c:pt>
                <c:pt idx="5">
                  <c:v>Radix b8: 7.220s</c:v>
                </c:pt>
                <c:pt idx="6">
                  <c:v>Counting: Imposibil</c:v>
                </c:pt>
                <c:pt idx="7">
                  <c:v>Bubble: Ignorat</c:v>
                </c:pt>
                <c:pt idx="8">
                  <c:v>C++ STL: 14.648s</c:v>
                </c:pt>
              </c:strCache>
            </c:strRef>
          </c:cat>
          <c:val>
            <c:numRef>
              <c:f>Sheet1!$F$2:$F$10</c:f>
              <c:numCache>
                <c:formatCode>General</c:formatCode>
                <c:ptCount val="9"/>
                <c:pt idx="6">
                  <c:v>1000000</c:v>
                </c:pt>
              </c:numCache>
            </c:numRef>
          </c:val>
          <c:extLst>
            <c:ext xmlns:c16="http://schemas.microsoft.com/office/drawing/2014/chart" uri="{C3380CC4-5D6E-409C-BE32-E72D297353CC}">
              <c16:uniqueId val="{00000004-0519-4BD1-9F1E-D79D85924A2C}"/>
            </c:ext>
          </c:extLst>
        </c:ser>
        <c:dLbls>
          <c:showLegendKey val="0"/>
          <c:showVal val="0"/>
          <c:showCatName val="0"/>
          <c:showSerName val="0"/>
          <c:showPercent val="0"/>
          <c:showBubbleSize val="0"/>
        </c:dLbls>
        <c:gapWidth val="70"/>
        <c:gapDepth val="0"/>
        <c:shape val="box"/>
        <c:axId val="1903582735"/>
        <c:axId val="1903576495"/>
        <c:axId val="0"/>
      </c:bar3DChart>
      <c:catAx>
        <c:axId val="19035827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576495"/>
        <c:crosses val="autoZero"/>
        <c:auto val="1"/>
        <c:lblAlgn val="ctr"/>
        <c:lblOffset val="100"/>
        <c:noMultiLvlLbl val="0"/>
      </c:catAx>
      <c:valAx>
        <c:axId val="1903576495"/>
        <c:scaling>
          <c:orientation val="minMax"/>
          <c:max val="30000"/>
          <c:min val="0"/>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03582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Test #1. N=10,000</a:t>
            </a:r>
            <a:r>
              <a:rPr lang="en-US" baseline="0"/>
              <a:t> Max=100</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Timp scurt</c:v>
                </c:pt>
              </c:strCache>
            </c:strRef>
          </c:tx>
          <c:spPr>
            <a:solidFill>
              <a:srgbClr val="57D157"/>
            </a:solidFill>
            <a:ln>
              <a:solidFill>
                <a:schemeClr val="accent6"/>
              </a:solidFill>
            </a:ln>
            <a:effectLst/>
            <a:sp3d>
              <a:contourClr>
                <a:schemeClr val="accent6"/>
              </a:contourClr>
            </a:sp3d>
          </c:spPr>
          <c:invertIfNegative val="0"/>
          <c:cat>
            <c:strRef>
              <c:f>Sheet1!$A$2:$A$10</c:f>
              <c:strCache>
                <c:ptCount val="9"/>
                <c:pt idx="0">
                  <c:v>QuickV: 9ms</c:v>
                </c:pt>
                <c:pt idx="1">
                  <c:v>Quick: 15.008s</c:v>
                </c:pt>
                <c:pt idx="2">
                  <c:v>Merge: 14ms</c:v>
                </c:pt>
                <c:pt idx="3">
                  <c:v>Radix Biti: 16ms</c:v>
                </c:pt>
                <c:pt idx="4">
                  <c:v>Radix b2: 26ms</c:v>
                </c:pt>
                <c:pt idx="5">
                  <c:v>Radix b8: 30ms</c:v>
                </c:pt>
                <c:pt idx="6">
                  <c:v>Counting: 1ms</c:v>
                </c:pt>
                <c:pt idx="7">
                  <c:v>Bubble: 8ms</c:v>
                </c:pt>
                <c:pt idx="8">
                  <c:v>C++ STL: 9ms</c:v>
                </c:pt>
              </c:strCache>
            </c:strRef>
          </c:cat>
          <c:val>
            <c:numRef>
              <c:f>Sheet1!$B$2:$B$10</c:f>
              <c:numCache>
                <c:formatCode>General</c:formatCode>
                <c:ptCount val="9"/>
                <c:pt idx="6">
                  <c:v>1</c:v>
                </c:pt>
              </c:numCache>
            </c:numRef>
          </c:val>
          <c:extLst>
            <c:ext xmlns:c16="http://schemas.microsoft.com/office/drawing/2014/chart" uri="{C3380CC4-5D6E-409C-BE32-E72D297353CC}">
              <c16:uniqueId val="{00000000-ABF9-4DEC-ABB0-144136CD3DB6}"/>
            </c:ext>
          </c:extLst>
        </c:ser>
        <c:ser>
          <c:idx val="1"/>
          <c:order val="1"/>
          <c:tx>
            <c:strRef>
              <c:f>Sheet1!$C$1</c:f>
              <c:strCache>
                <c:ptCount val="1"/>
                <c:pt idx="0">
                  <c:v>Timp mediu</c:v>
                </c:pt>
              </c:strCache>
            </c:strRef>
          </c:tx>
          <c:spPr>
            <a:solidFill>
              <a:srgbClr val="FFFF00"/>
            </a:solidFill>
            <a:ln>
              <a:solidFill>
                <a:srgbClr val="CCCC00"/>
              </a:solidFill>
            </a:ln>
            <a:effectLst/>
            <a:sp3d>
              <a:contourClr>
                <a:srgbClr val="CCCC00"/>
              </a:contourClr>
            </a:sp3d>
          </c:spPr>
          <c:invertIfNegative val="0"/>
          <c:cat>
            <c:strRef>
              <c:f>Sheet1!$A$2:$A$10</c:f>
              <c:strCache>
                <c:ptCount val="9"/>
                <c:pt idx="0">
                  <c:v>QuickV: 9ms</c:v>
                </c:pt>
                <c:pt idx="1">
                  <c:v>Quick: 15.008s</c:v>
                </c:pt>
                <c:pt idx="2">
                  <c:v>Merge: 14ms</c:v>
                </c:pt>
                <c:pt idx="3">
                  <c:v>Radix Biti: 16ms</c:v>
                </c:pt>
                <c:pt idx="4">
                  <c:v>Radix b2: 26ms</c:v>
                </c:pt>
                <c:pt idx="5">
                  <c:v>Radix b8: 30ms</c:v>
                </c:pt>
                <c:pt idx="6">
                  <c:v>Counting: 1ms</c:v>
                </c:pt>
                <c:pt idx="7">
                  <c:v>Bubble: 8ms</c:v>
                </c:pt>
                <c:pt idx="8">
                  <c:v>C++ STL: 9ms</c:v>
                </c:pt>
              </c:strCache>
            </c:strRef>
          </c:cat>
          <c:val>
            <c:numRef>
              <c:f>Sheet1!$C$2:$C$10</c:f>
              <c:numCache>
                <c:formatCode>General</c:formatCode>
                <c:ptCount val="9"/>
                <c:pt idx="0">
                  <c:v>9</c:v>
                </c:pt>
                <c:pt idx="2">
                  <c:v>14</c:v>
                </c:pt>
                <c:pt idx="3">
                  <c:v>16</c:v>
                </c:pt>
                <c:pt idx="7">
                  <c:v>8</c:v>
                </c:pt>
                <c:pt idx="8">
                  <c:v>9</c:v>
                </c:pt>
              </c:numCache>
            </c:numRef>
          </c:val>
          <c:extLst>
            <c:ext xmlns:c16="http://schemas.microsoft.com/office/drawing/2014/chart" uri="{C3380CC4-5D6E-409C-BE32-E72D297353CC}">
              <c16:uniqueId val="{00000001-ABF9-4DEC-ABB0-144136CD3DB6}"/>
            </c:ext>
          </c:extLst>
        </c:ser>
        <c:ser>
          <c:idx val="2"/>
          <c:order val="2"/>
          <c:tx>
            <c:strRef>
              <c:f>Sheet1!$D$1</c:f>
              <c:strCache>
                <c:ptCount val="1"/>
                <c:pt idx="0">
                  <c:v>Timp lung</c:v>
                </c:pt>
              </c:strCache>
            </c:strRef>
          </c:tx>
          <c:spPr>
            <a:solidFill>
              <a:srgbClr val="FF0000"/>
            </a:solidFill>
            <a:ln>
              <a:solidFill>
                <a:srgbClr val="CC0000"/>
              </a:solidFill>
            </a:ln>
            <a:effectLst/>
            <a:sp3d>
              <a:contourClr>
                <a:srgbClr val="CC0000"/>
              </a:contourClr>
            </a:sp3d>
          </c:spPr>
          <c:invertIfNegative val="0"/>
          <c:cat>
            <c:strRef>
              <c:f>Sheet1!$A$2:$A$10</c:f>
              <c:strCache>
                <c:ptCount val="9"/>
                <c:pt idx="0">
                  <c:v>QuickV: 9ms</c:v>
                </c:pt>
                <c:pt idx="1">
                  <c:v>Quick: 15.008s</c:v>
                </c:pt>
                <c:pt idx="2">
                  <c:v>Merge: 14ms</c:v>
                </c:pt>
                <c:pt idx="3">
                  <c:v>Radix Biti: 16ms</c:v>
                </c:pt>
                <c:pt idx="4">
                  <c:v>Radix b2: 26ms</c:v>
                </c:pt>
                <c:pt idx="5">
                  <c:v>Radix b8: 30ms</c:v>
                </c:pt>
                <c:pt idx="6">
                  <c:v>Counting: 1ms</c:v>
                </c:pt>
                <c:pt idx="7">
                  <c:v>Bubble: 8ms</c:v>
                </c:pt>
                <c:pt idx="8">
                  <c:v>C++ STL: 9ms</c:v>
                </c:pt>
              </c:strCache>
            </c:strRef>
          </c:cat>
          <c:val>
            <c:numRef>
              <c:f>Sheet1!$D$2:$D$10</c:f>
              <c:numCache>
                <c:formatCode>General</c:formatCode>
                <c:ptCount val="9"/>
                <c:pt idx="4">
                  <c:v>26</c:v>
                </c:pt>
                <c:pt idx="5">
                  <c:v>30</c:v>
                </c:pt>
              </c:numCache>
            </c:numRef>
          </c:val>
          <c:extLst>
            <c:ext xmlns:c16="http://schemas.microsoft.com/office/drawing/2014/chart" uri="{C3380CC4-5D6E-409C-BE32-E72D297353CC}">
              <c16:uniqueId val="{00000002-ABF9-4DEC-ABB0-144136CD3DB6}"/>
            </c:ext>
          </c:extLst>
        </c:ser>
        <c:ser>
          <c:idx val="3"/>
          <c:order val="3"/>
          <c:tx>
            <c:strRef>
              <c:f>Sheet1!$E$1</c:f>
              <c:strCache>
                <c:ptCount val="1"/>
                <c:pt idx="0">
                  <c:v>Timp foarte lung</c:v>
                </c:pt>
              </c:strCache>
            </c:strRef>
          </c:tx>
          <c:spPr>
            <a:solidFill>
              <a:srgbClr val="800000"/>
            </a:solidFill>
            <a:ln>
              <a:noFill/>
            </a:ln>
            <a:effectLst/>
            <a:sp3d/>
          </c:spPr>
          <c:invertIfNegative val="0"/>
          <c:cat>
            <c:strRef>
              <c:f>Sheet1!$A$2:$A$10</c:f>
              <c:strCache>
                <c:ptCount val="9"/>
                <c:pt idx="0">
                  <c:v>QuickV: 9ms</c:v>
                </c:pt>
                <c:pt idx="1">
                  <c:v>Quick: 15.008s</c:v>
                </c:pt>
                <c:pt idx="2">
                  <c:v>Merge: 14ms</c:v>
                </c:pt>
                <c:pt idx="3">
                  <c:v>Radix Biti: 16ms</c:v>
                </c:pt>
                <c:pt idx="4">
                  <c:v>Radix b2: 26ms</c:v>
                </c:pt>
                <c:pt idx="5">
                  <c:v>Radix b8: 30ms</c:v>
                </c:pt>
                <c:pt idx="6">
                  <c:v>Counting: 1ms</c:v>
                </c:pt>
                <c:pt idx="7">
                  <c:v>Bubble: 8ms</c:v>
                </c:pt>
                <c:pt idx="8">
                  <c:v>C++ STL: 9ms</c:v>
                </c:pt>
              </c:strCache>
            </c:strRef>
          </c:cat>
          <c:val>
            <c:numRef>
              <c:f>Sheet1!$E$2:$E$10</c:f>
              <c:numCache>
                <c:formatCode>General</c:formatCode>
                <c:ptCount val="9"/>
                <c:pt idx="1">
                  <c:v>15008</c:v>
                </c:pt>
              </c:numCache>
            </c:numRef>
          </c:val>
          <c:extLst>
            <c:ext xmlns:c16="http://schemas.microsoft.com/office/drawing/2014/chart" uri="{C3380CC4-5D6E-409C-BE32-E72D297353CC}">
              <c16:uniqueId val="{00000001-1409-49D4-AFED-BA897EBBA4C4}"/>
            </c:ext>
          </c:extLst>
        </c:ser>
        <c:dLbls>
          <c:showLegendKey val="0"/>
          <c:showVal val="0"/>
          <c:showCatName val="0"/>
          <c:showSerName val="0"/>
          <c:showPercent val="0"/>
          <c:showBubbleSize val="0"/>
        </c:dLbls>
        <c:gapWidth val="70"/>
        <c:gapDepth val="0"/>
        <c:shape val="box"/>
        <c:axId val="1903582735"/>
        <c:axId val="1903576495"/>
        <c:axId val="0"/>
      </c:bar3DChart>
      <c:catAx>
        <c:axId val="19035827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576495"/>
        <c:crosses val="autoZero"/>
        <c:auto val="1"/>
        <c:lblAlgn val="ctr"/>
        <c:lblOffset val="100"/>
        <c:noMultiLvlLbl val="0"/>
      </c:catAx>
      <c:valAx>
        <c:axId val="1903576495"/>
        <c:scaling>
          <c:orientation val="minMax"/>
          <c:max val="45"/>
          <c:min val="0"/>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03582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Test #2. N=1,000</a:t>
            </a:r>
            <a:r>
              <a:rPr lang="en-US" baseline="0"/>
              <a:t> Max=100,000,000</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Timp scurt</c:v>
                </c:pt>
              </c:strCache>
            </c:strRef>
          </c:tx>
          <c:spPr>
            <a:solidFill>
              <a:srgbClr val="57D157"/>
            </a:solidFill>
            <a:ln>
              <a:solidFill>
                <a:schemeClr val="accent6"/>
              </a:solidFill>
            </a:ln>
            <a:effectLst/>
            <a:sp3d>
              <a:contourClr>
                <a:schemeClr val="accent6"/>
              </a:contourClr>
            </a:sp3d>
          </c:spPr>
          <c:invertIfNegative val="0"/>
          <c:cat>
            <c:strRef>
              <c:f>Sheet1!$A$2:$A$10</c:f>
              <c:strCache>
                <c:ptCount val="9"/>
                <c:pt idx="0">
                  <c:v>QuickV: 16ms</c:v>
                </c:pt>
                <c:pt idx="1">
                  <c:v>Quick: 17ms</c:v>
                </c:pt>
                <c:pt idx="2">
                  <c:v>Merge: 1ms</c:v>
                </c:pt>
                <c:pt idx="3">
                  <c:v>Radix Biti: 4ms</c:v>
                </c:pt>
                <c:pt idx="4">
                  <c:v>Radix b2: 9ms</c:v>
                </c:pt>
                <c:pt idx="5">
                  <c:v>Radix b8: 7ms</c:v>
                </c:pt>
                <c:pt idx="6">
                  <c:v>Counting: 225ms</c:v>
                </c:pt>
                <c:pt idx="7">
                  <c:v>Bubble: 4,305s</c:v>
                </c:pt>
                <c:pt idx="8">
                  <c:v>C++ STL: 9ms</c:v>
                </c:pt>
              </c:strCache>
            </c:strRef>
          </c:cat>
          <c:val>
            <c:numRef>
              <c:f>Sheet1!$B$2:$B$10</c:f>
              <c:numCache>
                <c:formatCode>General</c:formatCode>
                <c:ptCount val="9"/>
                <c:pt idx="2">
                  <c:v>1</c:v>
                </c:pt>
              </c:numCache>
            </c:numRef>
          </c:val>
          <c:extLst>
            <c:ext xmlns:c16="http://schemas.microsoft.com/office/drawing/2014/chart" uri="{C3380CC4-5D6E-409C-BE32-E72D297353CC}">
              <c16:uniqueId val="{00000000-9721-4BCF-B020-EF78E90D28F5}"/>
            </c:ext>
          </c:extLst>
        </c:ser>
        <c:ser>
          <c:idx val="1"/>
          <c:order val="1"/>
          <c:tx>
            <c:strRef>
              <c:f>Sheet1!$C$1</c:f>
              <c:strCache>
                <c:ptCount val="1"/>
                <c:pt idx="0">
                  <c:v>Timp mediu</c:v>
                </c:pt>
              </c:strCache>
            </c:strRef>
          </c:tx>
          <c:spPr>
            <a:solidFill>
              <a:srgbClr val="FFFF00"/>
            </a:solidFill>
            <a:ln>
              <a:solidFill>
                <a:srgbClr val="CCCC00"/>
              </a:solidFill>
            </a:ln>
            <a:effectLst/>
            <a:sp3d>
              <a:contourClr>
                <a:srgbClr val="CCCC00"/>
              </a:contourClr>
            </a:sp3d>
          </c:spPr>
          <c:invertIfNegative val="0"/>
          <c:cat>
            <c:strRef>
              <c:f>Sheet1!$A$2:$A$10</c:f>
              <c:strCache>
                <c:ptCount val="9"/>
                <c:pt idx="0">
                  <c:v>QuickV: 16ms</c:v>
                </c:pt>
                <c:pt idx="1">
                  <c:v>Quick: 17ms</c:v>
                </c:pt>
                <c:pt idx="2">
                  <c:v>Merge: 1ms</c:v>
                </c:pt>
                <c:pt idx="3">
                  <c:v>Radix Biti: 4ms</c:v>
                </c:pt>
                <c:pt idx="4">
                  <c:v>Radix b2: 9ms</c:v>
                </c:pt>
                <c:pt idx="5">
                  <c:v>Radix b8: 7ms</c:v>
                </c:pt>
                <c:pt idx="6">
                  <c:v>Counting: 225ms</c:v>
                </c:pt>
                <c:pt idx="7">
                  <c:v>Bubble: 4,305s</c:v>
                </c:pt>
                <c:pt idx="8">
                  <c:v>C++ STL: 9ms</c:v>
                </c:pt>
              </c:strCache>
            </c:strRef>
          </c:cat>
          <c:val>
            <c:numRef>
              <c:f>Sheet1!$C$2:$C$10</c:f>
              <c:numCache>
                <c:formatCode>General</c:formatCode>
                <c:ptCount val="9"/>
                <c:pt idx="3">
                  <c:v>4</c:v>
                </c:pt>
                <c:pt idx="4">
                  <c:v>9</c:v>
                </c:pt>
                <c:pt idx="5">
                  <c:v>7</c:v>
                </c:pt>
                <c:pt idx="8">
                  <c:v>9</c:v>
                </c:pt>
              </c:numCache>
            </c:numRef>
          </c:val>
          <c:extLst>
            <c:ext xmlns:c16="http://schemas.microsoft.com/office/drawing/2014/chart" uri="{C3380CC4-5D6E-409C-BE32-E72D297353CC}">
              <c16:uniqueId val="{00000001-9721-4BCF-B020-EF78E90D28F5}"/>
            </c:ext>
          </c:extLst>
        </c:ser>
        <c:ser>
          <c:idx val="2"/>
          <c:order val="2"/>
          <c:tx>
            <c:strRef>
              <c:f>Sheet1!$D$1</c:f>
              <c:strCache>
                <c:ptCount val="1"/>
                <c:pt idx="0">
                  <c:v>Timp lung</c:v>
                </c:pt>
              </c:strCache>
            </c:strRef>
          </c:tx>
          <c:spPr>
            <a:solidFill>
              <a:srgbClr val="FF0000"/>
            </a:solidFill>
            <a:ln>
              <a:solidFill>
                <a:srgbClr val="CC0000"/>
              </a:solidFill>
            </a:ln>
            <a:effectLst/>
            <a:sp3d>
              <a:contourClr>
                <a:srgbClr val="CC0000"/>
              </a:contourClr>
            </a:sp3d>
          </c:spPr>
          <c:invertIfNegative val="0"/>
          <c:cat>
            <c:strRef>
              <c:f>Sheet1!$A$2:$A$10</c:f>
              <c:strCache>
                <c:ptCount val="9"/>
                <c:pt idx="0">
                  <c:v>QuickV: 16ms</c:v>
                </c:pt>
                <c:pt idx="1">
                  <c:v>Quick: 17ms</c:v>
                </c:pt>
                <c:pt idx="2">
                  <c:v>Merge: 1ms</c:v>
                </c:pt>
                <c:pt idx="3">
                  <c:v>Radix Biti: 4ms</c:v>
                </c:pt>
                <c:pt idx="4">
                  <c:v>Radix b2: 9ms</c:v>
                </c:pt>
                <c:pt idx="5">
                  <c:v>Radix b8: 7ms</c:v>
                </c:pt>
                <c:pt idx="6">
                  <c:v>Counting: 225ms</c:v>
                </c:pt>
                <c:pt idx="7">
                  <c:v>Bubble: 4,305s</c:v>
                </c:pt>
                <c:pt idx="8">
                  <c:v>C++ STL: 9ms</c:v>
                </c:pt>
              </c:strCache>
            </c:strRef>
          </c:cat>
          <c:val>
            <c:numRef>
              <c:f>Sheet1!$D$2:$D$10</c:f>
              <c:numCache>
                <c:formatCode>General</c:formatCode>
                <c:ptCount val="9"/>
                <c:pt idx="0">
                  <c:v>16</c:v>
                </c:pt>
                <c:pt idx="1">
                  <c:v>17</c:v>
                </c:pt>
              </c:numCache>
            </c:numRef>
          </c:val>
          <c:extLst>
            <c:ext xmlns:c16="http://schemas.microsoft.com/office/drawing/2014/chart" uri="{C3380CC4-5D6E-409C-BE32-E72D297353CC}">
              <c16:uniqueId val="{00000002-9721-4BCF-B020-EF78E90D28F5}"/>
            </c:ext>
          </c:extLst>
        </c:ser>
        <c:ser>
          <c:idx val="3"/>
          <c:order val="3"/>
          <c:tx>
            <c:strRef>
              <c:f>Sheet1!$E$1</c:f>
              <c:strCache>
                <c:ptCount val="1"/>
                <c:pt idx="0">
                  <c:v>Timp foarte lung</c:v>
                </c:pt>
              </c:strCache>
            </c:strRef>
          </c:tx>
          <c:spPr>
            <a:solidFill>
              <a:srgbClr val="800000"/>
            </a:solidFill>
            <a:ln>
              <a:noFill/>
            </a:ln>
            <a:effectLst/>
            <a:sp3d/>
          </c:spPr>
          <c:invertIfNegative val="0"/>
          <c:cat>
            <c:strRef>
              <c:f>Sheet1!$A$2:$A$10</c:f>
              <c:strCache>
                <c:ptCount val="9"/>
                <c:pt idx="0">
                  <c:v>QuickV: 16ms</c:v>
                </c:pt>
                <c:pt idx="1">
                  <c:v>Quick: 17ms</c:v>
                </c:pt>
                <c:pt idx="2">
                  <c:v>Merge: 1ms</c:v>
                </c:pt>
                <c:pt idx="3">
                  <c:v>Radix Biti: 4ms</c:v>
                </c:pt>
                <c:pt idx="4">
                  <c:v>Radix b2: 9ms</c:v>
                </c:pt>
                <c:pt idx="5">
                  <c:v>Radix b8: 7ms</c:v>
                </c:pt>
                <c:pt idx="6">
                  <c:v>Counting: 225ms</c:v>
                </c:pt>
                <c:pt idx="7">
                  <c:v>Bubble: 4,305s</c:v>
                </c:pt>
                <c:pt idx="8">
                  <c:v>C++ STL: 9ms</c:v>
                </c:pt>
              </c:strCache>
            </c:strRef>
          </c:cat>
          <c:val>
            <c:numRef>
              <c:f>Sheet1!$E$2:$E$10</c:f>
              <c:numCache>
                <c:formatCode>General</c:formatCode>
                <c:ptCount val="9"/>
                <c:pt idx="6">
                  <c:v>225</c:v>
                </c:pt>
                <c:pt idx="7">
                  <c:v>4305</c:v>
                </c:pt>
              </c:numCache>
            </c:numRef>
          </c:val>
          <c:extLst>
            <c:ext xmlns:c16="http://schemas.microsoft.com/office/drawing/2014/chart" uri="{C3380CC4-5D6E-409C-BE32-E72D297353CC}">
              <c16:uniqueId val="{00000003-9721-4BCF-B020-EF78E90D28F5}"/>
            </c:ext>
          </c:extLst>
        </c:ser>
        <c:dLbls>
          <c:showLegendKey val="0"/>
          <c:showVal val="0"/>
          <c:showCatName val="0"/>
          <c:showSerName val="0"/>
          <c:showPercent val="0"/>
          <c:showBubbleSize val="0"/>
        </c:dLbls>
        <c:gapWidth val="70"/>
        <c:gapDepth val="0"/>
        <c:shape val="box"/>
        <c:axId val="1903582735"/>
        <c:axId val="1903576495"/>
        <c:axId val="0"/>
      </c:bar3DChart>
      <c:catAx>
        <c:axId val="19035827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576495"/>
        <c:crosses val="autoZero"/>
        <c:auto val="1"/>
        <c:lblAlgn val="ctr"/>
        <c:lblOffset val="100"/>
        <c:noMultiLvlLbl val="0"/>
      </c:catAx>
      <c:valAx>
        <c:axId val="1903576495"/>
        <c:scaling>
          <c:orientation val="minMax"/>
          <c:max val="30"/>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03582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Test #3. N=100,000</a:t>
            </a:r>
            <a:r>
              <a:rPr lang="en-US" baseline="0"/>
              <a:t> Max=100,000,000</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Timp scurt</c:v>
                </c:pt>
              </c:strCache>
            </c:strRef>
          </c:tx>
          <c:spPr>
            <a:solidFill>
              <a:srgbClr val="57D157"/>
            </a:solidFill>
            <a:ln>
              <a:solidFill>
                <a:schemeClr val="accent6"/>
              </a:solidFill>
            </a:ln>
            <a:effectLst/>
            <a:sp3d>
              <a:contourClr>
                <a:schemeClr val="accent6"/>
              </a:contourClr>
            </a:sp3d>
          </c:spPr>
          <c:invertIfNegative val="0"/>
          <c:cat>
            <c:strRef>
              <c:f>Sheet1!$A$2:$A$10</c:f>
              <c:strCache>
                <c:ptCount val="9"/>
                <c:pt idx="0">
                  <c:v>QuickV: 2.155s</c:v>
                </c:pt>
                <c:pt idx="1">
                  <c:v>Quick: 2.117s</c:v>
                </c:pt>
                <c:pt idx="2">
                  <c:v>Merge: 171ms</c:v>
                </c:pt>
                <c:pt idx="3">
                  <c:v>Radix Biti: 482ms</c:v>
                </c:pt>
                <c:pt idx="4">
                  <c:v>Radix b2: 1.037s</c:v>
                </c:pt>
                <c:pt idx="5">
                  <c:v>Radix b8: 712ms</c:v>
                </c:pt>
                <c:pt idx="6">
                  <c:v>Counting: 242ms</c:v>
                </c:pt>
                <c:pt idx="7">
                  <c:v>Bubble: Ignorat</c:v>
                </c:pt>
                <c:pt idx="8">
                  <c:v>C++ STL: 1.354s</c:v>
                </c:pt>
              </c:strCache>
            </c:strRef>
          </c:cat>
          <c:val>
            <c:numRef>
              <c:f>Sheet1!$B$2:$B$10</c:f>
              <c:numCache>
                <c:formatCode>General</c:formatCode>
                <c:ptCount val="9"/>
                <c:pt idx="2">
                  <c:v>171</c:v>
                </c:pt>
                <c:pt idx="6">
                  <c:v>242</c:v>
                </c:pt>
              </c:numCache>
            </c:numRef>
          </c:val>
          <c:extLst>
            <c:ext xmlns:c16="http://schemas.microsoft.com/office/drawing/2014/chart" uri="{C3380CC4-5D6E-409C-BE32-E72D297353CC}">
              <c16:uniqueId val="{00000000-1403-4E2C-9439-00BF208ED27E}"/>
            </c:ext>
          </c:extLst>
        </c:ser>
        <c:ser>
          <c:idx val="1"/>
          <c:order val="1"/>
          <c:tx>
            <c:strRef>
              <c:f>Sheet1!$C$1</c:f>
              <c:strCache>
                <c:ptCount val="1"/>
                <c:pt idx="0">
                  <c:v>Timp mediu</c:v>
                </c:pt>
              </c:strCache>
            </c:strRef>
          </c:tx>
          <c:spPr>
            <a:solidFill>
              <a:srgbClr val="FFFF00"/>
            </a:solidFill>
            <a:ln>
              <a:solidFill>
                <a:srgbClr val="CCCC00"/>
              </a:solidFill>
            </a:ln>
            <a:effectLst/>
            <a:sp3d>
              <a:contourClr>
                <a:srgbClr val="CCCC00"/>
              </a:contourClr>
            </a:sp3d>
          </c:spPr>
          <c:invertIfNegative val="0"/>
          <c:cat>
            <c:strRef>
              <c:f>Sheet1!$A$2:$A$10</c:f>
              <c:strCache>
                <c:ptCount val="9"/>
                <c:pt idx="0">
                  <c:v>QuickV: 2.155s</c:v>
                </c:pt>
                <c:pt idx="1">
                  <c:v>Quick: 2.117s</c:v>
                </c:pt>
                <c:pt idx="2">
                  <c:v>Merge: 171ms</c:v>
                </c:pt>
                <c:pt idx="3">
                  <c:v>Radix Biti: 482ms</c:v>
                </c:pt>
                <c:pt idx="4">
                  <c:v>Radix b2: 1.037s</c:v>
                </c:pt>
                <c:pt idx="5">
                  <c:v>Radix b8: 712ms</c:v>
                </c:pt>
                <c:pt idx="6">
                  <c:v>Counting: 242ms</c:v>
                </c:pt>
                <c:pt idx="7">
                  <c:v>Bubble: Ignorat</c:v>
                </c:pt>
                <c:pt idx="8">
                  <c:v>C++ STL: 1.354s</c:v>
                </c:pt>
              </c:strCache>
            </c:strRef>
          </c:cat>
          <c:val>
            <c:numRef>
              <c:f>Sheet1!$C$2:$C$10</c:f>
              <c:numCache>
                <c:formatCode>General</c:formatCode>
                <c:ptCount val="9"/>
                <c:pt idx="3">
                  <c:v>482</c:v>
                </c:pt>
                <c:pt idx="5">
                  <c:v>712</c:v>
                </c:pt>
              </c:numCache>
            </c:numRef>
          </c:val>
          <c:extLst>
            <c:ext xmlns:c16="http://schemas.microsoft.com/office/drawing/2014/chart" uri="{C3380CC4-5D6E-409C-BE32-E72D297353CC}">
              <c16:uniqueId val="{00000001-1403-4E2C-9439-00BF208ED27E}"/>
            </c:ext>
          </c:extLst>
        </c:ser>
        <c:ser>
          <c:idx val="2"/>
          <c:order val="2"/>
          <c:tx>
            <c:strRef>
              <c:f>Sheet1!$D$1</c:f>
              <c:strCache>
                <c:ptCount val="1"/>
                <c:pt idx="0">
                  <c:v>Timp lung</c:v>
                </c:pt>
              </c:strCache>
            </c:strRef>
          </c:tx>
          <c:spPr>
            <a:solidFill>
              <a:srgbClr val="FF0000"/>
            </a:solidFill>
            <a:ln>
              <a:solidFill>
                <a:srgbClr val="CC0000"/>
              </a:solidFill>
            </a:ln>
            <a:effectLst/>
            <a:sp3d>
              <a:contourClr>
                <a:srgbClr val="CC0000"/>
              </a:contourClr>
            </a:sp3d>
          </c:spPr>
          <c:invertIfNegative val="0"/>
          <c:cat>
            <c:strRef>
              <c:f>Sheet1!$A$2:$A$10</c:f>
              <c:strCache>
                <c:ptCount val="9"/>
                <c:pt idx="0">
                  <c:v>QuickV: 2.155s</c:v>
                </c:pt>
                <c:pt idx="1">
                  <c:v>Quick: 2.117s</c:v>
                </c:pt>
                <c:pt idx="2">
                  <c:v>Merge: 171ms</c:v>
                </c:pt>
                <c:pt idx="3">
                  <c:v>Radix Biti: 482ms</c:v>
                </c:pt>
                <c:pt idx="4">
                  <c:v>Radix b2: 1.037s</c:v>
                </c:pt>
                <c:pt idx="5">
                  <c:v>Radix b8: 712ms</c:v>
                </c:pt>
                <c:pt idx="6">
                  <c:v>Counting: 242ms</c:v>
                </c:pt>
                <c:pt idx="7">
                  <c:v>Bubble: Ignorat</c:v>
                </c:pt>
                <c:pt idx="8">
                  <c:v>C++ STL: 1.354s</c:v>
                </c:pt>
              </c:strCache>
            </c:strRef>
          </c:cat>
          <c:val>
            <c:numRef>
              <c:f>Sheet1!$D$2:$D$10</c:f>
              <c:numCache>
                <c:formatCode>General</c:formatCode>
                <c:ptCount val="9"/>
                <c:pt idx="0">
                  <c:v>2155</c:v>
                </c:pt>
                <c:pt idx="1">
                  <c:v>2117</c:v>
                </c:pt>
                <c:pt idx="4">
                  <c:v>1037</c:v>
                </c:pt>
                <c:pt idx="8">
                  <c:v>1354</c:v>
                </c:pt>
              </c:numCache>
            </c:numRef>
          </c:val>
          <c:extLst>
            <c:ext xmlns:c16="http://schemas.microsoft.com/office/drawing/2014/chart" uri="{C3380CC4-5D6E-409C-BE32-E72D297353CC}">
              <c16:uniqueId val="{00000002-1403-4E2C-9439-00BF208ED27E}"/>
            </c:ext>
          </c:extLst>
        </c:ser>
        <c:ser>
          <c:idx val="3"/>
          <c:order val="3"/>
          <c:tx>
            <c:strRef>
              <c:f>Sheet1!$E$1</c:f>
              <c:strCache>
                <c:ptCount val="1"/>
                <c:pt idx="0">
                  <c:v>Timp foarte lung</c:v>
                </c:pt>
              </c:strCache>
            </c:strRef>
          </c:tx>
          <c:spPr>
            <a:solidFill>
              <a:srgbClr val="800000"/>
            </a:solidFill>
            <a:ln>
              <a:noFill/>
            </a:ln>
            <a:effectLst/>
            <a:sp3d/>
          </c:spPr>
          <c:invertIfNegative val="0"/>
          <c:cat>
            <c:strRef>
              <c:f>Sheet1!$A$2:$A$10</c:f>
              <c:strCache>
                <c:ptCount val="9"/>
                <c:pt idx="0">
                  <c:v>QuickV: 2.155s</c:v>
                </c:pt>
                <c:pt idx="1">
                  <c:v>Quick: 2.117s</c:v>
                </c:pt>
                <c:pt idx="2">
                  <c:v>Merge: 171ms</c:v>
                </c:pt>
                <c:pt idx="3">
                  <c:v>Radix Biti: 482ms</c:v>
                </c:pt>
                <c:pt idx="4">
                  <c:v>Radix b2: 1.037s</c:v>
                </c:pt>
                <c:pt idx="5">
                  <c:v>Radix b8: 712ms</c:v>
                </c:pt>
                <c:pt idx="6">
                  <c:v>Counting: 242ms</c:v>
                </c:pt>
                <c:pt idx="7">
                  <c:v>Bubble: Ignorat</c:v>
                </c:pt>
                <c:pt idx="8">
                  <c:v>C++ STL: 1.354s</c:v>
                </c:pt>
              </c:strCache>
            </c:strRef>
          </c:cat>
          <c:val>
            <c:numRef>
              <c:f>Sheet1!$E$2:$E$10</c:f>
              <c:numCache>
                <c:formatCode>General</c:formatCode>
                <c:ptCount val="9"/>
                <c:pt idx="7">
                  <c:v>100000</c:v>
                </c:pt>
              </c:numCache>
            </c:numRef>
          </c:val>
          <c:extLst>
            <c:ext xmlns:c16="http://schemas.microsoft.com/office/drawing/2014/chart" uri="{C3380CC4-5D6E-409C-BE32-E72D297353CC}">
              <c16:uniqueId val="{00000003-1403-4E2C-9439-00BF208ED27E}"/>
            </c:ext>
          </c:extLst>
        </c:ser>
        <c:dLbls>
          <c:showLegendKey val="0"/>
          <c:showVal val="0"/>
          <c:showCatName val="0"/>
          <c:showSerName val="0"/>
          <c:showPercent val="0"/>
          <c:showBubbleSize val="0"/>
        </c:dLbls>
        <c:gapWidth val="70"/>
        <c:gapDepth val="0"/>
        <c:shape val="box"/>
        <c:axId val="1903582735"/>
        <c:axId val="1903576495"/>
        <c:axId val="0"/>
      </c:bar3DChart>
      <c:catAx>
        <c:axId val="19035827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576495"/>
        <c:crosses val="autoZero"/>
        <c:auto val="1"/>
        <c:lblAlgn val="ctr"/>
        <c:lblOffset val="100"/>
        <c:noMultiLvlLbl val="0"/>
      </c:catAx>
      <c:valAx>
        <c:axId val="1903576495"/>
        <c:scaling>
          <c:orientation val="minMax"/>
          <c:max val="2800"/>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03582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Test #4. N=100,000</a:t>
            </a:r>
            <a:r>
              <a:rPr lang="en-US" baseline="0"/>
              <a:t> Max=1,000,000,000</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Timp scurt</c:v>
                </c:pt>
              </c:strCache>
            </c:strRef>
          </c:tx>
          <c:spPr>
            <a:solidFill>
              <a:srgbClr val="57D157"/>
            </a:solidFill>
            <a:ln>
              <a:solidFill>
                <a:schemeClr val="accent6"/>
              </a:solidFill>
            </a:ln>
            <a:effectLst/>
            <a:sp3d>
              <a:contourClr>
                <a:schemeClr val="accent6"/>
              </a:contourClr>
            </a:sp3d>
          </c:spPr>
          <c:invertIfNegative val="0"/>
          <c:cat>
            <c:strRef>
              <c:f>Sheet1!$A$2:$A$10</c:f>
              <c:strCache>
                <c:ptCount val="9"/>
                <c:pt idx="0">
                  <c:v>QuickV: 2.297s</c:v>
                </c:pt>
                <c:pt idx="1">
                  <c:v>Quick: 2.321s</c:v>
                </c:pt>
                <c:pt idx="2">
                  <c:v>Merge: 187ms</c:v>
                </c:pt>
                <c:pt idx="3">
                  <c:v>Radix Biti: 504ms</c:v>
                </c:pt>
                <c:pt idx="4">
                  <c:v>Radix b2: 1.071s</c:v>
                </c:pt>
                <c:pt idx="5">
                  <c:v>Radix b8: 794ms</c:v>
                </c:pt>
                <c:pt idx="6">
                  <c:v>Counting: Imposibil</c:v>
                </c:pt>
                <c:pt idx="7">
                  <c:v>Bubble: Ignorat</c:v>
                </c:pt>
                <c:pt idx="8">
                  <c:v>C++ STL: 1.354s</c:v>
                </c:pt>
              </c:strCache>
            </c:strRef>
          </c:cat>
          <c:val>
            <c:numRef>
              <c:f>Sheet1!$B$2:$B$10</c:f>
              <c:numCache>
                <c:formatCode>General</c:formatCode>
                <c:ptCount val="9"/>
                <c:pt idx="2">
                  <c:v>187</c:v>
                </c:pt>
              </c:numCache>
            </c:numRef>
          </c:val>
          <c:extLst>
            <c:ext xmlns:c16="http://schemas.microsoft.com/office/drawing/2014/chart" uri="{C3380CC4-5D6E-409C-BE32-E72D297353CC}">
              <c16:uniqueId val="{00000000-D4AD-4720-9920-508E067D8B8D}"/>
            </c:ext>
          </c:extLst>
        </c:ser>
        <c:ser>
          <c:idx val="1"/>
          <c:order val="1"/>
          <c:tx>
            <c:strRef>
              <c:f>Sheet1!$C$1</c:f>
              <c:strCache>
                <c:ptCount val="1"/>
                <c:pt idx="0">
                  <c:v>Timp mediu</c:v>
                </c:pt>
              </c:strCache>
            </c:strRef>
          </c:tx>
          <c:spPr>
            <a:solidFill>
              <a:srgbClr val="FFFF00"/>
            </a:solidFill>
            <a:ln>
              <a:solidFill>
                <a:srgbClr val="CCCC00"/>
              </a:solidFill>
            </a:ln>
            <a:effectLst/>
            <a:sp3d>
              <a:contourClr>
                <a:srgbClr val="CCCC00"/>
              </a:contourClr>
            </a:sp3d>
          </c:spPr>
          <c:invertIfNegative val="0"/>
          <c:cat>
            <c:strRef>
              <c:f>Sheet1!$A$2:$A$10</c:f>
              <c:strCache>
                <c:ptCount val="9"/>
                <c:pt idx="0">
                  <c:v>QuickV: 2.297s</c:v>
                </c:pt>
                <c:pt idx="1">
                  <c:v>Quick: 2.321s</c:v>
                </c:pt>
                <c:pt idx="2">
                  <c:v>Merge: 187ms</c:v>
                </c:pt>
                <c:pt idx="3">
                  <c:v>Radix Biti: 504ms</c:v>
                </c:pt>
                <c:pt idx="4">
                  <c:v>Radix b2: 1.071s</c:v>
                </c:pt>
                <c:pt idx="5">
                  <c:v>Radix b8: 794ms</c:v>
                </c:pt>
                <c:pt idx="6">
                  <c:v>Counting: Imposibil</c:v>
                </c:pt>
                <c:pt idx="7">
                  <c:v>Bubble: Ignorat</c:v>
                </c:pt>
                <c:pt idx="8">
                  <c:v>C++ STL: 1.354s</c:v>
                </c:pt>
              </c:strCache>
            </c:strRef>
          </c:cat>
          <c:val>
            <c:numRef>
              <c:f>Sheet1!$C$2:$C$10</c:f>
              <c:numCache>
                <c:formatCode>General</c:formatCode>
                <c:ptCount val="9"/>
                <c:pt idx="3">
                  <c:v>504</c:v>
                </c:pt>
                <c:pt idx="5">
                  <c:v>794</c:v>
                </c:pt>
              </c:numCache>
            </c:numRef>
          </c:val>
          <c:extLst>
            <c:ext xmlns:c16="http://schemas.microsoft.com/office/drawing/2014/chart" uri="{C3380CC4-5D6E-409C-BE32-E72D297353CC}">
              <c16:uniqueId val="{00000001-D4AD-4720-9920-508E067D8B8D}"/>
            </c:ext>
          </c:extLst>
        </c:ser>
        <c:ser>
          <c:idx val="2"/>
          <c:order val="2"/>
          <c:tx>
            <c:strRef>
              <c:f>Sheet1!$D$1</c:f>
              <c:strCache>
                <c:ptCount val="1"/>
                <c:pt idx="0">
                  <c:v>Timp lung</c:v>
                </c:pt>
              </c:strCache>
            </c:strRef>
          </c:tx>
          <c:spPr>
            <a:solidFill>
              <a:srgbClr val="FF0000"/>
            </a:solidFill>
            <a:ln>
              <a:solidFill>
                <a:srgbClr val="CC0000"/>
              </a:solidFill>
            </a:ln>
            <a:effectLst/>
            <a:sp3d>
              <a:contourClr>
                <a:srgbClr val="CC0000"/>
              </a:contourClr>
            </a:sp3d>
          </c:spPr>
          <c:invertIfNegative val="0"/>
          <c:cat>
            <c:strRef>
              <c:f>Sheet1!$A$2:$A$10</c:f>
              <c:strCache>
                <c:ptCount val="9"/>
                <c:pt idx="0">
                  <c:v>QuickV: 2.297s</c:v>
                </c:pt>
                <c:pt idx="1">
                  <c:v>Quick: 2.321s</c:v>
                </c:pt>
                <c:pt idx="2">
                  <c:v>Merge: 187ms</c:v>
                </c:pt>
                <c:pt idx="3">
                  <c:v>Radix Biti: 504ms</c:v>
                </c:pt>
                <c:pt idx="4">
                  <c:v>Radix b2: 1.071s</c:v>
                </c:pt>
                <c:pt idx="5">
                  <c:v>Radix b8: 794ms</c:v>
                </c:pt>
                <c:pt idx="6">
                  <c:v>Counting: Imposibil</c:v>
                </c:pt>
                <c:pt idx="7">
                  <c:v>Bubble: Ignorat</c:v>
                </c:pt>
                <c:pt idx="8">
                  <c:v>C++ STL: 1.354s</c:v>
                </c:pt>
              </c:strCache>
            </c:strRef>
          </c:cat>
          <c:val>
            <c:numRef>
              <c:f>Sheet1!$D$2:$D$10</c:f>
              <c:numCache>
                <c:formatCode>General</c:formatCode>
                <c:ptCount val="9"/>
                <c:pt idx="0">
                  <c:v>2297</c:v>
                </c:pt>
                <c:pt idx="1">
                  <c:v>2321</c:v>
                </c:pt>
                <c:pt idx="4">
                  <c:v>1071</c:v>
                </c:pt>
                <c:pt idx="8">
                  <c:v>1354</c:v>
                </c:pt>
              </c:numCache>
            </c:numRef>
          </c:val>
          <c:extLst>
            <c:ext xmlns:c16="http://schemas.microsoft.com/office/drawing/2014/chart" uri="{C3380CC4-5D6E-409C-BE32-E72D297353CC}">
              <c16:uniqueId val="{00000002-D4AD-4720-9920-508E067D8B8D}"/>
            </c:ext>
          </c:extLst>
        </c:ser>
        <c:ser>
          <c:idx val="3"/>
          <c:order val="3"/>
          <c:tx>
            <c:strRef>
              <c:f>Sheet1!$E$1</c:f>
              <c:strCache>
                <c:ptCount val="1"/>
                <c:pt idx="0">
                  <c:v>Timp foarte lung</c:v>
                </c:pt>
              </c:strCache>
            </c:strRef>
          </c:tx>
          <c:spPr>
            <a:solidFill>
              <a:srgbClr val="800000"/>
            </a:solidFill>
            <a:ln>
              <a:noFill/>
            </a:ln>
            <a:effectLst/>
            <a:sp3d/>
          </c:spPr>
          <c:invertIfNegative val="0"/>
          <c:cat>
            <c:strRef>
              <c:f>Sheet1!$A$2:$A$10</c:f>
              <c:strCache>
                <c:ptCount val="9"/>
                <c:pt idx="0">
                  <c:v>QuickV: 2.297s</c:v>
                </c:pt>
                <c:pt idx="1">
                  <c:v>Quick: 2.321s</c:v>
                </c:pt>
                <c:pt idx="2">
                  <c:v>Merge: 187ms</c:v>
                </c:pt>
                <c:pt idx="3">
                  <c:v>Radix Biti: 504ms</c:v>
                </c:pt>
                <c:pt idx="4">
                  <c:v>Radix b2: 1.071s</c:v>
                </c:pt>
                <c:pt idx="5">
                  <c:v>Radix b8: 794ms</c:v>
                </c:pt>
                <c:pt idx="6">
                  <c:v>Counting: Imposibil</c:v>
                </c:pt>
                <c:pt idx="7">
                  <c:v>Bubble: Ignorat</c:v>
                </c:pt>
                <c:pt idx="8">
                  <c:v>C++ STL: 1.354s</c:v>
                </c:pt>
              </c:strCache>
            </c:strRef>
          </c:cat>
          <c:val>
            <c:numRef>
              <c:f>Sheet1!$E$2:$E$10</c:f>
              <c:numCache>
                <c:formatCode>General</c:formatCode>
                <c:ptCount val="9"/>
                <c:pt idx="7">
                  <c:v>1000000</c:v>
                </c:pt>
              </c:numCache>
            </c:numRef>
          </c:val>
          <c:extLst>
            <c:ext xmlns:c16="http://schemas.microsoft.com/office/drawing/2014/chart" uri="{C3380CC4-5D6E-409C-BE32-E72D297353CC}">
              <c16:uniqueId val="{00000003-D4AD-4720-9920-508E067D8B8D}"/>
            </c:ext>
          </c:extLst>
        </c:ser>
        <c:ser>
          <c:idx val="4"/>
          <c:order val="4"/>
          <c:tx>
            <c:strRef>
              <c:f>Sheet1!$F$1</c:f>
              <c:strCache>
                <c:ptCount val="1"/>
                <c:pt idx="0">
                  <c:v>Nu poate sorta</c:v>
                </c:pt>
              </c:strCache>
            </c:strRef>
          </c:tx>
          <c:spPr>
            <a:solidFill>
              <a:schemeClr val="tx1"/>
            </a:solidFill>
            <a:ln>
              <a:noFill/>
            </a:ln>
            <a:effectLst/>
            <a:sp3d/>
          </c:spPr>
          <c:invertIfNegative val="0"/>
          <c:cat>
            <c:strRef>
              <c:f>Sheet1!$A$2:$A$10</c:f>
              <c:strCache>
                <c:ptCount val="9"/>
                <c:pt idx="0">
                  <c:v>QuickV: 2.297s</c:v>
                </c:pt>
                <c:pt idx="1">
                  <c:v>Quick: 2.321s</c:v>
                </c:pt>
                <c:pt idx="2">
                  <c:v>Merge: 187ms</c:v>
                </c:pt>
                <c:pt idx="3">
                  <c:v>Radix Biti: 504ms</c:v>
                </c:pt>
                <c:pt idx="4">
                  <c:v>Radix b2: 1.071s</c:v>
                </c:pt>
                <c:pt idx="5">
                  <c:v>Radix b8: 794ms</c:v>
                </c:pt>
                <c:pt idx="6">
                  <c:v>Counting: Imposibil</c:v>
                </c:pt>
                <c:pt idx="7">
                  <c:v>Bubble: Ignorat</c:v>
                </c:pt>
                <c:pt idx="8">
                  <c:v>C++ STL: 1.354s</c:v>
                </c:pt>
              </c:strCache>
            </c:strRef>
          </c:cat>
          <c:val>
            <c:numRef>
              <c:f>Sheet1!$F$2:$F$10</c:f>
              <c:numCache>
                <c:formatCode>General</c:formatCode>
                <c:ptCount val="9"/>
                <c:pt idx="6">
                  <c:v>1000000</c:v>
                </c:pt>
              </c:numCache>
            </c:numRef>
          </c:val>
          <c:extLst>
            <c:ext xmlns:c16="http://schemas.microsoft.com/office/drawing/2014/chart" uri="{C3380CC4-5D6E-409C-BE32-E72D297353CC}">
              <c16:uniqueId val="{00000004-D4AD-4720-9920-508E067D8B8D}"/>
            </c:ext>
          </c:extLst>
        </c:ser>
        <c:dLbls>
          <c:showLegendKey val="0"/>
          <c:showVal val="0"/>
          <c:showCatName val="0"/>
          <c:showSerName val="0"/>
          <c:showPercent val="0"/>
          <c:showBubbleSize val="0"/>
        </c:dLbls>
        <c:gapWidth val="70"/>
        <c:gapDepth val="0"/>
        <c:shape val="box"/>
        <c:axId val="1903582735"/>
        <c:axId val="1903576495"/>
        <c:axId val="0"/>
      </c:bar3DChart>
      <c:catAx>
        <c:axId val="19035827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576495"/>
        <c:crosses val="autoZero"/>
        <c:auto val="1"/>
        <c:lblAlgn val="ctr"/>
        <c:lblOffset val="100"/>
        <c:noMultiLvlLbl val="0"/>
      </c:catAx>
      <c:valAx>
        <c:axId val="1903576495"/>
        <c:scaling>
          <c:orientation val="minMax"/>
          <c:max val="2800"/>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03582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Test #</a:t>
            </a:r>
            <a:r>
              <a:rPr lang="ro-RO"/>
              <a:t>5</a:t>
            </a:r>
            <a:r>
              <a:rPr lang="en-US"/>
              <a:t>. N=1</a:t>
            </a:r>
            <a:r>
              <a:rPr lang="ro-RO"/>
              <a:t>,0</a:t>
            </a:r>
            <a:r>
              <a:rPr lang="en-US"/>
              <a:t>00,000</a:t>
            </a:r>
            <a:r>
              <a:rPr lang="en-US" baseline="0"/>
              <a:t> Max=1,000,000,000</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Timp scurt</c:v>
                </c:pt>
              </c:strCache>
            </c:strRef>
          </c:tx>
          <c:spPr>
            <a:solidFill>
              <a:srgbClr val="57D157"/>
            </a:solidFill>
            <a:ln>
              <a:solidFill>
                <a:schemeClr val="accent6"/>
              </a:solidFill>
            </a:ln>
            <a:effectLst/>
            <a:sp3d>
              <a:contourClr>
                <a:schemeClr val="accent6"/>
              </a:contourClr>
            </a:sp3d>
          </c:spPr>
          <c:invertIfNegative val="0"/>
          <c:cat>
            <c:strRef>
              <c:f>Sheet1!$A$2:$A$10</c:f>
              <c:strCache>
                <c:ptCount val="9"/>
                <c:pt idx="0">
                  <c:v>QuickV: 26.802s</c:v>
                </c:pt>
                <c:pt idx="1">
                  <c:v>Quick: 27.133s</c:v>
                </c:pt>
                <c:pt idx="2">
                  <c:v>Merge: 1.945s</c:v>
                </c:pt>
                <c:pt idx="3">
                  <c:v>Radix Biti: 5.212s</c:v>
                </c:pt>
                <c:pt idx="4">
                  <c:v>Radix b2: 11.807s</c:v>
                </c:pt>
                <c:pt idx="5">
                  <c:v>Radix b8: 8.491s</c:v>
                </c:pt>
                <c:pt idx="6">
                  <c:v>Counting: Imposibil</c:v>
                </c:pt>
                <c:pt idx="7">
                  <c:v>Bubble: Ignorat</c:v>
                </c:pt>
                <c:pt idx="8">
                  <c:v>C++ STL: 17.160s</c:v>
                </c:pt>
              </c:strCache>
            </c:strRef>
          </c:cat>
          <c:val>
            <c:numRef>
              <c:f>Sheet1!$B$2:$B$10</c:f>
              <c:numCache>
                <c:formatCode>General</c:formatCode>
                <c:ptCount val="9"/>
                <c:pt idx="2">
                  <c:v>1945</c:v>
                </c:pt>
              </c:numCache>
            </c:numRef>
          </c:val>
          <c:extLst>
            <c:ext xmlns:c16="http://schemas.microsoft.com/office/drawing/2014/chart" uri="{C3380CC4-5D6E-409C-BE32-E72D297353CC}">
              <c16:uniqueId val="{00000000-D4AD-4720-9920-508E067D8B8D}"/>
            </c:ext>
          </c:extLst>
        </c:ser>
        <c:ser>
          <c:idx val="1"/>
          <c:order val="1"/>
          <c:tx>
            <c:strRef>
              <c:f>Sheet1!$C$1</c:f>
              <c:strCache>
                <c:ptCount val="1"/>
                <c:pt idx="0">
                  <c:v>Timp mediu</c:v>
                </c:pt>
              </c:strCache>
            </c:strRef>
          </c:tx>
          <c:spPr>
            <a:solidFill>
              <a:srgbClr val="FFFF00"/>
            </a:solidFill>
            <a:ln>
              <a:solidFill>
                <a:srgbClr val="CCCC00"/>
              </a:solidFill>
            </a:ln>
            <a:effectLst/>
            <a:sp3d>
              <a:contourClr>
                <a:srgbClr val="CCCC00"/>
              </a:contourClr>
            </a:sp3d>
          </c:spPr>
          <c:invertIfNegative val="0"/>
          <c:cat>
            <c:strRef>
              <c:f>Sheet1!$A$2:$A$10</c:f>
              <c:strCache>
                <c:ptCount val="9"/>
                <c:pt idx="0">
                  <c:v>QuickV: 26.802s</c:v>
                </c:pt>
                <c:pt idx="1">
                  <c:v>Quick: 27.133s</c:v>
                </c:pt>
                <c:pt idx="2">
                  <c:v>Merge: 1.945s</c:v>
                </c:pt>
                <c:pt idx="3">
                  <c:v>Radix Biti: 5.212s</c:v>
                </c:pt>
                <c:pt idx="4">
                  <c:v>Radix b2: 11.807s</c:v>
                </c:pt>
                <c:pt idx="5">
                  <c:v>Radix b8: 8.491s</c:v>
                </c:pt>
                <c:pt idx="6">
                  <c:v>Counting: Imposibil</c:v>
                </c:pt>
                <c:pt idx="7">
                  <c:v>Bubble: Ignorat</c:v>
                </c:pt>
                <c:pt idx="8">
                  <c:v>C++ STL: 17.160s</c:v>
                </c:pt>
              </c:strCache>
            </c:strRef>
          </c:cat>
          <c:val>
            <c:numRef>
              <c:f>Sheet1!$C$2:$C$10</c:f>
              <c:numCache>
                <c:formatCode>General</c:formatCode>
                <c:ptCount val="9"/>
                <c:pt idx="3">
                  <c:v>5212</c:v>
                </c:pt>
                <c:pt idx="5">
                  <c:v>8491</c:v>
                </c:pt>
              </c:numCache>
            </c:numRef>
          </c:val>
          <c:extLst>
            <c:ext xmlns:c16="http://schemas.microsoft.com/office/drawing/2014/chart" uri="{C3380CC4-5D6E-409C-BE32-E72D297353CC}">
              <c16:uniqueId val="{00000001-D4AD-4720-9920-508E067D8B8D}"/>
            </c:ext>
          </c:extLst>
        </c:ser>
        <c:ser>
          <c:idx val="2"/>
          <c:order val="2"/>
          <c:tx>
            <c:strRef>
              <c:f>Sheet1!$D$1</c:f>
              <c:strCache>
                <c:ptCount val="1"/>
                <c:pt idx="0">
                  <c:v>Timp lung</c:v>
                </c:pt>
              </c:strCache>
            </c:strRef>
          </c:tx>
          <c:spPr>
            <a:solidFill>
              <a:srgbClr val="FF0000"/>
            </a:solidFill>
            <a:ln>
              <a:solidFill>
                <a:srgbClr val="CC0000"/>
              </a:solidFill>
            </a:ln>
            <a:effectLst/>
            <a:sp3d>
              <a:contourClr>
                <a:srgbClr val="CC0000"/>
              </a:contourClr>
            </a:sp3d>
          </c:spPr>
          <c:invertIfNegative val="0"/>
          <c:cat>
            <c:strRef>
              <c:f>Sheet1!$A$2:$A$10</c:f>
              <c:strCache>
                <c:ptCount val="9"/>
                <c:pt idx="0">
                  <c:v>QuickV: 26.802s</c:v>
                </c:pt>
                <c:pt idx="1">
                  <c:v>Quick: 27.133s</c:v>
                </c:pt>
                <c:pt idx="2">
                  <c:v>Merge: 1.945s</c:v>
                </c:pt>
                <c:pt idx="3">
                  <c:v>Radix Biti: 5.212s</c:v>
                </c:pt>
                <c:pt idx="4">
                  <c:v>Radix b2: 11.807s</c:v>
                </c:pt>
                <c:pt idx="5">
                  <c:v>Radix b8: 8.491s</c:v>
                </c:pt>
                <c:pt idx="6">
                  <c:v>Counting: Imposibil</c:v>
                </c:pt>
                <c:pt idx="7">
                  <c:v>Bubble: Ignorat</c:v>
                </c:pt>
                <c:pt idx="8">
                  <c:v>C++ STL: 17.160s</c:v>
                </c:pt>
              </c:strCache>
            </c:strRef>
          </c:cat>
          <c:val>
            <c:numRef>
              <c:f>Sheet1!$D$2:$D$10</c:f>
              <c:numCache>
                <c:formatCode>General</c:formatCode>
                <c:ptCount val="9"/>
                <c:pt idx="0">
                  <c:v>26802</c:v>
                </c:pt>
                <c:pt idx="1">
                  <c:v>27133</c:v>
                </c:pt>
                <c:pt idx="4">
                  <c:v>11807</c:v>
                </c:pt>
                <c:pt idx="8">
                  <c:v>17160</c:v>
                </c:pt>
              </c:numCache>
            </c:numRef>
          </c:val>
          <c:extLst>
            <c:ext xmlns:c16="http://schemas.microsoft.com/office/drawing/2014/chart" uri="{C3380CC4-5D6E-409C-BE32-E72D297353CC}">
              <c16:uniqueId val="{00000002-D4AD-4720-9920-508E067D8B8D}"/>
            </c:ext>
          </c:extLst>
        </c:ser>
        <c:ser>
          <c:idx val="3"/>
          <c:order val="3"/>
          <c:tx>
            <c:strRef>
              <c:f>Sheet1!$E$1</c:f>
              <c:strCache>
                <c:ptCount val="1"/>
                <c:pt idx="0">
                  <c:v>Timp foarte lung</c:v>
                </c:pt>
              </c:strCache>
            </c:strRef>
          </c:tx>
          <c:spPr>
            <a:solidFill>
              <a:srgbClr val="800000"/>
            </a:solidFill>
            <a:ln>
              <a:noFill/>
            </a:ln>
            <a:effectLst/>
            <a:sp3d/>
          </c:spPr>
          <c:invertIfNegative val="0"/>
          <c:cat>
            <c:strRef>
              <c:f>Sheet1!$A$2:$A$10</c:f>
              <c:strCache>
                <c:ptCount val="9"/>
                <c:pt idx="0">
                  <c:v>QuickV: 26.802s</c:v>
                </c:pt>
                <c:pt idx="1">
                  <c:v>Quick: 27.133s</c:v>
                </c:pt>
                <c:pt idx="2">
                  <c:v>Merge: 1.945s</c:v>
                </c:pt>
                <c:pt idx="3">
                  <c:v>Radix Biti: 5.212s</c:v>
                </c:pt>
                <c:pt idx="4">
                  <c:v>Radix b2: 11.807s</c:v>
                </c:pt>
                <c:pt idx="5">
                  <c:v>Radix b8: 8.491s</c:v>
                </c:pt>
                <c:pt idx="6">
                  <c:v>Counting: Imposibil</c:v>
                </c:pt>
                <c:pt idx="7">
                  <c:v>Bubble: Ignorat</c:v>
                </c:pt>
                <c:pt idx="8">
                  <c:v>C++ STL: 17.160s</c:v>
                </c:pt>
              </c:strCache>
            </c:strRef>
          </c:cat>
          <c:val>
            <c:numRef>
              <c:f>Sheet1!$E$2:$E$10</c:f>
              <c:numCache>
                <c:formatCode>General</c:formatCode>
                <c:ptCount val="9"/>
                <c:pt idx="7">
                  <c:v>1000000</c:v>
                </c:pt>
              </c:numCache>
            </c:numRef>
          </c:val>
          <c:extLst>
            <c:ext xmlns:c16="http://schemas.microsoft.com/office/drawing/2014/chart" uri="{C3380CC4-5D6E-409C-BE32-E72D297353CC}">
              <c16:uniqueId val="{00000003-D4AD-4720-9920-508E067D8B8D}"/>
            </c:ext>
          </c:extLst>
        </c:ser>
        <c:ser>
          <c:idx val="4"/>
          <c:order val="4"/>
          <c:tx>
            <c:strRef>
              <c:f>Sheet1!$F$1</c:f>
              <c:strCache>
                <c:ptCount val="1"/>
                <c:pt idx="0">
                  <c:v>Nu poate sorta</c:v>
                </c:pt>
              </c:strCache>
            </c:strRef>
          </c:tx>
          <c:spPr>
            <a:solidFill>
              <a:schemeClr val="tx1"/>
            </a:solidFill>
            <a:ln>
              <a:noFill/>
            </a:ln>
            <a:effectLst/>
            <a:sp3d/>
          </c:spPr>
          <c:invertIfNegative val="0"/>
          <c:cat>
            <c:strRef>
              <c:f>Sheet1!$A$2:$A$10</c:f>
              <c:strCache>
                <c:ptCount val="9"/>
                <c:pt idx="0">
                  <c:v>QuickV: 26.802s</c:v>
                </c:pt>
                <c:pt idx="1">
                  <c:v>Quick: 27.133s</c:v>
                </c:pt>
                <c:pt idx="2">
                  <c:v>Merge: 1.945s</c:v>
                </c:pt>
                <c:pt idx="3">
                  <c:v>Radix Biti: 5.212s</c:v>
                </c:pt>
                <c:pt idx="4">
                  <c:v>Radix b2: 11.807s</c:v>
                </c:pt>
                <c:pt idx="5">
                  <c:v>Radix b8: 8.491s</c:v>
                </c:pt>
                <c:pt idx="6">
                  <c:v>Counting: Imposibil</c:v>
                </c:pt>
                <c:pt idx="7">
                  <c:v>Bubble: Ignorat</c:v>
                </c:pt>
                <c:pt idx="8">
                  <c:v>C++ STL: 17.160s</c:v>
                </c:pt>
              </c:strCache>
            </c:strRef>
          </c:cat>
          <c:val>
            <c:numRef>
              <c:f>Sheet1!$F$2:$F$10</c:f>
              <c:numCache>
                <c:formatCode>General</c:formatCode>
                <c:ptCount val="9"/>
                <c:pt idx="6">
                  <c:v>1000000</c:v>
                </c:pt>
              </c:numCache>
            </c:numRef>
          </c:val>
          <c:extLst>
            <c:ext xmlns:c16="http://schemas.microsoft.com/office/drawing/2014/chart" uri="{C3380CC4-5D6E-409C-BE32-E72D297353CC}">
              <c16:uniqueId val="{00000004-D4AD-4720-9920-508E067D8B8D}"/>
            </c:ext>
          </c:extLst>
        </c:ser>
        <c:dLbls>
          <c:showLegendKey val="0"/>
          <c:showVal val="0"/>
          <c:showCatName val="0"/>
          <c:showSerName val="0"/>
          <c:showPercent val="0"/>
          <c:showBubbleSize val="0"/>
        </c:dLbls>
        <c:gapWidth val="70"/>
        <c:gapDepth val="0"/>
        <c:shape val="box"/>
        <c:axId val="1903582735"/>
        <c:axId val="1903576495"/>
        <c:axId val="0"/>
      </c:bar3DChart>
      <c:catAx>
        <c:axId val="19035827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576495"/>
        <c:crosses val="autoZero"/>
        <c:auto val="1"/>
        <c:lblAlgn val="ctr"/>
        <c:lblOffset val="100"/>
        <c:noMultiLvlLbl val="0"/>
      </c:catAx>
      <c:valAx>
        <c:axId val="1903576495"/>
        <c:scaling>
          <c:orientation val="minMax"/>
          <c:max val="33000"/>
          <c:min val="0"/>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03582735"/>
        <c:crosses val="autoZero"/>
        <c:crossBetween val="between"/>
        <c:majorUnit val="66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Test #4. N=100,000</a:t>
            </a:r>
            <a:r>
              <a:rPr lang="en-US" baseline="0"/>
              <a:t> Max=1,000,000,000</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Timp scurt</c:v>
                </c:pt>
              </c:strCache>
            </c:strRef>
          </c:tx>
          <c:spPr>
            <a:solidFill>
              <a:srgbClr val="57D157"/>
            </a:solidFill>
            <a:ln>
              <a:solidFill>
                <a:schemeClr val="accent6"/>
              </a:solidFill>
            </a:ln>
            <a:effectLst/>
            <a:sp3d>
              <a:contourClr>
                <a:schemeClr val="accent6"/>
              </a:contourClr>
            </a:sp3d>
          </c:spPr>
          <c:invertIfNegative val="0"/>
          <c:cat>
            <c:strRef>
              <c:f>Sheet1!$A$2:$A$10</c:f>
              <c:strCache>
                <c:ptCount val="9"/>
                <c:pt idx="0">
                  <c:v>QuickV: 2.297s</c:v>
                </c:pt>
                <c:pt idx="1">
                  <c:v>Quick: 2.321s</c:v>
                </c:pt>
                <c:pt idx="2">
                  <c:v>Merge: 187ms</c:v>
                </c:pt>
                <c:pt idx="3">
                  <c:v>Radix Biti: 504ms</c:v>
                </c:pt>
                <c:pt idx="4">
                  <c:v>Radix b2: 1.071s</c:v>
                </c:pt>
                <c:pt idx="5">
                  <c:v>Radix b8: 794ms</c:v>
                </c:pt>
                <c:pt idx="6">
                  <c:v>Counting: Imposibil</c:v>
                </c:pt>
                <c:pt idx="7">
                  <c:v>Bubble: Ignorat</c:v>
                </c:pt>
                <c:pt idx="8">
                  <c:v>C++ STL: 1.354s</c:v>
                </c:pt>
              </c:strCache>
            </c:strRef>
          </c:cat>
          <c:val>
            <c:numRef>
              <c:f>Sheet1!$B$2:$B$10</c:f>
              <c:numCache>
                <c:formatCode>General</c:formatCode>
                <c:ptCount val="9"/>
                <c:pt idx="2">
                  <c:v>187</c:v>
                </c:pt>
              </c:numCache>
            </c:numRef>
          </c:val>
          <c:extLst>
            <c:ext xmlns:c16="http://schemas.microsoft.com/office/drawing/2014/chart" uri="{C3380CC4-5D6E-409C-BE32-E72D297353CC}">
              <c16:uniqueId val="{00000000-4DCA-4692-91C2-50FCB0E5AF34}"/>
            </c:ext>
          </c:extLst>
        </c:ser>
        <c:ser>
          <c:idx val="1"/>
          <c:order val="1"/>
          <c:tx>
            <c:strRef>
              <c:f>Sheet1!$C$1</c:f>
              <c:strCache>
                <c:ptCount val="1"/>
                <c:pt idx="0">
                  <c:v>Timp mediu</c:v>
                </c:pt>
              </c:strCache>
            </c:strRef>
          </c:tx>
          <c:spPr>
            <a:solidFill>
              <a:srgbClr val="FFFF00"/>
            </a:solidFill>
            <a:ln>
              <a:solidFill>
                <a:srgbClr val="CCCC00"/>
              </a:solidFill>
            </a:ln>
            <a:effectLst/>
            <a:sp3d>
              <a:contourClr>
                <a:srgbClr val="CCCC00"/>
              </a:contourClr>
            </a:sp3d>
          </c:spPr>
          <c:invertIfNegative val="0"/>
          <c:cat>
            <c:strRef>
              <c:f>Sheet1!$A$2:$A$10</c:f>
              <c:strCache>
                <c:ptCount val="9"/>
                <c:pt idx="0">
                  <c:v>QuickV: 2.297s</c:v>
                </c:pt>
                <c:pt idx="1">
                  <c:v>Quick: 2.321s</c:v>
                </c:pt>
                <c:pt idx="2">
                  <c:v>Merge: 187ms</c:v>
                </c:pt>
                <c:pt idx="3">
                  <c:v>Radix Biti: 504ms</c:v>
                </c:pt>
                <c:pt idx="4">
                  <c:v>Radix b2: 1.071s</c:v>
                </c:pt>
                <c:pt idx="5">
                  <c:v>Radix b8: 794ms</c:v>
                </c:pt>
                <c:pt idx="6">
                  <c:v>Counting: Imposibil</c:v>
                </c:pt>
                <c:pt idx="7">
                  <c:v>Bubble: Ignorat</c:v>
                </c:pt>
                <c:pt idx="8">
                  <c:v>C++ STL: 1.354s</c:v>
                </c:pt>
              </c:strCache>
            </c:strRef>
          </c:cat>
          <c:val>
            <c:numRef>
              <c:f>Sheet1!$C$2:$C$10</c:f>
              <c:numCache>
                <c:formatCode>General</c:formatCode>
                <c:ptCount val="9"/>
                <c:pt idx="3">
                  <c:v>504</c:v>
                </c:pt>
                <c:pt idx="5">
                  <c:v>794</c:v>
                </c:pt>
              </c:numCache>
            </c:numRef>
          </c:val>
          <c:extLst>
            <c:ext xmlns:c16="http://schemas.microsoft.com/office/drawing/2014/chart" uri="{C3380CC4-5D6E-409C-BE32-E72D297353CC}">
              <c16:uniqueId val="{00000001-4DCA-4692-91C2-50FCB0E5AF34}"/>
            </c:ext>
          </c:extLst>
        </c:ser>
        <c:ser>
          <c:idx val="2"/>
          <c:order val="2"/>
          <c:tx>
            <c:strRef>
              <c:f>Sheet1!$D$1</c:f>
              <c:strCache>
                <c:ptCount val="1"/>
                <c:pt idx="0">
                  <c:v>Timp lung</c:v>
                </c:pt>
              </c:strCache>
            </c:strRef>
          </c:tx>
          <c:spPr>
            <a:solidFill>
              <a:srgbClr val="FF0000"/>
            </a:solidFill>
            <a:ln>
              <a:solidFill>
                <a:srgbClr val="CC0000"/>
              </a:solidFill>
            </a:ln>
            <a:effectLst/>
            <a:sp3d>
              <a:contourClr>
                <a:srgbClr val="CC0000"/>
              </a:contourClr>
            </a:sp3d>
          </c:spPr>
          <c:invertIfNegative val="0"/>
          <c:cat>
            <c:strRef>
              <c:f>Sheet1!$A$2:$A$10</c:f>
              <c:strCache>
                <c:ptCount val="9"/>
                <c:pt idx="0">
                  <c:v>QuickV: 2.297s</c:v>
                </c:pt>
                <c:pt idx="1">
                  <c:v>Quick: 2.321s</c:v>
                </c:pt>
                <c:pt idx="2">
                  <c:v>Merge: 187ms</c:v>
                </c:pt>
                <c:pt idx="3">
                  <c:v>Radix Biti: 504ms</c:v>
                </c:pt>
                <c:pt idx="4">
                  <c:v>Radix b2: 1.071s</c:v>
                </c:pt>
                <c:pt idx="5">
                  <c:v>Radix b8: 794ms</c:v>
                </c:pt>
                <c:pt idx="6">
                  <c:v>Counting: Imposibil</c:v>
                </c:pt>
                <c:pt idx="7">
                  <c:v>Bubble: Ignorat</c:v>
                </c:pt>
                <c:pt idx="8">
                  <c:v>C++ STL: 1.354s</c:v>
                </c:pt>
              </c:strCache>
            </c:strRef>
          </c:cat>
          <c:val>
            <c:numRef>
              <c:f>Sheet1!$D$2:$D$10</c:f>
              <c:numCache>
                <c:formatCode>General</c:formatCode>
                <c:ptCount val="9"/>
                <c:pt idx="0">
                  <c:v>2297</c:v>
                </c:pt>
                <c:pt idx="1">
                  <c:v>2321</c:v>
                </c:pt>
                <c:pt idx="4">
                  <c:v>1071</c:v>
                </c:pt>
                <c:pt idx="8">
                  <c:v>1354</c:v>
                </c:pt>
              </c:numCache>
            </c:numRef>
          </c:val>
          <c:extLst>
            <c:ext xmlns:c16="http://schemas.microsoft.com/office/drawing/2014/chart" uri="{C3380CC4-5D6E-409C-BE32-E72D297353CC}">
              <c16:uniqueId val="{00000002-4DCA-4692-91C2-50FCB0E5AF34}"/>
            </c:ext>
          </c:extLst>
        </c:ser>
        <c:ser>
          <c:idx val="3"/>
          <c:order val="3"/>
          <c:tx>
            <c:strRef>
              <c:f>Sheet1!$E$1</c:f>
              <c:strCache>
                <c:ptCount val="1"/>
                <c:pt idx="0">
                  <c:v>Timp foarte lung</c:v>
                </c:pt>
              </c:strCache>
            </c:strRef>
          </c:tx>
          <c:spPr>
            <a:solidFill>
              <a:srgbClr val="800000"/>
            </a:solidFill>
            <a:ln>
              <a:noFill/>
            </a:ln>
            <a:effectLst/>
            <a:sp3d/>
          </c:spPr>
          <c:invertIfNegative val="0"/>
          <c:cat>
            <c:strRef>
              <c:f>Sheet1!$A$2:$A$10</c:f>
              <c:strCache>
                <c:ptCount val="9"/>
                <c:pt idx="0">
                  <c:v>QuickV: 2.297s</c:v>
                </c:pt>
                <c:pt idx="1">
                  <c:v>Quick: 2.321s</c:v>
                </c:pt>
                <c:pt idx="2">
                  <c:v>Merge: 187ms</c:v>
                </c:pt>
                <c:pt idx="3">
                  <c:v>Radix Biti: 504ms</c:v>
                </c:pt>
                <c:pt idx="4">
                  <c:v>Radix b2: 1.071s</c:v>
                </c:pt>
                <c:pt idx="5">
                  <c:v>Radix b8: 794ms</c:v>
                </c:pt>
                <c:pt idx="6">
                  <c:v>Counting: Imposibil</c:v>
                </c:pt>
                <c:pt idx="7">
                  <c:v>Bubble: Ignorat</c:v>
                </c:pt>
                <c:pt idx="8">
                  <c:v>C++ STL: 1.354s</c:v>
                </c:pt>
              </c:strCache>
            </c:strRef>
          </c:cat>
          <c:val>
            <c:numRef>
              <c:f>Sheet1!$E$2:$E$10</c:f>
              <c:numCache>
                <c:formatCode>General</c:formatCode>
                <c:ptCount val="9"/>
                <c:pt idx="7">
                  <c:v>1000000</c:v>
                </c:pt>
              </c:numCache>
            </c:numRef>
          </c:val>
          <c:extLst>
            <c:ext xmlns:c16="http://schemas.microsoft.com/office/drawing/2014/chart" uri="{C3380CC4-5D6E-409C-BE32-E72D297353CC}">
              <c16:uniqueId val="{00000003-4DCA-4692-91C2-50FCB0E5AF34}"/>
            </c:ext>
          </c:extLst>
        </c:ser>
        <c:ser>
          <c:idx val="4"/>
          <c:order val="4"/>
          <c:tx>
            <c:strRef>
              <c:f>Sheet1!$F$1</c:f>
              <c:strCache>
                <c:ptCount val="1"/>
                <c:pt idx="0">
                  <c:v>Nu poate sorta</c:v>
                </c:pt>
              </c:strCache>
            </c:strRef>
          </c:tx>
          <c:spPr>
            <a:solidFill>
              <a:schemeClr val="tx1"/>
            </a:solidFill>
            <a:ln>
              <a:noFill/>
            </a:ln>
            <a:effectLst/>
            <a:sp3d/>
          </c:spPr>
          <c:invertIfNegative val="0"/>
          <c:cat>
            <c:strRef>
              <c:f>Sheet1!$A$2:$A$10</c:f>
              <c:strCache>
                <c:ptCount val="9"/>
                <c:pt idx="0">
                  <c:v>QuickV: 2.297s</c:v>
                </c:pt>
                <c:pt idx="1">
                  <c:v>Quick: 2.321s</c:v>
                </c:pt>
                <c:pt idx="2">
                  <c:v>Merge: 187ms</c:v>
                </c:pt>
                <c:pt idx="3">
                  <c:v>Radix Biti: 504ms</c:v>
                </c:pt>
                <c:pt idx="4">
                  <c:v>Radix b2: 1.071s</c:v>
                </c:pt>
                <c:pt idx="5">
                  <c:v>Radix b8: 794ms</c:v>
                </c:pt>
                <c:pt idx="6">
                  <c:v>Counting: Imposibil</c:v>
                </c:pt>
                <c:pt idx="7">
                  <c:v>Bubble: Ignorat</c:v>
                </c:pt>
                <c:pt idx="8">
                  <c:v>C++ STL: 1.354s</c:v>
                </c:pt>
              </c:strCache>
            </c:strRef>
          </c:cat>
          <c:val>
            <c:numRef>
              <c:f>Sheet1!$F$2:$F$10</c:f>
              <c:numCache>
                <c:formatCode>General</c:formatCode>
                <c:ptCount val="9"/>
                <c:pt idx="6">
                  <c:v>1000000</c:v>
                </c:pt>
              </c:numCache>
            </c:numRef>
          </c:val>
          <c:extLst>
            <c:ext xmlns:c16="http://schemas.microsoft.com/office/drawing/2014/chart" uri="{C3380CC4-5D6E-409C-BE32-E72D297353CC}">
              <c16:uniqueId val="{00000004-4DCA-4692-91C2-50FCB0E5AF34}"/>
            </c:ext>
          </c:extLst>
        </c:ser>
        <c:dLbls>
          <c:showLegendKey val="0"/>
          <c:showVal val="0"/>
          <c:showCatName val="0"/>
          <c:showSerName val="0"/>
          <c:showPercent val="0"/>
          <c:showBubbleSize val="0"/>
        </c:dLbls>
        <c:gapWidth val="70"/>
        <c:gapDepth val="0"/>
        <c:shape val="box"/>
        <c:axId val="1903582735"/>
        <c:axId val="1903576495"/>
        <c:axId val="0"/>
      </c:bar3DChart>
      <c:catAx>
        <c:axId val="19035827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576495"/>
        <c:crosses val="autoZero"/>
        <c:auto val="1"/>
        <c:lblAlgn val="ctr"/>
        <c:lblOffset val="100"/>
        <c:noMultiLvlLbl val="0"/>
      </c:catAx>
      <c:valAx>
        <c:axId val="1903576495"/>
        <c:scaling>
          <c:orientation val="minMax"/>
          <c:max val="2800"/>
          <c:min val="0"/>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03582735"/>
        <c:crosses val="autoZero"/>
        <c:crossBetween val="between"/>
        <c:majorUnit val="56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Test #</a:t>
            </a:r>
            <a:r>
              <a:rPr lang="ro-RO"/>
              <a:t>2</a:t>
            </a:r>
            <a:r>
              <a:rPr lang="en-US"/>
              <a:t>. N=1</a:t>
            </a:r>
            <a:r>
              <a:rPr lang="ro-RO"/>
              <a:t>00</a:t>
            </a:r>
            <a:r>
              <a:rPr lang="en-US"/>
              <a:t>,000</a:t>
            </a:r>
            <a:r>
              <a:rPr lang="en-US" baseline="0"/>
              <a:t>  Max=100</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Timp mic</c:v>
                </c:pt>
              </c:strCache>
            </c:strRef>
          </c:tx>
          <c:spPr>
            <a:solidFill>
              <a:srgbClr val="57D157"/>
            </a:solidFill>
            <a:ln>
              <a:solidFill>
                <a:schemeClr val="accent6"/>
              </a:solidFill>
            </a:ln>
            <a:effectLst/>
            <a:sp3d>
              <a:contourClr>
                <a:schemeClr val="accent6"/>
              </a:contourClr>
            </a:sp3d>
          </c:spPr>
          <c:invertIfNegative val="0"/>
          <c:cat>
            <c:strRef>
              <c:f>Sheet1!$A$2:$A$10</c:f>
              <c:strCache>
                <c:ptCount val="9"/>
                <c:pt idx="0">
                  <c:v>QuickV: 1ms</c:v>
                </c:pt>
                <c:pt idx="1">
                  <c:v>Quick: 15.260s</c:v>
                </c:pt>
                <c:pt idx="2">
                  <c:v>Merge: 15ms</c:v>
                </c:pt>
                <c:pt idx="3">
                  <c:v>Radix Biti: 6ms</c:v>
                </c:pt>
                <c:pt idx="4">
                  <c:v>Radix b2: 9ms</c:v>
                </c:pt>
                <c:pt idx="5">
                  <c:v>Radix b8: 13ms</c:v>
                </c:pt>
                <c:pt idx="6">
                  <c:v>Counting: 0ms</c:v>
                </c:pt>
                <c:pt idx="7">
                  <c:v>Bubble: 0ms</c:v>
                </c:pt>
                <c:pt idx="8">
                  <c:v>C++ STL: 8ms</c:v>
                </c:pt>
              </c:strCache>
            </c:strRef>
          </c:cat>
          <c:val>
            <c:numRef>
              <c:f>Sheet1!$B$2:$B$10</c:f>
              <c:numCache>
                <c:formatCode>General</c:formatCode>
                <c:ptCount val="9"/>
                <c:pt idx="0">
                  <c:v>1</c:v>
                </c:pt>
                <c:pt idx="6">
                  <c:v>0</c:v>
                </c:pt>
                <c:pt idx="7">
                  <c:v>0</c:v>
                </c:pt>
              </c:numCache>
            </c:numRef>
          </c:val>
          <c:extLst>
            <c:ext xmlns:c16="http://schemas.microsoft.com/office/drawing/2014/chart" uri="{C3380CC4-5D6E-409C-BE32-E72D297353CC}">
              <c16:uniqueId val="{00000000-CE0F-4D47-B46F-3CFC12CE07B5}"/>
            </c:ext>
          </c:extLst>
        </c:ser>
        <c:ser>
          <c:idx val="1"/>
          <c:order val="1"/>
          <c:tx>
            <c:strRef>
              <c:f>Sheet1!$C$1</c:f>
              <c:strCache>
                <c:ptCount val="1"/>
                <c:pt idx="0">
                  <c:v>Timp mediu</c:v>
                </c:pt>
              </c:strCache>
            </c:strRef>
          </c:tx>
          <c:spPr>
            <a:solidFill>
              <a:srgbClr val="FFFF00"/>
            </a:solidFill>
            <a:ln>
              <a:solidFill>
                <a:srgbClr val="CCCC00"/>
              </a:solidFill>
            </a:ln>
            <a:effectLst/>
            <a:sp3d>
              <a:contourClr>
                <a:srgbClr val="CCCC00"/>
              </a:contourClr>
            </a:sp3d>
          </c:spPr>
          <c:invertIfNegative val="0"/>
          <c:cat>
            <c:strRef>
              <c:f>Sheet1!$A$2:$A$10</c:f>
              <c:strCache>
                <c:ptCount val="9"/>
                <c:pt idx="0">
                  <c:v>QuickV: 1ms</c:v>
                </c:pt>
                <c:pt idx="1">
                  <c:v>Quick: 15.260s</c:v>
                </c:pt>
                <c:pt idx="2">
                  <c:v>Merge: 15ms</c:v>
                </c:pt>
                <c:pt idx="3">
                  <c:v>Radix Biti: 6ms</c:v>
                </c:pt>
                <c:pt idx="4">
                  <c:v>Radix b2: 9ms</c:v>
                </c:pt>
                <c:pt idx="5">
                  <c:v>Radix b8: 13ms</c:v>
                </c:pt>
                <c:pt idx="6">
                  <c:v>Counting: 0ms</c:v>
                </c:pt>
                <c:pt idx="7">
                  <c:v>Bubble: 0ms</c:v>
                </c:pt>
                <c:pt idx="8">
                  <c:v>C++ STL: 8ms</c:v>
                </c:pt>
              </c:strCache>
            </c:strRef>
          </c:cat>
          <c:val>
            <c:numRef>
              <c:f>Sheet1!$C$2:$C$10</c:f>
              <c:numCache>
                <c:formatCode>General</c:formatCode>
                <c:ptCount val="9"/>
                <c:pt idx="2">
                  <c:v>15</c:v>
                </c:pt>
                <c:pt idx="3">
                  <c:v>6</c:v>
                </c:pt>
                <c:pt idx="4">
                  <c:v>9</c:v>
                </c:pt>
                <c:pt idx="5">
                  <c:v>13</c:v>
                </c:pt>
                <c:pt idx="8">
                  <c:v>8</c:v>
                </c:pt>
              </c:numCache>
            </c:numRef>
          </c:val>
          <c:extLst>
            <c:ext xmlns:c16="http://schemas.microsoft.com/office/drawing/2014/chart" uri="{C3380CC4-5D6E-409C-BE32-E72D297353CC}">
              <c16:uniqueId val="{00000001-CE0F-4D47-B46F-3CFC12CE07B5}"/>
            </c:ext>
          </c:extLst>
        </c:ser>
        <c:ser>
          <c:idx val="2"/>
          <c:order val="2"/>
          <c:tx>
            <c:strRef>
              <c:f>Sheet1!$D$1</c:f>
              <c:strCache>
                <c:ptCount val="1"/>
                <c:pt idx="0">
                  <c:v>Timp mare</c:v>
                </c:pt>
              </c:strCache>
            </c:strRef>
          </c:tx>
          <c:spPr>
            <a:solidFill>
              <a:srgbClr val="FF0000"/>
            </a:solidFill>
            <a:ln>
              <a:solidFill>
                <a:srgbClr val="CC0000"/>
              </a:solidFill>
            </a:ln>
            <a:effectLst/>
            <a:sp3d>
              <a:contourClr>
                <a:srgbClr val="CC0000"/>
              </a:contourClr>
            </a:sp3d>
          </c:spPr>
          <c:invertIfNegative val="0"/>
          <c:cat>
            <c:strRef>
              <c:f>Sheet1!$A$2:$A$10</c:f>
              <c:strCache>
                <c:ptCount val="9"/>
                <c:pt idx="0">
                  <c:v>QuickV: 1ms</c:v>
                </c:pt>
                <c:pt idx="1">
                  <c:v>Quick: 15.260s</c:v>
                </c:pt>
                <c:pt idx="2">
                  <c:v>Merge: 15ms</c:v>
                </c:pt>
                <c:pt idx="3">
                  <c:v>Radix Biti: 6ms</c:v>
                </c:pt>
                <c:pt idx="4">
                  <c:v>Radix b2: 9ms</c:v>
                </c:pt>
                <c:pt idx="5">
                  <c:v>Radix b8: 13ms</c:v>
                </c:pt>
                <c:pt idx="6">
                  <c:v>Counting: 0ms</c:v>
                </c:pt>
                <c:pt idx="7">
                  <c:v>Bubble: 0ms</c:v>
                </c:pt>
                <c:pt idx="8">
                  <c:v>C++ STL: 8ms</c:v>
                </c:pt>
              </c:strCache>
            </c:strRef>
          </c:cat>
          <c:val>
            <c:numRef>
              <c:f>Sheet1!$D$2:$D$10</c:f>
              <c:numCache>
                <c:formatCode>General</c:formatCode>
                <c:ptCount val="9"/>
              </c:numCache>
            </c:numRef>
          </c:val>
          <c:extLst>
            <c:ext xmlns:c16="http://schemas.microsoft.com/office/drawing/2014/chart" uri="{C3380CC4-5D6E-409C-BE32-E72D297353CC}">
              <c16:uniqueId val="{00000002-CE0F-4D47-B46F-3CFC12CE07B5}"/>
            </c:ext>
          </c:extLst>
        </c:ser>
        <c:ser>
          <c:idx val="3"/>
          <c:order val="3"/>
          <c:tx>
            <c:strRef>
              <c:f>Sheet1!$E$1</c:f>
              <c:strCache>
                <c:ptCount val="1"/>
                <c:pt idx="0">
                  <c:v>Timp foarte mare</c:v>
                </c:pt>
              </c:strCache>
            </c:strRef>
          </c:tx>
          <c:spPr>
            <a:solidFill>
              <a:srgbClr val="800000"/>
            </a:solidFill>
            <a:ln>
              <a:noFill/>
            </a:ln>
            <a:effectLst/>
            <a:sp3d/>
          </c:spPr>
          <c:invertIfNegative val="0"/>
          <c:cat>
            <c:strRef>
              <c:f>Sheet1!$A$2:$A$10</c:f>
              <c:strCache>
                <c:ptCount val="9"/>
                <c:pt idx="0">
                  <c:v>QuickV: 1ms</c:v>
                </c:pt>
                <c:pt idx="1">
                  <c:v>Quick: 15.260s</c:v>
                </c:pt>
                <c:pt idx="2">
                  <c:v>Merge: 15ms</c:v>
                </c:pt>
                <c:pt idx="3">
                  <c:v>Radix Biti: 6ms</c:v>
                </c:pt>
                <c:pt idx="4">
                  <c:v>Radix b2: 9ms</c:v>
                </c:pt>
                <c:pt idx="5">
                  <c:v>Radix b8: 13ms</c:v>
                </c:pt>
                <c:pt idx="6">
                  <c:v>Counting: 0ms</c:v>
                </c:pt>
                <c:pt idx="7">
                  <c:v>Bubble: 0ms</c:v>
                </c:pt>
                <c:pt idx="8">
                  <c:v>C++ STL: 8ms</c:v>
                </c:pt>
              </c:strCache>
            </c:strRef>
          </c:cat>
          <c:val>
            <c:numRef>
              <c:f>Sheet1!$E$2:$E$10</c:f>
              <c:numCache>
                <c:formatCode>General</c:formatCode>
                <c:ptCount val="9"/>
                <c:pt idx="1">
                  <c:v>15260</c:v>
                </c:pt>
              </c:numCache>
            </c:numRef>
          </c:val>
          <c:extLst>
            <c:ext xmlns:c16="http://schemas.microsoft.com/office/drawing/2014/chart" uri="{C3380CC4-5D6E-409C-BE32-E72D297353CC}">
              <c16:uniqueId val="{00000003-CE0F-4D47-B46F-3CFC12CE07B5}"/>
            </c:ext>
          </c:extLst>
        </c:ser>
        <c:dLbls>
          <c:showLegendKey val="0"/>
          <c:showVal val="0"/>
          <c:showCatName val="0"/>
          <c:showSerName val="0"/>
          <c:showPercent val="0"/>
          <c:showBubbleSize val="0"/>
        </c:dLbls>
        <c:gapWidth val="70"/>
        <c:gapDepth val="0"/>
        <c:shape val="box"/>
        <c:axId val="1903582735"/>
        <c:axId val="1903576495"/>
        <c:axId val="0"/>
      </c:bar3DChart>
      <c:catAx>
        <c:axId val="19035827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576495"/>
        <c:crosses val="autoZero"/>
        <c:auto val="1"/>
        <c:lblAlgn val="ctr"/>
        <c:lblOffset val="100"/>
        <c:noMultiLvlLbl val="0"/>
      </c:catAx>
      <c:valAx>
        <c:axId val="1903576495"/>
        <c:scaling>
          <c:orientation val="minMax"/>
          <c:max val="20"/>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03582735"/>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Test #</a:t>
            </a:r>
            <a:r>
              <a:rPr lang="ro-RO"/>
              <a:t>3</a:t>
            </a:r>
            <a:r>
              <a:rPr lang="en-US" dirty="0"/>
              <a:t>. N=</a:t>
            </a:r>
            <a:r>
              <a:rPr lang="ro-RO"/>
              <a:t>100,000,000</a:t>
            </a:r>
            <a:r>
              <a:rPr lang="en-US" baseline="0" dirty="0"/>
              <a:t> M</a:t>
            </a:r>
            <a:r>
              <a:rPr lang="ro-RO" baseline="0"/>
              <a:t>ax</a:t>
            </a:r>
            <a:r>
              <a:rPr lang="en-US" baseline="0" dirty="0"/>
              <a:t>=</a:t>
            </a:r>
            <a:r>
              <a:rPr lang="ro-RO" baseline="0"/>
              <a:t>1,000</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Timp scurt</c:v>
                </c:pt>
              </c:strCache>
            </c:strRef>
          </c:tx>
          <c:spPr>
            <a:solidFill>
              <a:srgbClr val="57D157"/>
            </a:solidFill>
            <a:ln>
              <a:solidFill>
                <a:schemeClr val="accent6"/>
              </a:solidFill>
            </a:ln>
            <a:effectLst/>
            <a:sp3d>
              <a:contourClr>
                <a:schemeClr val="accent6"/>
              </a:contourClr>
            </a:sp3d>
          </c:spPr>
          <c:invertIfNegative val="0"/>
          <c:cat>
            <c:strRef>
              <c:f>Sheet1!$A$2:$A$10</c:f>
              <c:strCache>
                <c:ptCount val="9"/>
                <c:pt idx="0">
                  <c:v>QuickV: 316ms</c:v>
                </c:pt>
                <c:pt idx="1">
                  <c:v>Quick: Ignorat</c:v>
                </c:pt>
                <c:pt idx="2">
                  <c:v>Merge: 21.387s</c:v>
                </c:pt>
                <c:pt idx="3">
                  <c:v>Radix Biti: 9.174s</c:v>
                </c:pt>
                <c:pt idx="4">
                  <c:v>Radix b2: 16.064s</c:v>
                </c:pt>
                <c:pt idx="5">
                  <c:v>Radix b8: 20.937s</c:v>
                </c:pt>
                <c:pt idx="6">
                  <c:v>Counting: 455ms</c:v>
                </c:pt>
                <c:pt idx="7">
                  <c:v>Bubble: 347ms</c:v>
                </c:pt>
                <c:pt idx="8">
                  <c:v>C++ STL: 8.067s</c:v>
                </c:pt>
              </c:strCache>
            </c:strRef>
          </c:cat>
          <c:val>
            <c:numRef>
              <c:f>Sheet1!$B$2:$B$10</c:f>
              <c:numCache>
                <c:formatCode>General</c:formatCode>
                <c:ptCount val="9"/>
                <c:pt idx="0">
                  <c:v>317</c:v>
                </c:pt>
                <c:pt idx="6">
                  <c:v>455</c:v>
                </c:pt>
                <c:pt idx="7">
                  <c:v>347</c:v>
                </c:pt>
              </c:numCache>
            </c:numRef>
          </c:val>
          <c:extLst>
            <c:ext xmlns:c16="http://schemas.microsoft.com/office/drawing/2014/chart" uri="{C3380CC4-5D6E-409C-BE32-E72D297353CC}">
              <c16:uniqueId val="{00000000-1403-4E2C-9439-00BF208ED27E}"/>
            </c:ext>
          </c:extLst>
        </c:ser>
        <c:ser>
          <c:idx val="1"/>
          <c:order val="1"/>
          <c:tx>
            <c:strRef>
              <c:f>Sheet1!$C$1</c:f>
              <c:strCache>
                <c:ptCount val="1"/>
                <c:pt idx="0">
                  <c:v>Timp mediu</c:v>
                </c:pt>
              </c:strCache>
            </c:strRef>
          </c:tx>
          <c:spPr>
            <a:solidFill>
              <a:srgbClr val="FFFF00"/>
            </a:solidFill>
            <a:ln>
              <a:solidFill>
                <a:srgbClr val="CCCC00"/>
              </a:solidFill>
            </a:ln>
            <a:effectLst/>
            <a:sp3d>
              <a:contourClr>
                <a:srgbClr val="CCCC00"/>
              </a:contourClr>
            </a:sp3d>
          </c:spPr>
          <c:invertIfNegative val="0"/>
          <c:cat>
            <c:strRef>
              <c:f>Sheet1!$A$2:$A$10</c:f>
              <c:strCache>
                <c:ptCount val="9"/>
                <c:pt idx="0">
                  <c:v>QuickV: 316ms</c:v>
                </c:pt>
                <c:pt idx="1">
                  <c:v>Quick: Ignorat</c:v>
                </c:pt>
                <c:pt idx="2">
                  <c:v>Merge: 21.387s</c:v>
                </c:pt>
                <c:pt idx="3">
                  <c:v>Radix Biti: 9.174s</c:v>
                </c:pt>
                <c:pt idx="4">
                  <c:v>Radix b2: 16.064s</c:v>
                </c:pt>
                <c:pt idx="5">
                  <c:v>Radix b8: 20.937s</c:v>
                </c:pt>
                <c:pt idx="6">
                  <c:v>Counting: 455ms</c:v>
                </c:pt>
                <c:pt idx="7">
                  <c:v>Bubble: 347ms</c:v>
                </c:pt>
                <c:pt idx="8">
                  <c:v>C++ STL: 8.067s</c:v>
                </c:pt>
              </c:strCache>
            </c:strRef>
          </c:cat>
          <c:val>
            <c:numRef>
              <c:f>Sheet1!$C$2:$C$10</c:f>
              <c:numCache>
                <c:formatCode>General</c:formatCode>
                <c:ptCount val="9"/>
                <c:pt idx="3">
                  <c:v>9174</c:v>
                </c:pt>
                <c:pt idx="8">
                  <c:v>8067</c:v>
                </c:pt>
              </c:numCache>
            </c:numRef>
          </c:val>
          <c:extLst>
            <c:ext xmlns:c16="http://schemas.microsoft.com/office/drawing/2014/chart" uri="{C3380CC4-5D6E-409C-BE32-E72D297353CC}">
              <c16:uniqueId val="{00000001-1403-4E2C-9439-00BF208ED27E}"/>
            </c:ext>
          </c:extLst>
        </c:ser>
        <c:ser>
          <c:idx val="2"/>
          <c:order val="2"/>
          <c:tx>
            <c:strRef>
              <c:f>Sheet1!$D$1</c:f>
              <c:strCache>
                <c:ptCount val="1"/>
                <c:pt idx="0">
                  <c:v>Timp lung</c:v>
                </c:pt>
              </c:strCache>
            </c:strRef>
          </c:tx>
          <c:spPr>
            <a:solidFill>
              <a:srgbClr val="FF0000"/>
            </a:solidFill>
            <a:ln>
              <a:solidFill>
                <a:srgbClr val="CC0000"/>
              </a:solidFill>
            </a:ln>
            <a:effectLst/>
            <a:sp3d>
              <a:contourClr>
                <a:srgbClr val="CC0000"/>
              </a:contourClr>
            </a:sp3d>
          </c:spPr>
          <c:invertIfNegative val="0"/>
          <c:cat>
            <c:strRef>
              <c:f>Sheet1!$A$2:$A$10</c:f>
              <c:strCache>
                <c:ptCount val="9"/>
                <c:pt idx="0">
                  <c:v>QuickV: 316ms</c:v>
                </c:pt>
                <c:pt idx="1">
                  <c:v>Quick: Ignorat</c:v>
                </c:pt>
                <c:pt idx="2">
                  <c:v>Merge: 21.387s</c:v>
                </c:pt>
                <c:pt idx="3">
                  <c:v>Radix Biti: 9.174s</c:v>
                </c:pt>
                <c:pt idx="4">
                  <c:v>Radix b2: 16.064s</c:v>
                </c:pt>
                <c:pt idx="5">
                  <c:v>Radix b8: 20.937s</c:v>
                </c:pt>
                <c:pt idx="6">
                  <c:v>Counting: 455ms</c:v>
                </c:pt>
                <c:pt idx="7">
                  <c:v>Bubble: 347ms</c:v>
                </c:pt>
                <c:pt idx="8">
                  <c:v>C++ STL: 8.067s</c:v>
                </c:pt>
              </c:strCache>
            </c:strRef>
          </c:cat>
          <c:val>
            <c:numRef>
              <c:f>Sheet1!$D$2:$D$10</c:f>
              <c:numCache>
                <c:formatCode>General</c:formatCode>
                <c:ptCount val="9"/>
                <c:pt idx="2">
                  <c:v>21367</c:v>
                </c:pt>
                <c:pt idx="4">
                  <c:v>16064</c:v>
                </c:pt>
                <c:pt idx="5">
                  <c:v>20937</c:v>
                </c:pt>
              </c:numCache>
            </c:numRef>
          </c:val>
          <c:extLst>
            <c:ext xmlns:c16="http://schemas.microsoft.com/office/drawing/2014/chart" uri="{C3380CC4-5D6E-409C-BE32-E72D297353CC}">
              <c16:uniqueId val="{00000002-1403-4E2C-9439-00BF208ED27E}"/>
            </c:ext>
          </c:extLst>
        </c:ser>
        <c:ser>
          <c:idx val="3"/>
          <c:order val="3"/>
          <c:tx>
            <c:strRef>
              <c:f>Sheet1!$E$1</c:f>
              <c:strCache>
                <c:ptCount val="1"/>
                <c:pt idx="0">
                  <c:v>Timp foarte lung</c:v>
                </c:pt>
              </c:strCache>
            </c:strRef>
          </c:tx>
          <c:spPr>
            <a:solidFill>
              <a:srgbClr val="800000"/>
            </a:solidFill>
            <a:ln>
              <a:noFill/>
            </a:ln>
            <a:effectLst/>
            <a:sp3d/>
          </c:spPr>
          <c:invertIfNegative val="0"/>
          <c:cat>
            <c:strRef>
              <c:f>Sheet1!$A$2:$A$10</c:f>
              <c:strCache>
                <c:ptCount val="9"/>
                <c:pt idx="0">
                  <c:v>QuickV: 316ms</c:v>
                </c:pt>
                <c:pt idx="1">
                  <c:v>Quick: Ignorat</c:v>
                </c:pt>
                <c:pt idx="2">
                  <c:v>Merge: 21.387s</c:v>
                </c:pt>
                <c:pt idx="3">
                  <c:v>Radix Biti: 9.174s</c:v>
                </c:pt>
                <c:pt idx="4">
                  <c:v>Radix b2: 16.064s</c:v>
                </c:pt>
                <c:pt idx="5">
                  <c:v>Radix b8: 20.937s</c:v>
                </c:pt>
                <c:pt idx="6">
                  <c:v>Counting: 455ms</c:v>
                </c:pt>
                <c:pt idx="7">
                  <c:v>Bubble: 347ms</c:v>
                </c:pt>
                <c:pt idx="8">
                  <c:v>C++ STL: 8.067s</c:v>
                </c:pt>
              </c:strCache>
            </c:strRef>
          </c:cat>
          <c:val>
            <c:numRef>
              <c:f>Sheet1!$E$2:$E$10</c:f>
              <c:numCache>
                <c:formatCode>General</c:formatCode>
                <c:ptCount val="9"/>
                <c:pt idx="1">
                  <c:v>1000000</c:v>
                </c:pt>
              </c:numCache>
            </c:numRef>
          </c:val>
          <c:extLst>
            <c:ext xmlns:c16="http://schemas.microsoft.com/office/drawing/2014/chart" uri="{C3380CC4-5D6E-409C-BE32-E72D297353CC}">
              <c16:uniqueId val="{00000003-1403-4E2C-9439-00BF208ED27E}"/>
            </c:ext>
          </c:extLst>
        </c:ser>
        <c:dLbls>
          <c:showLegendKey val="0"/>
          <c:showVal val="0"/>
          <c:showCatName val="0"/>
          <c:showSerName val="0"/>
          <c:showPercent val="0"/>
          <c:showBubbleSize val="0"/>
        </c:dLbls>
        <c:gapWidth val="70"/>
        <c:gapDepth val="0"/>
        <c:shape val="box"/>
        <c:axId val="1903582735"/>
        <c:axId val="1903576495"/>
        <c:axId val="0"/>
      </c:bar3DChart>
      <c:catAx>
        <c:axId val="19035827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576495"/>
        <c:crosses val="autoZero"/>
        <c:auto val="1"/>
        <c:lblAlgn val="ctr"/>
        <c:lblOffset val="100"/>
        <c:noMultiLvlLbl val="0"/>
      </c:catAx>
      <c:valAx>
        <c:axId val="1903576495"/>
        <c:scaling>
          <c:orientation val="minMax"/>
          <c:max val="30000"/>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03582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Test #</a:t>
            </a:r>
            <a:r>
              <a:rPr lang="ro-RO"/>
              <a:t>4</a:t>
            </a:r>
            <a:r>
              <a:rPr lang="en-US" dirty="0"/>
              <a:t>. N=</a:t>
            </a:r>
            <a:r>
              <a:rPr lang="ro-RO"/>
              <a:t>100,000,000</a:t>
            </a:r>
            <a:r>
              <a:rPr lang="en-US" baseline="0" dirty="0"/>
              <a:t> M</a:t>
            </a:r>
            <a:r>
              <a:rPr lang="ro-RO" baseline="0"/>
              <a:t>ax=1,000,000,000</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Timp scurt</c:v>
                </c:pt>
              </c:strCache>
            </c:strRef>
          </c:tx>
          <c:spPr>
            <a:solidFill>
              <a:srgbClr val="57D157"/>
            </a:solidFill>
            <a:ln>
              <a:solidFill>
                <a:schemeClr val="accent6"/>
              </a:solidFill>
            </a:ln>
            <a:effectLst/>
            <a:sp3d>
              <a:contourClr>
                <a:schemeClr val="accent6"/>
              </a:contourClr>
            </a:sp3d>
          </c:spPr>
          <c:invertIfNegative val="0"/>
          <c:cat>
            <c:strRef>
              <c:f>Sheet1!$A$2:$A$10</c:f>
              <c:strCache>
                <c:ptCount val="9"/>
                <c:pt idx="0">
                  <c:v>QuickV: 306ms</c:v>
                </c:pt>
                <c:pt idx="1">
                  <c:v>Quick: Ignorat</c:v>
                </c:pt>
                <c:pt idx="2">
                  <c:v>Merge: 21.436s</c:v>
                </c:pt>
                <c:pt idx="3">
                  <c:v>Radix Biti: 26.720s</c:v>
                </c:pt>
                <c:pt idx="4">
                  <c:v>Radix b2: 44.647s</c:v>
                </c:pt>
                <c:pt idx="5">
                  <c:v>Radix b8: 50.365s</c:v>
                </c:pt>
                <c:pt idx="6">
                  <c:v>Counting: Imposibil</c:v>
                </c:pt>
                <c:pt idx="7">
                  <c:v>Bubble: 332ms</c:v>
                </c:pt>
                <c:pt idx="8">
                  <c:v>C++ STL: 7.935s</c:v>
                </c:pt>
              </c:strCache>
            </c:strRef>
          </c:cat>
          <c:val>
            <c:numRef>
              <c:f>Sheet1!$B$2:$B$10</c:f>
              <c:numCache>
                <c:formatCode>General</c:formatCode>
                <c:ptCount val="9"/>
                <c:pt idx="0">
                  <c:v>306</c:v>
                </c:pt>
                <c:pt idx="7">
                  <c:v>332</c:v>
                </c:pt>
              </c:numCache>
            </c:numRef>
          </c:val>
          <c:extLst>
            <c:ext xmlns:c16="http://schemas.microsoft.com/office/drawing/2014/chart" uri="{C3380CC4-5D6E-409C-BE32-E72D297353CC}">
              <c16:uniqueId val="{00000000-D4AD-4720-9920-508E067D8B8D}"/>
            </c:ext>
          </c:extLst>
        </c:ser>
        <c:ser>
          <c:idx val="1"/>
          <c:order val="1"/>
          <c:tx>
            <c:strRef>
              <c:f>Sheet1!$C$1</c:f>
              <c:strCache>
                <c:ptCount val="1"/>
                <c:pt idx="0">
                  <c:v>Timp mediu</c:v>
                </c:pt>
              </c:strCache>
            </c:strRef>
          </c:tx>
          <c:spPr>
            <a:solidFill>
              <a:srgbClr val="FFFF00"/>
            </a:solidFill>
            <a:ln>
              <a:solidFill>
                <a:srgbClr val="CCCC00"/>
              </a:solidFill>
            </a:ln>
            <a:effectLst/>
            <a:sp3d>
              <a:contourClr>
                <a:srgbClr val="CCCC00"/>
              </a:contourClr>
            </a:sp3d>
          </c:spPr>
          <c:invertIfNegative val="0"/>
          <c:cat>
            <c:strRef>
              <c:f>Sheet1!$A$2:$A$10</c:f>
              <c:strCache>
                <c:ptCount val="9"/>
                <c:pt idx="0">
                  <c:v>QuickV: 306ms</c:v>
                </c:pt>
                <c:pt idx="1">
                  <c:v>Quick: Ignorat</c:v>
                </c:pt>
                <c:pt idx="2">
                  <c:v>Merge: 21.436s</c:v>
                </c:pt>
                <c:pt idx="3">
                  <c:v>Radix Biti: 26.720s</c:v>
                </c:pt>
                <c:pt idx="4">
                  <c:v>Radix b2: 44.647s</c:v>
                </c:pt>
                <c:pt idx="5">
                  <c:v>Radix b8: 50.365s</c:v>
                </c:pt>
                <c:pt idx="6">
                  <c:v>Counting: Imposibil</c:v>
                </c:pt>
                <c:pt idx="7">
                  <c:v>Bubble: 332ms</c:v>
                </c:pt>
                <c:pt idx="8">
                  <c:v>C++ STL: 7.935s</c:v>
                </c:pt>
              </c:strCache>
            </c:strRef>
          </c:cat>
          <c:val>
            <c:numRef>
              <c:f>Sheet1!$C$2:$C$10</c:f>
              <c:numCache>
                <c:formatCode>General</c:formatCode>
                <c:ptCount val="9"/>
                <c:pt idx="2">
                  <c:v>21436</c:v>
                </c:pt>
                <c:pt idx="3">
                  <c:v>26720</c:v>
                </c:pt>
                <c:pt idx="8">
                  <c:v>7935</c:v>
                </c:pt>
              </c:numCache>
            </c:numRef>
          </c:val>
          <c:extLst>
            <c:ext xmlns:c16="http://schemas.microsoft.com/office/drawing/2014/chart" uri="{C3380CC4-5D6E-409C-BE32-E72D297353CC}">
              <c16:uniqueId val="{00000001-D4AD-4720-9920-508E067D8B8D}"/>
            </c:ext>
          </c:extLst>
        </c:ser>
        <c:ser>
          <c:idx val="2"/>
          <c:order val="2"/>
          <c:tx>
            <c:strRef>
              <c:f>Sheet1!$D$1</c:f>
              <c:strCache>
                <c:ptCount val="1"/>
                <c:pt idx="0">
                  <c:v>Timp lung</c:v>
                </c:pt>
              </c:strCache>
            </c:strRef>
          </c:tx>
          <c:spPr>
            <a:solidFill>
              <a:srgbClr val="FF0000"/>
            </a:solidFill>
            <a:ln>
              <a:solidFill>
                <a:srgbClr val="CC0000"/>
              </a:solidFill>
            </a:ln>
            <a:effectLst/>
            <a:sp3d>
              <a:contourClr>
                <a:srgbClr val="CC0000"/>
              </a:contourClr>
            </a:sp3d>
          </c:spPr>
          <c:invertIfNegative val="0"/>
          <c:cat>
            <c:strRef>
              <c:f>Sheet1!$A$2:$A$10</c:f>
              <c:strCache>
                <c:ptCount val="9"/>
                <c:pt idx="0">
                  <c:v>QuickV: 306ms</c:v>
                </c:pt>
                <c:pt idx="1">
                  <c:v>Quick: Ignorat</c:v>
                </c:pt>
                <c:pt idx="2">
                  <c:v>Merge: 21.436s</c:v>
                </c:pt>
                <c:pt idx="3">
                  <c:v>Radix Biti: 26.720s</c:v>
                </c:pt>
                <c:pt idx="4">
                  <c:v>Radix b2: 44.647s</c:v>
                </c:pt>
                <c:pt idx="5">
                  <c:v>Radix b8: 50.365s</c:v>
                </c:pt>
                <c:pt idx="6">
                  <c:v>Counting: Imposibil</c:v>
                </c:pt>
                <c:pt idx="7">
                  <c:v>Bubble: 332ms</c:v>
                </c:pt>
                <c:pt idx="8">
                  <c:v>C++ STL: 7.935s</c:v>
                </c:pt>
              </c:strCache>
            </c:strRef>
          </c:cat>
          <c:val>
            <c:numRef>
              <c:f>Sheet1!$D$2:$D$10</c:f>
              <c:numCache>
                <c:formatCode>General</c:formatCode>
                <c:ptCount val="9"/>
                <c:pt idx="4">
                  <c:v>44647</c:v>
                </c:pt>
                <c:pt idx="5">
                  <c:v>50365</c:v>
                </c:pt>
              </c:numCache>
            </c:numRef>
          </c:val>
          <c:extLst>
            <c:ext xmlns:c16="http://schemas.microsoft.com/office/drawing/2014/chart" uri="{C3380CC4-5D6E-409C-BE32-E72D297353CC}">
              <c16:uniqueId val="{00000002-D4AD-4720-9920-508E067D8B8D}"/>
            </c:ext>
          </c:extLst>
        </c:ser>
        <c:ser>
          <c:idx val="3"/>
          <c:order val="3"/>
          <c:tx>
            <c:strRef>
              <c:f>Sheet1!$E$1</c:f>
              <c:strCache>
                <c:ptCount val="1"/>
                <c:pt idx="0">
                  <c:v>Timp foarte lung</c:v>
                </c:pt>
              </c:strCache>
            </c:strRef>
          </c:tx>
          <c:spPr>
            <a:solidFill>
              <a:srgbClr val="800000"/>
            </a:solidFill>
            <a:ln>
              <a:noFill/>
            </a:ln>
            <a:effectLst/>
            <a:sp3d/>
          </c:spPr>
          <c:invertIfNegative val="0"/>
          <c:cat>
            <c:strRef>
              <c:f>Sheet1!$A$2:$A$10</c:f>
              <c:strCache>
                <c:ptCount val="9"/>
                <c:pt idx="0">
                  <c:v>QuickV: 306ms</c:v>
                </c:pt>
                <c:pt idx="1">
                  <c:v>Quick: Ignorat</c:v>
                </c:pt>
                <c:pt idx="2">
                  <c:v>Merge: 21.436s</c:v>
                </c:pt>
                <c:pt idx="3">
                  <c:v>Radix Biti: 26.720s</c:v>
                </c:pt>
                <c:pt idx="4">
                  <c:v>Radix b2: 44.647s</c:v>
                </c:pt>
                <c:pt idx="5">
                  <c:v>Radix b8: 50.365s</c:v>
                </c:pt>
                <c:pt idx="6">
                  <c:v>Counting: Imposibil</c:v>
                </c:pt>
                <c:pt idx="7">
                  <c:v>Bubble: 332ms</c:v>
                </c:pt>
                <c:pt idx="8">
                  <c:v>C++ STL: 7.935s</c:v>
                </c:pt>
              </c:strCache>
            </c:strRef>
          </c:cat>
          <c:val>
            <c:numRef>
              <c:f>Sheet1!$E$2:$E$10</c:f>
              <c:numCache>
                <c:formatCode>General</c:formatCode>
                <c:ptCount val="9"/>
                <c:pt idx="1">
                  <c:v>10000000</c:v>
                </c:pt>
              </c:numCache>
            </c:numRef>
          </c:val>
          <c:extLst>
            <c:ext xmlns:c16="http://schemas.microsoft.com/office/drawing/2014/chart" uri="{C3380CC4-5D6E-409C-BE32-E72D297353CC}">
              <c16:uniqueId val="{00000003-D4AD-4720-9920-508E067D8B8D}"/>
            </c:ext>
          </c:extLst>
        </c:ser>
        <c:ser>
          <c:idx val="4"/>
          <c:order val="4"/>
          <c:tx>
            <c:strRef>
              <c:f>Sheet1!$F$1</c:f>
              <c:strCache>
                <c:ptCount val="1"/>
                <c:pt idx="0">
                  <c:v>Nu poate sorta</c:v>
                </c:pt>
              </c:strCache>
            </c:strRef>
          </c:tx>
          <c:spPr>
            <a:solidFill>
              <a:schemeClr val="tx1"/>
            </a:solidFill>
            <a:ln>
              <a:noFill/>
            </a:ln>
            <a:effectLst/>
            <a:sp3d/>
          </c:spPr>
          <c:invertIfNegative val="0"/>
          <c:cat>
            <c:strRef>
              <c:f>Sheet1!$A$2:$A$10</c:f>
              <c:strCache>
                <c:ptCount val="9"/>
                <c:pt idx="0">
                  <c:v>QuickV: 306ms</c:v>
                </c:pt>
                <c:pt idx="1">
                  <c:v>Quick: Ignorat</c:v>
                </c:pt>
                <c:pt idx="2">
                  <c:v>Merge: 21.436s</c:v>
                </c:pt>
                <c:pt idx="3">
                  <c:v>Radix Biti: 26.720s</c:v>
                </c:pt>
                <c:pt idx="4">
                  <c:v>Radix b2: 44.647s</c:v>
                </c:pt>
                <c:pt idx="5">
                  <c:v>Radix b8: 50.365s</c:v>
                </c:pt>
                <c:pt idx="6">
                  <c:v>Counting: Imposibil</c:v>
                </c:pt>
                <c:pt idx="7">
                  <c:v>Bubble: 332ms</c:v>
                </c:pt>
                <c:pt idx="8">
                  <c:v>C++ STL: 7.935s</c:v>
                </c:pt>
              </c:strCache>
            </c:strRef>
          </c:cat>
          <c:val>
            <c:numRef>
              <c:f>Sheet1!$F$2:$F$10</c:f>
              <c:numCache>
                <c:formatCode>General</c:formatCode>
                <c:ptCount val="9"/>
                <c:pt idx="6">
                  <c:v>10000000</c:v>
                </c:pt>
              </c:numCache>
            </c:numRef>
          </c:val>
          <c:extLst>
            <c:ext xmlns:c16="http://schemas.microsoft.com/office/drawing/2014/chart" uri="{C3380CC4-5D6E-409C-BE32-E72D297353CC}">
              <c16:uniqueId val="{00000004-D4AD-4720-9920-508E067D8B8D}"/>
            </c:ext>
          </c:extLst>
        </c:ser>
        <c:dLbls>
          <c:showLegendKey val="0"/>
          <c:showVal val="0"/>
          <c:showCatName val="0"/>
          <c:showSerName val="0"/>
          <c:showPercent val="0"/>
          <c:showBubbleSize val="0"/>
        </c:dLbls>
        <c:gapWidth val="70"/>
        <c:gapDepth val="0"/>
        <c:shape val="box"/>
        <c:axId val="1903582735"/>
        <c:axId val="1903576495"/>
        <c:axId val="0"/>
      </c:bar3DChart>
      <c:catAx>
        <c:axId val="19035827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576495"/>
        <c:crosses val="autoZero"/>
        <c:auto val="1"/>
        <c:lblAlgn val="ctr"/>
        <c:lblOffset val="100"/>
        <c:noMultiLvlLbl val="0"/>
      </c:catAx>
      <c:valAx>
        <c:axId val="1903576495"/>
        <c:scaling>
          <c:orientation val="minMax"/>
          <c:max val="80000"/>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03582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Test #1. N=1,000</a:t>
            </a:r>
            <a:r>
              <a:rPr lang="en-US" baseline="0"/>
              <a:t> M</a:t>
            </a:r>
            <a:r>
              <a:rPr lang="ro-RO" baseline="0"/>
              <a:t>ax</a:t>
            </a:r>
            <a:r>
              <a:rPr lang="en-US" baseline="0"/>
              <a:t>=1,000</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Timp scurt</c:v>
                </c:pt>
              </c:strCache>
            </c:strRef>
          </c:tx>
          <c:spPr>
            <a:solidFill>
              <a:srgbClr val="57D157"/>
            </a:solidFill>
            <a:ln>
              <a:solidFill>
                <a:schemeClr val="accent6"/>
              </a:solidFill>
            </a:ln>
            <a:effectLst/>
            <a:sp3d>
              <a:contourClr>
                <a:schemeClr val="accent6"/>
              </a:contourClr>
            </a:sp3d>
          </c:spPr>
          <c:invertIfNegative val="0"/>
          <c:cat>
            <c:strRef>
              <c:f>Sheet1!$A$2:$A$10</c:f>
              <c:strCache>
                <c:ptCount val="9"/>
                <c:pt idx="0">
                  <c:v>QuickV: 0ms</c:v>
                </c:pt>
                <c:pt idx="1">
                  <c:v>Quick: 7ms</c:v>
                </c:pt>
                <c:pt idx="2">
                  <c:v>Merge: 1ms</c:v>
                </c:pt>
                <c:pt idx="3">
                  <c:v>Radix Biti: 2ms</c:v>
                </c:pt>
                <c:pt idx="4">
                  <c:v>Radix b2: 2ms</c:v>
                </c:pt>
                <c:pt idx="5">
                  <c:v>Radix b8: 3ms</c:v>
                </c:pt>
                <c:pt idx="6">
                  <c:v>Counting: 0ms</c:v>
                </c:pt>
                <c:pt idx="7">
                  <c:v>Bubble: 0ms</c:v>
                </c:pt>
                <c:pt idx="8">
                  <c:v>C++ STL: 7ms</c:v>
                </c:pt>
              </c:strCache>
            </c:strRef>
          </c:cat>
          <c:val>
            <c:numRef>
              <c:f>Sheet1!$B$2:$B$10</c:f>
              <c:numCache>
                <c:formatCode>General</c:formatCode>
                <c:ptCount val="9"/>
                <c:pt idx="0">
                  <c:v>0</c:v>
                </c:pt>
                <c:pt idx="6">
                  <c:v>0</c:v>
                </c:pt>
                <c:pt idx="7">
                  <c:v>0</c:v>
                </c:pt>
              </c:numCache>
            </c:numRef>
          </c:val>
          <c:extLst>
            <c:ext xmlns:c16="http://schemas.microsoft.com/office/drawing/2014/chart" uri="{C3380CC4-5D6E-409C-BE32-E72D297353CC}">
              <c16:uniqueId val="{00000000-ABF9-4DEC-ABB0-144136CD3DB6}"/>
            </c:ext>
          </c:extLst>
        </c:ser>
        <c:ser>
          <c:idx val="1"/>
          <c:order val="1"/>
          <c:tx>
            <c:strRef>
              <c:f>Sheet1!$C$1</c:f>
              <c:strCache>
                <c:ptCount val="1"/>
                <c:pt idx="0">
                  <c:v>Timp mediu</c:v>
                </c:pt>
              </c:strCache>
            </c:strRef>
          </c:tx>
          <c:spPr>
            <a:solidFill>
              <a:srgbClr val="FFFF00"/>
            </a:solidFill>
            <a:ln>
              <a:solidFill>
                <a:srgbClr val="CCCC00"/>
              </a:solidFill>
            </a:ln>
            <a:effectLst/>
            <a:sp3d>
              <a:contourClr>
                <a:srgbClr val="CCCC00"/>
              </a:contourClr>
            </a:sp3d>
          </c:spPr>
          <c:invertIfNegative val="0"/>
          <c:cat>
            <c:strRef>
              <c:f>Sheet1!$A$2:$A$10</c:f>
              <c:strCache>
                <c:ptCount val="9"/>
                <c:pt idx="0">
                  <c:v>QuickV: 0ms</c:v>
                </c:pt>
                <c:pt idx="1">
                  <c:v>Quick: 7ms</c:v>
                </c:pt>
                <c:pt idx="2">
                  <c:v>Merge: 1ms</c:v>
                </c:pt>
                <c:pt idx="3">
                  <c:v>Radix Biti: 2ms</c:v>
                </c:pt>
                <c:pt idx="4">
                  <c:v>Radix b2: 2ms</c:v>
                </c:pt>
                <c:pt idx="5">
                  <c:v>Radix b8: 3ms</c:v>
                </c:pt>
                <c:pt idx="6">
                  <c:v>Counting: 0ms</c:v>
                </c:pt>
                <c:pt idx="7">
                  <c:v>Bubble: 0ms</c:v>
                </c:pt>
                <c:pt idx="8">
                  <c:v>C++ STL: 7ms</c:v>
                </c:pt>
              </c:strCache>
            </c:strRef>
          </c:cat>
          <c:val>
            <c:numRef>
              <c:f>Sheet1!$C$2:$C$10</c:f>
              <c:numCache>
                <c:formatCode>General</c:formatCode>
                <c:ptCount val="9"/>
                <c:pt idx="2">
                  <c:v>1</c:v>
                </c:pt>
                <c:pt idx="3">
                  <c:v>2</c:v>
                </c:pt>
                <c:pt idx="4">
                  <c:v>2</c:v>
                </c:pt>
                <c:pt idx="5">
                  <c:v>3</c:v>
                </c:pt>
              </c:numCache>
            </c:numRef>
          </c:val>
          <c:extLst>
            <c:ext xmlns:c16="http://schemas.microsoft.com/office/drawing/2014/chart" uri="{C3380CC4-5D6E-409C-BE32-E72D297353CC}">
              <c16:uniqueId val="{00000001-ABF9-4DEC-ABB0-144136CD3DB6}"/>
            </c:ext>
          </c:extLst>
        </c:ser>
        <c:ser>
          <c:idx val="2"/>
          <c:order val="2"/>
          <c:tx>
            <c:strRef>
              <c:f>Sheet1!$D$1</c:f>
              <c:strCache>
                <c:ptCount val="1"/>
                <c:pt idx="0">
                  <c:v>Timp lung</c:v>
                </c:pt>
              </c:strCache>
            </c:strRef>
          </c:tx>
          <c:spPr>
            <a:solidFill>
              <a:srgbClr val="FF0000"/>
            </a:solidFill>
            <a:ln>
              <a:solidFill>
                <a:srgbClr val="CC0000"/>
              </a:solidFill>
            </a:ln>
            <a:effectLst/>
            <a:sp3d>
              <a:contourClr>
                <a:srgbClr val="CC0000"/>
              </a:contourClr>
            </a:sp3d>
          </c:spPr>
          <c:invertIfNegative val="0"/>
          <c:cat>
            <c:strRef>
              <c:f>Sheet1!$A$2:$A$10</c:f>
              <c:strCache>
                <c:ptCount val="9"/>
                <c:pt idx="0">
                  <c:v>QuickV: 0ms</c:v>
                </c:pt>
                <c:pt idx="1">
                  <c:v>Quick: 7ms</c:v>
                </c:pt>
                <c:pt idx="2">
                  <c:v>Merge: 1ms</c:v>
                </c:pt>
                <c:pt idx="3">
                  <c:v>Radix Biti: 2ms</c:v>
                </c:pt>
                <c:pt idx="4">
                  <c:v>Radix b2: 2ms</c:v>
                </c:pt>
                <c:pt idx="5">
                  <c:v>Radix b8: 3ms</c:v>
                </c:pt>
                <c:pt idx="6">
                  <c:v>Counting: 0ms</c:v>
                </c:pt>
                <c:pt idx="7">
                  <c:v>Bubble: 0ms</c:v>
                </c:pt>
                <c:pt idx="8">
                  <c:v>C++ STL: 7ms</c:v>
                </c:pt>
              </c:strCache>
            </c:strRef>
          </c:cat>
          <c:val>
            <c:numRef>
              <c:f>Sheet1!$D$2:$D$10</c:f>
              <c:numCache>
                <c:formatCode>General</c:formatCode>
                <c:ptCount val="9"/>
                <c:pt idx="1">
                  <c:v>7</c:v>
                </c:pt>
                <c:pt idx="8">
                  <c:v>7</c:v>
                </c:pt>
              </c:numCache>
            </c:numRef>
          </c:val>
          <c:extLst>
            <c:ext xmlns:c16="http://schemas.microsoft.com/office/drawing/2014/chart" uri="{C3380CC4-5D6E-409C-BE32-E72D297353CC}">
              <c16:uniqueId val="{00000002-ABF9-4DEC-ABB0-144136CD3DB6}"/>
            </c:ext>
          </c:extLst>
        </c:ser>
        <c:ser>
          <c:idx val="3"/>
          <c:order val="3"/>
          <c:tx>
            <c:strRef>
              <c:f>Sheet1!$E$1</c:f>
              <c:strCache>
                <c:ptCount val="1"/>
                <c:pt idx="0">
                  <c:v>Timp foarte lung</c:v>
                </c:pt>
              </c:strCache>
            </c:strRef>
          </c:tx>
          <c:spPr>
            <a:solidFill>
              <a:srgbClr val="800000"/>
            </a:solidFill>
            <a:ln>
              <a:noFill/>
            </a:ln>
            <a:effectLst/>
            <a:sp3d/>
          </c:spPr>
          <c:invertIfNegative val="0"/>
          <c:cat>
            <c:strRef>
              <c:f>Sheet1!$A$2:$A$10</c:f>
              <c:strCache>
                <c:ptCount val="9"/>
                <c:pt idx="0">
                  <c:v>QuickV: 0ms</c:v>
                </c:pt>
                <c:pt idx="1">
                  <c:v>Quick: 7ms</c:v>
                </c:pt>
                <c:pt idx="2">
                  <c:v>Merge: 1ms</c:v>
                </c:pt>
                <c:pt idx="3">
                  <c:v>Radix Biti: 2ms</c:v>
                </c:pt>
                <c:pt idx="4">
                  <c:v>Radix b2: 2ms</c:v>
                </c:pt>
                <c:pt idx="5">
                  <c:v>Radix b8: 3ms</c:v>
                </c:pt>
                <c:pt idx="6">
                  <c:v>Counting: 0ms</c:v>
                </c:pt>
                <c:pt idx="7">
                  <c:v>Bubble: 0ms</c:v>
                </c:pt>
                <c:pt idx="8">
                  <c:v>C++ STL: 7ms</c:v>
                </c:pt>
              </c:strCache>
            </c:strRef>
          </c:cat>
          <c:val>
            <c:numRef>
              <c:f>Sheet1!$E$2:$E$10</c:f>
              <c:numCache>
                <c:formatCode>General</c:formatCode>
                <c:ptCount val="9"/>
              </c:numCache>
            </c:numRef>
          </c:val>
          <c:extLst>
            <c:ext xmlns:c16="http://schemas.microsoft.com/office/drawing/2014/chart" uri="{C3380CC4-5D6E-409C-BE32-E72D297353CC}">
              <c16:uniqueId val="{00000001-1409-49D4-AFED-BA897EBBA4C4}"/>
            </c:ext>
          </c:extLst>
        </c:ser>
        <c:dLbls>
          <c:showLegendKey val="0"/>
          <c:showVal val="0"/>
          <c:showCatName val="0"/>
          <c:showSerName val="0"/>
          <c:showPercent val="0"/>
          <c:showBubbleSize val="0"/>
        </c:dLbls>
        <c:gapWidth val="70"/>
        <c:gapDepth val="0"/>
        <c:shape val="box"/>
        <c:axId val="1903582735"/>
        <c:axId val="1903576495"/>
        <c:axId val="0"/>
      </c:bar3DChart>
      <c:catAx>
        <c:axId val="19035827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576495"/>
        <c:crosses val="autoZero"/>
        <c:auto val="1"/>
        <c:lblAlgn val="ctr"/>
        <c:lblOffset val="100"/>
        <c:noMultiLvlLbl val="0"/>
      </c:catAx>
      <c:valAx>
        <c:axId val="1903576495"/>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03582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Test #2. N=1,000</a:t>
            </a:r>
            <a:r>
              <a:rPr lang="en-US" baseline="0"/>
              <a:t> Max=1,000,000,000</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Timp scurt</c:v>
                </c:pt>
              </c:strCache>
            </c:strRef>
          </c:tx>
          <c:spPr>
            <a:solidFill>
              <a:srgbClr val="57D157"/>
            </a:solidFill>
            <a:ln>
              <a:solidFill>
                <a:schemeClr val="accent6"/>
              </a:solidFill>
            </a:ln>
            <a:effectLst/>
            <a:sp3d>
              <a:contourClr>
                <a:schemeClr val="accent6"/>
              </a:contourClr>
            </a:sp3d>
          </c:spPr>
          <c:invertIfNegative val="0"/>
          <c:cat>
            <c:strRef>
              <c:f>Sheet1!$A$2:$A$10</c:f>
              <c:strCache>
                <c:ptCount val="9"/>
                <c:pt idx="0">
                  <c:v>QuickV: 0ms</c:v>
                </c:pt>
                <c:pt idx="1">
                  <c:v>Quick: 6ms</c:v>
                </c:pt>
                <c:pt idx="2">
                  <c:v>Merge: 1ms</c:v>
                </c:pt>
                <c:pt idx="3">
                  <c:v>Radix Biti: 4ms</c:v>
                </c:pt>
                <c:pt idx="4">
                  <c:v>Radix b2: 9ms</c:v>
                </c:pt>
                <c:pt idx="5">
                  <c:v>Radix b8: 6ms</c:v>
                </c:pt>
                <c:pt idx="6">
                  <c:v>Counting: Imposibil</c:v>
                </c:pt>
                <c:pt idx="7">
                  <c:v>Bubble: 0ms</c:v>
                </c:pt>
                <c:pt idx="8">
                  <c:v>C++ STL: 7ms</c:v>
                </c:pt>
              </c:strCache>
            </c:strRef>
          </c:cat>
          <c:val>
            <c:numRef>
              <c:f>Sheet1!$B$2:$B$10</c:f>
              <c:numCache>
                <c:formatCode>General</c:formatCode>
                <c:ptCount val="9"/>
                <c:pt idx="0">
                  <c:v>0</c:v>
                </c:pt>
                <c:pt idx="2">
                  <c:v>1</c:v>
                </c:pt>
                <c:pt idx="7">
                  <c:v>0</c:v>
                </c:pt>
              </c:numCache>
            </c:numRef>
          </c:val>
          <c:extLst>
            <c:ext xmlns:c16="http://schemas.microsoft.com/office/drawing/2014/chart" uri="{C3380CC4-5D6E-409C-BE32-E72D297353CC}">
              <c16:uniqueId val="{00000000-9721-4BCF-B020-EF78E90D28F5}"/>
            </c:ext>
          </c:extLst>
        </c:ser>
        <c:ser>
          <c:idx val="1"/>
          <c:order val="1"/>
          <c:tx>
            <c:strRef>
              <c:f>Sheet1!$C$1</c:f>
              <c:strCache>
                <c:ptCount val="1"/>
                <c:pt idx="0">
                  <c:v>Timp mediu</c:v>
                </c:pt>
              </c:strCache>
            </c:strRef>
          </c:tx>
          <c:spPr>
            <a:solidFill>
              <a:srgbClr val="FFFF00"/>
            </a:solidFill>
            <a:ln>
              <a:solidFill>
                <a:srgbClr val="CCCC00"/>
              </a:solidFill>
            </a:ln>
            <a:effectLst/>
            <a:sp3d>
              <a:contourClr>
                <a:srgbClr val="CCCC00"/>
              </a:contourClr>
            </a:sp3d>
          </c:spPr>
          <c:invertIfNegative val="0"/>
          <c:cat>
            <c:strRef>
              <c:f>Sheet1!$A$2:$A$10</c:f>
              <c:strCache>
                <c:ptCount val="9"/>
                <c:pt idx="0">
                  <c:v>QuickV: 0ms</c:v>
                </c:pt>
                <c:pt idx="1">
                  <c:v>Quick: 6ms</c:v>
                </c:pt>
                <c:pt idx="2">
                  <c:v>Merge: 1ms</c:v>
                </c:pt>
                <c:pt idx="3">
                  <c:v>Radix Biti: 4ms</c:v>
                </c:pt>
                <c:pt idx="4">
                  <c:v>Radix b2: 9ms</c:v>
                </c:pt>
                <c:pt idx="5">
                  <c:v>Radix b8: 6ms</c:v>
                </c:pt>
                <c:pt idx="6">
                  <c:v>Counting: Imposibil</c:v>
                </c:pt>
                <c:pt idx="7">
                  <c:v>Bubble: 0ms</c:v>
                </c:pt>
                <c:pt idx="8">
                  <c:v>C++ STL: 7ms</c:v>
                </c:pt>
              </c:strCache>
            </c:strRef>
          </c:cat>
          <c:val>
            <c:numRef>
              <c:f>Sheet1!$C$2:$C$10</c:f>
              <c:numCache>
                <c:formatCode>General</c:formatCode>
                <c:ptCount val="9"/>
                <c:pt idx="1">
                  <c:v>6</c:v>
                </c:pt>
                <c:pt idx="3">
                  <c:v>4</c:v>
                </c:pt>
                <c:pt idx="4">
                  <c:v>9</c:v>
                </c:pt>
                <c:pt idx="5">
                  <c:v>6</c:v>
                </c:pt>
                <c:pt idx="8">
                  <c:v>7</c:v>
                </c:pt>
              </c:numCache>
            </c:numRef>
          </c:val>
          <c:extLst>
            <c:ext xmlns:c16="http://schemas.microsoft.com/office/drawing/2014/chart" uri="{C3380CC4-5D6E-409C-BE32-E72D297353CC}">
              <c16:uniqueId val="{00000001-9721-4BCF-B020-EF78E90D28F5}"/>
            </c:ext>
          </c:extLst>
        </c:ser>
        <c:ser>
          <c:idx val="2"/>
          <c:order val="2"/>
          <c:tx>
            <c:strRef>
              <c:f>Sheet1!$D$1</c:f>
              <c:strCache>
                <c:ptCount val="1"/>
                <c:pt idx="0">
                  <c:v>Timp lung</c:v>
                </c:pt>
              </c:strCache>
            </c:strRef>
          </c:tx>
          <c:spPr>
            <a:solidFill>
              <a:srgbClr val="FF0000"/>
            </a:solidFill>
            <a:ln>
              <a:solidFill>
                <a:srgbClr val="CC0000"/>
              </a:solidFill>
            </a:ln>
            <a:effectLst/>
            <a:sp3d>
              <a:contourClr>
                <a:srgbClr val="CC0000"/>
              </a:contourClr>
            </a:sp3d>
          </c:spPr>
          <c:invertIfNegative val="0"/>
          <c:cat>
            <c:strRef>
              <c:f>Sheet1!$A$2:$A$10</c:f>
              <c:strCache>
                <c:ptCount val="9"/>
                <c:pt idx="0">
                  <c:v>QuickV: 0ms</c:v>
                </c:pt>
                <c:pt idx="1">
                  <c:v>Quick: 6ms</c:v>
                </c:pt>
                <c:pt idx="2">
                  <c:v>Merge: 1ms</c:v>
                </c:pt>
                <c:pt idx="3">
                  <c:v>Radix Biti: 4ms</c:v>
                </c:pt>
                <c:pt idx="4">
                  <c:v>Radix b2: 9ms</c:v>
                </c:pt>
                <c:pt idx="5">
                  <c:v>Radix b8: 6ms</c:v>
                </c:pt>
                <c:pt idx="6">
                  <c:v>Counting: Imposibil</c:v>
                </c:pt>
                <c:pt idx="7">
                  <c:v>Bubble: 0ms</c:v>
                </c:pt>
                <c:pt idx="8">
                  <c:v>C++ STL: 7ms</c:v>
                </c:pt>
              </c:strCache>
            </c:strRef>
          </c:cat>
          <c:val>
            <c:numRef>
              <c:f>Sheet1!$D$2:$D$10</c:f>
              <c:numCache>
                <c:formatCode>General</c:formatCode>
                <c:ptCount val="9"/>
              </c:numCache>
            </c:numRef>
          </c:val>
          <c:extLst>
            <c:ext xmlns:c16="http://schemas.microsoft.com/office/drawing/2014/chart" uri="{C3380CC4-5D6E-409C-BE32-E72D297353CC}">
              <c16:uniqueId val="{00000002-9721-4BCF-B020-EF78E90D28F5}"/>
            </c:ext>
          </c:extLst>
        </c:ser>
        <c:ser>
          <c:idx val="3"/>
          <c:order val="3"/>
          <c:tx>
            <c:strRef>
              <c:f>Sheet1!$E$1</c:f>
              <c:strCache>
                <c:ptCount val="1"/>
                <c:pt idx="0">
                  <c:v>Timp foarte lung</c:v>
                </c:pt>
              </c:strCache>
            </c:strRef>
          </c:tx>
          <c:spPr>
            <a:solidFill>
              <a:srgbClr val="800000"/>
            </a:solidFill>
            <a:ln>
              <a:noFill/>
            </a:ln>
            <a:effectLst/>
            <a:sp3d/>
          </c:spPr>
          <c:invertIfNegative val="0"/>
          <c:cat>
            <c:strRef>
              <c:f>Sheet1!$A$2:$A$10</c:f>
              <c:strCache>
                <c:ptCount val="9"/>
                <c:pt idx="0">
                  <c:v>QuickV: 0ms</c:v>
                </c:pt>
                <c:pt idx="1">
                  <c:v>Quick: 6ms</c:v>
                </c:pt>
                <c:pt idx="2">
                  <c:v>Merge: 1ms</c:v>
                </c:pt>
                <c:pt idx="3">
                  <c:v>Radix Biti: 4ms</c:v>
                </c:pt>
                <c:pt idx="4">
                  <c:v>Radix b2: 9ms</c:v>
                </c:pt>
                <c:pt idx="5">
                  <c:v>Radix b8: 6ms</c:v>
                </c:pt>
                <c:pt idx="6">
                  <c:v>Counting: Imposibil</c:v>
                </c:pt>
                <c:pt idx="7">
                  <c:v>Bubble: 0ms</c:v>
                </c:pt>
                <c:pt idx="8">
                  <c:v>C++ STL: 7ms</c:v>
                </c:pt>
              </c:strCache>
            </c:strRef>
          </c:cat>
          <c:val>
            <c:numRef>
              <c:f>Sheet1!$E$2:$E$10</c:f>
              <c:numCache>
                <c:formatCode>General</c:formatCode>
                <c:ptCount val="9"/>
              </c:numCache>
            </c:numRef>
          </c:val>
          <c:extLst>
            <c:ext xmlns:c16="http://schemas.microsoft.com/office/drawing/2014/chart" uri="{C3380CC4-5D6E-409C-BE32-E72D297353CC}">
              <c16:uniqueId val="{00000003-9721-4BCF-B020-EF78E90D28F5}"/>
            </c:ext>
          </c:extLst>
        </c:ser>
        <c:ser>
          <c:idx val="4"/>
          <c:order val="4"/>
          <c:tx>
            <c:strRef>
              <c:f>Sheet1!$F$1</c:f>
              <c:strCache>
                <c:ptCount val="1"/>
                <c:pt idx="0">
                  <c:v>Nu poate sorta</c:v>
                </c:pt>
              </c:strCache>
            </c:strRef>
          </c:tx>
          <c:spPr>
            <a:solidFill>
              <a:schemeClr val="tx1"/>
            </a:solidFill>
            <a:ln>
              <a:noFill/>
            </a:ln>
            <a:effectLst/>
            <a:sp3d/>
          </c:spPr>
          <c:invertIfNegative val="0"/>
          <c:cat>
            <c:strRef>
              <c:f>Sheet1!$A$2:$A$10</c:f>
              <c:strCache>
                <c:ptCount val="9"/>
                <c:pt idx="0">
                  <c:v>QuickV: 0ms</c:v>
                </c:pt>
                <c:pt idx="1">
                  <c:v>Quick: 6ms</c:v>
                </c:pt>
                <c:pt idx="2">
                  <c:v>Merge: 1ms</c:v>
                </c:pt>
                <c:pt idx="3">
                  <c:v>Radix Biti: 4ms</c:v>
                </c:pt>
                <c:pt idx="4">
                  <c:v>Radix b2: 9ms</c:v>
                </c:pt>
                <c:pt idx="5">
                  <c:v>Radix b8: 6ms</c:v>
                </c:pt>
                <c:pt idx="6">
                  <c:v>Counting: Imposibil</c:v>
                </c:pt>
                <c:pt idx="7">
                  <c:v>Bubble: 0ms</c:v>
                </c:pt>
                <c:pt idx="8">
                  <c:v>C++ STL: 7ms</c:v>
                </c:pt>
              </c:strCache>
            </c:strRef>
          </c:cat>
          <c:val>
            <c:numRef>
              <c:f>Sheet1!$F$2:$F$10</c:f>
              <c:numCache>
                <c:formatCode>General</c:formatCode>
                <c:ptCount val="9"/>
                <c:pt idx="6">
                  <c:v>10000000</c:v>
                </c:pt>
              </c:numCache>
            </c:numRef>
          </c:val>
          <c:extLst>
            <c:ext xmlns:c16="http://schemas.microsoft.com/office/drawing/2014/chart" uri="{C3380CC4-5D6E-409C-BE32-E72D297353CC}">
              <c16:uniqueId val="{00000004-9721-4BCF-B020-EF78E90D28F5}"/>
            </c:ext>
          </c:extLst>
        </c:ser>
        <c:dLbls>
          <c:showLegendKey val="0"/>
          <c:showVal val="0"/>
          <c:showCatName val="0"/>
          <c:showSerName val="0"/>
          <c:showPercent val="0"/>
          <c:showBubbleSize val="0"/>
        </c:dLbls>
        <c:gapWidth val="70"/>
        <c:gapDepth val="0"/>
        <c:shape val="box"/>
        <c:axId val="1903582735"/>
        <c:axId val="1903576495"/>
        <c:axId val="0"/>
      </c:bar3DChart>
      <c:catAx>
        <c:axId val="19035827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576495"/>
        <c:crosses val="autoZero"/>
        <c:auto val="1"/>
        <c:lblAlgn val="ctr"/>
        <c:lblOffset val="100"/>
        <c:noMultiLvlLbl val="0"/>
      </c:catAx>
      <c:valAx>
        <c:axId val="1903576495"/>
        <c:scaling>
          <c:orientation val="minMax"/>
          <c:max val="10"/>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03582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Test #3. N=10,000,000</a:t>
            </a:r>
            <a:r>
              <a:rPr lang="en-US" baseline="0"/>
              <a:t> Max=1,000,000,000</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Timp scurt</c:v>
                </c:pt>
              </c:strCache>
            </c:strRef>
          </c:tx>
          <c:spPr>
            <a:solidFill>
              <a:srgbClr val="57D157"/>
            </a:solidFill>
            <a:ln>
              <a:solidFill>
                <a:schemeClr val="accent6"/>
              </a:solidFill>
            </a:ln>
            <a:effectLst/>
            <a:sp3d>
              <a:contourClr>
                <a:schemeClr val="accent6"/>
              </a:contourClr>
            </a:sp3d>
          </c:spPr>
          <c:invertIfNegative val="0"/>
          <c:cat>
            <c:strRef>
              <c:f>Sheet1!$A$2:$A$10</c:f>
              <c:strCache>
                <c:ptCount val="9"/>
                <c:pt idx="0">
                  <c:v>QuickV: 31ms</c:v>
                </c:pt>
                <c:pt idx="1">
                  <c:v>Quick: 9.302s</c:v>
                </c:pt>
                <c:pt idx="2">
                  <c:v>Merge: 1.712s</c:v>
                </c:pt>
                <c:pt idx="3">
                  <c:v>Radix Biti: 4.736s</c:v>
                </c:pt>
                <c:pt idx="4">
                  <c:v>Radix b2: 10.474s</c:v>
                </c:pt>
                <c:pt idx="5">
                  <c:v>Radix b8: 7.083s</c:v>
                </c:pt>
                <c:pt idx="6">
                  <c:v>Counting: Imposibil</c:v>
                </c:pt>
                <c:pt idx="7">
                  <c:v>Bubble: 30ms</c:v>
                </c:pt>
                <c:pt idx="8">
                  <c:v>C++ STL: 14.184s</c:v>
                </c:pt>
              </c:strCache>
            </c:strRef>
          </c:cat>
          <c:val>
            <c:numRef>
              <c:f>Sheet1!$B$2:$B$10</c:f>
              <c:numCache>
                <c:formatCode>General</c:formatCode>
                <c:ptCount val="9"/>
                <c:pt idx="0">
                  <c:v>31</c:v>
                </c:pt>
                <c:pt idx="7">
                  <c:v>30</c:v>
                </c:pt>
              </c:numCache>
            </c:numRef>
          </c:val>
          <c:extLst>
            <c:ext xmlns:c16="http://schemas.microsoft.com/office/drawing/2014/chart" uri="{C3380CC4-5D6E-409C-BE32-E72D297353CC}">
              <c16:uniqueId val="{00000000-0519-4BD1-9F1E-D79D85924A2C}"/>
            </c:ext>
          </c:extLst>
        </c:ser>
        <c:ser>
          <c:idx val="1"/>
          <c:order val="1"/>
          <c:tx>
            <c:strRef>
              <c:f>Sheet1!$C$1</c:f>
              <c:strCache>
                <c:ptCount val="1"/>
                <c:pt idx="0">
                  <c:v>Timp mediu</c:v>
                </c:pt>
              </c:strCache>
            </c:strRef>
          </c:tx>
          <c:spPr>
            <a:solidFill>
              <a:srgbClr val="FFFF00"/>
            </a:solidFill>
            <a:ln>
              <a:solidFill>
                <a:srgbClr val="CCCC00"/>
              </a:solidFill>
            </a:ln>
            <a:effectLst/>
            <a:sp3d>
              <a:contourClr>
                <a:srgbClr val="CCCC00"/>
              </a:contourClr>
            </a:sp3d>
          </c:spPr>
          <c:invertIfNegative val="0"/>
          <c:cat>
            <c:strRef>
              <c:f>Sheet1!$A$2:$A$10</c:f>
              <c:strCache>
                <c:ptCount val="9"/>
                <c:pt idx="0">
                  <c:v>QuickV: 31ms</c:v>
                </c:pt>
                <c:pt idx="1">
                  <c:v>Quick: 9.302s</c:v>
                </c:pt>
                <c:pt idx="2">
                  <c:v>Merge: 1.712s</c:v>
                </c:pt>
                <c:pt idx="3">
                  <c:v>Radix Biti: 4.736s</c:v>
                </c:pt>
                <c:pt idx="4">
                  <c:v>Radix b2: 10.474s</c:v>
                </c:pt>
                <c:pt idx="5">
                  <c:v>Radix b8: 7.083s</c:v>
                </c:pt>
                <c:pt idx="6">
                  <c:v>Counting: Imposibil</c:v>
                </c:pt>
                <c:pt idx="7">
                  <c:v>Bubble: 30ms</c:v>
                </c:pt>
                <c:pt idx="8">
                  <c:v>C++ STL: 14.184s</c:v>
                </c:pt>
              </c:strCache>
            </c:strRef>
          </c:cat>
          <c:val>
            <c:numRef>
              <c:f>Sheet1!$C$2:$C$10</c:f>
              <c:numCache>
                <c:formatCode>General</c:formatCode>
                <c:ptCount val="9"/>
                <c:pt idx="2">
                  <c:v>1712</c:v>
                </c:pt>
                <c:pt idx="3">
                  <c:v>4736</c:v>
                </c:pt>
              </c:numCache>
            </c:numRef>
          </c:val>
          <c:extLst>
            <c:ext xmlns:c16="http://schemas.microsoft.com/office/drawing/2014/chart" uri="{C3380CC4-5D6E-409C-BE32-E72D297353CC}">
              <c16:uniqueId val="{00000001-0519-4BD1-9F1E-D79D85924A2C}"/>
            </c:ext>
          </c:extLst>
        </c:ser>
        <c:ser>
          <c:idx val="2"/>
          <c:order val="2"/>
          <c:tx>
            <c:strRef>
              <c:f>Sheet1!$D$1</c:f>
              <c:strCache>
                <c:ptCount val="1"/>
                <c:pt idx="0">
                  <c:v>Timp lung</c:v>
                </c:pt>
              </c:strCache>
            </c:strRef>
          </c:tx>
          <c:spPr>
            <a:solidFill>
              <a:srgbClr val="FF0000"/>
            </a:solidFill>
            <a:ln>
              <a:solidFill>
                <a:srgbClr val="CC0000"/>
              </a:solidFill>
            </a:ln>
            <a:effectLst/>
            <a:sp3d>
              <a:contourClr>
                <a:srgbClr val="CC0000"/>
              </a:contourClr>
            </a:sp3d>
          </c:spPr>
          <c:invertIfNegative val="0"/>
          <c:cat>
            <c:strRef>
              <c:f>Sheet1!$A$2:$A$10</c:f>
              <c:strCache>
                <c:ptCount val="9"/>
                <c:pt idx="0">
                  <c:v>QuickV: 31ms</c:v>
                </c:pt>
                <c:pt idx="1">
                  <c:v>Quick: 9.302s</c:v>
                </c:pt>
                <c:pt idx="2">
                  <c:v>Merge: 1.712s</c:v>
                </c:pt>
                <c:pt idx="3">
                  <c:v>Radix Biti: 4.736s</c:v>
                </c:pt>
                <c:pt idx="4">
                  <c:v>Radix b2: 10.474s</c:v>
                </c:pt>
                <c:pt idx="5">
                  <c:v>Radix b8: 7.083s</c:v>
                </c:pt>
                <c:pt idx="6">
                  <c:v>Counting: Imposibil</c:v>
                </c:pt>
                <c:pt idx="7">
                  <c:v>Bubble: 30ms</c:v>
                </c:pt>
                <c:pt idx="8">
                  <c:v>C++ STL: 14.184s</c:v>
                </c:pt>
              </c:strCache>
            </c:strRef>
          </c:cat>
          <c:val>
            <c:numRef>
              <c:f>Sheet1!$D$2:$D$10</c:f>
              <c:numCache>
                <c:formatCode>General</c:formatCode>
                <c:ptCount val="9"/>
                <c:pt idx="1">
                  <c:v>9302</c:v>
                </c:pt>
                <c:pt idx="4">
                  <c:v>10474</c:v>
                </c:pt>
                <c:pt idx="5">
                  <c:v>7083</c:v>
                </c:pt>
                <c:pt idx="8">
                  <c:v>14184</c:v>
                </c:pt>
              </c:numCache>
            </c:numRef>
          </c:val>
          <c:extLst>
            <c:ext xmlns:c16="http://schemas.microsoft.com/office/drawing/2014/chart" uri="{C3380CC4-5D6E-409C-BE32-E72D297353CC}">
              <c16:uniqueId val="{00000002-0519-4BD1-9F1E-D79D85924A2C}"/>
            </c:ext>
          </c:extLst>
        </c:ser>
        <c:ser>
          <c:idx val="3"/>
          <c:order val="3"/>
          <c:tx>
            <c:strRef>
              <c:f>Sheet1!$E$1</c:f>
              <c:strCache>
                <c:ptCount val="1"/>
                <c:pt idx="0">
                  <c:v>Timp foarte lung</c:v>
                </c:pt>
              </c:strCache>
            </c:strRef>
          </c:tx>
          <c:spPr>
            <a:solidFill>
              <a:srgbClr val="800000"/>
            </a:solidFill>
            <a:ln>
              <a:noFill/>
            </a:ln>
            <a:effectLst/>
            <a:sp3d/>
          </c:spPr>
          <c:invertIfNegative val="0"/>
          <c:cat>
            <c:strRef>
              <c:f>Sheet1!$A$2:$A$10</c:f>
              <c:strCache>
                <c:ptCount val="9"/>
                <c:pt idx="0">
                  <c:v>QuickV: 31ms</c:v>
                </c:pt>
                <c:pt idx="1">
                  <c:v>Quick: 9.302s</c:v>
                </c:pt>
                <c:pt idx="2">
                  <c:v>Merge: 1.712s</c:v>
                </c:pt>
                <c:pt idx="3">
                  <c:v>Radix Biti: 4.736s</c:v>
                </c:pt>
                <c:pt idx="4">
                  <c:v>Radix b2: 10.474s</c:v>
                </c:pt>
                <c:pt idx="5">
                  <c:v>Radix b8: 7.083s</c:v>
                </c:pt>
                <c:pt idx="6">
                  <c:v>Counting: Imposibil</c:v>
                </c:pt>
                <c:pt idx="7">
                  <c:v>Bubble: 30ms</c:v>
                </c:pt>
                <c:pt idx="8">
                  <c:v>C++ STL: 14.184s</c:v>
                </c:pt>
              </c:strCache>
            </c:strRef>
          </c:cat>
          <c:val>
            <c:numRef>
              <c:f>Sheet1!$E$2:$E$10</c:f>
              <c:numCache>
                <c:formatCode>General</c:formatCode>
                <c:ptCount val="9"/>
              </c:numCache>
            </c:numRef>
          </c:val>
          <c:extLst>
            <c:ext xmlns:c16="http://schemas.microsoft.com/office/drawing/2014/chart" uri="{C3380CC4-5D6E-409C-BE32-E72D297353CC}">
              <c16:uniqueId val="{00000003-0519-4BD1-9F1E-D79D85924A2C}"/>
            </c:ext>
          </c:extLst>
        </c:ser>
        <c:ser>
          <c:idx val="4"/>
          <c:order val="4"/>
          <c:tx>
            <c:strRef>
              <c:f>Sheet1!$F$1</c:f>
              <c:strCache>
                <c:ptCount val="1"/>
                <c:pt idx="0">
                  <c:v>Nu poate sorta</c:v>
                </c:pt>
              </c:strCache>
            </c:strRef>
          </c:tx>
          <c:spPr>
            <a:solidFill>
              <a:schemeClr val="tx1"/>
            </a:solidFill>
            <a:ln>
              <a:noFill/>
            </a:ln>
            <a:effectLst/>
            <a:sp3d/>
          </c:spPr>
          <c:invertIfNegative val="0"/>
          <c:cat>
            <c:strRef>
              <c:f>Sheet1!$A$2:$A$10</c:f>
              <c:strCache>
                <c:ptCount val="9"/>
                <c:pt idx="0">
                  <c:v>QuickV: 31ms</c:v>
                </c:pt>
                <c:pt idx="1">
                  <c:v>Quick: 9.302s</c:v>
                </c:pt>
                <c:pt idx="2">
                  <c:v>Merge: 1.712s</c:v>
                </c:pt>
                <c:pt idx="3">
                  <c:v>Radix Biti: 4.736s</c:v>
                </c:pt>
                <c:pt idx="4">
                  <c:v>Radix b2: 10.474s</c:v>
                </c:pt>
                <c:pt idx="5">
                  <c:v>Radix b8: 7.083s</c:v>
                </c:pt>
                <c:pt idx="6">
                  <c:v>Counting: Imposibil</c:v>
                </c:pt>
                <c:pt idx="7">
                  <c:v>Bubble: 30ms</c:v>
                </c:pt>
                <c:pt idx="8">
                  <c:v>C++ STL: 14.184s</c:v>
                </c:pt>
              </c:strCache>
            </c:strRef>
          </c:cat>
          <c:val>
            <c:numRef>
              <c:f>Sheet1!$F$2:$F$10</c:f>
              <c:numCache>
                <c:formatCode>General</c:formatCode>
                <c:ptCount val="9"/>
                <c:pt idx="6">
                  <c:v>1000000</c:v>
                </c:pt>
              </c:numCache>
            </c:numRef>
          </c:val>
          <c:extLst>
            <c:ext xmlns:c16="http://schemas.microsoft.com/office/drawing/2014/chart" uri="{C3380CC4-5D6E-409C-BE32-E72D297353CC}">
              <c16:uniqueId val="{00000004-0519-4BD1-9F1E-D79D85924A2C}"/>
            </c:ext>
          </c:extLst>
        </c:ser>
        <c:dLbls>
          <c:showLegendKey val="0"/>
          <c:showVal val="0"/>
          <c:showCatName val="0"/>
          <c:showSerName val="0"/>
          <c:showPercent val="0"/>
          <c:showBubbleSize val="0"/>
        </c:dLbls>
        <c:gapWidth val="70"/>
        <c:gapDepth val="0"/>
        <c:shape val="box"/>
        <c:axId val="1903582735"/>
        <c:axId val="1903576495"/>
        <c:axId val="0"/>
      </c:bar3DChart>
      <c:catAx>
        <c:axId val="19035827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576495"/>
        <c:crosses val="autoZero"/>
        <c:auto val="1"/>
        <c:lblAlgn val="ctr"/>
        <c:lblOffset val="100"/>
        <c:noMultiLvlLbl val="0"/>
      </c:catAx>
      <c:valAx>
        <c:axId val="1903576495"/>
        <c:scaling>
          <c:orientation val="minMax"/>
          <c:max val="15000"/>
          <c:min val="0"/>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03582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Test #1. N=1,000</a:t>
            </a:r>
            <a:r>
              <a:rPr lang="en-US" baseline="0"/>
              <a:t> M</a:t>
            </a:r>
            <a:r>
              <a:rPr lang="ro-RO" baseline="0"/>
              <a:t>ax</a:t>
            </a:r>
            <a:r>
              <a:rPr lang="en-US" baseline="0"/>
              <a:t>=1,000</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Timp scurt</c:v>
                </c:pt>
              </c:strCache>
            </c:strRef>
          </c:tx>
          <c:spPr>
            <a:solidFill>
              <a:srgbClr val="57D157"/>
            </a:solidFill>
            <a:ln>
              <a:solidFill>
                <a:schemeClr val="accent6"/>
              </a:solidFill>
            </a:ln>
            <a:effectLst/>
            <a:sp3d>
              <a:contourClr>
                <a:schemeClr val="accent6"/>
              </a:contourClr>
            </a:sp3d>
          </c:spPr>
          <c:invertIfNegative val="0"/>
          <c:cat>
            <c:strRef>
              <c:f>Sheet1!$A$2:$A$10</c:f>
              <c:strCache>
                <c:ptCount val="9"/>
                <c:pt idx="0">
                  <c:v>QuickV: 12ms</c:v>
                </c:pt>
                <c:pt idx="1">
                  <c:v>Quick: 12ms</c:v>
                </c:pt>
                <c:pt idx="2">
                  <c:v>Merge: 1ms</c:v>
                </c:pt>
                <c:pt idx="3">
                  <c:v>Radix Biti: 1ms</c:v>
                </c:pt>
                <c:pt idx="4">
                  <c:v>Radix b2: 3ms</c:v>
                </c:pt>
                <c:pt idx="5">
                  <c:v>Radix b8: 3ms</c:v>
                </c:pt>
                <c:pt idx="6">
                  <c:v>Counting: 0ms</c:v>
                </c:pt>
                <c:pt idx="7">
                  <c:v>Bubble: 3.867s</c:v>
                </c:pt>
                <c:pt idx="8">
                  <c:v>C++ STL: 9ms</c:v>
                </c:pt>
              </c:strCache>
            </c:strRef>
          </c:cat>
          <c:val>
            <c:numRef>
              <c:f>Sheet1!$B$2:$B$10</c:f>
              <c:numCache>
                <c:formatCode>General</c:formatCode>
                <c:ptCount val="9"/>
                <c:pt idx="6">
                  <c:v>0</c:v>
                </c:pt>
              </c:numCache>
            </c:numRef>
          </c:val>
          <c:extLst>
            <c:ext xmlns:c16="http://schemas.microsoft.com/office/drawing/2014/chart" uri="{C3380CC4-5D6E-409C-BE32-E72D297353CC}">
              <c16:uniqueId val="{00000000-ABF9-4DEC-ABB0-144136CD3DB6}"/>
            </c:ext>
          </c:extLst>
        </c:ser>
        <c:ser>
          <c:idx val="1"/>
          <c:order val="1"/>
          <c:tx>
            <c:strRef>
              <c:f>Sheet1!$C$1</c:f>
              <c:strCache>
                <c:ptCount val="1"/>
                <c:pt idx="0">
                  <c:v>Timp mediu</c:v>
                </c:pt>
              </c:strCache>
            </c:strRef>
          </c:tx>
          <c:spPr>
            <a:solidFill>
              <a:srgbClr val="FFFF00"/>
            </a:solidFill>
            <a:ln>
              <a:solidFill>
                <a:srgbClr val="CCCC00"/>
              </a:solidFill>
            </a:ln>
            <a:effectLst/>
            <a:sp3d>
              <a:contourClr>
                <a:srgbClr val="CCCC00"/>
              </a:contourClr>
            </a:sp3d>
          </c:spPr>
          <c:invertIfNegative val="0"/>
          <c:cat>
            <c:strRef>
              <c:f>Sheet1!$A$2:$A$10</c:f>
              <c:strCache>
                <c:ptCount val="9"/>
                <c:pt idx="0">
                  <c:v>QuickV: 12ms</c:v>
                </c:pt>
                <c:pt idx="1">
                  <c:v>Quick: 12ms</c:v>
                </c:pt>
                <c:pt idx="2">
                  <c:v>Merge: 1ms</c:v>
                </c:pt>
                <c:pt idx="3">
                  <c:v>Radix Biti: 1ms</c:v>
                </c:pt>
                <c:pt idx="4">
                  <c:v>Radix b2: 3ms</c:v>
                </c:pt>
                <c:pt idx="5">
                  <c:v>Radix b8: 3ms</c:v>
                </c:pt>
                <c:pt idx="6">
                  <c:v>Counting: 0ms</c:v>
                </c:pt>
                <c:pt idx="7">
                  <c:v>Bubble: 3.867s</c:v>
                </c:pt>
                <c:pt idx="8">
                  <c:v>C++ STL: 9ms</c:v>
                </c:pt>
              </c:strCache>
            </c:strRef>
          </c:cat>
          <c:val>
            <c:numRef>
              <c:f>Sheet1!$C$2:$C$10</c:f>
              <c:numCache>
                <c:formatCode>General</c:formatCode>
                <c:ptCount val="9"/>
                <c:pt idx="2">
                  <c:v>1</c:v>
                </c:pt>
                <c:pt idx="3">
                  <c:v>1</c:v>
                </c:pt>
                <c:pt idx="4">
                  <c:v>3</c:v>
                </c:pt>
                <c:pt idx="5">
                  <c:v>3</c:v>
                </c:pt>
              </c:numCache>
            </c:numRef>
          </c:val>
          <c:extLst>
            <c:ext xmlns:c16="http://schemas.microsoft.com/office/drawing/2014/chart" uri="{C3380CC4-5D6E-409C-BE32-E72D297353CC}">
              <c16:uniqueId val="{00000001-ABF9-4DEC-ABB0-144136CD3DB6}"/>
            </c:ext>
          </c:extLst>
        </c:ser>
        <c:ser>
          <c:idx val="2"/>
          <c:order val="2"/>
          <c:tx>
            <c:strRef>
              <c:f>Sheet1!$D$1</c:f>
              <c:strCache>
                <c:ptCount val="1"/>
                <c:pt idx="0">
                  <c:v>Timp lung</c:v>
                </c:pt>
              </c:strCache>
            </c:strRef>
          </c:tx>
          <c:spPr>
            <a:solidFill>
              <a:srgbClr val="FF0000"/>
            </a:solidFill>
            <a:ln>
              <a:solidFill>
                <a:srgbClr val="CC0000"/>
              </a:solidFill>
            </a:ln>
            <a:effectLst/>
            <a:sp3d>
              <a:contourClr>
                <a:srgbClr val="CC0000"/>
              </a:contourClr>
            </a:sp3d>
          </c:spPr>
          <c:invertIfNegative val="0"/>
          <c:cat>
            <c:strRef>
              <c:f>Sheet1!$A$2:$A$10</c:f>
              <c:strCache>
                <c:ptCount val="9"/>
                <c:pt idx="0">
                  <c:v>QuickV: 12ms</c:v>
                </c:pt>
                <c:pt idx="1">
                  <c:v>Quick: 12ms</c:v>
                </c:pt>
                <c:pt idx="2">
                  <c:v>Merge: 1ms</c:v>
                </c:pt>
                <c:pt idx="3">
                  <c:v>Radix Biti: 1ms</c:v>
                </c:pt>
                <c:pt idx="4">
                  <c:v>Radix b2: 3ms</c:v>
                </c:pt>
                <c:pt idx="5">
                  <c:v>Radix b8: 3ms</c:v>
                </c:pt>
                <c:pt idx="6">
                  <c:v>Counting: 0ms</c:v>
                </c:pt>
                <c:pt idx="7">
                  <c:v>Bubble: 3.867s</c:v>
                </c:pt>
                <c:pt idx="8">
                  <c:v>C++ STL: 9ms</c:v>
                </c:pt>
              </c:strCache>
            </c:strRef>
          </c:cat>
          <c:val>
            <c:numRef>
              <c:f>Sheet1!$D$2:$D$10</c:f>
              <c:numCache>
                <c:formatCode>General</c:formatCode>
                <c:ptCount val="9"/>
                <c:pt idx="0">
                  <c:v>12</c:v>
                </c:pt>
                <c:pt idx="1">
                  <c:v>12</c:v>
                </c:pt>
                <c:pt idx="8">
                  <c:v>9</c:v>
                </c:pt>
              </c:numCache>
            </c:numRef>
          </c:val>
          <c:extLst>
            <c:ext xmlns:c16="http://schemas.microsoft.com/office/drawing/2014/chart" uri="{C3380CC4-5D6E-409C-BE32-E72D297353CC}">
              <c16:uniqueId val="{00000002-ABF9-4DEC-ABB0-144136CD3DB6}"/>
            </c:ext>
          </c:extLst>
        </c:ser>
        <c:ser>
          <c:idx val="3"/>
          <c:order val="3"/>
          <c:tx>
            <c:strRef>
              <c:f>Sheet1!$E$1</c:f>
              <c:strCache>
                <c:ptCount val="1"/>
                <c:pt idx="0">
                  <c:v>Timp foarte lung</c:v>
                </c:pt>
              </c:strCache>
            </c:strRef>
          </c:tx>
          <c:spPr>
            <a:solidFill>
              <a:srgbClr val="800000"/>
            </a:solidFill>
            <a:ln>
              <a:noFill/>
            </a:ln>
            <a:effectLst/>
            <a:sp3d/>
          </c:spPr>
          <c:invertIfNegative val="0"/>
          <c:cat>
            <c:strRef>
              <c:f>Sheet1!$A$2:$A$10</c:f>
              <c:strCache>
                <c:ptCount val="9"/>
                <c:pt idx="0">
                  <c:v>QuickV: 12ms</c:v>
                </c:pt>
                <c:pt idx="1">
                  <c:v>Quick: 12ms</c:v>
                </c:pt>
                <c:pt idx="2">
                  <c:v>Merge: 1ms</c:v>
                </c:pt>
                <c:pt idx="3">
                  <c:v>Radix Biti: 1ms</c:v>
                </c:pt>
                <c:pt idx="4">
                  <c:v>Radix b2: 3ms</c:v>
                </c:pt>
                <c:pt idx="5">
                  <c:v>Radix b8: 3ms</c:v>
                </c:pt>
                <c:pt idx="6">
                  <c:v>Counting: 0ms</c:v>
                </c:pt>
                <c:pt idx="7">
                  <c:v>Bubble: 3.867s</c:v>
                </c:pt>
                <c:pt idx="8">
                  <c:v>C++ STL: 9ms</c:v>
                </c:pt>
              </c:strCache>
            </c:strRef>
          </c:cat>
          <c:val>
            <c:numRef>
              <c:f>Sheet1!$E$2:$E$10</c:f>
              <c:numCache>
                <c:formatCode>General</c:formatCode>
                <c:ptCount val="9"/>
                <c:pt idx="7">
                  <c:v>3867</c:v>
                </c:pt>
              </c:numCache>
            </c:numRef>
          </c:val>
          <c:extLst>
            <c:ext xmlns:c16="http://schemas.microsoft.com/office/drawing/2014/chart" uri="{C3380CC4-5D6E-409C-BE32-E72D297353CC}">
              <c16:uniqueId val="{00000001-1409-49D4-AFED-BA897EBBA4C4}"/>
            </c:ext>
          </c:extLst>
        </c:ser>
        <c:dLbls>
          <c:showLegendKey val="0"/>
          <c:showVal val="0"/>
          <c:showCatName val="0"/>
          <c:showSerName val="0"/>
          <c:showPercent val="0"/>
          <c:showBubbleSize val="0"/>
        </c:dLbls>
        <c:gapWidth val="70"/>
        <c:gapDepth val="0"/>
        <c:shape val="box"/>
        <c:axId val="1903582735"/>
        <c:axId val="1903576495"/>
        <c:axId val="0"/>
      </c:bar3DChart>
      <c:catAx>
        <c:axId val="19035827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576495"/>
        <c:crosses val="autoZero"/>
        <c:auto val="1"/>
        <c:lblAlgn val="ctr"/>
        <c:lblOffset val="100"/>
        <c:noMultiLvlLbl val="0"/>
      </c:catAx>
      <c:valAx>
        <c:axId val="1903576495"/>
        <c:scaling>
          <c:orientation val="minMax"/>
          <c:max val="15"/>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03582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Test #2. N=1,000</a:t>
            </a:r>
            <a:r>
              <a:rPr lang="en-US" baseline="0"/>
              <a:t> Max=1,000,000,000</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Timp scurt</c:v>
                </c:pt>
              </c:strCache>
            </c:strRef>
          </c:tx>
          <c:spPr>
            <a:solidFill>
              <a:srgbClr val="57D157"/>
            </a:solidFill>
            <a:ln>
              <a:solidFill>
                <a:schemeClr val="accent6"/>
              </a:solidFill>
            </a:ln>
            <a:effectLst/>
            <a:sp3d>
              <a:contourClr>
                <a:schemeClr val="accent6"/>
              </a:contourClr>
            </a:sp3d>
          </c:spPr>
          <c:invertIfNegative val="0"/>
          <c:cat>
            <c:strRef>
              <c:f>Sheet1!$A$2:$A$10</c:f>
              <c:strCache>
                <c:ptCount val="9"/>
                <c:pt idx="0">
                  <c:v>QuickV: 12ms</c:v>
                </c:pt>
                <c:pt idx="1">
                  <c:v>Quick: 12ms</c:v>
                </c:pt>
                <c:pt idx="2">
                  <c:v>Merge: 1ms</c:v>
                </c:pt>
                <c:pt idx="3">
                  <c:v>Radix Biti: 4ms</c:v>
                </c:pt>
                <c:pt idx="4">
                  <c:v>Radix b2: 13ms</c:v>
                </c:pt>
                <c:pt idx="5">
                  <c:v>Radix b8: 9ms</c:v>
                </c:pt>
                <c:pt idx="6">
                  <c:v>Counting: Imposibil</c:v>
                </c:pt>
                <c:pt idx="7">
                  <c:v>Bubble: 4.018s</c:v>
                </c:pt>
                <c:pt idx="8">
                  <c:v>C++ STL: 8ms</c:v>
                </c:pt>
              </c:strCache>
            </c:strRef>
          </c:cat>
          <c:val>
            <c:numRef>
              <c:f>Sheet1!$B$2:$B$10</c:f>
              <c:numCache>
                <c:formatCode>General</c:formatCode>
                <c:ptCount val="9"/>
                <c:pt idx="2">
                  <c:v>1</c:v>
                </c:pt>
                <c:pt idx="3">
                  <c:v>4</c:v>
                </c:pt>
              </c:numCache>
            </c:numRef>
          </c:val>
          <c:extLst>
            <c:ext xmlns:c16="http://schemas.microsoft.com/office/drawing/2014/chart" uri="{C3380CC4-5D6E-409C-BE32-E72D297353CC}">
              <c16:uniqueId val="{00000000-9721-4BCF-B020-EF78E90D28F5}"/>
            </c:ext>
          </c:extLst>
        </c:ser>
        <c:ser>
          <c:idx val="1"/>
          <c:order val="1"/>
          <c:tx>
            <c:strRef>
              <c:f>Sheet1!$C$1</c:f>
              <c:strCache>
                <c:ptCount val="1"/>
                <c:pt idx="0">
                  <c:v>Timp mediu</c:v>
                </c:pt>
              </c:strCache>
            </c:strRef>
          </c:tx>
          <c:spPr>
            <a:solidFill>
              <a:srgbClr val="FFFF00"/>
            </a:solidFill>
            <a:ln>
              <a:solidFill>
                <a:srgbClr val="CCCC00"/>
              </a:solidFill>
            </a:ln>
            <a:effectLst/>
            <a:sp3d>
              <a:contourClr>
                <a:srgbClr val="CCCC00"/>
              </a:contourClr>
            </a:sp3d>
          </c:spPr>
          <c:invertIfNegative val="0"/>
          <c:cat>
            <c:strRef>
              <c:f>Sheet1!$A$2:$A$10</c:f>
              <c:strCache>
                <c:ptCount val="9"/>
                <c:pt idx="0">
                  <c:v>QuickV: 12ms</c:v>
                </c:pt>
                <c:pt idx="1">
                  <c:v>Quick: 12ms</c:v>
                </c:pt>
                <c:pt idx="2">
                  <c:v>Merge: 1ms</c:v>
                </c:pt>
                <c:pt idx="3">
                  <c:v>Radix Biti: 4ms</c:v>
                </c:pt>
                <c:pt idx="4">
                  <c:v>Radix b2: 13ms</c:v>
                </c:pt>
                <c:pt idx="5">
                  <c:v>Radix b8: 9ms</c:v>
                </c:pt>
                <c:pt idx="6">
                  <c:v>Counting: Imposibil</c:v>
                </c:pt>
                <c:pt idx="7">
                  <c:v>Bubble: 4.018s</c:v>
                </c:pt>
                <c:pt idx="8">
                  <c:v>C++ STL: 8ms</c:v>
                </c:pt>
              </c:strCache>
            </c:strRef>
          </c:cat>
          <c:val>
            <c:numRef>
              <c:f>Sheet1!$C$2:$C$10</c:f>
              <c:numCache>
                <c:formatCode>General</c:formatCode>
                <c:ptCount val="9"/>
                <c:pt idx="5">
                  <c:v>9</c:v>
                </c:pt>
                <c:pt idx="8">
                  <c:v>8</c:v>
                </c:pt>
              </c:numCache>
            </c:numRef>
          </c:val>
          <c:extLst>
            <c:ext xmlns:c16="http://schemas.microsoft.com/office/drawing/2014/chart" uri="{C3380CC4-5D6E-409C-BE32-E72D297353CC}">
              <c16:uniqueId val="{00000001-9721-4BCF-B020-EF78E90D28F5}"/>
            </c:ext>
          </c:extLst>
        </c:ser>
        <c:ser>
          <c:idx val="2"/>
          <c:order val="2"/>
          <c:tx>
            <c:strRef>
              <c:f>Sheet1!$D$1</c:f>
              <c:strCache>
                <c:ptCount val="1"/>
                <c:pt idx="0">
                  <c:v>Timp lung</c:v>
                </c:pt>
              </c:strCache>
            </c:strRef>
          </c:tx>
          <c:spPr>
            <a:solidFill>
              <a:srgbClr val="FF0000"/>
            </a:solidFill>
            <a:ln>
              <a:solidFill>
                <a:srgbClr val="CC0000"/>
              </a:solidFill>
            </a:ln>
            <a:effectLst/>
            <a:sp3d>
              <a:contourClr>
                <a:srgbClr val="CC0000"/>
              </a:contourClr>
            </a:sp3d>
          </c:spPr>
          <c:invertIfNegative val="0"/>
          <c:cat>
            <c:strRef>
              <c:f>Sheet1!$A$2:$A$10</c:f>
              <c:strCache>
                <c:ptCount val="9"/>
                <c:pt idx="0">
                  <c:v>QuickV: 12ms</c:v>
                </c:pt>
                <c:pt idx="1">
                  <c:v>Quick: 12ms</c:v>
                </c:pt>
                <c:pt idx="2">
                  <c:v>Merge: 1ms</c:v>
                </c:pt>
                <c:pt idx="3">
                  <c:v>Radix Biti: 4ms</c:v>
                </c:pt>
                <c:pt idx="4">
                  <c:v>Radix b2: 13ms</c:v>
                </c:pt>
                <c:pt idx="5">
                  <c:v>Radix b8: 9ms</c:v>
                </c:pt>
                <c:pt idx="6">
                  <c:v>Counting: Imposibil</c:v>
                </c:pt>
                <c:pt idx="7">
                  <c:v>Bubble: 4.018s</c:v>
                </c:pt>
                <c:pt idx="8">
                  <c:v>C++ STL: 8ms</c:v>
                </c:pt>
              </c:strCache>
            </c:strRef>
          </c:cat>
          <c:val>
            <c:numRef>
              <c:f>Sheet1!$D$2:$D$10</c:f>
              <c:numCache>
                <c:formatCode>General</c:formatCode>
                <c:ptCount val="9"/>
                <c:pt idx="0">
                  <c:v>12</c:v>
                </c:pt>
                <c:pt idx="1">
                  <c:v>12</c:v>
                </c:pt>
                <c:pt idx="4">
                  <c:v>13</c:v>
                </c:pt>
              </c:numCache>
            </c:numRef>
          </c:val>
          <c:extLst>
            <c:ext xmlns:c16="http://schemas.microsoft.com/office/drawing/2014/chart" uri="{C3380CC4-5D6E-409C-BE32-E72D297353CC}">
              <c16:uniqueId val="{00000002-9721-4BCF-B020-EF78E90D28F5}"/>
            </c:ext>
          </c:extLst>
        </c:ser>
        <c:ser>
          <c:idx val="3"/>
          <c:order val="3"/>
          <c:tx>
            <c:strRef>
              <c:f>Sheet1!$E$1</c:f>
              <c:strCache>
                <c:ptCount val="1"/>
                <c:pt idx="0">
                  <c:v>Timp foarte lung</c:v>
                </c:pt>
              </c:strCache>
            </c:strRef>
          </c:tx>
          <c:spPr>
            <a:solidFill>
              <a:srgbClr val="800000"/>
            </a:solidFill>
            <a:ln>
              <a:noFill/>
            </a:ln>
            <a:effectLst/>
            <a:sp3d/>
          </c:spPr>
          <c:invertIfNegative val="0"/>
          <c:cat>
            <c:strRef>
              <c:f>Sheet1!$A$2:$A$10</c:f>
              <c:strCache>
                <c:ptCount val="9"/>
                <c:pt idx="0">
                  <c:v>QuickV: 12ms</c:v>
                </c:pt>
                <c:pt idx="1">
                  <c:v>Quick: 12ms</c:v>
                </c:pt>
                <c:pt idx="2">
                  <c:v>Merge: 1ms</c:v>
                </c:pt>
                <c:pt idx="3">
                  <c:v>Radix Biti: 4ms</c:v>
                </c:pt>
                <c:pt idx="4">
                  <c:v>Radix b2: 13ms</c:v>
                </c:pt>
                <c:pt idx="5">
                  <c:v>Radix b8: 9ms</c:v>
                </c:pt>
                <c:pt idx="6">
                  <c:v>Counting: Imposibil</c:v>
                </c:pt>
                <c:pt idx="7">
                  <c:v>Bubble: 4.018s</c:v>
                </c:pt>
                <c:pt idx="8">
                  <c:v>C++ STL: 8ms</c:v>
                </c:pt>
              </c:strCache>
            </c:strRef>
          </c:cat>
          <c:val>
            <c:numRef>
              <c:f>Sheet1!$E$2:$E$10</c:f>
              <c:numCache>
                <c:formatCode>General</c:formatCode>
                <c:ptCount val="9"/>
                <c:pt idx="7">
                  <c:v>4018</c:v>
                </c:pt>
              </c:numCache>
            </c:numRef>
          </c:val>
          <c:extLst>
            <c:ext xmlns:c16="http://schemas.microsoft.com/office/drawing/2014/chart" uri="{C3380CC4-5D6E-409C-BE32-E72D297353CC}">
              <c16:uniqueId val="{00000003-9721-4BCF-B020-EF78E90D28F5}"/>
            </c:ext>
          </c:extLst>
        </c:ser>
        <c:ser>
          <c:idx val="4"/>
          <c:order val="4"/>
          <c:tx>
            <c:strRef>
              <c:f>Sheet1!$F$1</c:f>
              <c:strCache>
                <c:ptCount val="1"/>
                <c:pt idx="0">
                  <c:v>Nu poate sorta</c:v>
                </c:pt>
              </c:strCache>
            </c:strRef>
          </c:tx>
          <c:spPr>
            <a:solidFill>
              <a:schemeClr val="tx1"/>
            </a:solidFill>
            <a:ln>
              <a:noFill/>
            </a:ln>
            <a:effectLst/>
            <a:sp3d/>
          </c:spPr>
          <c:invertIfNegative val="0"/>
          <c:cat>
            <c:strRef>
              <c:f>Sheet1!$A$2:$A$10</c:f>
              <c:strCache>
                <c:ptCount val="9"/>
                <c:pt idx="0">
                  <c:v>QuickV: 12ms</c:v>
                </c:pt>
                <c:pt idx="1">
                  <c:v>Quick: 12ms</c:v>
                </c:pt>
                <c:pt idx="2">
                  <c:v>Merge: 1ms</c:v>
                </c:pt>
                <c:pt idx="3">
                  <c:v>Radix Biti: 4ms</c:v>
                </c:pt>
                <c:pt idx="4">
                  <c:v>Radix b2: 13ms</c:v>
                </c:pt>
                <c:pt idx="5">
                  <c:v>Radix b8: 9ms</c:v>
                </c:pt>
                <c:pt idx="6">
                  <c:v>Counting: Imposibil</c:v>
                </c:pt>
                <c:pt idx="7">
                  <c:v>Bubble: 4.018s</c:v>
                </c:pt>
                <c:pt idx="8">
                  <c:v>C++ STL: 8ms</c:v>
                </c:pt>
              </c:strCache>
            </c:strRef>
          </c:cat>
          <c:val>
            <c:numRef>
              <c:f>Sheet1!$F$2:$F$10</c:f>
              <c:numCache>
                <c:formatCode>General</c:formatCode>
                <c:ptCount val="9"/>
                <c:pt idx="6">
                  <c:v>10000000</c:v>
                </c:pt>
              </c:numCache>
            </c:numRef>
          </c:val>
          <c:extLst>
            <c:ext xmlns:c16="http://schemas.microsoft.com/office/drawing/2014/chart" uri="{C3380CC4-5D6E-409C-BE32-E72D297353CC}">
              <c16:uniqueId val="{00000004-9721-4BCF-B020-EF78E90D28F5}"/>
            </c:ext>
          </c:extLst>
        </c:ser>
        <c:dLbls>
          <c:showLegendKey val="0"/>
          <c:showVal val="0"/>
          <c:showCatName val="0"/>
          <c:showSerName val="0"/>
          <c:showPercent val="0"/>
          <c:showBubbleSize val="0"/>
        </c:dLbls>
        <c:gapWidth val="70"/>
        <c:gapDepth val="0"/>
        <c:shape val="box"/>
        <c:axId val="1903582735"/>
        <c:axId val="1903576495"/>
        <c:axId val="0"/>
      </c:bar3DChart>
      <c:catAx>
        <c:axId val="19035827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576495"/>
        <c:crosses val="autoZero"/>
        <c:auto val="1"/>
        <c:lblAlgn val="ctr"/>
        <c:lblOffset val="100"/>
        <c:noMultiLvlLbl val="0"/>
      </c:catAx>
      <c:valAx>
        <c:axId val="1903576495"/>
        <c:scaling>
          <c:orientation val="minMax"/>
          <c:max val="15"/>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03582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2D9691-5987-4614-8CA6-673D0378C6DE}" type="datetimeFigureOut">
              <a:rPr lang="en-US" smtClean="0"/>
              <a:t>06-Mar-21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428CF-6A40-448E-9461-8EFA31A03567}" type="slidenum">
              <a:rPr lang="en-US" smtClean="0"/>
              <a:t>‹#›</a:t>
            </a:fld>
            <a:endParaRPr lang="en-US" dirty="0"/>
          </a:p>
        </p:txBody>
      </p:sp>
    </p:spTree>
    <p:extLst>
      <p:ext uri="{BB962C8B-B14F-4D97-AF65-F5344CB8AC3E}">
        <p14:creationId xmlns:p14="http://schemas.microsoft.com/office/powerpoint/2010/main" val="2937264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13B8D5-F5D7-44BF-8073-923A30ABE282}" type="datetimeFigureOut">
              <a:rPr lang="en-US" smtClean="0"/>
              <a:t>06-Mar-21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51C987-A236-4DC2-8EAD-86ABFD1A849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30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13B8D5-F5D7-44BF-8073-923A30ABE282}" type="datetimeFigureOut">
              <a:rPr lang="en-US" smtClean="0"/>
              <a:t>06-Mar-21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51C987-A236-4DC2-8EAD-86ABFD1A8493}" type="slidenum">
              <a:rPr lang="en-US" smtClean="0"/>
              <a:t>‹#›</a:t>
            </a:fld>
            <a:endParaRPr lang="en-US" dirty="0"/>
          </a:p>
        </p:txBody>
      </p:sp>
    </p:spTree>
    <p:extLst>
      <p:ext uri="{BB962C8B-B14F-4D97-AF65-F5344CB8AC3E}">
        <p14:creationId xmlns:p14="http://schemas.microsoft.com/office/powerpoint/2010/main" val="1979011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13B8D5-F5D7-44BF-8073-923A30ABE282}" type="datetimeFigureOut">
              <a:rPr lang="en-US" smtClean="0"/>
              <a:t>06-Mar-21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51C987-A236-4DC2-8EAD-86ABFD1A8493}" type="slidenum">
              <a:rPr lang="en-US" smtClean="0"/>
              <a:t>‹#›</a:t>
            </a:fld>
            <a:endParaRPr lang="en-US" dirty="0"/>
          </a:p>
        </p:txBody>
      </p:sp>
    </p:spTree>
    <p:extLst>
      <p:ext uri="{BB962C8B-B14F-4D97-AF65-F5344CB8AC3E}">
        <p14:creationId xmlns:p14="http://schemas.microsoft.com/office/powerpoint/2010/main" val="240548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13B8D5-F5D7-44BF-8073-923A30ABE282}" type="datetimeFigureOut">
              <a:rPr lang="en-US" smtClean="0"/>
              <a:t>06-Mar-21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51C987-A236-4DC2-8EAD-86ABFD1A8493}" type="slidenum">
              <a:rPr lang="en-US" smtClean="0"/>
              <a:t>‹#›</a:t>
            </a:fld>
            <a:endParaRPr lang="en-US" dirty="0"/>
          </a:p>
        </p:txBody>
      </p:sp>
    </p:spTree>
    <p:extLst>
      <p:ext uri="{BB962C8B-B14F-4D97-AF65-F5344CB8AC3E}">
        <p14:creationId xmlns:p14="http://schemas.microsoft.com/office/powerpoint/2010/main" val="3669542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13B8D5-F5D7-44BF-8073-923A30ABE282}" type="datetimeFigureOut">
              <a:rPr lang="en-US" smtClean="0"/>
              <a:t>06-Mar-21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51C987-A236-4DC2-8EAD-86ABFD1A849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123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13B8D5-F5D7-44BF-8073-923A30ABE282}" type="datetimeFigureOut">
              <a:rPr lang="en-US" smtClean="0"/>
              <a:t>06-Mar-21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51C987-A236-4DC2-8EAD-86ABFD1A8493}" type="slidenum">
              <a:rPr lang="en-US" smtClean="0"/>
              <a:t>‹#›</a:t>
            </a:fld>
            <a:endParaRPr lang="en-US" dirty="0"/>
          </a:p>
        </p:txBody>
      </p:sp>
    </p:spTree>
    <p:extLst>
      <p:ext uri="{BB962C8B-B14F-4D97-AF65-F5344CB8AC3E}">
        <p14:creationId xmlns:p14="http://schemas.microsoft.com/office/powerpoint/2010/main" val="271740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13B8D5-F5D7-44BF-8073-923A30ABE282}" type="datetimeFigureOut">
              <a:rPr lang="en-US" smtClean="0"/>
              <a:t>06-Mar-21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51C987-A236-4DC2-8EAD-86ABFD1A8493}" type="slidenum">
              <a:rPr lang="en-US" smtClean="0"/>
              <a:t>‹#›</a:t>
            </a:fld>
            <a:endParaRPr lang="en-US" dirty="0"/>
          </a:p>
        </p:txBody>
      </p:sp>
    </p:spTree>
    <p:extLst>
      <p:ext uri="{BB962C8B-B14F-4D97-AF65-F5344CB8AC3E}">
        <p14:creationId xmlns:p14="http://schemas.microsoft.com/office/powerpoint/2010/main" val="239133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13B8D5-F5D7-44BF-8073-923A30ABE282}" type="datetimeFigureOut">
              <a:rPr lang="en-US" smtClean="0"/>
              <a:t>06-Mar-21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51C987-A236-4DC2-8EAD-86ABFD1A8493}" type="slidenum">
              <a:rPr lang="en-US" smtClean="0"/>
              <a:t>‹#›</a:t>
            </a:fld>
            <a:endParaRPr lang="en-US" dirty="0"/>
          </a:p>
        </p:txBody>
      </p:sp>
    </p:spTree>
    <p:extLst>
      <p:ext uri="{BB962C8B-B14F-4D97-AF65-F5344CB8AC3E}">
        <p14:creationId xmlns:p14="http://schemas.microsoft.com/office/powerpoint/2010/main" val="2462417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A13B8D5-F5D7-44BF-8073-923A30ABE282}" type="datetimeFigureOut">
              <a:rPr lang="en-US" smtClean="0"/>
              <a:t>06-Mar-21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0751C987-A236-4DC2-8EAD-86ABFD1A8493}" type="slidenum">
              <a:rPr lang="en-US" smtClean="0"/>
              <a:t>‹#›</a:t>
            </a:fld>
            <a:endParaRPr lang="en-US" dirty="0"/>
          </a:p>
        </p:txBody>
      </p:sp>
    </p:spTree>
    <p:extLst>
      <p:ext uri="{BB962C8B-B14F-4D97-AF65-F5344CB8AC3E}">
        <p14:creationId xmlns:p14="http://schemas.microsoft.com/office/powerpoint/2010/main" val="3324432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A13B8D5-F5D7-44BF-8073-923A30ABE282}" type="datetimeFigureOut">
              <a:rPr lang="en-US" smtClean="0"/>
              <a:t>06-Mar-21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751C987-A236-4DC2-8EAD-86ABFD1A8493}" type="slidenum">
              <a:rPr lang="en-US" smtClean="0"/>
              <a:t>‹#›</a:t>
            </a:fld>
            <a:endParaRPr lang="en-US" dirty="0"/>
          </a:p>
        </p:txBody>
      </p:sp>
    </p:spTree>
    <p:extLst>
      <p:ext uri="{BB962C8B-B14F-4D97-AF65-F5344CB8AC3E}">
        <p14:creationId xmlns:p14="http://schemas.microsoft.com/office/powerpoint/2010/main" val="1520838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13B8D5-F5D7-44BF-8073-923A30ABE282}" type="datetimeFigureOut">
              <a:rPr lang="en-US" smtClean="0"/>
              <a:t>06-Mar-21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51C987-A236-4DC2-8EAD-86ABFD1A8493}" type="slidenum">
              <a:rPr lang="en-US" smtClean="0"/>
              <a:t>‹#›</a:t>
            </a:fld>
            <a:endParaRPr lang="en-US" dirty="0"/>
          </a:p>
        </p:txBody>
      </p:sp>
    </p:spTree>
    <p:extLst>
      <p:ext uri="{BB962C8B-B14F-4D97-AF65-F5344CB8AC3E}">
        <p14:creationId xmlns:p14="http://schemas.microsoft.com/office/powerpoint/2010/main" val="931707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A13B8D5-F5D7-44BF-8073-923A30ABE282}" type="datetimeFigureOut">
              <a:rPr lang="en-US" smtClean="0"/>
              <a:t>06-Mar-21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751C987-A236-4DC2-8EAD-86ABFD1A8493}"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051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19.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6.xml"/><Relationship Id="rId5" Type="http://schemas.openxmlformats.org/officeDocument/2006/relationships/slide" Target="slide7.xml"/><Relationship Id="rId10" Type="http://schemas.openxmlformats.org/officeDocument/2006/relationships/slide" Target="slide14.xml"/><Relationship Id="rId4" Type="http://schemas.openxmlformats.org/officeDocument/2006/relationships/slide" Target="slide6.xml"/><Relationship Id="rId9" Type="http://schemas.openxmlformats.org/officeDocument/2006/relationships/slide" Target="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tackoverflow.com/questions/28115724/getting-big-random-numbers-in-c-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stackoverflow.com/questions/22285951/c-getting-stackoverflow-error-in-quicksort-function" TargetMode="External"/><Relationship Id="rId2" Type="http://schemas.openxmlformats.org/officeDocument/2006/relationships/hyperlink" Target="https://www.delftstack.com/howto/cpp/how-to-get-time-in-milliseconds-cpp/" TargetMode="Externa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5C1A5-532F-4EA2-9C13-B3532FE492DA}"/>
              </a:ext>
            </a:extLst>
          </p:cNvPr>
          <p:cNvSpPr>
            <a:spLocks noGrp="1"/>
          </p:cNvSpPr>
          <p:nvPr>
            <p:ph type="ctrTitle"/>
          </p:nvPr>
        </p:nvSpPr>
        <p:spPr/>
        <p:txBody>
          <a:bodyPr/>
          <a:lstStyle/>
          <a:p>
            <a:r>
              <a:rPr lang="en-US" sz="7200" dirty="0" err="1"/>
              <a:t>Structuri</a:t>
            </a:r>
            <a:r>
              <a:rPr lang="en-US" sz="7200"/>
              <a:t> de date</a:t>
            </a:r>
            <a:br>
              <a:rPr lang="en-US"/>
            </a:br>
            <a:r>
              <a:rPr lang="ro-RO"/>
              <a:t>- </a:t>
            </a:r>
            <a:r>
              <a:rPr lang="en-US" sz="7200"/>
              <a:t>Sort</a:t>
            </a:r>
            <a:r>
              <a:rPr lang="ro-RO" sz="7200"/>
              <a:t>ări</a:t>
            </a:r>
            <a:endParaRPr lang="en-US" sz="7200"/>
          </a:p>
        </p:txBody>
      </p:sp>
      <p:sp>
        <p:nvSpPr>
          <p:cNvPr id="3" name="Subtitle 2">
            <a:extLst>
              <a:ext uri="{FF2B5EF4-FFF2-40B4-BE49-F238E27FC236}">
                <a16:creationId xmlns:a16="http://schemas.microsoft.com/office/drawing/2014/main" id="{BBF4BB81-5470-4E80-A14B-9903B2C0DDE3}"/>
              </a:ext>
            </a:extLst>
          </p:cNvPr>
          <p:cNvSpPr>
            <a:spLocks noGrp="1"/>
          </p:cNvSpPr>
          <p:nvPr>
            <p:ph type="subTitle" idx="1"/>
          </p:nvPr>
        </p:nvSpPr>
        <p:spPr/>
        <p:txBody>
          <a:bodyPr/>
          <a:lstStyle/>
          <a:p>
            <a:r>
              <a:rPr lang="ro-RO"/>
              <a:t>Vasile George-Cristian</a:t>
            </a:r>
          </a:p>
          <a:p>
            <a:r>
              <a:rPr lang="ro-RO"/>
              <a:t>Grupa 131</a:t>
            </a:r>
            <a:endParaRPr lang="en-US"/>
          </a:p>
        </p:txBody>
      </p:sp>
    </p:spTree>
    <p:extLst>
      <p:ext uri="{BB962C8B-B14F-4D97-AF65-F5344CB8AC3E}">
        <p14:creationId xmlns:p14="http://schemas.microsoft.com/office/powerpoint/2010/main" val="7753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C7C3-18D3-4252-8261-0DFAAE95F63C}"/>
              </a:ext>
            </a:extLst>
          </p:cNvPr>
          <p:cNvSpPr>
            <a:spLocks noGrp="1"/>
          </p:cNvSpPr>
          <p:nvPr>
            <p:ph type="title" idx="4294967295"/>
          </p:nvPr>
        </p:nvSpPr>
        <p:spPr>
          <a:xfrm>
            <a:off x="1066800" y="263884"/>
            <a:ext cx="10058400" cy="701675"/>
          </a:xfrm>
        </p:spPr>
        <p:txBody>
          <a:bodyPr>
            <a:normAutofit fontScale="90000"/>
          </a:bodyPr>
          <a:lstStyle/>
          <a:p>
            <a:pPr algn="ctr"/>
            <a:r>
              <a:rPr lang="en-US"/>
              <a:t>Array</a:t>
            </a:r>
            <a:r>
              <a:rPr lang="ro-RO"/>
              <a:t>-uri</a:t>
            </a:r>
            <a:r>
              <a:rPr lang="en-US"/>
              <a:t> cu valoare constant</a:t>
            </a:r>
            <a:r>
              <a:rPr lang="ro-RO"/>
              <a:t>ă</a:t>
            </a:r>
            <a:endParaRPr lang="en-US"/>
          </a:p>
        </p:txBody>
      </p:sp>
      <p:graphicFrame>
        <p:nvGraphicFramePr>
          <p:cNvPr id="6" name="Chart 5">
            <a:extLst>
              <a:ext uri="{FF2B5EF4-FFF2-40B4-BE49-F238E27FC236}">
                <a16:creationId xmlns:a16="http://schemas.microsoft.com/office/drawing/2014/main" id="{3E27C41B-B495-4F3D-8925-F92997258DBE}"/>
              </a:ext>
            </a:extLst>
          </p:cNvPr>
          <p:cNvGraphicFramePr/>
          <p:nvPr>
            <p:extLst>
              <p:ext uri="{D42A27DB-BD31-4B8C-83A1-F6EECF244321}">
                <p14:modId xmlns:p14="http://schemas.microsoft.com/office/powerpoint/2010/main" val="4084647636"/>
              </p:ext>
            </p:extLst>
          </p:nvPr>
        </p:nvGraphicFramePr>
        <p:xfrm>
          <a:off x="802117" y="1712682"/>
          <a:ext cx="4992755" cy="3432636"/>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AFFE473E-24E1-4249-9333-AB07F73869DE}"/>
              </a:ext>
            </a:extLst>
          </p:cNvPr>
          <p:cNvSpPr txBox="1"/>
          <p:nvPr/>
        </p:nvSpPr>
        <p:spPr>
          <a:xfrm>
            <a:off x="1066799" y="5080000"/>
            <a:ext cx="4386549" cy="738664"/>
          </a:xfrm>
          <a:prstGeom prst="rect">
            <a:avLst/>
          </a:prstGeom>
          <a:noFill/>
        </p:spPr>
        <p:txBody>
          <a:bodyPr wrap="square" rtlCol="0">
            <a:spAutoFit/>
          </a:bodyPr>
          <a:lstStyle/>
          <a:p>
            <a:r>
              <a:rPr lang="en-US" sz="1400"/>
              <a:t>Observa</a:t>
            </a:r>
            <a:r>
              <a:rPr lang="ro-RO" sz="1400"/>
              <a:t>ții</a:t>
            </a:r>
            <a:r>
              <a:rPr lang="en-US" sz="1400"/>
              <a:t>: De</a:t>
            </a:r>
            <a:r>
              <a:rPr lang="ro-RO" sz="1400"/>
              <a:t>și sunt doar 1000 de numere, counting sort trebuie să parcurgă toate cele 10^8 elemente ale array-ului de frecvență.</a:t>
            </a:r>
            <a:endParaRPr lang="en-US" sz="1400"/>
          </a:p>
        </p:txBody>
      </p:sp>
      <p:graphicFrame>
        <p:nvGraphicFramePr>
          <p:cNvPr id="7" name="Chart 6">
            <a:extLst>
              <a:ext uri="{FF2B5EF4-FFF2-40B4-BE49-F238E27FC236}">
                <a16:creationId xmlns:a16="http://schemas.microsoft.com/office/drawing/2014/main" id="{9241001E-914A-4BC6-93ED-5458DD410564}"/>
              </a:ext>
            </a:extLst>
          </p:cNvPr>
          <p:cNvGraphicFramePr/>
          <p:nvPr>
            <p:extLst>
              <p:ext uri="{D42A27DB-BD31-4B8C-83A1-F6EECF244321}">
                <p14:modId xmlns:p14="http://schemas.microsoft.com/office/powerpoint/2010/main" val="2460755661"/>
              </p:ext>
            </p:extLst>
          </p:nvPr>
        </p:nvGraphicFramePr>
        <p:xfrm>
          <a:off x="6397130" y="1712682"/>
          <a:ext cx="4992754" cy="343263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11D7EDED-7920-4E0E-9C16-64586A8DCCF3}"/>
              </a:ext>
            </a:extLst>
          </p:cNvPr>
          <p:cNvSpPr txBox="1"/>
          <p:nvPr/>
        </p:nvSpPr>
        <p:spPr>
          <a:xfrm>
            <a:off x="6397130" y="5080000"/>
            <a:ext cx="4728070" cy="523220"/>
          </a:xfrm>
          <a:prstGeom prst="rect">
            <a:avLst/>
          </a:prstGeom>
          <a:noFill/>
        </p:spPr>
        <p:txBody>
          <a:bodyPr wrap="square" rtlCol="0">
            <a:spAutoFit/>
          </a:bodyPr>
          <a:lstStyle/>
          <a:p>
            <a:r>
              <a:rPr lang="en-US" sz="1400"/>
              <a:t>Observa</a:t>
            </a:r>
            <a:r>
              <a:rPr lang="ro-RO" sz="1400"/>
              <a:t>ții</a:t>
            </a:r>
            <a:r>
              <a:rPr lang="en-US" sz="1400"/>
              <a:t>:</a:t>
            </a:r>
            <a:r>
              <a:rPr lang="ro-RO" sz="1400"/>
              <a:t> Quicksort este foarte încet, fiind în worst-case = O(n^2).</a:t>
            </a:r>
            <a:endParaRPr lang="en-US" sz="1400"/>
          </a:p>
        </p:txBody>
      </p:sp>
    </p:spTree>
    <p:extLst>
      <p:ext uri="{BB962C8B-B14F-4D97-AF65-F5344CB8AC3E}">
        <p14:creationId xmlns:p14="http://schemas.microsoft.com/office/powerpoint/2010/main" val="3919384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6B093FB-4426-48D8-972D-BECA82213428}"/>
              </a:ext>
            </a:extLst>
          </p:cNvPr>
          <p:cNvGraphicFramePr/>
          <p:nvPr>
            <p:extLst>
              <p:ext uri="{D42A27DB-BD31-4B8C-83A1-F6EECF244321}">
                <p14:modId xmlns:p14="http://schemas.microsoft.com/office/powerpoint/2010/main" val="1700129062"/>
              </p:ext>
            </p:extLst>
          </p:nvPr>
        </p:nvGraphicFramePr>
        <p:xfrm>
          <a:off x="689500" y="953038"/>
          <a:ext cx="5227558" cy="37781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4B7205EC-BE79-4FD6-B751-FE16426658FA}"/>
              </a:ext>
            </a:extLst>
          </p:cNvPr>
          <p:cNvGraphicFramePr/>
          <p:nvPr>
            <p:extLst>
              <p:ext uri="{D42A27DB-BD31-4B8C-83A1-F6EECF244321}">
                <p14:modId xmlns:p14="http://schemas.microsoft.com/office/powerpoint/2010/main" val="3970336526"/>
              </p:ext>
            </p:extLst>
          </p:nvPr>
        </p:nvGraphicFramePr>
        <p:xfrm>
          <a:off x="6274943" y="953041"/>
          <a:ext cx="5391919" cy="377817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5BA1CA9A-FAC9-4FDB-8EA0-673AEC3A161C}"/>
              </a:ext>
            </a:extLst>
          </p:cNvPr>
          <p:cNvSpPr txBox="1"/>
          <p:nvPr/>
        </p:nvSpPr>
        <p:spPr>
          <a:xfrm>
            <a:off x="3764152" y="4731210"/>
            <a:ext cx="5050286" cy="1815882"/>
          </a:xfrm>
          <a:prstGeom prst="rect">
            <a:avLst/>
          </a:prstGeom>
          <a:noFill/>
        </p:spPr>
        <p:txBody>
          <a:bodyPr wrap="square" rtlCol="0">
            <a:spAutoFit/>
          </a:bodyPr>
          <a:lstStyle/>
          <a:p>
            <a:r>
              <a:rPr lang="en-US" sz="1400" dirty="0" err="1"/>
              <a:t>Observa</a:t>
            </a:r>
            <a:r>
              <a:rPr lang="ro-RO" sz="1400"/>
              <a:t>ții</a:t>
            </a:r>
            <a:r>
              <a:rPr lang="en-US" sz="1400"/>
              <a:t>:</a:t>
            </a:r>
            <a:r>
              <a:rPr lang="ro-RO" sz="1400"/>
              <a:t> </a:t>
            </a:r>
          </a:p>
          <a:p>
            <a:pPr marL="285750" indent="-285750">
              <a:buFont typeface="Arial" panose="020B0604020202020204" pitchFamily="34" charset="0"/>
              <a:buChar char="•"/>
            </a:pPr>
            <a:r>
              <a:rPr lang="en-US" sz="1400"/>
              <a:t>Radix sort-ul </a:t>
            </a:r>
            <a:r>
              <a:rPr lang="ro-RO" sz="1400"/>
              <a:t>în baza 8 este mai încet decât cel în baza 2 când nu se face nicio interschimbare.</a:t>
            </a:r>
          </a:p>
          <a:p>
            <a:pPr marL="285750" indent="-285750">
              <a:buFont typeface="Arial" panose="020B0604020202020204" pitchFamily="34" charset="0"/>
              <a:buChar char="•"/>
            </a:pPr>
            <a:r>
              <a:rPr lang="ro-RO" sz="1400"/>
              <a:t>Sortarea nativă C++ STL este rapidă în acest caz</a:t>
            </a:r>
          </a:p>
          <a:p>
            <a:pPr marL="285750" indent="-285750">
              <a:buFont typeface="Arial" panose="020B0604020202020204" pitchFamily="34" charset="0"/>
              <a:buChar char="•"/>
            </a:pPr>
            <a:r>
              <a:rPr lang="ro-RO" sz="1400"/>
              <a:t>Bubble sort-ul și Quick sort-ul cu verificare sunt rapide deoarece elementele sunt deja sortate, deci parcurg array-ul doar o dată. </a:t>
            </a:r>
          </a:p>
          <a:p>
            <a:pPr marL="285750" indent="-285750">
              <a:buFont typeface="Arial" panose="020B0604020202020204" pitchFamily="34" charset="0"/>
              <a:buChar char="•"/>
            </a:pPr>
            <a:endParaRPr lang="ro-RO" sz="1400"/>
          </a:p>
        </p:txBody>
      </p:sp>
    </p:spTree>
    <p:extLst>
      <p:ext uri="{BB962C8B-B14F-4D97-AF65-F5344CB8AC3E}">
        <p14:creationId xmlns:p14="http://schemas.microsoft.com/office/powerpoint/2010/main" val="694408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C7C3-18D3-4252-8261-0DFAAE95F63C}"/>
              </a:ext>
            </a:extLst>
          </p:cNvPr>
          <p:cNvSpPr>
            <a:spLocks noGrp="1"/>
          </p:cNvSpPr>
          <p:nvPr>
            <p:ph type="title" idx="4294967295"/>
          </p:nvPr>
        </p:nvSpPr>
        <p:spPr>
          <a:xfrm>
            <a:off x="1066800" y="263884"/>
            <a:ext cx="10058400" cy="701675"/>
          </a:xfrm>
        </p:spPr>
        <p:txBody>
          <a:bodyPr>
            <a:normAutofit fontScale="90000"/>
          </a:bodyPr>
          <a:lstStyle/>
          <a:p>
            <a:pPr algn="ctr"/>
            <a:r>
              <a:rPr lang="en-US"/>
              <a:t>Array</a:t>
            </a:r>
            <a:r>
              <a:rPr lang="ro-RO"/>
              <a:t>-uri sortate</a:t>
            </a:r>
            <a:endParaRPr lang="en-US"/>
          </a:p>
        </p:txBody>
      </p:sp>
      <p:graphicFrame>
        <p:nvGraphicFramePr>
          <p:cNvPr id="6" name="Chart 5">
            <a:extLst>
              <a:ext uri="{FF2B5EF4-FFF2-40B4-BE49-F238E27FC236}">
                <a16:creationId xmlns:a16="http://schemas.microsoft.com/office/drawing/2014/main" id="{3E27C41B-B495-4F3D-8925-F92997258DBE}"/>
              </a:ext>
            </a:extLst>
          </p:cNvPr>
          <p:cNvGraphicFramePr/>
          <p:nvPr>
            <p:extLst>
              <p:ext uri="{D42A27DB-BD31-4B8C-83A1-F6EECF244321}">
                <p14:modId xmlns:p14="http://schemas.microsoft.com/office/powerpoint/2010/main" val="1071924106"/>
              </p:ext>
            </p:extLst>
          </p:nvPr>
        </p:nvGraphicFramePr>
        <p:xfrm>
          <a:off x="783647" y="1712682"/>
          <a:ext cx="4996537" cy="34326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35570F11-D88F-4860-B9CF-424F403C51F4}"/>
              </a:ext>
            </a:extLst>
          </p:cNvPr>
          <p:cNvGraphicFramePr/>
          <p:nvPr>
            <p:extLst>
              <p:ext uri="{D42A27DB-BD31-4B8C-83A1-F6EECF244321}">
                <p14:modId xmlns:p14="http://schemas.microsoft.com/office/powerpoint/2010/main" val="3549676664"/>
              </p:ext>
            </p:extLst>
          </p:nvPr>
        </p:nvGraphicFramePr>
        <p:xfrm>
          <a:off x="6096001" y="1712682"/>
          <a:ext cx="5312354" cy="34326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64738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19B61FB-66F2-4066-A7C5-D24A8C11DBB9}"/>
              </a:ext>
            </a:extLst>
          </p:cNvPr>
          <p:cNvGraphicFramePr/>
          <p:nvPr>
            <p:extLst>
              <p:ext uri="{D42A27DB-BD31-4B8C-83A1-F6EECF244321}">
                <p14:modId xmlns:p14="http://schemas.microsoft.com/office/powerpoint/2010/main" val="2709597047"/>
              </p:ext>
            </p:extLst>
          </p:nvPr>
        </p:nvGraphicFramePr>
        <p:xfrm>
          <a:off x="3262272" y="346590"/>
          <a:ext cx="5667455" cy="382880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F0EDEBDF-C535-4BFC-8ABB-9C30178EF54F}"/>
              </a:ext>
            </a:extLst>
          </p:cNvPr>
          <p:cNvSpPr txBox="1"/>
          <p:nvPr/>
        </p:nvSpPr>
        <p:spPr>
          <a:xfrm>
            <a:off x="3112655" y="4175393"/>
            <a:ext cx="7490690" cy="1754326"/>
          </a:xfrm>
          <a:prstGeom prst="rect">
            <a:avLst/>
          </a:prstGeom>
          <a:noFill/>
        </p:spPr>
        <p:txBody>
          <a:bodyPr wrap="square" rtlCol="0">
            <a:spAutoFit/>
          </a:bodyPr>
          <a:lstStyle/>
          <a:p>
            <a:r>
              <a:rPr lang="en-US"/>
              <a:t>Observa</a:t>
            </a:r>
            <a:r>
              <a:rPr lang="ro-RO"/>
              <a:t>ții</a:t>
            </a:r>
            <a:r>
              <a:rPr lang="en-US"/>
              <a:t>:</a:t>
            </a:r>
          </a:p>
          <a:p>
            <a:pPr marL="285750" indent="-285750">
              <a:buFont typeface="Arial" panose="020B0604020202020204" pitchFamily="34" charset="0"/>
              <a:buChar char="•"/>
            </a:pPr>
            <a:r>
              <a:rPr lang="en-US"/>
              <a:t>Quick sort-ul </a:t>
            </a:r>
            <a:r>
              <a:rPr lang="ro-RO"/>
              <a:t>este rapid datorită folosirii medianei de 3.</a:t>
            </a:r>
          </a:p>
          <a:p>
            <a:pPr marL="285750" indent="-285750">
              <a:buFont typeface="Arial" panose="020B0604020202020204" pitchFamily="34" charset="0"/>
              <a:buChar char="•"/>
            </a:pPr>
            <a:r>
              <a:rPr lang="ro-RO"/>
              <a:t>Radix sort-ul în baza 8 este mai rapid ca cel în baza 2 în acest caz. Presupun că cel în baza 2 este încetinit de interschimbări, având de 4 ori mai multe </a:t>
            </a:r>
            <a:r>
              <a:rPr lang="en-US"/>
              <a:t>“unit</a:t>
            </a:r>
            <a:r>
              <a:rPr lang="ro-RO"/>
              <a:t>ăți</a:t>
            </a:r>
            <a:r>
              <a:rPr lang="en-US"/>
              <a:t>”</a:t>
            </a:r>
            <a:r>
              <a:rPr lang="ro-RO"/>
              <a:t> pe care le parcurge.</a:t>
            </a:r>
          </a:p>
          <a:p>
            <a:pPr marL="285750" indent="-285750">
              <a:buFont typeface="Arial" panose="020B0604020202020204" pitchFamily="34" charset="0"/>
              <a:buChar char="•"/>
            </a:pPr>
            <a:r>
              <a:rPr lang="ro-RO"/>
              <a:t>Sortarea nativă C++ din STL este destul de înceată pe vectori sortați.</a:t>
            </a:r>
            <a:endParaRPr lang="en-US"/>
          </a:p>
        </p:txBody>
      </p:sp>
    </p:spTree>
    <p:extLst>
      <p:ext uri="{BB962C8B-B14F-4D97-AF65-F5344CB8AC3E}">
        <p14:creationId xmlns:p14="http://schemas.microsoft.com/office/powerpoint/2010/main" val="1959357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C7C3-18D3-4252-8261-0DFAAE95F63C}"/>
              </a:ext>
            </a:extLst>
          </p:cNvPr>
          <p:cNvSpPr>
            <a:spLocks noGrp="1"/>
          </p:cNvSpPr>
          <p:nvPr>
            <p:ph type="title" idx="4294967295"/>
          </p:nvPr>
        </p:nvSpPr>
        <p:spPr>
          <a:xfrm>
            <a:off x="1066800" y="263884"/>
            <a:ext cx="10058400" cy="701675"/>
          </a:xfrm>
        </p:spPr>
        <p:txBody>
          <a:bodyPr>
            <a:normAutofit fontScale="90000"/>
          </a:bodyPr>
          <a:lstStyle/>
          <a:p>
            <a:pPr algn="ctr"/>
            <a:r>
              <a:rPr lang="en-US"/>
              <a:t>Array</a:t>
            </a:r>
            <a:r>
              <a:rPr lang="ro-RO"/>
              <a:t>-uri sortate descrescător</a:t>
            </a:r>
            <a:endParaRPr lang="en-US"/>
          </a:p>
        </p:txBody>
      </p:sp>
      <p:graphicFrame>
        <p:nvGraphicFramePr>
          <p:cNvPr id="6" name="Chart 5">
            <a:extLst>
              <a:ext uri="{FF2B5EF4-FFF2-40B4-BE49-F238E27FC236}">
                <a16:creationId xmlns:a16="http://schemas.microsoft.com/office/drawing/2014/main" id="{3E27C41B-B495-4F3D-8925-F92997258DBE}"/>
              </a:ext>
            </a:extLst>
          </p:cNvPr>
          <p:cNvGraphicFramePr/>
          <p:nvPr>
            <p:extLst>
              <p:ext uri="{D42A27DB-BD31-4B8C-83A1-F6EECF244321}">
                <p14:modId xmlns:p14="http://schemas.microsoft.com/office/powerpoint/2010/main" val="2097832893"/>
              </p:ext>
            </p:extLst>
          </p:nvPr>
        </p:nvGraphicFramePr>
        <p:xfrm>
          <a:off x="783647" y="1712682"/>
          <a:ext cx="4996537" cy="34326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35570F11-D88F-4860-B9CF-424F403C51F4}"/>
              </a:ext>
            </a:extLst>
          </p:cNvPr>
          <p:cNvGraphicFramePr/>
          <p:nvPr>
            <p:extLst>
              <p:ext uri="{D42A27DB-BD31-4B8C-83A1-F6EECF244321}">
                <p14:modId xmlns:p14="http://schemas.microsoft.com/office/powerpoint/2010/main" val="1353666482"/>
              </p:ext>
            </p:extLst>
          </p:nvPr>
        </p:nvGraphicFramePr>
        <p:xfrm>
          <a:off x="6256421" y="1712681"/>
          <a:ext cx="5454316" cy="34326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28130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19B61FB-66F2-4066-A7C5-D24A8C11DBB9}"/>
              </a:ext>
            </a:extLst>
          </p:cNvPr>
          <p:cNvGraphicFramePr/>
          <p:nvPr>
            <p:extLst>
              <p:ext uri="{D42A27DB-BD31-4B8C-83A1-F6EECF244321}">
                <p14:modId xmlns:p14="http://schemas.microsoft.com/office/powerpoint/2010/main" val="3497687506"/>
              </p:ext>
            </p:extLst>
          </p:nvPr>
        </p:nvGraphicFramePr>
        <p:xfrm>
          <a:off x="3262272" y="811811"/>
          <a:ext cx="5667455" cy="382880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F0EDEBDF-C535-4BFC-8ABB-9C30178EF54F}"/>
              </a:ext>
            </a:extLst>
          </p:cNvPr>
          <p:cNvSpPr txBox="1"/>
          <p:nvPr/>
        </p:nvSpPr>
        <p:spPr>
          <a:xfrm>
            <a:off x="2350654" y="4640614"/>
            <a:ext cx="7627535" cy="646331"/>
          </a:xfrm>
          <a:prstGeom prst="rect">
            <a:avLst/>
          </a:prstGeom>
          <a:noFill/>
        </p:spPr>
        <p:txBody>
          <a:bodyPr wrap="square" rtlCol="0">
            <a:spAutoFit/>
          </a:bodyPr>
          <a:lstStyle/>
          <a:p>
            <a:r>
              <a:rPr lang="ro-RO"/>
              <a:t>Observații</a:t>
            </a:r>
            <a:r>
              <a:rPr lang="en-US"/>
              <a:t>:</a:t>
            </a:r>
            <a:r>
              <a:rPr lang="ro-RO"/>
              <a:t> Quick sort-ul este mai încet în toate cazurile în comparație cu testele pentru array-uri</a:t>
            </a:r>
            <a:r>
              <a:rPr lang="en-US"/>
              <a:t> sorta</a:t>
            </a:r>
            <a:r>
              <a:rPr lang="ro-RO"/>
              <a:t>te crescător, pe când celelalte sortări au timpi apropiați.</a:t>
            </a:r>
          </a:p>
        </p:txBody>
      </p:sp>
    </p:spTree>
    <p:extLst>
      <p:ext uri="{BB962C8B-B14F-4D97-AF65-F5344CB8AC3E}">
        <p14:creationId xmlns:p14="http://schemas.microsoft.com/office/powerpoint/2010/main" val="1801583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C7C3-18D3-4252-8261-0DFAAE95F63C}"/>
              </a:ext>
            </a:extLst>
          </p:cNvPr>
          <p:cNvSpPr>
            <a:spLocks noGrp="1"/>
          </p:cNvSpPr>
          <p:nvPr>
            <p:ph type="title" idx="4294967295"/>
          </p:nvPr>
        </p:nvSpPr>
        <p:spPr>
          <a:xfrm>
            <a:off x="1066800" y="263884"/>
            <a:ext cx="10058400" cy="701675"/>
          </a:xfrm>
        </p:spPr>
        <p:txBody>
          <a:bodyPr>
            <a:normAutofit fontScale="90000"/>
          </a:bodyPr>
          <a:lstStyle/>
          <a:p>
            <a:pPr algn="ctr"/>
            <a:r>
              <a:rPr lang="en-US"/>
              <a:t>Array</a:t>
            </a:r>
            <a:r>
              <a:rPr lang="ro-RO"/>
              <a:t>-uri</a:t>
            </a:r>
            <a:r>
              <a:rPr lang="en-US"/>
              <a:t> cu valo</a:t>
            </a:r>
            <a:r>
              <a:rPr lang="ro-RO"/>
              <a:t>ri aleatoare</a:t>
            </a:r>
            <a:endParaRPr lang="en-US"/>
          </a:p>
        </p:txBody>
      </p:sp>
      <p:graphicFrame>
        <p:nvGraphicFramePr>
          <p:cNvPr id="6" name="Chart 5">
            <a:extLst>
              <a:ext uri="{FF2B5EF4-FFF2-40B4-BE49-F238E27FC236}">
                <a16:creationId xmlns:a16="http://schemas.microsoft.com/office/drawing/2014/main" id="{3E27C41B-B495-4F3D-8925-F92997258DBE}"/>
              </a:ext>
            </a:extLst>
          </p:cNvPr>
          <p:cNvGraphicFramePr/>
          <p:nvPr>
            <p:extLst>
              <p:ext uri="{D42A27DB-BD31-4B8C-83A1-F6EECF244321}">
                <p14:modId xmlns:p14="http://schemas.microsoft.com/office/powerpoint/2010/main" val="3317339304"/>
              </p:ext>
            </p:extLst>
          </p:nvPr>
        </p:nvGraphicFramePr>
        <p:xfrm>
          <a:off x="783647" y="1712682"/>
          <a:ext cx="4388719" cy="34326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35570F11-D88F-4860-B9CF-424F403C51F4}"/>
              </a:ext>
            </a:extLst>
          </p:cNvPr>
          <p:cNvGraphicFramePr/>
          <p:nvPr>
            <p:extLst>
              <p:ext uri="{D42A27DB-BD31-4B8C-83A1-F6EECF244321}">
                <p14:modId xmlns:p14="http://schemas.microsoft.com/office/powerpoint/2010/main" val="4263107444"/>
              </p:ext>
            </p:extLst>
          </p:nvPr>
        </p:nvGraphicFramePr>
        <p:xfrm>
          <a:off x="7019635" y="1712682"/>
          <a:ext cx="4388719" cy="343263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A9EE3CE4-110E-4811-B56F-0BCE4E09146C}"/>
              </a:ext>
            </a:extLst>
          </p:cNvPr>
          <p:cNvSpPr txBox="1"/>
          <p:nvPr/>
        </p:nvSpPr>
        <p:spPr>
          <a:xfrm>
            <a:off x="785817" y="5057966"/>
            <a:ext cx="4386549" cy="738664"/>
          </a:xfrm>
          <a:prstGeom prst="rect">
            <a:avLst/>
          </a:prstGeom>
          <a:noFill/>
        </p:spPr>
        <p:txBody>
          <a:bodyPr wrap="square" rtlCol="0">
            <a:spAutoFit/>
          </a:bodyPr>
          <a:lstStyle/>
          <a:p>
            <a:r>
              <a:rPr lang="en-US" sz="1400"/>
              <a:t>Observa</a:t>
            </a:r>
            <a:r>
              <a:rPr lang="ro-RO" sz="1400"/>
              <a:t>ții</a:t>
            </a:r>
            <a:r>
              <a:rPr lang="en-US" sz="1400"/>
              <a:t>: De</a:t>
            </a:r>
            <a:r>
              <a:rPr lang="ro-RO" sz="1400"/>
              <a:t>și numerele sunt aleatoare</a:t>
            </a:r>
            <a:r>
              <a:rPr lang="en-US" sz="1400"/>
              <a:t> quick sort-ul este foarte </a:t>
            </a:r>
            <a:r>
              <a:rPr lang="ro-RO" sz="1400"/>
              <a:t>încet deoarece un număr apare, în medie, de 100 de ori.</a:t>
            </a:r>
            <a:endParaRPr lang="en-US" sz="1400"/>
          </a:p>
        </p:txBody>
      </p:sp>
    </p:spTree>
    <p:extLst>
      <p:ext uri="{BB962C8B-B14F-4D97-AF65-F5344CB8AC3E}">
        <p14:creationId xmlns:p14="http://schemas.microsoft.com/office/powerpoint/2010/main" val="4100346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6B093FB-4426-48D8-972D-BECA82213428}"/>
              </a:ext>
            </a:extLst>
          </p:cNvPr>
          <p:cNvGraphicFramePr/>
          <p:nvPr>
            <p:extLst>
              <p:ext uri="{D42A27DB-BD31-4B8C-83A1-F6EECF244321}">
                <p14:modId xmlns:p14="http://schemas.microsoft.com/office/powerpoint/2010/main" val="387019046"/>
              </p:ext>
            </p:extLst>
          </p:nvPr>
        </p:nvGraphicFramePr>
        <p:xfrm>
          <a:off x="834688" y="893563"/>
          <a:ext cx="4736860" cy="34326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4B7205EC-BE79-4FD6-B751-FE16426658FA}"/>
              </a:ext>
            </a:extLst>
          </p:cNvPr>
          <p:cNvGraphicFramePr/>
          <p:nvPr>
            <p:extLst>
              <p:ext uri="{D42A27DB-BD31-4B8C-83A1-F6EECF244321}">
                <p14:modId xmlns:p14="http://schemas.microsoft.com/office/powerpoint/2010/main" val="1964661202"/>
              </p:ext>
            </p:extLst>
          </p:nvPr>
        </p:nvGraphicFramePr>
        <p:xfrm>
          <a:off x="6272463" y="893563"/>
          <a:ext cx="5342021" cy="3432636"/>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7F5A70FB-0E24-4CD1-A9D3-CD1123519C8F}"/>
              </a:ext>
            </a:extLst>
          </p:cNvPr>
          <p:cNvSpPr txBox="1"/>
          <p:nvPr/>
        </p:nvSpPr>
        <p:spPr>
          <a:xfrm>
            <a:off x="3570857" y="4538705"/>
            <a:ext cx="5050286" cy="954107"/>
          </a:xfrm>
          <a:prstGeom prst="rect">
            <a:avLst/>
          </a:prstGeom>
          <a:noFill/>
        </p:spPr>
        <p:txBody>
          <a:bodyPr wrap="square" rtlCol="0">
            <a:spAutoFit/>
          </a:bodyPr>
          <a:lstStyle/>
          <a:p>
            <a:r>
              <a:rPr lang="en-US" sz="1400" dirty="0" err="1"/>
              <a:t>Observa</a:t>
            </a:r>
            <a:r>
              <a:rPr lang="ro-RO" sz="1400"/>
              <a:t>ții</a:t>
            </a:r>
            <a:r>
              <a:rPr lang="en-US" sz="1400"/>
              <a:t>:</a:t>
            </a:r>
            <a:r>
              <a:rPr lang="ro-RO" sz="1400"/>
              <a:t> </a:t>
            </a:r>
            <a:r>
              <a:rPr lang="en-US" sz="1400"/>
              <a:t>Compararea acestor teste ne </a:t>
            </a:r>
            <a:r>
              <a:rPr lang="ro-RO" sz="1400"/>
              <a:t>dezvăluie un detaliu interesant. Deși radix sortul este singura sortare care are complexitatea influențată de numărul maxim din array, durata de executare a tuturor algoritmilor de sortare crește (neglijabil).  </a:t>
            </a:r>
          </a:p>
        </p:txBody>
      </p:sp>
    </p:spTree>
    <p:extLst>
      <p:ext uri="{BB962C8B-B14F-4D97-AF65-F5344CB8AC3E}">
        <p14:creationId xmlns:p14="http://schemas.microsoft.com/office/powerpoint/2010/main" val="1766253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4B7205EC-BE79-4FD6-B751-FE16426658FA}"/>
              </a:ext>
            </a:extLst>
          </p:cNvPr>
          <p:cNvGraphicFramePr/>
          <p:nvPr>
            <p:extLst>
              <p:ext uri="{D42A27DB-BD31-4B8C-83A1-F6EECF244321}">
                <p14:modId xmlns:p14="http://schemas.microsoft.com/office/powerpoint/2010/main" val="3219527412"/>
              </p:ext>
            </p:extLst>
          </p:nvPr>
        </p:nvGraphicFramePr>
        <p:xfrm>
          <a:off x="6256421" y="893563"/>
          <a:ext cx="5325979" cy="3432636"/>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7F5A70FB-0E24-4CD1-A9D3-CD1123519C8F}"/>
              </a:ext>
            </a:extLst>
          </p:cNvPr>
          <p:cNvSpPr txBox="1"/>
          <p:nvPr/>
        </p:nvSpPr>
        <p:spPr>
          <a:xfrm>
            <a:off x="3570857" y="4478876"/>
            <a:ext cx="5050286" cy="1169551"/>
          </a:xfrm>
          <a:prstGeom prst="rect">
            <a:avLst/>
          </a:prstGeom>
          <a:noFill/>
        </p:spPr>
        <p:txBody>
          <a:bodyPr wrap="square" rtlCol="0">
            <a:spAutoFit/>
          </a:bodyPr>
          <a:lstStyle/>
          <a:p>
            <a:r>
              <a:rPr lang="en-US" sz="1400"/>
              <a:t>Observa</a:t>
            </a:r>
            <a:r>
              <a:rPr lang="ro-RO" sz="1400"/>
              <a:t>ții</a:t>
            </a:r>
            <a:r>
              <a:rPr lang="en-US" sz="1400"/>
              <a:t>:</a:t>
            </a:r>
            <a:r>
              <a:rPr lang="ro-RO" sz="1400"/>
              <a:t> </a:t>
            </a:r>
          </a:p>
          <a:p>
            <a:pPr marL="285750" indent="-285750">
              <a:buFont typeface="Arial" panose="020B0604020202020204" pitchFamily="34" charset="0"/>
              <a:buChar char="•"/>
            </a:pPr>
            <a:r>
              <a:rPr lang="ro-RO" sz="1400"/>
              <a:t>Quick sort are acee</a:t>
            </a:r>
            <a:r>
              <a:rPr lang="en-US" sz="1400"/>
              <a:t>a</a:t>
            </a:r>
            <a:r>
              <a:rPr lang="ro-RO" sz="1400"/>
              <a:t>și complexitate timp ca și merge sort (O(nlogn)) dar este </a:t>
            </a:r>
            <a:r>
              <a:rPr lang="en-US" sz="1400"/>
              <a:t>considerabil mai </a:t>
            </a:r>
            <a:r>
              <a:rPr lang="ro-RO" sz="1400"/>
              <a:t>încet.</a:t>
            </a:r>
          </a:p>
          <a:p>
            <a:pPr marL="285750" indent="-285750">
              <a:buFont typeface="Arial" panose="020B0604020202020204" pitchFamily="34" charset="0"/>
              <a:buChar char="•"/>
            </a:pPr>
            <a:r>
              <a:rPr lang="ro-RO" sz="1400"/>
              <a:t>Atât algoritmii O(nlogn) cât și radix sortul prezintă o creștere comparabilă dacă N crește de la 10^6 la 10^7.</a:t>
            </a:r>
          </a:p>
        </p:txBody>
      </p:sp>
      <p:graphicFrame>
        <p:nvGraphicFramePr>
          <p:cNvPr id="6" name="Chart 5">
            <a:extLst>
              <a:ext uri="{FF2B5EF4-FFF2-40B4-BE49-F238E27FC236}">
                <a16:creationId xmlns:a16="http://schemas.microsoft.com/office/drawing/2014/main" id="{BCD10F28-12EF-46A4-8586-C53EED473279}"/>
              </a:ext>
            </a:extLst>
          </p:cNvPr>
          <p:cNvGraphicFramePr/>
          <p:nvPr>
            <p:extLst>
              <p:ext uri="{D42A27DB-BD31-4B8C-83A1-F6EECF244321}">
                <p14:modId xmlns:p14="http://schemas.microsoft.com/office/powerpoint/2010/main" val="2953262219"/>
              </p:ext>
            </p:extLst>
          </p:nvPr>
        </p:nvGraphicFramePr>
        <p:xfrm>
          <a:off x="609600" y="893563"/>
          <a:ext cx="5325980" cy="34326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56415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5D6F-9648-4015-84F2-5EA961FA8271}"/>
              </a:ext>
            </a:extLst>
          </p:cNvPr>
          <p:cNvSpPr>
            <a:spLocks noGrp="1"/>
          </p:cNvSpPr>
          <p:nvPr>
            <p:ph type="title"/>
          </p:nvPr>
        </p:nvSpPr>
        <p:spPr/>
        <p:txBody>
          <a:bodyPr/>
          <a:lstStyle/>
          <a:p>
            <a:r>
              <a:rPr lang="ro-RO"/>
              <a:t>Concluzii</a:t>
            </a:r>
            <a:endParaRPr lang="en-US"/>
          </a:p>
        </p:txBody>
      </p:sp>
      <p:sp>
        <p:nvSpPr>
          <p:cNvPr id="3" name="Content Placeholder 2">
            <a:extLst>
              <a:ext uri="{FF2B5EF4-FFF2-40B4-BE49-F238E27FC236}">
                <a16:creationId xmlns:a16="http://schemas.microsoft.com/office/drawing/2014/main" id="{89329D2C-F5D5-4A40-AB51-6463D6BED5AF}"/>
              </a:ext>
            </a:extLst>
          </p:cNvPr>
          <p:cNvSpPr>
            <a:spLocks noGrp="1"/>
          </p:cNvSpPr>
          <p:nvPr>
            <p:ph idx="1"/>
          </p:nvPr>
        </p:nvSpPr>
        <p:spPr/>
        <p:txBody>
          <a:bodyPr/>
          <a:lstStyle/>
          <a:p>
            <a:pPr>
              <a:buFont typeface="Arial" panose="020B0604020202020204" pitchFamily="34" charset="0"/>
              <a:buChar char="•"/>
            </a:pPr>
            <a:r>
              <a:rPr lang="ro-RO"/>
              <a:t> Cel mai rapid algoritm de sortare pentru numere mai mici ca 10^7 este counting sort</a:t>
            </a:r>
            <a:r>
              <a:rPr lang="en-US"/>
              <a:t>.</a:t>
            </a:r>
            <a:r>
              <a:rPr lang="ro-RO"/>
              <a:t> Dacă avem de sortat puține numere</a:t>
            </a:r>
            <a:r>
              <a:rPr lang="en-US"/>
              <a:t> mari</a:t>
            </a:r>
            <a:r>
              <a:rPr lang="ro-RO"/>
              <a:t> (ex</a:t>
            </a:r>
            <a:r>
              <a:rPr lang="en-US"/>
              <a:t>: N=100 Max=10,000,000</a:t>
            </a:r>
            <a:r>
              <a:rPr lang="ro-RO"/>
              <a:t>)</a:t>
            </a:r>
            <a:r>
              <a:rPr lang="en-US"/>
              <a:t> counting sort ocup</a:t>
            </a:r>
            <a:r>
              <a:rPr lang="ro-RO"/>
              <a:t>ă mult mai multă memorie ca merge sort.</a:t>
            </a:r>
            <a:endParaRPr lang="en-US"/>
          </a:p>
          <a:p>
            <a:pPr>
              <a:buFont typeface="Arial" panose="020B0604020202020204" pitchFamily="34" charset="0"/>
              <a:buChar char="•"/>
            </a:pPr>
            <a:r>
              <a:rPr lang="en-US"/>
              <a:t> </a:t>
            </a:r>
            <a:r>
              <a:rPr lang="ro-RO"/>
              <a:t>Cel mai rapid algoritm de sortare pentru numere mari este merge sort.</a:t>
            </a:r>
          </a:p>
          <a:p>
            <a:pPr>
              <a:buFont typeface="Arial" panose="020B0604020202020204" pitchFamily="34" charset="0"/>
              <a:buChar char="•"/>
            </a:pPr>
            <a:r>
              <a:rPr lang="ro-RO"/>
              <a:t> Dacă vrem să nu utilizăm memorie adițională cel mai rapid algoritm este C++ STL sort.</a:t>
            </a:r>
          </a:p>
          <a:p>
            <a:pPr>
              <a:buFont typeface="Arial" panose="020B0604020202020204" pitchFamily="34" charset="0"/>
              <a:buChar char="•"/>
            </a:pPr>
            <a:r>
              <a:rPr lang="ro-RO"/>
              <a:t> Radix sort-ul (fără operații pe biți) în bază 8 este mai rapid ca cel în bază 2 pe majoritatea cazurilor. Radix sort-ul cu operații pe biți este de </a:t>
            </a:r>
            <a:r>
              <a:rPr lang="en-US"/>
              <a:t>~2 ori mai rapid ca cel </a:t>
            </a:r>
            <a:r>
              <a:rPr lang="ro-RO"/>
              <a:t>în bază 2.</a:t>
            </a:r>
          </a:p>
          <a:p>
            <a:pPr>
              <a:buFont typeface="Arial" panose="020B0604020202020204" pitchFamily="34" charset="0"/>
              <a:buChar char="•"/>
            </a:pPr>
            <a:r>
              <a:rPr lang="ro-RO"/>
              <a:t> Quick sort-ul care verifică dacă array-ul este sortat la fiecare pas nu este mai încet ca cel normal. </a:t>
            </a:r>
            <a:endParaRPr lang="en-US"/>
          </a:p>
        </p:txBody>
      </p:sp>
    </p:spTree>
    <p:extLst>
      <p:ext uri="{BB962C8B-B14F-4D97-AF65-F5344CB8AC3E}">
        <p14:creationId xmlns:p14="http://schemas.microsoft.com/office/powerpoint/2010/main" val="95381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29768-A3B2-4309-8C7A-019DF83A6B06}"/>
              </a:ext>
            </a:extLst>
          </p:cNvPr>
          <p:cNvSpPr>
            <a:spLocks noGrp="1"/>
          </p:cNvSpPr>
          <p:nvPr>
            <p:ph type="title"/>
          </p:nvPr>
        </p:nvSpPr>
        <p:spPr/>
        <p:txBody>
          <a:bodyPr/>
          <a:lstStyle/>
          <a:p>
            <a:r>
              <a:rPr lang="ro-RO"/>
              <a:t>Cuprins</a:t>
            </a:r>
            <a:endParaRPr lang="en-US"/>
          </a:p>
        </p:txBody>
      </p:sp>
      <p:sp>
        <p:nvSpPr>
          <p:cNvPr id="3" name="Content Placeholder 2">
            <a:extLst>
              <a:ext uri="{FF2B5EF4-FFF2-40B4-BE49-F238E27FC236}">
                <a16:creationId xmlns:a16="http://schemas.microsoft.com/office/drawing/2014/main" id="{4F03E4E6-65CD-41DF-9D8D-8453C93F24B4}"/>
              </a:ext>
            </a:extLst>
          </p:cNvPr>
          <p:cNvSpPr>
            <a:spLocks noGrp="1"/>
          </p:cNvSpPr>
          <p:nvPr>
            <p:ph idx="1"/>
          </p:nvPr>
        </p:nvSpPr>
        <p:spPr>
          <a:xfrm>
            <a:off x="1097280" y="1845733"/>
            <a:ext cx="10058400" cy="4410687"/>
          </a:xfrm>
        </p:spPr>
        <p:txBody>
          <a:bodyPr>
            <a:normAutofit/>
          </a:bodyPr>
          <a:lstStyle/>
          <a:p>
            <a:r>
              <a:rPr lang="en-US" sz="2800">
                <a:solidFill>
                  <a:schemeClr val="tx1"/>
                </a:solidFill>
              </a:rPr>
              <a:t>1. </a:t>
            </a:r>
            <a:r>
              <a:rPr lang="en-US" sz="2800" err="1">
                <a:solidFill>
                  <a:schemeClr val="tx1"/>
                </a:solidFill>
              </a:rPr>
              <a:t>Descrierea</a:t>
            </a:r>
            <a:r>
              <a:rPr lang="en-US" sz="2800">
                <a:solidFill>
                  <a:schemeClr val="tx1"/>
                </a:solidFill>
              </a:rPr>
              <a:t> </a:t>
            </a:r>
            <a:r>
              <a:rPr lang="en-US" sz="2800" err="1">
                <a:solidFill>
                  <a:schemeClr val="tx1"/>
                </a:solidFill>
              </a:rPr>
              <a:t>proiectului</a:t>
            </a:r>
            <a:r>
              <a:rPr lang="en-US" sz="2800">
                <a:solidFill>
                  <a:schemeClr val="tx1"/>
                </a:solidFill>
              </a:rPr>
              <a:t>/</a:t>
            </a:r>
            <a:r>
              <a:rPr lang="en-US" sz="2800" err="1">
                <a:solidFill>
                  <a:schemeClr val="tx1"/>
                </a:solidFill>
              </a:rPr>
              <a:t>codului</a:t>
            </a:r>
            <a:endParaRPr lang="en-US" sz="2800">
              <a:solidFill>
                <a:schemeClr val="tx1"/>
              </a:solidFill>
            </a:endParaRPr>
          </a:p>
          <a:p>
            <a:pPr lvl="1">
              <a:buFont typeface="Arial" panose="020B0604020202020204" pitchFamily="34" charset="0"/>
              <a:buChar char="•"/>
            </a:pPr>
            <a:r>
              <a:rPr lang="en-US" sz="1400">
                <a:solidFill>
                  <a:schemeClr val="tx1"/>
                </a:solidFill>
                <a:hlinkClick r:id="rId2" action="ppaction://hlinksldjump">
                  <a:extLst>
                    <a:ext uri="{A12FA001-AC4F-418D-AE19-62706E023703}">
                      <ahyp:hlinkClr xmlns:ahyp="http://schemas.microsoft.com/office/drawing/2018/hyperlinkcolor" val="tx"/>
                    </a:ext>
                  </a:extLst>
                </a:hlinkClick>
              </a:rPr>
              <a:t>Informa</a:t>
            </a:r>
            <a:r>
              <a:rPr lang="ro-RO" sz="1400">
                <a:solidFill>
                  <a:schemeClr val="tx1"/>
                </a:solidFill>
                <a:hlinkClick r:id="rId2" action="ppaction://hlinksldjump">
                  <a:extLst>
                    <a:ext uri="{A12FA001-AC4F-418D-AE19-62706E023703}">
                      <ahyp:hlinkClr xmlns:ahyp="http://schemas.microsoft.com/office/drawing/2018/hyperlinkcolor" val="tx"/>
                    </a:ext>
                  </a:extLst>
                </a:hlinkClick>
              </a:rPr>
              <a:t>ții generale despre proiect</a:t>
            </a:r>
            <a:endParaRPr lang="ro-RO" sz="1400">
              <a:solidFill>
                <a:schemeClr val="tx1"/>
              </a:solidFill>
            </a:endParaRPr>
          </a:p>
          <a:p>
            <a:pPr lvl="1">
              <a:buFont typeface="Arial" panose="020B0604020202020204" pitchFamily="34" charset="0"/>
              <a:buChar char="•"/>
            </a:pPr>
            <a:r>
              <a:rPr lang="ro-RO" sz="1400">
                <a:solidFill>
                  <a:schemeClr val="tx1"/>
                </a:solidFill>
                <a:hlinkClick r:id="rId3" action="ppaction://hlinksldjump">
                  <a:extLst>
                    <a:ext uri="{A12FA001-AC4F-418D-AE19-62706E023703}">
                      <ahyp:hlinkClr xmlns:ahyp="http://schemas.microsoft.com/office/drawing/2018/hyperlinkcolor" val="tx"/>
                    </a:ext>
                  </a:extLst>
                </a:hlinkClick>
              </a:rPr>
              <a:t>Surse externe</a:t>
            </a:r>
            <a:endParaRPr lang="en-US" sz="1400">
              <a:solidFill>
                <a:schemeClr val="tx1"/>
              </a:solidFill>
            </a:endParaRPr>
          </a:p>
          <a:p>
            <a:pPr lvl="1">
              <a:buFont typeface="Arial" panose="020B0604020202020204" pitchFamily="34" charset="0"/>
              <a:buChar char="•"/>
            </a:pPr>
            <a:r>
              <a:rPr lang="en-US" sz="1400" err="1">
                <a:solidFill>
                  <a:schemeClr val="tx1"/>
                </a:solidFill>
                <a:hlinkClick r:id="rId4" action="ppaction://hlinksldjump">
                  <a:extLst>
                    <a:ext uri="{A12FA001-AC4F-418D-AE19-62706E023703}">
                      <ahyp:hlinkClr xmlns:ahyp="http://schemas.microsoft.com/office/drawing/2018/hyperlinkcolor" val="tx"/>
                    </a:ext>
                  </a:extLst>
                </a:hlinkClick>
              </a:rPr>
              <a:t>Generarea</a:t>
            </a:r>
            <a:r>
              <a:rPr lang="en-US" sz="1400">
                <a:solidFill>
                  <a:schemeClr val="tx1"/>
                </a:solidFill>
                <a:hlinkClick r:id="rId4" action="ppaction://hlinksldjump">
                  <a:extLst>
                    <a:ext uri="{A12FA001-AC4F-418D-AE19-62706E023703}">
                      <ahyp:hlinkClr xmlns:ahyp="http://schemas.microsoft.com/office/drawing/2018/hyperlinkcolor" val="tx"/>
                    </a:ext>
                  </a:extLst>
                </a:hlinkClick>
              </a:rPr>
              <a:t> array-urilor</a:t>
            </a:r>
            <a:endParaRPr lang="ro-RO" sz="1400">
              <a:solidFill>
                <a:schemeClr val="tx1"/>
              </a:solidFill>
            </a:endParaRPr>
          </a:p>
          <a:p>
            <a:pPr lvl="1">
              <a:buFont typeface="Arial" panose="020B0604020202020204" pitchFamily="34" charset="0"/>
              <a:buChar char="•"/>
            </a:pPr>
            <a:r>
              <a:rPr lang="ro-RO" sz="1400">
                <a:solidFill>
                  <a:schemeClr val="tx1"/>
                </a:solidFill>
                <a:hlinkClick r:id="rId5" action="ppaction://hlinksldjump">
                  <a:extLst>
                    <a:ext uri="{A12FA001-AC4F-418D-AE19-62706E023703}">
                      <ahyp:hlinkClr xmlns:ahyp="http://schemas.microsoft.com/office/drawing/2018/hyperlinkcolor" val="tx"/>
                    </a:ext>
                  </a:extLst>
                </a:hlinkClick>
              </a:rPr>
              <a:t>Algoritmi de sortare folosiți</a:t>
            </a:r>
            <a:endParaRPr lang="en-US" sz="1400">
              <a:solidFill>
                <a:schemeClr val="tx1"/>
              </a:solidFill>
            </a:endParaRPr>
          </a:p>
          <a:p>
            <a:pPr lvl="1">
              <a:buFont typeface="Arial" panose="020B0604020202020204" pitchFamily="34" charset="0"/>
              <a:buChar char="•"/>
            </a:pPr>
            <a:r>
              <a:rPr lang="ro-RO" sz="1400">
                <a:solidFill>
                  <a:schemeClr val="tx1"/>
                </a:solidFill>
                <a:hlinkClick r:id="rId6" action="ppaction://hlinksldjump">
                  <a:extLst>
                    <a:ext uri="{A12FA001-AC4F-418D-AE19-62706E023703}">
                      <ahyp:hlinkClr xmlns:ahyp="http://schemas.microsoft.com/office/drawing/2018/hyperlinkcolor" val="tx"/>
                    </a:ext>
                  </a:extLst>
                </a:hlinkClick>
              </a:rPr>
              <a:t>Meniu</a:t>
            </a:r>
            <a:endParaRPr lang="en-US" sz="2800">
              <a:solidFill>
                <a:schemeClr val="tx1"/>
              </a:solidFill>
            </a:endParaRPr>
          </a:p>
          <a:p>
            <a:r>
              <a:rPr lang="en-US" sz="2800">
                <a:solidFill>
                  <a:schemeClr val="tx1"/>
                </a:solidFill>
              </a:rPr>
              <a:t>2. Compararea sort</a:t>
            </a:r>
            <a:r>
              <a:rPr lang="ro-RO" sz="2800">
                <a:solidFill>
                  <a:schemeClr val="tx1"/>
                </a:solidFill>
              </a:rPr>
              <a:t>ărilor</a:t>
            </a:r>
          </a:p>
          <a:p>
            <a:pPr lvl="1">
              <a:buFont typeface="Arial" panose="020B0604020202020204" pitchFamily="34" charset="0"/>
              <a:buChar char="•"/>
            </a:pPr>
            <a:r>
              <a:rPr lang="en-US" sz="1400">
                <a:solidFill>
                  <a:schemeClr val="tx1"/>
                </a:solidFill>
                <a:hlinkClick r:id="rId7" action="ppaction://hlinksldjump">
                  <a:extLst>
                    <a:ext uri="{A12FA001-AC4F-418D-AE19-62706E023703}">
                      <ahyp:hlinkClr xmlns:ahyp="http://schemas.microsoft.com/office/drawing/2018/hyperlinkcolor" val="tx"/>
                    </a:ext>
                  </a:extLst>
                </a:hlinkClick>
              </a:rPr>
              <a:t>Informa</a:t>
            </a:r>
            <a:r>
              <a:rPr lang="ro-RO" sz="1400">
                <a:solidFill>
                  <a:schemeClr val="tx1"/>
                </a:solidFill>
                <a:hlinkClick r:id="rId7" action="ppaction://hlinksldjump">
                  <a:extLst>
                    <a:ext uri="{A12FA001-AC4F-418D-AE19-62706E023703}">
                      <ahyp:hlinkClr xmlns:ahyp="http://schemas.microsoft.com/office/drawing/2018/hyperlinkcolor" val="tx"/>
                    </a:ext>
                  </a:extLst>
                </a:hlinkClick>
              </a:rPr>
              <a:t>ții despre teste</a:t>
            </a:r>
            <a:endParaRPr lang="ro-RO" sz="1400">
              <a:solidFill>
                <a:schemeClr val="tx1"/>
              </a:solidFill>
            </a:endParaRPr>
          </a:p>
          <a:p>
            <a:pPr lvl="1">
              <a:buFont typeface="Arial" panose="020B0604020202020204" pitchFamily="34" charset="0"/>
              <a:buChar char="•"/>
            </a:pPr>
            <a:r>
              <a:rPr lang="ro-RO" sz="1400">
                <a:solidFill>
                  <a:schemeClr val="tx1"/>
                </a:solidFill>
                <a:hlinkClick r:id="rId8" action="ppaction://hlinksldjump">
                  <a:extLst>
                    <a:ext uri="{A12FA001-AC4F-418D-AE19-62706E023703}">
                      <ahyp:hlinkClr xmlns:ahyp="http://schemas.microsoft.com/office/drawing/2018/hyperlinkcolor" val="tx"/>
                    </a:ext>
                  </a:extLst>
                </a:hlinkClick>
              </a:rPr>
              <a:t>Array-uri cu valoare constantă</a:t>
            </a:r>
            <a:endParaRPr lang="ro-RO" sz="1400">
              <a:solidFill>
                <a:schemeClr val="tx1"/>
              </a:solidFill>
            </a:endParaRPr>
          </a:p>
          <a:p>
            <a:pPr lvl="1">
              <a:buFont typeface="Arial" panose="020B0604020202020204" pitchFamily="34" charset="0"/>
              <a:buChar char="•"/>
            </a:pPr>
            <a:r>
              <a:rPr lang="ro-RO" sz="1400">
                <a:solidFill>
                  <a:schemeClr val="tx1"/>
                </a:solidFill>
                <a:hlinkClick r:id="rId9" action="ppaction://hlinksldjump">
                  <a:extLst>
                    <a:ext uri="{A12FA001-AC4F-418D-AE19-62706E023703}">
                      <ahyp:hlinkClr xmlns:ahyp="http://schemas.microsoft.com/office/drawing/2018/hyperlinkcolor" val="tx"/>
                    </a:ext>
                  </a:extLst>
                </a:hlinkClick>
              </a:rPr>
              <a:t>Array-uri sortate</a:t>
            </a:r>
            <a:endParaRPr lang="ro-RO" sz="1400">
              <a:solidFill>
                <a:schemeClr val="tx1"/>
              </a:solidFill>
            </a:endParaRPr>
          </a:p>
          <a:p>
            <a:pPr lvl="1">
              <a:buFont typeface="Arial" panose="020B0604020202020204" pitchFamily="34" charset="0"/>
              <a:buChar char="•"/>
            </a:pPr>
            <a:r>
              <a:rPr lang="ro-RO" sz="1400">
                <a:solidFill>
                  <a:schemeClr val="tx1"/>
                </a:solidFill>
                <a:hlinkClick r:id="rId10" action="ppaction://hlinksldjump">
                  <a:extLst>
                    <a:ext uri="{A12FA001-AC4F-418D-AE19-62706E023703}">
                      <ahyp:hlinkClr xmlns:ahyp="http://schemas.microsoft.com/office/drawing/2018/hyperlinkcolor" val="tx"/>
                    </a:ext>
                  </a:extLst>
                </a:hlinkClick>
              </a:rPr>
              <a:t>Array-uri sortate descrescător</a:t>
            </a:r>
            <a:endParaRPr lang="ro-RO" sz="1400">
              <a:solidFill>
                <a:schemeClr val="tx1"/>
              </a:solidFill>
            </a:endParaRPr>
          </a:p>
          <a:p>
            <a:pPr lvl="1">
              <a:buFont typeface="Arial" panose="020B0604020202020204" pitchFamily="34" charset="0"/>
              <a:buChar char="•"/>
            </a:pPr>
            <a:r>
              <a:rPr lang="ro-RO" sz="1400">
                <a:solidFill>
                  <a:schemeClr val="tx1"/>
                </a:solidFill>
                <a:hlinkClick r:id="rId11" action="ppaction://hlinksldjump">
                  <a:extLst>
                    <a:ext uri="{A12FA001-AC4F-418D-AE19-62706E023703}">
                      <ahyp:hlinkClr xmlns:ahyp="http://schemas.microsoft.com/office/drawing/2018/hyperlinkcolor" val="tx"/>
                    </a:ext>
                  </a:extLst>
                </a:hlinkClick>
              </a:rPr>
              <a:t>Array-uri cu valori aleatoare</a:t>
            </a:r>
            <a:endParaRPr lang="ro-RO" sz="1400">
              <a:solidFill>
                <a:schemeClr val="tx1"/>
              </a:solidFill>
            </a:endParaRPr>
          </a:p>
          <a:p>
            <a:r>
              <a:rPr lang="ro-RO" sz="2800">
                <a:solidFill>
                  <a:schemeClr val="tx1"/>
                </a:solidFill>
              </a:rPr>
              <a:t>3. </a:t>
            </a:r>
            <a:r>
              <a:rPr lang="ro-RO" sz="2800">
                <a:solidFill>
                  <a:schemeClr val="tx1"/>
                </a:solidFill>
                <a:hlinkClick r:id="rId12" action="ppaction://hlinksldjump">
                  <a:extLst>
                    <a:ext uri="{A12FA001-AC4F-418D-AE19-62706E023703}">
                      <ahyp:hlinkClr xmlns:ahyp="http://schemas.microsoft.com/office/drawing/2018/hyperlinkcolor" val="tx"/>
                    </a:ext>
                  </a:extLst>
                </a:hlinkClick>
              </a:rPr>
              <a:t>Concluzii</a:t>
            </a:r>
            <a:endParaRPr lang="ro-RO" sz="2800">
              <a:solidFill>
                <a:schemeClr val="tx1"/>
              </a:solidFill>
            </a:endParaRPr>
          </a:p>
          <a:p>
            <a:endParaRPr lang="ro-RO" sz="1400"/>
          </a:p>
          <a:p>
            <a:pPr marL="201168" lvl="1" indent="0">
              <a:buNone/>
            </a:pPr>
            <a:endParaRPr lang="ro-RO" sz="1400"/>
          </a:p>
          <a:p>
            <a:pPr marL="201168" lvl="1" indent="0">
              <a:buNone/>
            </a:pPr>
            <a:endParaRPr lang="ro-RO" sz="1400"/>
          </a:p>
          <a:p>
            <a:endParaRPr lang="en-US" sz="2800"/>
          </a:p>
        </p:txBody>
      </p:sp>
    </p:spTree>
    <p:extLst>
      <p:ext uri="{BB962C8B-B14F-4D97-AF65-F5344CB8AC3E}">
        <p14:creationId xmlns:p14="http://schemas.microsoft.com/office/powerpoint/2010/main" val="102236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F629B-7392-448F-84C4-177B47BF08F1}"/>
              </a:ext>
            </a:extLst>
          </p:cNvPr>
          <p:cNvSpPr>
            <a:spLocks noGrp="1"/>
          </p:cNvSpPr>
          <p:nvPr>
            <p:ph type="title"/>
          </p:nvPr>
        </p:nvSpPr>
        <p:spPr/>
        <p:txBody>
          <a:bodyPr/>
          <a:lstStyle/>
          <a:p>
            <a:r>
              <a:rPr lang="ro-RO"/>
              <a:t>Informații generale despre proiect</a:t>
            </a:r>
            <a:endParaRPr lang="en-US"/>
          </a:p>
        </p:txBody>
      </p:sp>
      <p:sp>
        <p:nvSpPr>
          <p:cNvPr id="3" name="Content Placeholder 2">
            <a:extLst>
              <a:ext uri="{FF2B5EF4-FFF2-40B4-BE49-F238E27FC236}">
                <a16:creationId xmlns:a16="http://schemas.microsoft.com/office/drawing/2014/main" id="{4EC4DA09-C993-4D78-A965-FC53FA82C7B8}"/>
              </a:ext>
            </a:extLst>
          </p:cNvPr>
          <p:cNvSpPr>
            <a:spLocks noGrp="1"/>
          </p:cNvSpPr>
          <p:nvPr>
            <p:ph idx="1"/>
          </p:nvPr>
        </p:nvSpPr>
        <p:spPr/>
        <p:txBody>
          <a:bodyPr/>
          <a:lstStyle/>
          <a:p>
            <a:pPr>
              <a:buFont typeface="Arial" panose="020B0604020202020204" pitchFamily="34" charset="0"/>
              <a:buChar char="•"/>
            </a:pPr>
            <a:r>
              <a:rPr lang="en-US"/>
              <a:t> </a:t>
            </a:r>
            <a:r>
              <a:rPr lang="en-US" err="1"/>
              <a:t>Limbaj</a:t>
            </a:r>
            <a:r>
              <a:rPr lang="en-US"/>
              <a:t> </a:t>
            </a:r>
            <a:r>
              <a:rPr lang="en-US" err="1"/>
              <a:t>folosit</a:t>
            </a:r>
            <a:r>
              <a:rPr lang="en-US"/>
              <a:t>: C++, doar cu no</a:t>
            </a:r>
            <a:r>
              <a:rPr lang="ro-RO"/>
              <a:t>țiuni de C (nu am folosit clase)</a:t>
            </a:r>
            <a:endParaRPr lang="en-US"/>
          </a:p>
          <a:p>
            <a:pPr>
              <a:buFont typeface="Arial" panose="020B0604020202020204" pitchFamily="34" charset="0"/>
              <a:buChar char="•"/>
            </a:pPr>
            <a:r>
              <a:rPr lang="en-US"/>
              <a:t> IDE </a:t>
            </a:r>
            <a:r>
              <a:rPr lang="en-US" err="1"/>
              <a:t>folosit</a:t>
            </a:r>
            <a:r>
              <a:rPr lang="en-US"/>
              <a:t>: Visual Studio Community 2019 (</a:t>
            </a:r>
            <a:r>
              <a:rPr lang="en-US" err="1"/>
              <a:t>ruleaz</a:t>
            </a:r>
            <a:r>
              <a:rPr lang="ro-RO"/>
              <a:t>ă și în CodeBlocks</a:t>
            </a:r>
            <a:r>
              <a:rPr lang="en-US"/>
              <a:t>, fi</a:t>
            </a:r>
            <a:r>
              <a:rPr lang="ro-RO"/>
              <a:t>șierul .cpp este în /Cod/Proiect_SD</a:t>
            </a:r>
            <a:r>
              <a:rPr lang="en-US"/>
              <a:t>)</a:t>
            </a:r>
            <a:endParaRPr lang="ro-RO"/>
          </a:p>
          <a:p>
            <a:pPr>
              <a:buFont typeface="Arial" panose="020B0604020202020204" pitchFamily="34" charset="0"/>
              <a:buChar char="•"/>
            </a:pPr>
            <a:r>
              <a:rPr lang="ro-RO"/>
              <a:t> </a:t>
            </a:r>
            <a:r>
              <a:rPr lang="en-US" err="1"/>
              <a:t>Algoritmi</a:t>
            </a:r>
            <a:r>
              <a:rPr lang="en-US"/>
              <a:t> de </a:t>
            </a:r>
            <a:r>
              <a:rPr lang="en-US" err="1"/>
              <a:t>sortare</a:t>
            </a:r>
            <a:r>
              <a:rPr lang="ro-RO"/>
              <a:t> </a:t>
            </a:r>
            <a:r>
              <a:rPr lang="en-US"/>
              <a:t>ale</a:t>
            </a:r>
            <a:r>
              <a:rPr lang="ro-RO"/>
              <a:t>și</a:t>
            </a:r>
            <a:r>
              <a:rPr lang="en-US"/>
              <a:t>:</a:t>
            </a:r>
          </a:p>
          <a:p>
            <a:pPr lvl="1">
              <a:buFont typeface="Arial" panose="020B0604020202020204" pitchFamily="34" charset="0"/>
              <a:buChar char="•"/>
            </a:pPr>
            <a:r>
              <a:rPr lang="en-US"/>
              <a:t>Bubble sort</a:t>
            </a:r>
          </a:p>
          <a:p>
            <a:pPr lvl="1">
              <a:buFont typeface="Arial" panose="020B0604020202020204" pitchFamily="34" charset="0"/>
              <a:buChar char="•"/>
            </a:pPr>
            <a:r>
              <a:rPr lang="en-US"/>
              <a:t>Counting sort</a:t>
            </a:r>
          </a:p>
          <a:p>
            <a:pPr lvl="1">
              <a:buFont typeface="Arial" panose="020B0604020202020204" pitchFamily="34" charset="0"/>
              <a:buChar char="•"/>
            </a:pPr>
            <a:r>
              <a:rPr lang="en-US"/>
              <a:t>Radix sort </a:t>
            </a:r>
          </a:p>
          <a:p>
            <a:pPr lvl="1">
              <a:buFont typeface="Arial" panose="020B0604020202020204" pitchFamily="34" charset="0"/>
              <a:buChar char="•"/>
            </a:pPr>
            <a:r>
              <a:rPr lang="en-US"/>
              <a:t>Merge sort </a:t>
            </a:r>
          </a:p>
          <a:p>
            <a:pPr lvl="1">
              <a:buFont typeface="Arial" panose="020B0604020202020204" pitchFamily="34" charset="0"/>
              <a:buChar char="•"/>
            </a:pPr>
            <a:r>
              <a:rPr lang="en-US"/>
              <a:t>Quick sort</a:t>
            </a:r>
          </a:p>
        </p:txBody>
      </p:sp>
    </p:spTree>
    <p:extLst>
      <p:ext uri="{BB962C8B-B14F-4D97-AF65-F5344CB8AC3E}">
        <p14:creationId xmlns:p14="http://schemas.microsoft.com/office/powerpoint/2010/main" val="499337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6C502-F0BC-4969-9D76-5F68449C319F}"/>
              </a:ext>
            </a:extLst>
          </p:cNvPr>
          <p:cNvSpPr>
            <a:spLocks noGrp="1"/>
          </p:cNvSpPr>
          <p:nvPr>
            <p:ph type="title"/>
          </p:nvPr>
        </p:nvSpPr>
        <p:spPr/>
        <p:txBody>
          <a:bodyPr/>
          <a:lstStyle/>
          <a:p>
            <a:r>
              <a:rPr lang="en-US" err="1"/>
              <a:t>Surse</a:t>
            </a:r>
            <a:r>
              <a:rPr lang="en-US"/>
              <a:t> </a:t>
            </a:r>
            <a:r>
              <a:rPr lang="en-US" err="1"/>
              <a:t>externe</a:t>
            </a:r>
            <a:endParaRPr lang="en-US"/>
          </a:p>
        </p:txBody>
      </p:sp>
      <p:sp>
        <p:nvSpPr>
          <p:cNvPr id="3" name="Content Placeholder 2">
            <a:extLst>
              <a:ext uri="{FF2B5EF4-FFF2-40B4-BE49-F238E27FC236}">
                <a16:creationId xmlns:a16="http://schemas.microsoft.com/office/drawing/2014/main" id="{1BE762AB-1456-4186-9E87-1099A64E1B57}"/>
              </a:ext>
            </a:extLst>
          </p:cNvPr>
          <p:cNvSpPr>
            <a:spLocks noGrp="1"/>
          </p:cNvSpPr>
          <p:nvPr>
            <p:ph idx="1"/>
          </p:nvPr>
        </p:nvSpPr>
        <p:spPr/>
        <p:txBody>
          <a:bodyPr/>
          <a:lstStyle/>
          <a:p>
            <a:pPr marL="0" indent="0">
              <a:buNone/>
            </a:pPr>
            <a:r>
              <a:rPr lang="en-US"/>
              <a:t>Am </a:t>
            </a:r>
            <a:r>
              <a:rPr lang="ro-RO"/>
              <a:t>încercat să folosesc doar cunoștiințele mele, dar am avut unele probleme pe care nu stiam cum sa le rezolv singur</a:t>
            </a:r>
            <a:r>
              <a:rPr lang="en-US"/>
              <a:t>:</a:t>
            </a:r>
            <a:endParaRPr lang="ro-RO"/>
          </a:p>
          <a:p>
            <a:pPr marL="457200" indent="-457200">
              <a:buFont typeface="+mj-lt"/>
              <a:buAutoNum type="arabicPeriod"/>
            </a:pPr>
            <a:r>
              <a:rPr lang="ro-RO"/>
              <a:t>Funcția de generare random unsigned long</a:t>
            </a:r>
            <a:r>
              <a:rPr lang="en-US"/>
              <a:t> (</a:t>
            </a:r>
            <a:r>
              <a:rPr lang="en-US" err="1"/>
              <a:t>llrand</a:t>
            </a:r>
            <a:r>
              <a:rPr lang="en-US"/>
              <a:t>()):</a:t>
            </a:r>
          </a:p>
          <a:p>
            <a:pPr marL="457200" indent="-457200">
              <a:buFont typeface="+mj-lt"/>
              <a:buAutoNum type="arabicPeriod"/>
            </a:pPr>
            <a:endParaRPr lang="en-US"/>
          </a:p>
          <a:p>
            <a:pPr marL="457200" indent="-457200">
              <a:buFont typeface="+mj-lt"/>
              <a:buAutoNum type="arabicPeriod"/>
            </a:pPr>
            <a:endParaRPr lang="en-US"/>
          </a:p>
          <a:p>
            <a:pPr marL="457200" indent="-457200">
              <a:buFont typeface="+mj-lt"/>
              <a:buAutoNum type="arabicPeriod"/>
            </a:pPr>
            <a:endParaRPr lang="en-US"/>
          </a:p>
          <a:p>
            <a:pPr marL="457200" indent="-457200">
              <a:buFont typeface="+mj-lt"/>
              <a:buAutoNum type="arabicPeriod"/>
            </a:pPr>
            <a:endParaRPr lang="en-US"/>
          </a:p>
          <a:p>
            <a:pPr marL="0" indent="0">
              <a:buNone/>
            </a:pPr>
            <a:r>
              <a:rPr lang="en-US"/>
              <a:t>	</a:t>
            </a:r>
            <a:r>
              <a:rPr lang="en-US" err="1"/>
              <a:t>Surs</a:t>
            </a:r>
            <a:r>
              <a:rPr lang="ro-RO"/>
              <a:t>ă</a:t>
            </a:r>
            <a:r>
              <a:rPr lang="en-US"/>
              <a:t>: </a:t>
            </a:r>
            <a:r>
              <a:rPr lang="en-US" sz="1800">
                <a:solidFill>
                  <a:srgbClr val="008000"/>
                </a:solidFill>
                <a:latin typeface="Consolas" panose="020B0609020204030204" pitchFamily="49" charset="0"/>
                <a:hlinkClick r:id="rId2"/>
              </a:rPr>
              <a:t>https://stackoverflow.com/questions/28115724/getting-big-random-numbers-in-c-c</a:t>
            </a:r>
            <a:r>
              <a:rPr lang="en-US">
                <a:hlinkClick r:id="rId2"/>
              </a:rPr>
              <a:t> </a:t>
            </a:r>
            <a:endParaRPr lang="en-US"/>
          </a:p>
        </p:txBody>
      </p:sp>
      <p:pic>
        <p:nvPicPr>
          <p:cNvPr id="5" name="Picture 4">
            <a:extLst>
              <a:ext uri="{FF2B5EF4-FFF2-40B4-BE49-F238E27FC236}">
                <a16:creationId xmlns:a16="http://schemas.microsoft.com/office/drawing/2014/main" id="{9EACE015-423C-4F78-8EFA-B3D6F48D5980}"/>
              </a:ext>
            </a:extLst>
          </p:cNvPr>
          <p:cNvPicPr>
            <a:picLocks noChangeAspect="1"/>
          </p:cNvPicPr>
          <p:nvPr/>
        </p:nvPicPr>
        <p:blipFill>
          <a:blip r:embed="rId3"/>
          <a:stretch>
            <a:fillRect/>
          </a:stretch>
        </p:blipFill>
        <p:spPr>
          <a:xfrm>
            <a:off x="1538913" y="2926170"/>
            <a:ext cx="6201640" cy="1733792"/>
          </a:xfrm>
          <a:prstGeom prst="rect">
            <a:avLst/>
          </a:prstGeom>
        </p:spPr>
      </p:pic>
    </p:spTree>
    <p:extLst>
      <p:ext uri="{BB962C8B-B14F-4D97-AF65-F5344CB8AC3E}">
        <p14:creationId xmlns:p14="http://schemas.microsoft.com/office/powerpoint/2010/main" val="3427032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6476112-2DA0-4E89-876D-E3202FD799F1}"/>
              </a:ext>
            </a:extLst>
          </p:cNvPr>
          <p:cNvSpPr txBox="1">
            <a:spLocks/>
          </p:cNvSpPr>
          <p:nvPr/>
        </p:nvSpPr>
        <p:spPr>
          <a:xfrm>
            <a:off x="1148080" y="431801"/>
            <a:ext cx="10058400" cy="55964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buFont typeface="+mj-lt"/>
              <a:buAutoNum type="arabicPeriod" startAt="2"/>
            </a:pPr>
            <a:r>
              <a:rPr lang="ro-RO"/>
              <a:t>Funcția </a:t>
            </a:r>
            <a:r>
              <a:rPr lang="en-US"/>
              <a:t>care </a:t>
            </a:r>
            <a:r>
              <a:rPr lang="en-US" err="1"/>
              <a:t>returneaz</a:t>
            </a:r>
            <a:r>
              <a:rPr lang="ro-RO"/>
              <a:t>ă  timpul curent în milisecunde (get_time())</a:t>
            </a:r>
            <a:r>
              <a:rPr lang="en-US"/>
              <a:t>:</a:t>
            </a:r>
          </a:p>
          <a:p>
            <a:pPr marL="457200" indent="-457200">
              <a:buFont typeface="+mj-lt"/>
              <a:buAutoNum type="arabicPeriod" startAt="2"/>
            </a:pPr>
            <a:endParaRPr lang="en-US"/>
          </a:p>
          <a:p>
            <a:pPr marL="457200" indent="-457200">
              <a:buFont typeface="+mj-lt"/>
              <a:buAutoNum type="arabicPeriod" startAt="2"/>
            </a:pPr>
            <a:endParaRPr lang="en-US"/>
          </a:p>
          <a:p>
            <a:pPr marL="457200" indent="-457200">
              <a:buFont typeface="+mj-lt"/>
              <a:buAutoNum type="arabicPeriod" startAt="2"/>
            </a:pPr>
            <a:endParaRPr lang="ro-RO"/>
          </a:p>
          <a:p>
            <a:pPr marL="457200" indent="-457200">
              <a:buFont typeface="+mj-lt"/>
              <a:buAutoNum type="arabicPeriod" startAt="2"/>
            </a:pPr>
            <a:endParaRPr lang="ro-RO"/>
          </a:p>
          <a:p>
            <a:pPr marL="457200" indent="-457200">
              <a:buFont typeface="+mj-lt"/>
              <a:buAutoNum type="arabicPeriod" startAt="2"/>
            </a:pPr>
            <a:endParaRPr lang="ro-RO"/>
          </a:p>
          <a:p>
            <a:pPr marL="0" indent="0">
              <a:buNone/>
            </a:pPr>
            <a:r>
              <a:rPr lang="ro-RO"/>
              <a:t>	Sursă</a:t>
            </a:r>
            <a:r>
              <a:rPr lang="en-US"/>
              <a:t>: </a:t>
            </a:r>
            <a:r>
              <a:rPr lang="en-US" sz="1800">
                <a:solidFill>
                  <a:srgbClr val="008000"/>
                </a:solidFill>
                <a:latin typeface="Consolas" panose="020B0609020204030204" pitchFamily="49" charset="0"/>
                <a:hlinkClick r:id="rId2"/>
              </a:rPr>
              <a:t>https://www.delftstack.com/howto/cpp/how-to-get-time-in-milliseconds-cpp/</a:t>
            </a:r>
            <a:endParaRPr lang="en-US"/>
          </a:p>
          <a:p>
            <a:pPr marL="457200" indent="-457200">
              <a:buFont typeface="+mj-lt"/>
              <a:buAutoNum type="arabicPeriod" startAt="3"/>
            </a:pPr>
            <a:r>
              <a:rPr lang="ro-RO"/>
              <a:t>Metoda de simulare a unui loop în loc de efectuare a recursiei, deoarece rularea algoritmul de Quick Sort cauza Stack Overfl</a:t>
            </a:r>
            <a:r>
              <a:rPr lang="en-US"/>
              <a:t>ow </a:t>
            </a:r>
            <a:r>
              <a:rPr lang="ro-RO"/>
              <a:t>în unele cazuri</a:t>
            </a:r>
            <a:r>
              <a:rPr lang="en-US"/>
              <a:t>:</a:t>
            </a:r>
          </a:p>
          <a:p>
            <a:pPr marL="292608" lvl="1" indent="0">
              <a:buNone/>
            </a:pPr>
            <a:r>
              <a:rPr lang="en-US"/>
              <a:t>											</a:t>
            </a:r>
          </a:p>
          <a:p>
            <a:pPr marL="2065760" lvl="8" indent="-457200">
              <a:buFont typeface="+mj-lt"/>
              <a:buAutoNum type="arabicPeriod" startAt="3"/>
            </a:pPr>
            <a:endParaRPr lang="en-US"/>
          </a:p>
        </p:txBody>
      </p:sp>
      <p:pic>
        <p:nvPicPr>
          <p:cNvPr id="6" name="Picture 5">
            <a:extLst>
              <a:ext uri="{FF2B5EF4-FFF2-40B4-BE49-F238E27FC236}">
                <a16:creationId xmlns:a16="http://schemas.microsoft.com/office/drawing/2014/main" id="{D78A19BA-B6E6-47C3-A31C-E50E490E6DB4}"/>
              </a:ext>
            </a:extLst>
          </p:cNvPr>
          <p:cNvPicPr>
            <a:picLocks noChangeAspect="1"/>
          </p:cNvPicPr>
          <p:nvPr/>
        </p:nvPicPr>
        <p:blipFill>
          <a:blip r:embed="rId3"/>
          <a:stretch>
            <a:fillRect/>
          </a:stretch>
        </p:blipFill>
        <p:spPr>
          <a:xfrm>
            <a:off x="1970103" y="2023533"/>
            <a:ext cx="7354326" cy="828791"/>
          </a:xfrm>
          <a:prstGeom prst="rect">
            <a:avLst/>
          </a:prstGeom>
        </p:spPr>
      </p:pic>
      <p:pic>
        <p:nvPicPr>
          <p:cNvPr id="8" name="Picture 7">
            <a:extLst>
              <a:ext uri="{FF2B5EF4-FFF2-40B4-BE49-F238E27FC236}">
                <a16:creationId xmlns:a16="http://schemas.microsoft.com/office/drawing/2014/main" id="{2EDB6C87-FA57-4941-983B-97168482846F}"/>
              </a:ext>
            </a:extLst>
          </p:cNvPr>
          <p:cNvPicPr>
            <a:picLocks noChangeAspect="1"/>
          </p:cNvPicPr>
          <p:nvPr/>
        </p:nvPicPr>
        <p:blipFill>
          <a:blip r:embed="rId4"/>
          <a:stretch>
            <a:fillRect/>
          </a:stretch>
        </p:blipFill>
        <p:spPr>
          <a:xfrm>
            <a:off x="1970103" y="754507"/>
            <a:ext cx="8697539" cy="1200318"/>
          </a:xfrm>
          <a:prstGeom prst="rect">
            <a:avLst/>
          </a:prstGeom>
        </p:spPr>
      </p:pic>
      <p:pic>
        <p:nvPicPr>
          <p:cNvPr id="10" name="Picture 9">
            <a:extLst>
              <a:ext uri="{FF2B5EF4-FFF2-40B4-BE49-F238E27FC236}">
                <a16:creationId xmlns:a16="http://schemas.microsoft.com/office/drawing/2014/main" id="{B2C67163-ACA4-43B4-BB1C-9FC248A2FEF6}"/>
              </a:ext>
            </a:extLst>
          </p:cNvPr>
          <p:cNvPicPr>
            <a:picLocks noChangeAspect="1"/>
          </p:cNvPicPr>
          <p:nvPr/>
        </p:nvPicPr>
        <p:blipFill>
          <a:blip r:embed="rId5"/>
          <a:stretch>
            <a:fillRect/>
          </a:stretch>
        </p:blipFill>
        <p:spPr>
          <a:xfrm>
            <a:off x="1853465" y="4804615"/>
            <a:ext cx="1666667" cy="876190"/>
          </a:xfrm>
          <a:prstGeom prst="rect">
            <a:avLst/>
          </a:prstGeom>
        </p:spPr>
      </p:pic>
      <p:pic>
        <p:nvPicPr>
          <p:cNvPr id="12" name="Picture 11">
            <a:extLst>
              <a:ext uri="{FF2B5EF4-FFF2-40B4-BE49-F238E27FC236}">
                <a16:creationId xmlns:a16="http://schemas.microsoft.com/office/drawing/2014/main" id="{C458CB99-3974-4CF9-A005-B445CC4B3421}"/>
              </a:ext>
            </a:extLst>
          </p:cNvPr>
          <p:cNvPicPr>
            <a:picLocks noChangeAspect="1"/>
          </p:cNvPicPr>
          <p:nvPr/>
        </p:nvPicPr>
        <p:blipFill>
          <a:blip r:embed="rId6"/>
          <a:stretch>
            <a:fillRect/>
          </a:stretch>
        </p:blipFill>
        <p:spPr>
          <a:xfrm>
            <a:off x="3937650" y="4518709"/>
            <a:ext cx="3734321" cy="1448002"/>
          </a:xfrm>
          <a:prstGeom prst="rect">
            <a:avLst/>
          </a:prstGeom>
        </p:spPr>
      </p:pic>
      <p:sp>
        <p:nvSpPr>
          <p:cNvPr id="14" name="Content Placeholder 2">
            <a:extLst>
              <a:ext uri="{FF2B5EF4-FFF2-40B4-BE49-F238E27FC236}">
                <a16:creationId xmlns:a16="http://schemas.microsoft.com/office/drawing/2014/main" id="{6CFD5F02-6518-422B-B664-3794DE3F3276}"/>
              </a:ext>
            </a:extLst>
          </p:cNvPr>
          <p:cNvSpPr txBox="1">
            <a:spLocks/>
          </p:cNvSpPr>
          <p:nvPr/>
        </p:nvSpPr>
        <p:spPr>
          <a:xfrm>
            <a:off x="6717617" y="4450976"/>
            <a:ext cx="3950025" cy="180058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65760" lvl="8" indent="-457200">
              <a:buFont typeface="+mj-lt"/>
              <a:buAutoNum type="arabicPeriod" startAt="3"/>
            </a:pPr>
            <a:r>
              <a:rPr lang="en-US" err="1"/>
              <a:t>Surs</a:t>
            </a:r>
            <a:r>
              <a:rPr lang="ro-RO"/>
              <a:t>ă</a:t>
            </a:r>
            <a:r>
              <a:rPr lang="en-US"/>
              <a:t>:</a:t>
            </a:r>
            <a:r>
              <a:rPr lang="en-US" sz="1400">
                <a:solidFill>
                  <a:srgbClr val="008000"/>
                </a:solidFill>
                <a:latin typeface="Consolas" panose="020B0609020204030204" pitchFamily="49" charset="0"/>
                <a:hlinkClick r:id="rId7"/>
              </a:rPr>
              <a:t>https://stackoverflow.com/questions/22285951/c-getting-</a:t>
            </a:r>
            <a:r>
              <a:rPr lang="en-US" sz="1400" err="1">
                <a:solidFill>
                  <a:srgbClr val="008000"/>
                </a:solidFill>
                <a:latin typeface="Consolas" panose="020B0609020204030204" pitchFamily="49" charset="0"/>
                <a:hlinkClick r:id="rId7"/>
              </a:rPr>
              <a:t>stackoverflow</a:t>
            </a:r>
            <a:r>
              <a:rPr lang="en-US" sz="1400">
                <a:solidFill>
                  <a:srgbClr val="008000"/>
                </a:solidFill>
                <a:latin typeface="Consolas" panose="020B0609020204030204" pitchFamily="49" charset="0"/>
                <a:hlinkClick r:id="rId7"/>
              </a:rPr>
              <a:t>-error-in-quicksort-function</a:t>
            </a:r>
            <a:endParaRPr lang="en-US"/>
          </a:p>
          <a:p>
            <a:pPr marL="2065760" lvl="8" indent="-457200">
              <a:buFont typeface="+mj-lt"/>
              <a:buAutoNum type="arabicPeriod" startAt="3"/>
            </a:pPr>
            <a:endParaRPr lang="en-US"/>
          </a:p>
        </p:txBody>
      </p:sp>
    </p:spTree>
    <p:extLst>
      <p:ext uri="{BB962C8B-B14F-4D97-AF65-F5344CB8AC3E}">
        <p14:creationId xmlns:p14="http://schemas.microsoft.com/office/powerpoint/2010/main" val="559451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461E-BB4E-49F6-B852-BDE211ABFCCC}"/>
              </a:ext>
            </a:extLst>
          </p:cNvPr>
          <p:cNvSpPr>
            <a:spLocks noGrp="1"/>
          </p:cNvSpPr>
          <p:nvPr>
            <p:ph type="title"/>
          </p:nvPr>
        </p:nvSpPr>
        <p:spPr/>
        <p:txBody>
          <a:bodyPr/>
          <a:lstStyle/>
          <a:p>
            <a:r>
              <a:rPr lang="ro-RO"/>
              <a:t>Generarea array-urilor</a:t>
            </a:r>
            <a:endParaRPr lang="en-US"/>
          </a:p>
        </p:txBody>
      </p:sp>
      <p:sp>
        <p:nvSpPr>
          <p:cNvPr id="3" name="Content Placeholder 2">
            <a:extLst>
              <a:ext uri="{FF2B5EF4-FFF2-40B4-BE49-F238E27FC236}">
                <a16:creationId xmlns:a16="http://schemas.microsoft.com/office/drawing/2014/main" id="{A4FF6B3C-235C-4D78-8D07-8ABC95FD8AB1}"/>
              </a:ext>
            </a:extLst>
          </p:cNvPr>
          <p:cNvSpPr>
            <a:spLocks noGrp="1"/>
          </p:cNvSpPr>
          <p:nvPr>
            <p:ph idx="1"/>
          </p:nvPr>
        </p:nvSpPr>
        <p:spPr>
          <a:xfrm>
            <a:off x="1097280" y="1845733"/>
            <a:ext cx="10058400" cy="4182533"/>
          </a:xfrm>
        </p:spPr>
        <p:txBody>
          <a:bodyPr>
            <a:normAutofit/>
          </a:bodyPr>
          <a:lstStyle/>
          <a:p>
            <a:pPr marL="0" indent="0">
              <a:buNone/>
            </a:pPr>
            <a:r>
              <a:rPr lang="en-US"/>
              <a:t>   </a:t>
            </a:r>
            <a:r>
              <a:rPr lang="ro-RO"/>
              <a:t>Pentru a testa algoritmii de sortare (și durata executiei lor) pe diferite cazuri am generat 4 tipuri de array-uri</a:t>
            </a:r>
            <a:r>
              <a:rPr lang="en-US"/>
              <a:t>:</a:t>
            </a:r>
          </a:p>
          <a:p>
            <a:pPr>
              <a:buFont typeface="Wingdings" panose="05000000000000000000" pitchFamily="2" charset="2"/>
              <a:buChar char="§"/>
            </a:pPr>
            <a:r>
              <a:rPr lang="en-US"/>
              <a:t> Cu </a:t>
            </a:r>
            <a:r>
              <a:rPr lang="en-US" err="1"/>
              <a:t>valoare</a:t>
            </a:r>
            <a:r>
              <a:rPr lang="en-US"/>
              <a:t> constant</a:t>
            </a:r>
            <a:r>
              <a:rPr lang="ro-RO"/>
              <a:t>ă. Se generează o valoare aleatoare, mai mică decât maximul, și se umple tot array-ul cu aceeași valoare. Funcția de generare</a:t>
            </a:r>
            <a:r>
              <a:rPr lang="en-US"/>
              <a:t>: </a:t>
            </a:r>
            <a:r>
              <a:rPr lang="en-US" err="1"/>
              <a:t>generare_constant</a:t>
            </a:r>
            <a:r>
              <a:rPr lang="en-US"/>
              <a:t>(array, </a:t>
            </a:r>
            <a:r>
              <a:rPr lang="en-US" err="1"/>
              <a:t>lungime</a:t>
            </a:r>
            <a:r>
              <a:rPr lang="en-US"/>
              <a:t>, maxim);</a:t>
            </a:r>
          </a:p>
          <a:p>
            <a:pPr>
              <a:buFont typeface="Wingdings" panose="05000000000000000000" pitchFamily="2" charset="2"/>
              <a:buChar char="§"/>
            </a:pPr>
            <a:r>
              <a:rPr lang="en-US"/>
              <a:t> </a:t>
            </a:r>
            <a:r>
              <a:rPr lang="ro-RO"/>
              <a:t>Sortate crescător. Se calculează o rație cu formula maxim/lungime (maxim</a:t>
            </a:r>
            <a:r>
              <a:rPr lang="en-US"/>
              <a:t>&gt;=</a:t>
            </a:r>
            <a:r>
              <a:rPr lang="en-US" err="1"/>
              <a:t>lungime</a:t>
            </a:r>
            <a:r>
              <a:rPr lang="ro-RO"/>
              <a:t>)</a:t>
            </a:r>
            <a:r>
              <a:rPr lang="en-US"/>
              <a:t> </a:t>
            </a:r>
            <a:r>
              <a:rPr lang="ro-RO"/>
              <a:t>și se calculează elementele array-ului în funcție de acea rație, după care se adună o valoare aleatoare </a:t>
            </a:r>
            <a:r>
              <a:rPr lang="en-US"/>
              <a:t>&lt;10. De </a:t>
            </a:r>
            <a:r>
              <a:rPr lang="en-US" err="1"/>
              <a:t>exemplu</a:t>
            </a:r>
            <a:r>
              <a:rPr lang="en-US"/>
              <a:t>: </a:t>
            </a:r>
            <a:r>
              <a:rPr lang="en-US" err="1"/>
              <a:t>lungime</a:t>
            </a:r>
            <a:r>
              <a:rPr lang="en-US"/>
              <a:t>=10, maxim=1000, array= {0, 100 + 2, 200 + 9, 300 + 5, …}. </a:t>
            </a:r>
            <a:r>
              <a:rPr lang="en-US" err="1"/>
              <a:t>Func</a:t>
            </a:r>
            <a:r>
              <a:rPr lang="ro-RO"/>
              <a:t>ție de generare</a:t>
            </a:r>
            <a:r>
              <a:rPr lang="en-US"/>
              <a:t>: </a:t>
            </a:r>
            <a:r>
              <a:rPr lang="en-US" err="1"/>
              <a:t>generare_crescator</a:t>
            </a:r>
            <a:r>
              <a:rPr lang="en-US"/>
              <a:t> (array, </a:t>
            </a:r>
            <a:r>
              <a:rPr lang="en-US" err="1"/>
              <a:t>lungime</a:t>
            </a:r>
            <a:r>
              <a:rPr lang="en-US"/>
              <a:t>, maxim);</a:t>
            </a:r>
            <a:endParaRPr lang="ro-RO"/>
          </a:p>
          <a:p>
            <a:pPr>
              <a:buFont typeface="Wingdings" panose="05000000000000000000" pitchFamily="2" charset="2"/>
              <a:buChar char="§"/>
            </a:pPr>
            <a:r>
              <a:rPr lang="en-US"/>
              <a:t> </a:t>
            </a:r>
            <a:r>
              <a:rPr lang="ro-RO"/>
              <a:t>Sortate descrescător. Se generează ca cel cu valori strict crescătoare, dar în sens invers. Funcție de generare</a:t>
            </a:r>
            <a:r>
              <a:rPr lang="en-US"/>
              <a:t>: </a:t>
            </a:r>
            <a:r>
              <a:rPr lang="en-US" err="1"/>
              <a:t>generare_descrescator</a:t>
            </a:r>
            <a:r>
              <a:rPr lang="en-US"/>
              <a:t> (array, </a:t>
            </a:r>
            <a:r>
              <a:rPr lang="en-US" err="1"/>
              <a:t>lungime</a:t>
            </a:r>
            <a:r>
              <a:rPr lang="en-US"/>
              <a:t>, maxim);</a:t>
            </a:r>
          </a:p>
          <a:p>
            <a:pPr>
              <a:buFont typeface="Wingdings" panose="05000000000000000000" pitchFamily="2" charset="2"/>
              <a:buChar char="§"/>
            </a:pPr>
            <a:r>
              <a:rPr lang="en-US"/>
              <a:t> Cu </a:t>
            </a:r>
            <a:r>
              <a:rPr lang="en-US" err="1"/>
              <a:t>valori</a:t>
            </a:r>
            <a:r>
              <a:rPr lang="en-US"/>
              <a:t> </a:t>
            </a:r>
            <a:r>
              <a:rPr lang="en-US" err="1"/>
              <a:t>aleatoare</a:t>
            </a:r>
            <a:r>
              <a:rPr lang="en-US"/>
              <a:t> (</a:t>
            </a:r>
            <a:r>
              <a:rPr lang="en-US" err="1"/>
              <a:t>nesortat</a:t>
            </a:r>
            <a:r>
              <a:rPr lang="en-US"/>
              <a:t>). Se </a:t>
            </a:r>
            <a:r>
              <a:rPr lang="en-US" err="1"/>
              <a:t>genereaz</a:t>
            </a:r>
            <a:r>
              <a:rPr lang="ro-RO"/>
              <a:t>ă valori aleatoare</a:t>
            </a:r>
            <a:r>
              <a:rPr lang="en-US"/>
              <a:t> mai mici dec</a:t>
            </a:r>
            <a:r>
              <a:rPr lang="ro-RO"/>
              <a:t>ât maximul și se umple array-ul cu acele valori. Funcție de generare</a:t>
            </a:r>
            <a:r>
              <a:rPr lang="en-US"/>
              <a:t>: </a:t>
            </a:r>
            <a:r>
              <a:rPr lang="en-US" err="1"/>
              <a:t>generare_random</a:t>
            </a:r>
            <a:r>
              <a:rPr lang="en-US"/>
              <a:t> (array, </a:t>
            </a:r>
            <a:r>
              <a:rPr lang="en-US" err="1"/>
              <a:t>lungime</a:t>
            </a:r>
            <a:r>
              <a:rPr lang="en-US"/>
              <a:t>, maxim).</a:t>
            </a:r>
          </a:p>
          <a:p>
            <a:pPr marL="0" indent="0">
              <a:buNone/>
            </a:pPr>
            <a:endParaRPr lang="en-US"/>
          </a:p>
          <a:p>
            <a:endParaRPr lang="en-US"/>
          </a:p>
        </p:txBody>
      </p:sp>
    </p:spTree>
    <p:extLst>
      <p:ext uri="{BB962C8B-B14F-4D97-AF65-F5344CB8AC3E}">
        <p14:creationId xmlns:p14="http://schemas.microsoft.com/office/powerpoint/2010/main" val="3998509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143FD-E2FA-43BE-8F2C-A0D3414C46B5}"/>
              </a:ext>
            </a:extLst>
          </p:cNvPr>
          <p:cNvSpPr>
            <a:spLocks noGrp="1"/>
          </p:cNvSpPr>
          <p:nvPr>
            <p:ph type="title"/>
          </p:nvPr>
        </p:nvSpPr>
        <p:spPr/>
        <p:txBody>
          <a:bodyPr/>
          <a:lstStyle/>
          <a:p>
            <a:r>
              <a:rPr lang="ro-RO"/>
              <a:t>Algoritmi de sortare</a:t>
            </a:r>
            <a:endParaRPr lang="en-US"/>
          </a:p>
        </p:txBody>
      </p:sp>
      <p:sp>
        <p:nvSpPr>
          <p:cNvPr id="3" name="Content Placeholder 2">
            <a:extLst>
              <a:ext uri="{FF2B5EF4-FFF2-40B4-BE49-F238E27FC236}">
                <a16:creationId xmlns:a16="http://schemas.microsoft.com/office/drawing/2014/main" id="{607849C9-4B53-40E6-845D-C4D087AA603D}"/>
              </a:ext>
            </a:extLst>
          </p:cNvPr>
          <p:cNvSpPr>
            <a:spLocks noGrp="1"/>
          </p:cNvSpPr>
          <p:nvPr>
            <p:ph idx="1"/>
          </p:nvPr>
        </p:nvSpPr>
        <p:spPr/>
        <p:txBody>
          <a:bodyPr>
            <a:normAutofit lnSpcReduction="10000"/>
          </a:bodyPr>
          <a:lstStyle/>
          <a:p>
            <a:pPr>
              <a:buFont typeface="Wingdings" panose="05000000000000000000" pitchFamily="2" charset="2"/>
              <a:buChar char="§"/>
            </a:pPr>
            <a:r>
              <a:rPr lang="ro-RO"/>
              <a:t> </a:t>
            </a:r>
            <a:r>
              <a:rPr lang="en-US"/>
              <a:t>bubble_sort (array, lungime) – Bubble sort cu 2 for-uri </a:t>
            </a:r>
            <a:r>
              <a:rPr lang="ro-RO"/>
              <a:t>și o variabilă OK care verifică la fiecare parcurgere dacă s-a mai efectuat vreo interschimbare pentru a evita parcurgerile inutile.</a:t>
            </a:r>
          </a:p>
          <a:p>
            <a:pPr>
              <a:buFont typeface="Wingdings" panose="05000000000000000000" pitchFamily="2" charset="2"/>
              <a:buChar char="§"/>
            </a:pPr>
            <a:r>
              <a:rPr lang="ro-RO"/>
              <a:t> counting_sort (array, lungime, maxim)</a:t>
            </a:r>
            <a:r>
              <a:rPr lang="en-US"/>
              <a:t> –</a:t>
            </a:r>
            <a:r>
              <a:rPr lang="ro-RO"/>
              <a:t> Counting sort generic.</a:t>
            </a:r>
            <a:endParaRPr lang="en-US"/>
          </a:p>
          <a:p>
            <a:pPr>
              <a:buFont typeface="Wingdings" panose="05000000000000000000" pitchFamily="2" charset="2"/>
              <a:buChar char="§"/>
            </a:pPr>
            <a:r>
              <a:rPr lang="en-US"/>
              <a:t> radix_sort_baza (array, lungime, ordin, baza) – Radix sort</a:t>
            </a:r>
            <a:r>
              <a:rPr lang="ro-RO"/>
              <a:t> LSD</a:t>
            </a:r>
            <a:r>
              <a:rPr lang="en-US"/>
              <a:t> cu baza variabila. </a:t>
            </a:r>
          </a:p>
          <a:p>
            <a:pPr>
              <a:buFont typeface="Wingdings" panose="05000000000000000000" pitchFamily="2" charset="2"/>
              <a:buChar char="§"/>
            </a:pPr>
            <a:r>
              <a:rPr lang="en-US"/>
              <a:t> radix_sort_biti (array, lungime, ordin) – Radix sort </a:t>
            </a:r>
            <a:r>
              <a:rPr lang="ro-RO"/>
              <a:t>LSD </a:t>
            </a:r>
            <a:r>
              <a:rPr lang="en-US"/>
              <a:t>in baza 2, cu operatii pe biti.</a:t>
            </a:r>
          </a:p>
          <a:p>
            <a:pPr>
              <a:buFont typeface="Wingdings" panose="05000000000000000000" pitchFamily="2" charset="2"/>
              <a:buChar char="§"/>
            </a:pPr>
            <a:r>
              <a:rPr lang="en-US"/>
              <a:t> merge_sort (array, inceput, sfarsit)</a:t>
            </a:r>
            <a:r>
              <a:rPr lang="ro-RO"/>
              <a:t> </a:t>
            </a:r>
            <a:r>
              <a:rPr lang="en-US"/>
              <a:t>–</a:t>
            </a:r>
            <a:r>
              <a:rPr lang="ro-RO"/>
              <a:t> Merge sort generic.</a:t>
            </a:r>
            <a:endParaRPr lang="en-US"/>
          </a:p>
          <a:p>
            <a:pPr>
              <a:buFont typeface="Wingdings" panose="05000000000000000000" pitchFamily="2" charset="2"/>
              <a:buChar char="§"/>
            </a:pPr>
            <a:r>
              <a:rPr lang="en-US"/>
              <a:t> quick_sort (array, inceput, sfarsit) – Quick sort recursiv, cu pivot mediana din 3.</a:t>
            </a:r>
          </a:p>
          <a:p>
            <a:pPr>
              <a:buFont typeface="Wingdings" panose="05000000000000000000" pitchFamily="2" charset="2"/>
              <a:buChar char="§"/>
            </a:pPr>
            <a:r>
              <a:rPr lang="en-US"/>
              <a:t> quick_sort_verificare (array, inceput, sfarsit) – Quick sort ca cel de mai sus, dar care parcurge array-ul	 la fiecare apel al functiei </a:t>
            </a:r>
            <a:r>
              <a:rPr lang="ro-RO"/>
              <a:t>ș</a:t>
            </a:r>
            <a:r>
              <a:rPr lang="en-US"/>
              <a:t>i testeaz</a:t>
            </a:r>
            <a:r>
              <a:rPr lang="ro-RO"/>
              <a:t>ă</a:t>
            </a:r>
            <a:r>
              <a:rPr lang="en-US"/>
              <a:t> dac</a:t>
            </a:r>
            <a:r>
              <a:rPr lang="ro-RO"/>
              <a:t>ă</a:t>
            </a:r>
            <a:r>
              <a:rPr lang="en-US"/>
              <a:t> este deja sortat. Aceasta metoda economiseste mult timp in cazul </a:t>
            </a:r>
            <a:r>
              <a:rPr lang="ro-RO"/>
              <a:t>î</a:t>
            </a:r>
            <a:r>
              <a:rPr lang="en-US"/>
              <a:t>n care vectorul este deja sortat, sau dac</a:t>
            </a:r>
            <a:r>
              <a:rPr lang="ro-RO"/>
              <a:t>ă</a:t>
            </a:r>
            <a:r>
              <a:rPr lang="en-US"/>
              <a:t> vectorul are elemente cu frecventa mare</a:t>
            </a:r>
            <a:r>
              <a:rPr lang="ro-RO"/>
              <a:t>.</a:t>
            </a:r>
            <a:endParaRPr lang="en-US"/>
          </a:p>
        </p:txBody>
      </p:sp>
    </p:spTree>
    <p:extLst>
      <p:ext uri="{BB962C8B-B14F-4D97-AF65-F5344CB8AC3E}">
        <p14:creationId xmlns:p14="http://schemas.microsoft.com/office/powerpoint/2010/main" val="1559900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B932-2A1B-4F61-8CD4-80B4EBA31049}"/>
              </a:ext>
            </a:extLst>
          </p:cNvPr>
          <p:cNvSpPr>
            <a:spLocks noGrp="1"/>
          </p:cNvSpPr>
          <p:nvPr>
            <p:ph type="title"/>
          </p:nvPr>
        </p:nvSpPr>
        <p:spPr/>
        <p:txBody>
          <a:bodyPr/>
          <a:lstStyle/>
          <a:p>
            <a:r>
              <a:rPr lang="ro-RO"/>
              <a:t>Meniu</a:t>
            </a:r>
            <a:endParaRPr lang="en-US"/>
          </a:p>
        </p:txBody>
      </p:sp>
      <p:sp>
        <p:nvSpPr>
          <p:cNvPr id="3" name="Content Placeholder 2">
            <a:extLst>
              <a:ext uri="{FF2B5EF4-FFF2-40B4-BE49-F238E27FC236}">
                <a16:creationId xmlns:a16="http://schemas.microsoft.com/office/drawing/2014/main" id="{4AB08BAA-153E-459D-B9CF-BC0036D32EB7}"/>
              </a:ext>
            </a:extLst>
          </p:cNvPr>
          <p:cNvSpPr>
            <a:spLocks noGrp="1"/>
          </p:cNvSpPr>
          <p:nvPr>
            <p:ph idx="1"/>
          </p:nvPr>
        </p:nvSpPr>
        <p:spPr/>
        <p:txBody>
          <a:bodyPr/>
          <a:lstStyle/>
          <a:p>
            <a:r>
              <a:rPr lang="ro-RO"/>
              <a:t>Programul poate rula în 2 moduri diferite</a:t>
            </a:r>
            <a:r>
              <a:rPr lang="en-US"/>
              <a:t>:</a:t>
            </a:r>
          </a:p>
          <a:p>
            <a:pPr>
              <a:buFont typeface="Wingdings" panose="05000000000000000000" pitchFamily="2" charset="2"/>
              <a:buChar char="§"/>
            </a:pPr>
            <a:r>
              <a:rPr lang="en-US"/>
              <a:t> Se poate alege rularea pe testele predefinite, care genereaz</a:t>
            </a:r>
            <a:r>
              <a:rPr lang="ro-RO"/>
              <a:t>ă mai multe array-uri cu număr de elemente și valoare maximă </a:t>
            </a:r>
            <a:r>
              <a:rPr lang="en-US"/>
              <a:t>predefinite </a:t>
            </a:r>
            <a:r>
              <a:rPr lang="ro-RO"/>
              <a:t>în cod și rulează sortările pe toate. Deși valorile maxime și numărul de elemente sunt mereu aceleași, vectorii generați vor fi diferiți la fiecare rulare.</a:t>
            </a:r>
          </a:p>
          <a:p>
            <a:pPr>
              <a:buFont typeface="Wingdings" panose="05000000000000000000" pitchFamily="2" charset="2"/>
              <a:buChar char="§"/>
            </a:pPr>
            <a:r>
              <a:rPr lang="ro-RO"/>
              <a:t> </a:t>
            </a:r>
            <a:r>
              <a:rPr lang="en-US"/>
              <a:t>S</a:t>
            </a:r>
            <a:r>
              <a:rPr lang="ro-RO"/>
              <a:t>e poate alege generarea unui array de un anumit tip cu lungime și maxim citite de la tastatură care să se ruleze toate sortările, în cazul în care se dorește testare adițională.</a:t>
            </a:r>
            <a:endParaRPr lang="en-US"/>
          </a:p>
          <a:p>
            <a:pPr>
              <a:buFont typeface="Wingdings" panose="05000000000000000000" pitchFamily="2" charset="2"/>
              <a:buChar char="§"/>
            </a:pPr>
            <a:endParaRPr lang="ro-RO"/>
          </a:p>
        </p:txBody>
      </p:sp>
    </p:spTree>
    <p:extLst>
      <p:ext uri="{BB962C8B-B14F-4D97-AF65-F5344CB8AC3E}">
        <p14:creationId xmlns:p14="http://schemas.microsoft.com/office/powerpoint/2010/main" val="813328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66F55-599B-43FF-9793-CED70179630E}"/>
              </a:ext>
            </a:extLst>
          </p:cNvPr>
          <p:cNvSpPr>
            <a:spLocks noGrp="1"/>
          </p:cNvSpPr>
          <p:nvPr>
            <p:ph type="title"/>
          </p:nvPr>
        </p:nvSpPr>
        <p:spPr/>
        <p:txBody>
          <a:bodyPr/>
          <a:lstStyle/>
          <a:p>
            <a:r>
              <a:rPr lang="ro-RO"/>
              <a:t>Compararea sortărilor	- Informații despre teste</a:t>
            </a:r>
            <a:endParaRPr lang="en-US"/>
          </a:p>
        </p:txBody>
      </p:sp>
      <p:sp>
        <p:nvSpPr>
          <p:cNvPr id="3" name="Content Placeholder 2">
            <a:extLst>
              <a:ext uri="{FF2B5EF4-FFF2-40B4-BE49-F238E27FC236}">
                <a16:creationId xmlns:a16="http://schemas.microsoft.com/office/drawing/2014/main" id="{A4A92AC6-E0DE-41C3-80B8-362F012B58F5}"/>
              </a:ext>
            </a:extLst>
          </p:cNvPr>
          <p:cNvSpPr>
            <a:spLocks noGrp="1"/>
          </p:cNvSpPr>
          <p:nvPr>
            <p:ph idx="1"/>
          </p:nvPr>
        </p:nvSpPr>
        <p:spPr/>
        <p:txBody>
          <a:bodyPr/>
          <a:lstStyle/>
          <a:p>
            <a:r>
              <a:rPr lang="ro-RO"/>
              <a:t>Pentru a compara diferitele sortări am rulat programul pe array-urile cu mărimi predefinite. Programul a fost rulat de 3 ori, iar datele din următoarele grafice sunt reprezentate de media de timp a acelor 3 rulări pentru fiecare algoritm.</a:t>
            </a:r>
            <a:endParaRPr lang="en-US"/>
          </a:p>
          <a:p>
            <a:r>
              <a:rPr lang="ro-RO"/>
              <a:t>Poze cu t</a:t>
            </a:r>
            <a:r>
              <a:rPr lang="en-US"/>
              <a:t>oate testele pot fi g</a:t>
            </a:r>
            <a:r>
              <a:rPr lang="ro-RO"/>
              <a:t>ăsite în folderul </a:t>
            </a:r>
            <a:r>
              <a:rPr lang="en-US"/>
              <a:t>/Teste</a:t>
            </a:r>
            <a:r>
              <a:rPr lang="ro-RO"/>
              <a:t>.</a:t>
            </a:r>
            <a:endParaRPr lang="en-US"/>
          </a:p>
        </p:txBody>
      </p:sp>
    </p:spTree>
    <p:extLst>
      <p:ext uri="{BB962C8B-B14F-4D97-AF65-F5344CB8AC3E}">
        <p14:creationId xmlns:p14="http://schemas.microsoft.com/office/powerpoint/2010/main" val="168825510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595</TotalTime>
  <Words>1483</Words>
  <Application>Microsoft Office PowerPoint</Application>
  <PresentationFormat>Widescreen</PresentationFormat>
  <Paragraphs>109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Consolas</vt:lpstr>
      <vt:lpstr>Wingdings</vt:lpstr>
      <vt:lpstr>Retrospect</vt:lpstr>
      <vt:lpstr>Structuri de date - Sortări</vt:lpstr>
      <vt:lpstr>Cuprins</vt:lpstr>
      <vt:lpstr>Informații generale despre proiect</vt:lpstr>
      <vt:lpstr>Surse externe</vt:lpstr>
      <vt:lpstr>PowerPoint Presentation</vt:lpstr>
      <vt:lpstr>Generarea array-urilor</vt:lpstr>
      <vt:lpstr>Algoritmi de sortare</vt:lpstr>
      <vt:lpstr>Meniu</vt:lpstr>
      <vt:lpstr>Compararea sortărilor - Informații despre teste</vt:lpstr>
      <vt:lpstr>Array-uri cu valoare constantă</vt:lpstr>
      <vt:lpstr>PowerPoint Presentation</vt:lpstr>
      <vt:lpstr>Array-uri sortate</vt:lpstr>
      <vt:lpstr>PowerPoint Presentation</vt:lpstr>
      <vt:lpstr>Array-uri sortate descrescător</vt:lpstr>
      <vt:lpstr>PowerPoint Presentation</vt:lpstr>
      <vt:lpstr>Array-uri cu valori aleatoare</vt:lpstr>
      <vt:lpstr>PowerPoint Presentation</vt:lpstr>
      <vt:lpstr>PowerPoint Presentation</vt:lpstr>
      <vt:lpstr>Concluzii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Structuri de date Sortări</dc:title>
  <dc:creator>Cristi Vasile</dc:creator>
  <cp:lastModifiedBy>Cristi Vasile</cp:lastModifiedBy>
  <cp:revision>98</cp:revision>
  <dcterms:created xsi:type="dcterms:W3CDTF">2021-03-03T11:52:26Z</dcterms:created>
  <dcterms:modified xsi:type="dcterms:W3CDTF">2021-03-05T22:25:04Z</dcterms:modified>
</cp:coreProperties>
</file>