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2" r:id="rId14"/>
    <p:sldId id="273" r:id="rId15"/>
    <p:sldId id="274" r:id="rId16"/>
    <p:sldId id="270" r:id="rId17"/>
    <p:sldId id="271"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0000"/>
    <a:srgbClr val="CC0000"/>
    <a:srgbClr val="FF0000"/>
    <a:srgbClr val="57D157"/>
    <a:srgbClr val="48E0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a:t>
            </a:r>
            <a:r>
              <a:rPr lang="en-US" baseline="0"/>
              <a:t>  Max=100,000,000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mic</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Sheet1!$B$2:$B$10</c:f>
              <c:numCache>
                <c:formatCode>General</c:formatCode>
                <c:ptCount val="9"/>
                <c:pt idx="0">
                  <c:v>0</c:v>
                </c:pt>
                <c:pt idx="2">
                  <c:v>0</c:v>
                </c:pt>
                <c:pt idx="3">
                  <c:v>0</c:v>
                </c:pt>
                <c:pt idx="4">
                  <c:v>0</c:v>
                </c:pt>
                <c:pt idx="5">
                  <c:v>0</c:v>
                </c:pt>
                <c:pt idx="7">
                  <c:v>0</c:v>
                </c:pt>
                <c:pt idx="8">
                  <c:v>0</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Sheet1!$C$2:$C$10</c:f>
              <c:numCache>
                <c:formatCode>General</c:formatCode>
                <c:ptCount val="9"/>
                <c:pt idx="1">
                  <c:v>2</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mare</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Sheet1!$D$2:$D$10</c:f>
              <c:numCache>
                <c:formatCode>General</c:formatCode>
                <c:ptCount val="9"/>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mare</c:v>
                </c:pt>
              </c:strCache>
            </c:strRef>
          </c:tx>
          <c:spPr>
            <a:solidFill>
              <a:srgbClr val="800000"/>
            </a:solidFill>
            <a:ln>
              <a:noFill/>
            </a:ln>
            <a:effectLst/>
            <a:sp3d/>
          </c:spPr>
          <c:invertIfNegative val="0"/>
          <c:cat>
            <c:strRef>
              <c:f>Sheet1!$A$2:$A$10</c:f>
              <c:strCache>
                <c:ptCount val="9"/>
                <c:pt idx="0">
                  <c:v>QuickV: 0ms</c:v>
                </c:pt>
                <c:pt idx="1">
                  <c:v>Quick: 2ms</c:v>
                </c:pt>
                <c:pt idx="2">
                  <c:v>Merge: 0ms</c:v>
                </c:pt>
                <c:pt idx="3">
                  <c:v>Radix Biti: 0ms</c:v>
                </c:pt>
                <c:pt idx="4">
                  <c:v>Radix b2: 0ms</c:v>
                </c:pt>
                <c:pt idx="5">
                  <c:v>Radix b8: 0ms</c:v>
                </c:pt>
                <c:pt idx="6">
                  <c:v>Counting: 211ms</c:v>
                </c:pt>
                <c:pt idx="7">
                  <c:v>Bubble: 0ms</c:v>
                </c:pt>
                <c:pt idx="8">
                  <c:v>C++ STL: 0ms</c:v>
                </c:pt>
              </c:strCache>
            </c:strRef>
          </c:cat>
          <c:val>
            <c:numRef>
              <c:f>Sheet1!$E$2:$E$10</c:f>
              <c:numCache>
                <c:formatCode>General</c:formatCode>
                <c:ptCount val="9"/>
                <c:pt idx="6">
                  <c:v>211</c:v>
                </c:pt>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#3. N=10,000,000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Sheet1!$B$2:$B$10</c:f>
              <c:numCache>
                <c:formatCode>General</c:formatCode>
                <c:ptCount val="9"/>
                <c:pt idx="2">
                  <c:v>1852</c:v>
                </c:pt>
                <c:pt idx="3">
                  <c:v>4856</c:v>
                </c:pt>
              </c:numCache>
            </c:numRef>
          </c:val>
          <c:extLst>
            <c:ext xmlns:c16="http://schemas.microsoft.com/office/drawing/2014/chart" uri="{C3380CC4-5D6E-409C-BE32-E72D297353CC}">
              <c16:uniqueId val="{00000000-0519-4BD1-9F1E-D79D85924A2C}"/>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Sheet1!$C$2:$C$10</c:f>
              <c:numCache>
                <c:formatCode>General</c:formatCode>
                <c:ptCount val="9"/>
                <c:pt idx="4">
                  <c:v>10631</c:v>
                </c:pt>
                <c:pt idx="5">
                  <c:v>7220</c:v>
                </c:pt>
                <c:pt idx="8">
                  <c:v>14648</c:v>
                </c:pt>
              </c:numCache>
            </c:numRef>
          </c:val>
          <c:extLst>
            <c:ext xmlns:c16="http://schemas.microsoft.com/office/drawing/2014/chart" uri="{C3380CC4-5D6E-409C-BE32-E72D297353CC}">
              <c16:uniqueId val="{00000001-0519-4BD1-9F1E-D79D85924A2C}"/>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Sheet1!$D$2:$D$10</c:f>
              <c:numCache>
                <c:formatCode>General</c:formatCode>
                <c:ptCount val="9"/>
                <c:pt idx="0">
                  <c:v>24965</c:v>
                </c:pt>
                <c:pt idx="1">
                  <c:v>25154</c:v>
                </c:pt>
              </c:numCache>
            </c:numRef>
          </c:val>
          <c:extLst>
            <c:ext xmlns:c16="http://schemas.microsoft.com/office/drawing/2014/chart" uri="{C3380CC4-5D6E-409C-BE32-E72D297353CC}">
              <c16:uniqueId val="{00000002-0519-4BD1-9F1E-D79D85924A2C}"/>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0519-4BD1-9F1E-D79D85924A2C}"/>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24.965s</c:v>
                </c:pt>
                <c:pt idx="1">
                  <c:v>Quick: 25.154s</c:v>
                </c:pt>
                <c:pt idx="2">
                  <c:v>Merge: 1.852s</c:v>
                </c:pt>
                <c:pt idx="3">
                  <c:v>Radix Biti: 4.856s</c:v>
                </c:pt>
                <c:pt idx="4">
                  <c:v>Radix b2: 10.631s</c:v>
                </c:pt>
                <c:pt idx="5">
                  <c:v>Radix b8: 7.220s</c:v>
                </c:pt>
                <c:pt idx="6">
                  <c:v>Counting: Imposibil</c:v>
                </c:pt>
                <c:pt idx="7">
                  <c:v>Bubble: Ignorat</c:v>
                </c:pt>
                <c:pt idx="8">
                  <c:v>C++ STL: 14.648s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0519-4BD1-9F1E-D79D85924A2C}"/>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00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N=10,000</a:t>
            </a:r>
            <a:r>
              <a:rPr lang="en-US" baseline="0"/>
              <a:t> Max=100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Sheet1!$B$2:$B$10</c:f>
              <c:numCache>
                <c:formatCode>General</c:formatCode>
                <c:ptCount val="9"/>
                <c:pt idx="6">
                  <c:v>1</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Sheet1!$C$2:$C$10</c:f>
              <c:numCache>
                <c:formatCode>General</c:formatCode>
                <c:ptCount val="9"/>
                <c:pt idx="0">
                  <c:v>9</c:v>
                </c:pt>
                <c:pt idx="2">
                  <c:v>14</c:v>
                </c:pt>
                <c:pt idx="3">
                  <c:v>16</c:v>
                </c:pt>
                <c:pt idx="7">
                  <c:v>8</c:v>
                </c:pt>
                <c:pt idx="8">
                  <c:v>9</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Sheet1!$D$2:$D$10</c:f>
              <c:numCache>
                <c:formatCode>General</c:formatCode>
                <c:ptCount val="9"/>
                <c:pt idx="4">
                  <c:v>26</c:v>
                </c:pt>
                <c:pt idx="5">
                  <c:v>30</c:v>
                </c:pt>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9ms</c:v>
                </c:pt>
                <c:pt idx="1">
                  <c:v>Quick: 15.008s</c:v>
                </c:pt>
                <c:pt idx="2">
                  <c:v>Merge: 14ms</c:v>
                </c:pt>
                <c:pt idx="3">
                  <c:v>Radix Biti: 16ms</c:v>
                </c:pt>
                <c:pt idx="4">
                  <c:v>Radix b2: 26ms</c:v>
                </c:pt>
                <c:pt idx="5">
                  <c:v>Radix b8: 30ms</c:v>
                </c:pt>
                <c:pt idx="6">
                  <c:v>Counting: 1ms</c:v>
                </c:pt>
                <c:pt idx="7">
                  <c:v>Bubble: 8ms</c:v>
                </c:pt>
                <c:pt idx="8">
                  <c:v>C++ STL: 9ms</c:v>
                </c:pt>
              </c:strCache>
            </c:strRef>
          </c:cat>
          <c:val>
            <c:numRef>
              <c:f>Sheet1!$E$2:$E$10</c:f>
              <c:numCache>
                <c:formatCode>General</c:formatCode>
                <c:ptCount val="9"/>
                <c:pt idx="1">
                  <c:v>15008</c:v>
                </c:pt>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45"/>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#2. N=1,000</a:t>
            </a:r>
            <a:r>
              <a:rPr lang="en-US" baseline="0"/>
              <a:t> Max=100,000,000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Sheet1!$B$2:$B$10</c:f>
              <c:numCache>
                <c:formatCode>General</c:formatCode>
                <c:ptCount val="9"/>
                <c:pt idx="2">
                  <c:v>1</c:v>
                </c:pt>
              </c:numCache>
            </c:numRef>
          </c:val>
          <c:extLst>
            <c:ext xmlns:c16="http://schemas.microsoft.com/office/drawing/2014/chart" uri="{C3380CC4-5D6E-409C-BE32-E72D297353CC}">
              <c16:uniqueId val="{00000000-9721-4BCF-B020-EF78E90D28F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Sheet1!$C$2:$C$10</c:f>
              <c:numCache>
                <c:formatCode>General</c:formatCode>
                <c:ptCount val="9"/>
                <c:pt idx="3">
                  <c:v>4</c:v>
                </c:pt>
                <c:pt idx="4">
                  <c:v>9</c:v>
                </c:pt>
                <c:pt idx="5">
                  <c:v>7</c:v>
                </c:pt>
                <c:pt idx="8">
                  <c:v>9</c:v>
                </c:pt>
              </c:numCache>
            </c:numRef>
          </c:val>
          <c:extLst>
            <c:ext xmlns:c16="http://schemas.microsoft.com/office/drawing/2014/chart" uri="{C3380CC4-5D6E-409C-BE32-E72D297353CC}">
              <c16:uniqueId val="{00000001-9721-4BCF-B020-EF78E90D28F5}"/>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Sheet1!$D$2:$D$10</c:f>
              <c:numCache>
                <c:formatCode>General</c:formatCode>
                <c:ptCount val="9"/>
                <c:pt idx="0">
                  <c:v>16</c:v>
                </c:pt>
                <c:pt idx="1">
                  <c:v>17</c:v>
                </c:pt>
              </c:numCache>
            </c:numRef>
          </c:val>
          <c:extLst>
            <c:ext xmlns:c16="http://schemas.microsoft.com/office/drawing/2014/chart" uri="{C3380CC4-5D6E-409C-BE32-E72D297353CC}">
              <c16:uniqueId val="{00000002-9721-4BCF-B020-EF78E90D28F5}"/>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16ms</c:v>
                </c:pt>
                <c:pt idx="1">
                  <c:v>Quick: 17ms</c:v>
                </c:pt>
                <c:pt idx="2">
                  <c:v>Merge: 1ms</c:v>
                </c:pt>
                <c:pt idx="3">
                  <c:v>Radix Biti: 4ms</c:v>
                </c:pt>
                <c:pt idx="4">
                  <c:v>Radix b2: 9ms</c:v>
                </c:pt>
                <c:pt idx="5">
                  <c:v>Radix b8: 7ms</c:v>
                </c:pt>
                <c:pt idx="6">
                  <c:v>Counting: 225ms</c:v>
                </c:pt>
                <c:pt idx="7">
                  <c:v>Bubble: 4,305s</c:v>
                </c:pt>
                <c:pt idx="8">
                  <c:v>C++ STL: 9ms</c:v>
                </c:pt>
              </c:strCache>
            </c:strRef>
          </c:cat>
          <c:val>
            <c:numRef>
              <c:f>Sheet1!$E$2:$E$10</c:f>
              <c:numCache>
                <c:formatCode>General</c:formatCode>
                <c:ptCount val="9"/>
                <c:pt idx="6">
                  <c:v>225</c:v>
                </c:pt>
                <c:pt idx="7">
                  <c:v>4305</c:v>
                </c:pt>
              </c:numCache>
            </c:numRef>
          </c:val>
          <c:extLst>
            <c:ext xmlns:c16="http://schemas.microsoft.com/office/drawing/2014/chart" uri="{C3380CC4-5D6E-409C-BE32-E72D297353CC}">
              <c16:uniqueId val="{00000003-9721-4BCF-B020-EF78E90D28F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#3. N=100,000</a:t>
            </a:r>
            <a:r>
              <a:rPr lang="en-US" baseline="0"/>
              <a:t> Max=100,000,000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Sheet1!$B$2:$B$10</c:f>
              <c:numCache>
                <c:formatCode>General</c:formatCode>
                <c:ptCount val="9"/>
                <c:pt idx="2">
                  <c:v>171</c:v>
                </c:pt>
                <c:pt idx="6">
                  <c:v>242</c:v>
                </c:pt>
              </c:numCache>
            </c:numRef>
          </c:val>
          <c:extLst>
            <c:ext xmlns:c16="http://schemas.microsoft.com/office/drawing/2014/chart" uri="{C3380CC4-5D6E-409C-BE32-E72D297353CC}">
              <c16:uniqueId val="{00000000-1403-4E2C-9439-00BF208ED27E}"/>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Sheet1!$C$2:$C$10</c:f>
              <c:numCache>
                <c:formatCode>General</c:formatCode>
                <c:ptCount val="9"/>
                <c:pt idx="3">
                  <c:v>482</c:v>
                </c:pt>
                <c:pt idx="5">
                  <c:v>712</c:v>
                </c:pt>
              </c:numCache>
            </c:numRef>
          </c:val>
          <c:extLst>
            <c:ext xmlns:c16="http://schemas.microsoft.com/office/drawing/2014/chart" uri="{C3380CC4-5D6E-409C-BE32-E72D297353CC}">
              <c16:uniqueId val="{00000001-1403-4E2C-9439-00BF208ED27E}"/>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Sheet1!$D$2:$D$10</c:f>
              <c:numCache>
                <c:formatCode>General</c:formatCode>
                <c:ptCount val="9"/>
                <c:pt idx="0">
                  <c:v>2155</c:v>
                </c:pt>
                <c:pt idx="1">
                  <c:v>2117</c:v>
                </c:pt>
                <c:pt idx="4">
                  <c:v>1037</c:v>
                </c:pt>
                <c:pt idx="8">
                  <c:v>1354</c:v>
                </c:pt>
              </c:numCache>
            </c:numRef>
          </c:val>
          <c:extLst>
            <c:ext xmlns:c16="http://schemas.microsoft.com/office/drawing/2014/chart" uri="{C3380CC4-5D6E-409C-BE32-E72D297353CC}">
              <c16:uniqueId val="{00000002-1403-4E2C-9439-00BF208ED27E}"/>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2.155s</c:v>
                </c:pt>
                <c:pt idx="1">
                  <c:v>Quick: 2.117s</c:v>
                </c:pt>
                <c:pt idx="2">
                  <c:v>Merge: 171ms</c:v>
                </c:pt>
                <c:pt idx="3">
                  <c:v>Radix Biti: 482ms</c:v>
                </c:pt>
                <c:pt idx="4">
                  <c:v>Radix b2: 1.037s</c:v>
                </c:pt>
                <c:pt idx="5">
                  <c:v>Radix b8: 712ms</c:v>
                </c:pt>
                <c:pt idx="6">
                  <c:v>Counting: 242ms</c:v>
                </c:pt>
                <c:pt idx="7">
                  <c:v>Bubble: Ignorat</c:v>
                </c:pt>
                <c:pt idx="8">
                  <c:v>C++ STL: 1.354s</c:v>
                </c:pt>
              </c:strCache>
            </c:strRef>
          </c:cat>
          <c:val>
            <c:numRef>
              <c:f>Sheet1!$E$2:$E$10</c:f>
              <c:numCache>
                <c:formatCode>General</c:formatCode>
                <c:ptCount val="9"/>
                <c:pt idx="7">
                  <c:v>100000</c:v>
                </c:pt>
              </c:numCache>
            </c:numRef>
          </c:val>
          <c:extLst>
            <c:ext xmlns:c16="http://schemas.microsoft.com/office/drawing/2014/chart" uri="{C3380CC4-5D6E-409C-BE32-E72D297353CC}">
              <c16:uniqueId val="{00000003-1403-4E2C-9439-00BF208ED27E}"/>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8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#4. N=100,000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Sheet1!$B$2:$B$10</c:f>
              <c:numCache>
                <c:formatCode>General</c:formatCode>
                <c:ptCount val="9"/>
                <c:pt idx="2">
                  <c:v>187</c:v>
                </c:pt>
              </c:numCache>
            </c:numRef>
          </c:val>
          <c:extLst>
            <c:ext xmlns:c16="http://schemas.microsoft.com/office/drawing/2014/chart" uri="{C3380CC4-5D6E-409C-BE32-E72D297353CC}">
              <c16:uniqueId val="{00000000-D4AD-4720-9920-508E067D8B8D}"/>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Sheet1!$C$2:$C$10</c:f>
              <c:numCache>
                <c:formatCode>General</c:formatCode>
                <c:ptCount val="9"/>
                <c:pt idx="3">
                  <c:v>504</c:v>
                </c:pt>
                <c:pt idx="5">
                  <c:v>794</c:v>
                </c:pt>
              </c:numCache>
            </c:numRef>
          </c:val>
          <c:extLst>
            <c:ext xmlns:c16="http://schemas.microsoft.com/office/drawing/2014/chart" uri="{C3380CC4-5D6E-409C-BE32-E72D297353CC}">
              <c16:uniqueId val="{00000001-D4AD-4720-9920-508E067D8B8D}"/>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Sheet1!$D$2:$D$10</c:f>
              <c:numCache>
                <c:formatCode>General</c:formatCode>
                <c:ptCount val="9"/>
                <c:pt idx="0">
                  <c:v>2297</c:v>
                </c:pt>
                <c:pt idx="1">
                  <c:v>2321</c:v>
                </c:pt>
                <c:pt idx="4">
                  <c:v>1071</c:v>
                </c:pt>
                <c:pt idx="8">
                  <c:v>1354</c:v>
                </c:pt>
              </c:numCache>
            </c:numRef>
          </c:val>
          <c:extLst>
            <c:ext xmlns:c16="http://schemas.microsoft.com/office/drawing/2014/chart" uri="{C3380CC4-5D6E-409C-BE32-E72D297353CC}">
              <c16:uniqueId val="{00000002-D4AD-4720-9920-508E067D8B8D}"/>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D4AD-4720-9920-508E067D8B8D}"/>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D4AD-4720-9920-508E067D8B8D}"/>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8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a:t>
            </a:r>
            <a:r>
              <a:rPr lang="ro-RO"/>
              <a:t>5</a:t>
            </a:r>
            <a:r>
              <a:rPr lang="en-US"/>
              <a:t>. N=1</a:t>
            </a:r>
            <a:r>
              <a:rPr lang="ro-RO"/>
              <a:t>,0</a:t>
            </a:r>
            <a:r>
              <a:rPr lang="en-US"/>
              <a:t>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Sheet1!$B$2:$B$10</c:f>
              <c:numCache>
                <c:formatCode>General</c:formatCode>
                <c:ptCount val="9"/>
                <c:pt idx="2">
                  <c:v>1945</c:v>
                </c:pt>
              </c:numCache>
            </c:numRef>
          </c:val>
          <c:extLst>
            <c:ext xmlns:c16="http://schemas.microsoft.com/office/drawing/2014/chart" uri="{C3380CC4-5D6E-409C-BE32-E72D297353CC}">
              <c16:uniqueId val="{00000000-D4AD-4720-9920-508E067D8B8D}"/>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Sheet1!$C$2:$C$10</c:f>
              <c:numCache>
                <c:formatCode>General</c:formatCode>
                <c:ptCount val="9"/>
                <c:pt idx="3">
                  <c:v>5212</c:v>
                </c:pt>
                <c:pt idx="5">
                  <c:v>8491</c:v>
                </c:pt>
              </c:numCache>
            </c:numRef>
          </c:val>
          <c:extLst>
            <c:ext xmlns:c16="http://schemas.microsoft.com/office/drawing/2014/chart" uri="{C3380CC4-5D6E-409C-BE32-E72D297353CC}">
              <c16:uniqueId val="{00000001-D4AD-4720-9920-508E067D8B8D}"/>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Sheet1!$D$2:$D$10</c:f>
              <c:numCache>
                <c:formatCode>General</c:formatCode>
                <c:ptCount val="9"/>
                <c:pt idx="0">
                  <c:v>26802</c:v>
                </c:pt>
                <c:pt idx="1">
                  <c:v>27133</c:v>
                </c:pt>
                <c:pt idx="4">
                  <c:v>11807</c:v>
                </c:pt>
                <c:pt idx="8">
                  <c:v>17160</c:v>
                </c:pt>
              </c:numCache>
            </c:numRef>
          </c:val>
          <c:extLst>
            <c:ext xmlns:c16="http://schemas.microsoft.com/office/drawing/2014/chart" uri="{C3380CC4-5D6E-409C-BE32-E72D297353CC}">
              <c16:uniqueId val="{00000002-D4AD-4720-9920-508E067D8B8D}"/>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D4AD-4720-9920-508E067D8B8D}"/>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26.802s</c:v>
                </c:pt>
                <c:pt idx="1">
                  <c:v>Quick: 27.133s</c:v>
                </c:pt>
                <c:pt idx="2">
                  <c:v>Merge: 1.945s</c:v>
                </c:pt>
                <c:pt idx="3">
                  <c:v>Radix Biti: 5.212s</c:v>
                </c:pt>
                <c:pt idx="4">
                  <c:v>Radix b2: 11.807s</c:v>
                </c:pt>
                <c:pt idx="5">
                  <c:v>Radix b8: 8.491s</c:v>
                </c:pt>
                <c:pt idx="6">
                  <c:v>Counting: Imposibil</c:v>
                </c:pt>
                <c:pt idx="7">
                  <c:v>Bubble: Ignorat</c:v>
                </c:pt>
                <c:pt idx="8">
                  <c:v>C++ STL: 17.160s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D4AD-4720-9920-508E067D8B8D}"/>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30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03582735"/>
        <c:crosses val="autoZero"/>
        <c:crossBetween val="between"/>
        <c:majorUnit val="66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#4. N=100,000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Sheet1!$B$2:$B$10</c:f>
              <c:numCache>
                <c:formatCode>General</c:formatCode>
                <c:ptCount val="9"/>
                <c:pt idx="2">
                  <c:v>187</c:v>
                </c:pt>
              </c:numCache>
            </c:numRef>
          </c:val>
          <c:extLst>
            <c:ext xmlns:c16="http://schemas.microsoft.com/office/drawing/2014/chart" uri="{C3380CC4-5D6E-409C-BE32-E72D297353CC}">
              <c16:uniqueId val="{00000000-4DCA-4692-91C2-50FCB0E5AF34}"/>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Sheet1!$C$2:$C$10</c:f>
              <c:numCache>
                <c:formatCode>General</c:formatCode>
                <c:ptCount val="9"/>
                <c:pt idx="3">
                  <c:v>504</c:v>
                </c:pt>
                <c:pt idx="5">
                  <c:v>794</c:v>
                </c:pt>
              </c:numCache>
            </c:numRef>
          </c:val>
          <c:extLst>
            <c:ext xmlns:c16="http://schemas.microsoft.com/office/drawing/2014/chart" uri="{C3380CC4-5D6E-409C-BE32-E72D297353CC}">
              <c16:uniqueId val="{00000001-4DCA-4692-91C2-50FCB0E5AF34}"/>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Sheet1!$D$2:$D$10</c:f>
              <c:numCache>
                <c:formatCode>General</c:formatCode>
                <c:ptCount val="9"/>
                <c:pt idx="0">
                  <c:v>2297</c:v>
                </c:pt>
                <c:pt idx="1">
                  <c:v>2321</c:v>
                </c:pt>
                <c:pt idx="4">
                  <c:v>1071</c:v>
                </c:pt>
                <c:pt idx="8">
                  <c:v>1354</c:v>
                </c:pt>
              </c:numCache>
            </c:numRef>
          </c:val>
          <c:extLst>
            <c:ext xmlns:c16="http://schemas.microsoft.com/office/drawing/2014/chart" uri="{C3380CC4-5D6E-409C-BE32-E72D297353CC}">
              <c16:uniqueId val="{00000002-4DCA-4692-91C2-50FCB0E5AF34}"/>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Sheet1!$E$2:$E$10</c:f>
              <c:numCache>
                <c:formatCode>General</c:formatCode>
                <c:ptCount val="9"/>
                <c:pt idx="7">
                  <c:v>1000000</c:v>
                </c:pt>
              </c:numCache>
            </c:numRef>
          </c:val>
          <c:extLst>
            <c:ext xmlns:c16="http://schemas.microsoft.com/office/drawing/2014/chart" uri="{C3380CC4-5D6E-409C-BE32-E72D297353CC}">
              <c16:uniqueId val="{00000003-4DCA-4692-91C2-50FCB0E5AF34}"/>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2.297s</c:v>
                </c:pt>
                <c:pt idx="1">
                  <c:v>Quick: 2.321s</c:v>
                </c:pt>
                <c:pt idx="2">
                  <c:v>Merge: 187ms</c:v>
                </c:pt>
                <c:pt idx="3">
                  <c:v>Radix Biti: 504ms</c:v>
                </c:pt>
                <c:pt idx="4">
                  <c:v>Radix b2: 1.071s</c:v>
                </c:pt>
                <c:pt idx="5">
                  <c:v>Radix b8: 794ms</c:v>
                </c:pt>
                <c:pt idx="6">
                  <c:v>Counting: Imposibil</c:v>
                </c:pt>
                <c:pt idx="7">
                  <c:v>Bubble: Ignorat</c:v>
                </c:pt>
                <c:pt idx="8">
                  <c:v>C++ STL: 1.354s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4DCA-4692-91C2-50FCB0E5AF3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8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03582735"/>
        <c:crosses val="autoZero"/>
        <c:crossBetween val="between"/>
        <c:majorUnit val="56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a:t>
            </a:r>
            <a:r>
              <a:rPr lang="ro-RO"/>
              <a:t>2</a:t>
            </a:r>
            <a:r>
              <a:rPr lang="en-US"/>
              <a:t>. N=1</a:t>
            </a:r>
            <a:r>
              <a:rPr lang="ro-RO"/>
              <a:t>00</a:t>
            </a:r>
            <a:r>
              <a:rPr lang="en-US"/>
              <a:t>,000</a:t>
            </a:r>
            <a:r>
              <a:rPr lang="en-US" baseline="0"/>
              <a:t>  Max=100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mic</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Sheet1!$B$2:$B$10</c:f>
              <c:numCache>
                <c:formatCode>General</c:formatCode>
                <c:ptCount val="9"/>
                <c:pt idx="0">
                  <c:v>1</c:v>
                </c:pt>
                <c:pt idx="6">
                  <c:v>0</c:v>
                </c:pt>
                <c:pt idx="7">
                  <c:v>0</c:v>
                </c:pt>
              </c:numCache>
            </c:numRef>
          </c:val>
          <c:extLst>
            <c:ext xmlns:c16="http://schemas.microsoft.com/office/drawing/2014/chart" uri="{C3380CC4-5D6E-409C-BE32-E72D297353CC}">
              <c16:uniqueId val="{00000000-CE0F-4D47-B46F-3CFC12CE07B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Sheet1!$C$2:$C$10</c:f>
              <c:numCache>
                <c:formatCode>General</c:formatCode>
                <c:ptCount val="9"/>
                <c:pt idx="2">
                  <c:v>15</c:v>
                </c:pt>
                <c:pt idx="3">
                  <c:v>6</c:v>
                </c:pt>
                <c:pt idx="4">
                  <c:v>9</c:v>
                </c:pt>
                <c:pt idx="5">
                  <c:v>13</c:v>
                </c:pt>
                <c:pt idx="8">
                  <c:v>8</c:v>
                </c:pt>
              </c:numCache>
            </c:numRef>
          </c:val>
          <c:extLst>
            <c:ext xmlns:c16="http://schemas.microsoft.com/office/drawing/2014/chart" uri="{C3380CC4-5D6E-409C-BE32-E72D297353CC}">
              <c16:uniqueId val="{00000001-CE0F-4D47-B46F-3CFC12CE07B5}"/>
            </c:ext>
          </c:extLst>
        </c:ser>
        <c:ser>
          <c:idx val="2"/>
          <c:order val="2"/>
          <c:tx>
            <c:strRef>
              <c:f>Sheet1!$D$1</c:f>
              <c:strCache>
                <c:ptCount val="1"/>
                <c:pt idx="0">
                  <c:v>Timp mare</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Sheet1!$D$2:$D$10</c:f>
              <c:numCache>
                <c:formatCode>General</c:formatCode>
                <c:ptCount val="9"/>
              </c:numCache>
            </c:numRef>
          </c:val>
          <c:extLst>
            <c:ext xmlns:c16="http://schemas.microsoft.com/office/drawing/2014/chart" uri="{C3380CC4-5D6E-409C-BE32-E72D297353CC}">
              <c16:uniqueId val="{00000002-CE0F-4D47-B46F-3CFC12CE07B5}"/>
            </c:ext>
          </c:extLst>
        </c:ser>
        <c:ser>
          <c:idx val="3"/>
          <c:order val="3"/>
          <c:tx>
            <c:strRef>
              <c:f>Sheet1!$E$1</c:f>
              <c:strCache>
                <c:ptCount val="1"/>
                <c:pt idx="0">
                  <c:v>Timp foarte mare</c:v>
                </c:pt>
              </c:strCache>
            </c:strRef>
          </c:tx>
          <c:spPr>
            <a:solidFill>
              <a:srgbClr val="800000"/>
            </a:solidFill>
            <a:ln>
              <a:noFill/>
            </a:ln>
            <a:effectLst/>
            <a:sp3d/>
          </c:spPr>
          <c:invertIfNegative val="0"/>
          <c:cat>
            <c:strRef>
              <c:f>Sheet1!$A$2:$A$10</c:f>
              <c:strCache>
                <c:ptCount val="9"/>
                <c:pt idx="0">
                  <c:v>QuickV: 1ms</c:v>
                </c:pt>
                <c:pt idx="1">
                  <c:v>Quick: 15.260s</c:v>
                </c:pt>
                <c:pt idx="2">
                  <c:v>Merge: 15ms</c:v>
                </c:pt>
                <c:pt idx="3">
                  <c:v>Radix Biti: 6ms</c:v>
                </c:pt>
                <c:pt idx="4">
                  <c:v>Radix b2: 9ms</c:v>
                </c:pt>
                <c:pt idx="5">
                  <c:v>Radix b8: 13ms</c:v>
                </c:pt>
                <c:pt idx="6">
                  <c:v>Counting: 0ms</c:v>
                </c:pt>
                <c:pt idx="7">
                  <c:v>Bubble: 0ms</c:v>
                </c:pt>
                <c:pt idx="8">
                  <c:v>C++ STL: 8ms</c:v>
                </c:pt>
              </c:strCache>
            </c:strRef>
          </c:cat>
          <c:val>
            <c:numRef>
              <c:f>Sheet1!$E$2:$E$10</c:f>
              <c:numCache>
                <c:formatCode>General</c:formatCode>
                <c:ptCount val="9"/>
                <c:pt idx="1">
                  <c:v>15260</c:v>
                </c:pt>
              </c:numCache>
            </c:numRef>
          </c:val>
          <c:extLst>
            <c:ext xmlns:c16="http://schemas.microsoft.com/office/drawing/2014/chart" uri="{C3380CC4-5D6E-409C-BE32-E72D297353CC}">
              <c16:uniqueId val="{00000003-CE0F-4D47-B46F-3CFC12CE07B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20"/>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0358273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Test #</a:t>
            </a:r>
            <a:r>
              <a:rPr lang="ro-RO"/>
              <a:t>3</a:t>
            </a:r>
            <a:r>
              <a:rPr lang="en-US" dirty="0"/>
              <a:t>. N=</a:t>
            </a:r>
            <a:r>
              <a:rPr lang="ro-RO"/>
              <a:t>100,000,000</a:t>
            </a:r>
            <a:r>
              <a:rPr lang="en-US" baseline="0" dirty="0"/>
              <a:t> M</a:t>
            </a:r>
            <a:r>
              <a:rPr lang="ro-RO" baseline="0"/>
              <a:t>ax</a:t>
            </a:r>
            <a:r>
              <a:rPr lang="en-US" baseline="0" dirty="0"/>
              <a:t>=</a:t>
            </a:r>
            <a:r>
              <a:rPr lang="ro-RO" baseline="0"/>
              <a:t>1,000</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Sheet1!$B$2:$B$10</c:f>
              <c:numCache>
                <c:formatCode>General</c:formatCode>
                <c:ptCount val="9"/>
                <c:pt idx="0">
                  <c:v>317</c:v>
                </c:pt>
                <c:pt idx="6">
                  <c:v>455</c:v>
                </c:pt>
                <c:pt idx="7">
                  <c:v>347</c:v>
                </c:pt>
              </c:numCache>
            </c:numRef>
          </c:val>
          <c:extLst>
            <c:ext xmlns:c16="http://schemas.microsoft.com/office/drawing/2014/chart" uri="{C3380CC4-5D6E-409C-BE32-E72D297353CC}">
              <c16:uniqueId val="{00000000-1403-4E2C-9439-00BF208ED27E}"/>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Sheet1!$C$2:$C$10</c:f>
              <c:numCache>
                <c:formatCode>General</c:formatCode>
                <c:ptCount val="9"/>
                <c:pt idx="3">
                  <c:v>9174</c:v>
                </c:pt>
                <c:pt idx="8">
                  <c:v>8067</c:v>
                </c:pt>
              </c:numCache>
            </c:numRef>
          </c:val>
          <c:extLst>
            <c:ext xmlns:c16="http://schemas.microsoft.com/office/drawing/2014/chart" uri="{C3380CC4-5D6E-409C-BE32-E72D297353CC}">
              <c16:uniqueId val="{00000001-1403-4E2C-9439-00BF208ED27E}"/>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Sheet1!$D$2:$D$10</c:f>
              <c:numCache>
                <c:formatCode>General</c:formatCode>
                <c:ptCount val="9"/>
                <c:pt idx="2">
                  <c:v>21367</c:v>
                </c:pt>
                <c:pt idx="4">
                  <c:v>16064</c:v>
                </c:pt>
                <c:pt idx="5">
                  <c:v>20937</c:v>
                </c:pt>
              </c:numCache>
            </c:numRef>
          </c:val>
          <c:extLst>
            <c:ext xmlns:c16="http://schemas.microsoft.com/office/drawing/2014/chart" uri="{C3380CC4-5D6E-409C-BE32-E72D297353CC}">
              <c16:uniqueId val="{00000002-1403-4E2C-9439-00BF208ED27E}"/>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316ms</c:v>
                </c:pt>
                <c:pt idx="1">
                  <c:v>Quick: Ignorat</c:v>
                </c:pt>
                <c:pt idx="2">
                  <c:v>Merge: 21.387s</c:v>
                </c:pt>
                <c:pt idx="3">
                  <c:v>Radix Biti: 9.174s</c:v>
                </c:pt>
                <c:pt idx="4">
                  <c:v>Radix b2: 16.064s</c:v>
                </c:pt>
                <c:pt idx="5">
                  <c:v>Radix b8: 20.937s</c:v>
                </c:pt>
                <c:pt idx="6">
                  <c:v>Counting: 455ms</c:v>
                </c:pt>
                <c:pt idx="7">
                  <c:v>Bubble: 347ms</c:v>
                </c:pt>
                <c:pt idx="8">
                  <c:v>C++ STL: 8.067s</c:v>
                </c:pt>
              </c:strCache>
            </c:strRef>
          </c:cat>
          <c:val>
            <c:numRef>
              <c:f>Sheet1!$E$2:$E$10</c:f>
              <c:numCache>
                <c:formatCode>General</c:formatCode>
                <c:ptCount val="9"/>
                <c:pt idx="1">
                  <c:v>1000000</c:v>
                </c:pt>
              </c:numCache>
            </c:numRef>
          </c:val>
          <c:extLst>
            <c:ext xmlns:c16="http://schemas.microsoft.com/office/drawing/2014/chart" uri="{C3380CC4-5D6E-409C-BE32-E72D297353CC}">
              <c16:uniqueId val="{00000003-1403-4E2C-9439-00BF208ED27E}"/>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300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Test #</a:t>
            </a:r>
            <a:r>
              <a:rPr lang="ro-RO"/>
              <a:t>4</a:t>
            </a:r>
            <a:r>
              <a:rPr lang="en-US" dirty="0"/>
              <a:t>. N=</a:t>
            </a:r>
            <a:r>
              <a:rPr lang="ro-RO"/>
              <a:t>100,000,000</a:t>
            </a:r>
            <a:r>
              <a:rPr lang="en-US" baseline="0" dirty="0"/>
              <a:t> M</a:t>
            </a:r>
            <a:r>
              <a:rPr lang="ro-RO" baseline="0"/>
              <a:t>ax=1,000,000,000</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Sheet1!$B$2:$B$10</c:f>
              <c:numCache>
                <c:formatCode>General</c:formatCode>
                <c:ptCount val="9"/>
                <c:pt idx="0">
                  <c:v>306</c:v>
                </c:pt>
                <c:pt idx="7">
                  <c:v>332</c:v>
                </c:pt>
              </c:numCache>
            </c:numRef>
          </c:val>
          <c:extLst>
            <c:ext xmlns:c16="http://schemas.microsoft.com/office/drawing/2014/chart" uri="{C3380CC4-5D6E-409C-BE32-E72D297353CC}">
              <c16:uniqueId val="{00000000-D4AD-4720-9920-508E067D8B8D}"/>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Sheet1!$C$2:$C$10</c:f>
              <c:numCache>
                <c:formatCode>General</c:formatCode>
                <c:ptCount val="9"/>
                <c:pt idx="2">
                  <c:v>21436</c:v>
                </c:pt>
                <c:pt idx="3">
                  <c:v>26720</c:v>
                </c:pt>
                <c:pt idx="8">
                  <c:v>7935</c:v>
                </c:pt>
              </c:numCache>
            </c:numRef>
          </c:val>
          <c:extLst>
            <c:ext xmlns:c16="http://schemas.microsoft.com/office/drawing/2014/chart" uri="{C3380CC4-5D6E-409C-BE32-E72D297353CC}">
              <c16:uniqueId val="{00000001-D4AD-4720-9920-508E067D8B8D}"/>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Sheet1!$D$2:$D$10</c:f>
              <c:numCache>
                <c:formatCode>General</c:formatCode>
                <c:ptCount val="9"/>
                <c:pt idx="4">
                  <c:v>44647</c:v>
                </c:pt>
                <c:pt idx="5">
                  <c:v>50365</c:v>
                </c:pt>
              </c:numCache>
            </c:numRef>
          </c:val>
          <c:extLst>
            <c:ext xmlns:c16="http://schemas.microsoft.com/office/drawing/2014/chart" uri="{C3380CC4-5D6E-409C-BE32-E72D297353CC}">
              <c16:uniqueId val="{00000002-D4AD-4720-9920-508E067D8B8D}"/>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Sheet1!$E$2:$E$10</c:f>
              <c:numCache>
                <c:formatCode>General</c:formatCode>
                <c:ptCount val="9"/>
                <c:pt idx="1">
                  <c:v>10000000</c:v>
                </c:pt>
              </c:numCache>
            </c:numRef>
          </c:val>
          <c:extLst>
            <c:ext xmlns:c16="http://schemas.microsoft.com/office/drawing/2014/chart" uri="{C3380CC4-5D6E-409C-BE32-E72D297353CC}">
              <c16:uniqueId val="{00000003-D4AD-4720-9920-508E067D8B8D}"/>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306ms</c:v>
                </c:pt>
                <c:pt idx="1">
                  <c:v>Quick: Ignorat</c:v>
                </c:pt>
                <c:pt idx="2">
                  <c:v>Merge: 21.436s</c:v>
                </c:pt>
                <c:pt idx="3">
                  <c:v>Radix Biti: 26.720s</c:v>
                </c:pt>
                <c:pt idx="4">
                  <c:v>Radix b2: 44.647s</c:v>
                </c:pt>
                <c:pt idx="5">
                  <c:v>Radix b8: 50.365s</c:v>
                </c:pt>
                <c:pt idx="6">
                  <c:v>Counting: Imposibil</c:v>
                </c:pt>
                <c:pt idx="7">
                  <c:v>Bubble: 332ms</c:v>
                </c:pt>
                <c:pt idx="8">
                  <c:v>C++ STL: 7.935s</c:v>
                </c:pt>
              </c:strCache>
            </c:strRef>
          </c:cat>
          <c:val>
            <c:numRef>
              <c:f>Sheet1!$F$2:$F$10</c:f>
              <c:numCache>
                <c:formatCode>General</c:formatCode>
                <c:ptCount val="9"/>
                <c:pt idx="6">
                  <c:v>10000000</c:v>
                </c:pt>
              </c:numCache>
            </c:numRef>
          </c:val>
          <c:extLst>
            <c:ext xmlns:c16="http://schemas.microsoft.com/office/drawing/2014/chart" uri="{C3380CC4-5D6E-409C-BE32-E72D297353CC}">
              <c16:uniqueId val="{00000004-D4AD-4720-9920-508E067D8B8D}"/>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800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a:t>
            </a:r>
            <a:r>
              <a:rPr lang="en-US" baseline="0"/>
              <a:t> M</a:t>
            </a:r>
            <a:r>
              <a:rPr lang="ro-RO" baseline="0"/>
              <a:t>ax</a:t>
            </a:r>
            <a:r>
              <a:rPr lang="en-US" baseline="0"/>
              <a:t>=1,000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Sheet1!$B$2:$B$10</c:f>
              <c:numCache>
                <c:formatCode>General</c:formatCode>
                <c:ptCount val="9"/>
                <c:pt idx="0">
                  <c:v>0</c:v>
                </c:pt>
                <c:pt idx="6">
                  <c:v>0</c:v>
                </c:pt>
                <c:pt idx="7">
                  <c:v>0</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Sheet1!$C$2:$C$10</c:f>
              <c:numCache>
                <c:formatCode>General</c:formatCode>
                <c:ptCount val="9"/>
                <c:pt idx="2">
                  <c:v>1</c:v>
                </c:pt>
                <c:pt idx="3">
                  <c:v>2</c:v>
                </c:pt>
                <c:pt idx="4">
                  <c:v>2</c:v>
                </c:pt>
                <c:pt idx="5">
                  <c:v>3</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Sheet1!$D$2:$D$10</c:f>
              <c:numCache>
                <c:formatCode>General</c:formatCode>
                <c:ptCount val="9"/>
                <c:pt idx="1">
                  <c:v>7</c:v>
                </c:pt>
                <c:pt idx="8">
                  <c:v>7</c:v>
                </c:pt>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0ms</c:v>
                </c:pt>
                <c:pt idx="1">
                  <c:v>Quick: 7ms</c:v>
                </c:pt>
                <c:pt idx="2">
                  <c:v>Merge: 1ms</c:v>
                </c:pt>
                <c:pt idx="3">
                  <c:v>Radix Biti: 2ms</c:v>
                </c:pt>
                <c:pt idx="4">
                  <c:v>Radix b2: 2ms</c:v>
                </c:pt>
                <c:pt idx="5">
                  <c:v>Radix b8: 3ms</c:v>
                </c:pt>
                <c:pt idx="6">
                  <c:v>Counting: 0ms</c:v>
                </c:pt>
                <c:pt idx="7">
                  <c:v>Bubble: 0ms</c:v>
                </c:pt>
                <c:pt idx="8">
                  <c:v>C++ STL: 7ms</c:v>
                </c:pt>
              </c:strCache>
            </c:strRef>
          </c:cat>
          <c:val>
            <c:numRef>
              <c:f>Sheet1!$E$2:$E$10</c:f>
              <c:numCache>
                <c:formatCode>General</c:formatCode>
                <c:ptCount val="9"/>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#2. N=1,000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Sheet1!$B$2:$B$10</c:f>
              <c:numCache>
                <c:formatCode>General</c:formatCode>
                <c:ptCount val="9"/>
                <c:pt idx="0">
                  <c:v>0</c:v>
                </c:pt>
                <c:pt idx="2">
                  <c:v>1</c:v>
                </c:pt>
                <c:pt idx="7">
                  <c:v>0</c:v>
                </c:pt>
              </c:numCache>
            </c:numRef>
          </c:val>
          <c:extLst>
            <c:ext xmlns:c16="http://schemas.microsoft.com/office/drawing/2014/chart" uri="{C3380CC4-5D6E-409C-BE32-E72D297353CC}">
              <c16:uniqueId val="{00000000-9721-4BCF-B020-EF78E90D28F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Sheet1!$C$2:$C$10</c:f>
              <c:numCache>
                <c:formatCode>General</c:formatCode>
                <c:ptCount val="9"/>
                <c:pt idx="1">
                  <c:v>6</c:v>
                </c:pt>
                <c:pt idx="3">
                  <c:v>4</c:v>
                </c:pt>
                <c:pt idx="4">
                  <c:v>9</c:v>
                </c:pt>
                <c:pt idx="5">
                  <c:v>6</c:v>
                </c:pt>
                <c:pt idx="8">
                  <c:v>7</c:v>
                </c:pt>
              </c:numCache>
            </c:numRef>
          </c:val>
          <c:extLst>
            <c:ext xmlns:c16="http://schemas.microsoft.com/office/drawing/2014/chart" uri="{C3380CC4-5D6E-409C-BE32-E72D297353CC}">
              <c16:uniqueId val="{00000001-9721-4BCF-B020-EF78E90D28F5}"/>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Sheet1!$D$2:$D$10</c:f>
              <c:numCache>
                <c:formatCode>General</c:formatCode>
                <c:ptCount val="9"/>
              </c:numCache>
            </c:numRef>
          </c:val>
          <c:extLst>
            <c:ext xmlns:c16="http://schemas.microsoft.com/office/drawing/2014/chart" uri="{C3380CC4-5D6E-409C-BE32-E72D297353CC}">
              <c16:uniqueId val="{00000002-9721-4BCF-B020-EF78E90D28F5}"/>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Sheet1!$E$2:$E$10</c:f>
              <c:numCache>
                <c:formatCode>General</c:formatCode>
                <c:ptCount val="9"/>
              </c:numCache>
            </c:numRef>
          </c:val>
          <c:extLst>
            <c:ext xmlns:c16="http://schemas.microsoft.com/office/drawing/2014/chart" uri="{C3380CC4-5D6E-409C-BE32-E72D297353CC}">
              <c16:uniqueId val="{00000003-9721-4BCF-B020-EF78E90D28F5}"/>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0ms</c:v>
                </c:pt>
                <c:pt idx="1">
                  <c:v>Quick: 6ms</c:v>
                </c:pt>
                <c:pt idx="2">
                  <c:v>Merge: 1ms</c:v>
                </c:pt>
                <c:pt idx="3">
                  <c:v>Radix Biti: 4ms</c:v>
                </c:pt>
                <c:pt idx="4">
                  <c:v>Radix b2: 9ms</c:v>
                </c:pt>
                <c:pt idx="5">
                  <c:v>Radix b8: 6ms</c:v>
                </c:pt>
                <c:pt idx="6">
                  <c:v>Counting: Imposibil</c:v>
                </c:pt>
                <c:pt idx="7">
                  <c:v>Bubble: 0ms</c:v>
                </c:pt>
                <c:pt idx="8">
                  <c:v>C++ STL: 7ms</c:v>
                </c:pt>
              </c:strCache>
            </c:strRef>
          </c:cat>
          <c:val>
            <c:numRef>
              <c:f>Sheet1!$F$2:$F$10</c:f>
              <c:numCache>
                <c:formatCode>General</c:formatCode>
                <c:ptCount val="9"/>
                <c:pt idx="6">
                  <c:v>10000000</c:v>
                </c:pt>
              </c:numCache>
            </c:numRef>
          </c:val>
          <c:extLst>
            <c:ext xmlns:c16="http://schemas.microsoft.com/office/drawing/2014/chart" uri="{C3380CC4-5D6E-409C-BE32-E72D297353CC}">
              <c16:uniqueId val="{00000004-9721-4BCF-B020-EF78E90D28F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#3. N=10,000,000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Sheet1!$B$2:$B$10</c:f>
              <c:numCache>
                <c:formatCode>General</c:formatCode>
                <c:ptCount val="9"/>
                <c:pt idx="0">
                  <c:v>31</c:v>
                </c:pt>
                <c:pt idx="7">
                  <c:v>30</c:v>
                </c:pt>
              </c:numCache>
            </c:numRef>
          </c:val>
          <c:extLst>
            <c:ext xmlns:c16="http://schemas.microsoft.com/office/drawing/2014/chart" uri="{C3380CC4-5D6E-409C-BE32-E72D297353CC}">
              <c16:uniqueId val="{00000000-0519-4BD1-9F1E-D79D85924A2C}"/>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Sheet1!$C$2:$C$10</c:f>
              <c:numCache>
                <c:formatCode>General</c:formatCode>
                <c:ptCount val="9"/>
                <c:pt idx="2">
                  <c:v>1712</c:v>
                </c:pt>
                <c:pt idx="3">
                  <c:v>4736</c:v>
                </c:pt>
              </c:numCache>
            </c:numRef>
          </c:val>
          <c:extLst>
            <c:ext xmlns:c16="http://schemas.microsoft.com/office/drawing/2014/chart" uri="{C3380CC4-5D6E-409C-BE32-E72D297353CC}">
              <c16:uniqueId val="{00000001-0519-4BD1-9F1E-D79D85924A2C}"/>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Sheet1!$D$2:$D$10</c:f>
              <c:numCache>
                <c:formatCode>General</c:formatCode>
                <c:ptCount val="9"/>
                <c:pt idx="1">
                  <c:v>9302</c:v>
                </c:pt>
                <c:pt idx="4">
                  <c:v>10474</c:v>
                </c:pt>
                <c:pt idx="5">
                  <c:v>7083</c:v>
                </c:pt>
                <c:pt idx="8">
                  <c:v>14184</c:v>
                </c:pt>
              </c:numCache>
            </c:numRef>
          </c:val>
          <c:extLst>
            <c:ext xmlns:c16="http://schemas.microsoft.com/office/drawing/2014/chart" uri="{C3380CC4-5D6E-409C-BE32-E72D297353CC}">
              <c16:uniqueId val="{00000002-0519-4BD1-9F1E-D79D85924A2C}"/>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Sheet1!$E$2:$E$10</c:f>
              <c:numCache>
                <c:formatCode>General</c:formatCode>
                <c:ptCount val="9"/>
              </c:numCache>
            </c:numRef>
          </c:val>
          <c:extLst>
            <c:ext xmlns:c16="http://schemas.microsoft.com/office/drawing/2014/chart" uri="{C3380CC4-5D6E-409C-BE32-E72D297353CC}">
              <c16:uniqueId val="{00000003-0519-4BD1-9F1E-D79D85924A2C}"/>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31ms</c:v>
                </c:pt>
                <c:pt idx="1">
                  <c:v>Quick: 9.302s</c:v>
                </c:pt>
                <c:pt idx="2">
                  <c:v>Merge: 1.712s</c:v>
                </c:pt>
                <c:pt idx="3">
                  <c:v>Radix Biti: 4.736s</c:v>
                </c:pt>
                <c:pt idx="4">
                  <c:v>Radix b2: 10.474s</c:v>
                </c:pt>
                <c:pt idx="5">
                  <c:v>Radix b8: 7.083s</c:v>
                </c:pt>
                <c:pt idx="6">
                  <c:v>Counting: Imposibil</c:v>
                </c:pt>
                <c:pt idx="7">
                  <c:v>Bubble: 30ms</c:v>
                </c:pt>
                <c:pt idx="8">
                  <c:v>C++ STL: 14.184s</c:v>
                </c:pt>
              </c:strCache>
            </c:strRef>
          </c:cat>
          <c:val>
            <c:numRef>
              <c:f>Sheet1!$F$2:$F$10</c:f>
              <c:numCache>
                <c:formatCode>General</c:formatCode>
                <c:ptCount val="9"/>
                <c:pt idx="6">
                  <c:v>1000000</c:v>
                </c:pt>
              </c:numCache>
            </c:numRef>
          </c:val>
          <c:extLst>
            <c:ext xmlns:c16="http://schemas.microsoft.com/office/drawing/2014/chart" uri="{C3380CC4-5D6E-409C-BE32-E72D297353CC}">
              <c16:uniqueId val="{00000004-0519-4BD1-9F1E-D79D85924A2C}"/>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5000"/>
          <c:min val="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#1. N=1,000</a:t>
            </a:r>
            <a:r>
              <a:rPr lang="en-US" baseline="0"/>
              <a:t> M</a:t>
            </a:r>
            <a:r>
              <a:rPr lang="ro-RO" baseline="0"/>
              <a:t>ax</a:t>
            </a:r>
            <a:r>
              <a:rPr lang="en-US" baseline="0"/>
              <a:t>=1,000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Sheet1!$B$2:$B$10</c:f>
              <c:numCache>
                <c:formatCode>General</c:formatCode>
                <c:ptCount val="9"/>
                <c:pt idx="6">
                  <c:v>0</c:v>
                </c:pt>
              </c:numCache>
            </c:numRef>
          </c:val>
          <c:extLst>
            <c:ext xmlns:c16="http://schemas.microsoft.com/office/drawing/2014/chart" uri="{C3380CC4-5D6E-409C-BE32-E72D297353CC}">
              <c16:uniqueId val="{00000000-ABF9-4DEC-ABB0-144136CD3DB6}"/>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Sheet1!$C$2:$C$10</c:f>
              <c:numCache>
                <c:formatCode>General</c:formatCode>
                <c:ptCount val="9"/>
                <c:pt idx="2">
                  <c:v>1</c:v>
                </c:pt>
                <c:pt idx="3">
                  <c:v>1</c:v>
                </c:pt>
                <c:pt idx="4">
                  <c:v>3</c:v>
                </c:pt>
                <c:pt idx="5">
                  <c:v>3</c:v>
                </c:pt>
              </c:numCache>
            </c:numRef>
          </c:val>
          <c:extLst>
            <c:ext xmlns:c16="http://schemas.microsoft.com/office/drawing/2014/chart" uri="{C3380CC4-5D6E-409C-BE32-E72D297353CC}">
              <c16:uniqueId val="{00000001-ABF9-4DEC-ABB0-144136CD3DB6}"/>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Sheet1!$D$2:$D$10</c:f>
              <c:numCache>
                <c:formatCode>General</c:formatCode>
                <c:ptCount val="9"/>
                <c:pt idx="0">
                  <c:v>12</c:v>
                </c:pt>
                <c:pt idx="1">
                  <c:v>12</c:v>
                </c:pt>
                <c:pt idx="8">
                  <c:v>9</c:v>
                </c:pt>
              </c:numCache>
            </c:numRef>
          </c:val>
          <c:extLst>
            <c:ext xmlns:c16="http://schemas.microsoft.com/office/drawing/2014/chart" uri="{C3380CC4-5D6E-409C-BE32-E72D297353CC}">
              <c16:uniqueId val="{00000002-ABF9-4DEC-ABB0-144136CD3DB6}"/>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12ms</c:v>
                </c:pt>
                <c:pt idx="1">
                  <c:v>Quick: 12ms</c:v>
                </c:pt>
                <c:pt idx="2">
                  <c:v>Merge: 1ms</c:v>
                </c:pt>
                <c:pt idx="3">
                  <c:v>Radix Biti: 1ms</c:v>
                </c:pt>
                <c:pt idx="4">
                  <c:v>Radix b2: 3ms</c:v>
                </c:pt>
                <c:pt idx="5">
                  <c:v>Radix b8: 3ms</c:v>
                </c:pt>
                <c:pt idx="6">
                  <c:v>Counting: 0ms</c:v>
                </c:pt>
                <c:pt idx="7">
                  <c:v>Bubble: 3.867s</c:v>
                </c:pt>
                <c:pt idx="8">
                  <c:v>C++ STL: 9ms</c:v>
                </c:pt>
              </c:strCache>
            </c:strRef>
          </c:cat>
          <c:val>
            <c:numRef>
              <c:f>Sheet1!$E$2:$E$10</c:f>
              <c:numCache>
                <c:formatCode>General</c:formatCode>
                <c:ptCount val="9"/>
                <c:pt idx="7">
                  <c:v>3867</c:v>
                </c:pt>
              </c:numCache>
            </c:numRef>
          </c:val>
          <c:extLst>
            <c:ext xmlns:c16="http://schemas.microsoft.com/office/drawing/2014/chart" uri="{C3380CC4-5D6E-409C-BE32-E72D297353CC}">
              <c16:uniqueId val="{00000001-1409-49D4-AFED-BA897EBBA4C4}"/>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#2. N=1,000</a:t>
            </a:r>
            <a:r>
              <a:rPr lang="en-US" baseline="0"/>
              <a:t> Max=1,000,000,000</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Timp scurt</c:v>
                </c:pt>
              </c:strCache>
            </c:strRef>
          </c:tx>
          <c:spPr>
            <a:solidFill>
              <a:srgbClr val="57D157"/>
            </a:solidFill>
            <a:ln>
              <a:solidFill>
                <a:schemeClr val="accent6"/>
              </a:solidFill>
            </a:ln>
            <a:effectLst/>
            <a:sp3d>
              <a:contourClr>
                <a:schemeClr val="accent6"/>
              </a:contourClr>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Sheet1!$B$2:$B$10</c:f>
              <c:numCache>
                <c:formatCode>General</c:formatCode>
                <c:ptCount val="9"/>
                <c:pt idx="2">
                  <c:v>1</c:v>
                </c:pt>
                <c:pt idx="3">
                  <c:v>4</c:v>
                </c:pt>
              </c:numCache>
            </c:numRef>
          </c:val>
          <c:extLst>
            <c:ext xmlns:c16="http://schemas.microsoft.com/office/drawing/2014/chart" uri="{C3380CC4-5D6E-409C-BE32-E72D297353CC}">
              <c16:uniqueId val="{00000000-9721-4BCF-B020-EF78E90D28F5}"/>
            </c:ext>
          </c:extLst>
        </c:ser>
        <c:ser>
          <c:idx val="1"/>
          <c:order val="1"/>
          <c:tx>
            <c:strRef>
              <c:f>Sheet1!$C$1</c:f>
              <c:strCache>
                <c:ptCount val="1"/>
                <c:pt idx="0">
                  <c:v>Timp mediu</c:v>
                </c:pt>
              </c:strCache>
            </c:strRef>
          </c:tx>
          <c:spPr>
            <a:solidFill>
              <a:srgbClr val="FFFF00"/>
            </a:solidFill>
            <a:ln>
              <a:solidFill>
                <a:srgbClr val="CCCC00"/>
              </a:solidFill>
            </a:ln>
            <a:effectLst/>
            <a:sp3d>
              <a:contourClr>
                <a:srgbClr val="CCCC00"/>
              </a:contourClr>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Sheet1!$C$2:$C$10</c:f>
              <c:numCache>
                <c:formatCode>General</c:formatCode>
                <c:ptCount val="9"/>
                <c:pt idx="5">
                  <c:v>9</c:v>
                </c:pt>
                <c:pt idx="8">
                  <c:v>8</c:v>
                </c:pt>
              </c:numCache>
            </c:numRef>
          </c:val>
          <c:extLst>
            <c:ext xmlns:c16="http://schemas.microsoft.com/office/drawing/2014/chart" uri="{C3380CC4-5D6E-409C-BE32-E72D297353CC}">
              <c16:uniqueId val="{00000001-9721-4BCF-B020-EF78E90D28F5}"/>
            </c:ext>
          </c:extLst>
        </c:ser>
        <c:ser>
          <c:idx val="2"/>
          <c:order val="2"/>
          <c:tx>
            <c:strRef>
              <c:f>Sheet1!$D$1</c:f>
              <c:strCache>
                <c:ptCount val="1"/>
                <c:pt idx="0">
                  <c:v>Timp lung</c:v>
                </c:pt>
              </c:strCache>
            </c:strRef>
          </c:tx>
          <c:spPr>
            <a:solidFill>
              <a:srgbClr val="FF0000"/>
            </a:solidFill>
            <a:ln>
              <a:solidFill>
                <a:srgbClr val="CC0000"/>
              </a:solidFill>
            </a:ln>
            <a:effectLst/>
            <a:sp3d>
              <a:contourClr>
                <a:srgbClr val="CC0000"/>
              </a:contourClr>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Sheet1!$D$2:$D$10</c:f>
              <c:numCache>
                <c:formatCode>General</c:formatCode>
                <c:ptCount val="9"/>
                <c:pt idx="0">
                  <c:v>12</c:v>
                </c:pt>
                <c:pt idx="1">
                  <c:v>12</c:v>
                </c:pt>
                <c:pt idx="4">
                  <c:v>13</c:v>
                </c:pt>
              </c:numCache>
            </c:numRef>
          </c:val>
          <c:extLst>
            <c:ext xmlns:c16="http://schemas.microsoft.com/office/drawing/2014/chart" uri="{C3380CC4-5D6E-409C-BE32-E72D297353CC}">
              <c16:uniqueId val="{00000002-9721-4BCF-B020-EF78E90D28F5}"/>
            </c:ext>
          </c:extLst>
        </c:ser>
        <c:ser>
          <c:idx val="3"/>
          <c:order val="3"/>
          <c:tx>
            <c:strRef>
              <c:f>Sheet1!$E$1</c:f>
              <c:strCache>
                <c:ptCount val="1"/>
                <c:pt idx="0">
                  <c:v>Timp foarte lung</c:v>
                </c:pt>
              </c:strCache>
            </c:strRef>
          </c:tx>
          <c:spPr>
            <a:solidFill>
              <a:srgbClr val="800000"/>
            </a:solidFill>
            <a:ln>
              <a:noFill/>
            </a:ln>
            <a:effectLst/>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Sheet1!$E$2:$E$10</c:f>
              <c:numCache>
                <c:formatCode>General</c:formatCode>
                <c:ptCount val="9"/>
                <c:pt idx="7">
                  <c:v>4018</c:v>
                </c:pt>
              </c:numCache>
            </c:numRef>
          </c:val>
          <c:extLst>
            <c:ext xmlns:c16="http://schemas.microsoft.com/office/drawing/2014/chart" uri="{C3380CC4-5D6E-409C-BE32-E72D297353CC}">
              <c16:uniqueId val="{00000003-9721-4BCF-B020-EF78E90D28F5}"/>
            </c:ext>
          </c:extLst>
        </c:ser>
        <c:ser>
          <c:idx val="4"/>
          <c:order val="4"/>
          <c:tx>
            <c:strRef>
              <c:f>Sheet1!$F$1</c:f>
              <c:strCache>
                <c:ptCount val="1"/>
                <c:pt idx="0">
                  <c:v>Nu poate sorta</c:v>
                </c:pt>
              </c:strCache>
            </c:strRef>
          </c:tx>
          <c:spPr>
            <a:solidFill>
              <a:schemeClr val="tx1"/>
            </a:solidFill>
            <a:ln>
              <a:noFill/>
            </a:ln>
            <a:effectLst/>
            <a:sp3d/>
          </c:spPr>
          <c:invertIfNegative val="0"/>
          <c:cat>
            <c:strRef>
              <c:f>Sheet1!$A$2:$A$10</c:f>
              <c:strCache>
                <c:ptCount val="9"/>
                <c:pt idx="0">
                  <c:v>QuickV: 12ms</c:v>
                </c:pt>
                <c:pt idx="1">
                  <c:v>Quick: 12ms</c:v>
                </c:pt>
                <c:pt idx="2">
                  <c:v>Merge: 1ms</c:v>
                </c:pt>
                <c:pt idx="3">
                  <c:v>Radix Biti: 4ms</c:v>
                </c:pt>
                <c:pt idx="4">
                  <c:v>Radix b2: 13ms</c:v>
                </c:pt>
                <c:pt idx="5">
                  <c:v>Radix b8: 9ms</c:v>
                </c:pt>
                <c:pt idx="6">
                  <c:v>Counting: Imposibil</c:v>
                </c:pt>
                <c:pt idx="7">
                  <c:v>Bubble: 4.018s</c:v>
                </c:pt>
                <c:pt idx="8">
                  <c:v>C++ STL: 8ms</c:v>
                </c:pt>
              </c:strCache>
            </c:strRef>
          </c:cat>
          <c:val>
            <c:numRef>
              <c:f>Sheet1!$F$2:$F$10</c:f>
              <c:numCache>
                <c:formatCode>General</c:formatCode>
                <c:ptCount val="9"/>
                <c:pt idx="6">
                  <c:v>10000000</c:v>
                </c:pt>
              </c:numCache>
            </c:numRef>
          </c:val>
          <c:extLst>
            <c:ext xmlns:c16="http://schemas.microsoft.com/office/drawing/2014/chart" uri="{C3380CC4-5D6E-409C-BE32-E72D297353CC}">
              <c16:uniqueId val="{00000004-9721-4BCF-B020-EF78E90D28F5}"/>
            </c:ext>
          </c:extLst>
        </c:ser>
        <c:dLbls>
          <c:showLegendKey val="0"/>
          <c:showVal val="0"/>
          <c:showCatName val="0"/>
          <c:showSerName val="0"/>
          <c:showPercent val="0"/>
          <c:showBubbleSize val="0"/>
        </c:dLbls>
        <c:gapWidth val="70"/>
        <c:gapDepth val="0"/>
        <c:shape val="box"/>
        <c:axId val="1903582735"/>
        <c:axId val="1903576495"/>
        <c:axId val="0"/>
      </c:bar3DChart>
      <c:catAx>
        <c:axId val="19035827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576495"/>
        <c:crosses val="autoZero"/>
        <c:auto val="1"/>
        <c:lblAlgn val="ctr"/>
        <c:lblOffset val="100"/>
        <c:noMultiLvlLbl val="0"/>
      </c:catAx>
      <c:valAx>
        <c:axId val="1903576495"/>
        <c:scaling>
          <c:orientation val="minMax"/>
          <c:max val="15"/>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358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D9691-5987-4614-8CA6-673D0378C6DE}" type="datetimeFigureOut">
              <a:rPr lang="en-US" smtClean="0"/>
              <a:t>06-Mar-21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428CF-6A40-448E-9461-8EFA31A03567}" type="slidenum">
              <a:rPr lang="en-US" smtClean="0"/>
              <a:t>‹#›</a:t>
            </a:fld>
            <a:endParaRPr lang="en-US" dirty="0"/>
          </a:p>
        </p:txBody>
      </p:sp>
    </p:spTree>
    <p:extLst>
      <p:ext uri="{BB962C8B-B14F-4D97-AF65-F5344CB8AC3E}">
        <p14:creationId xmlns:p14="http://schemas.microsoft.com/office/powerpoint/2010/main" val="293726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0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197901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40548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366954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1C987-A236-4DC2-8EAD-86ABFD1A849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12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7174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3913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246241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332443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13B8D5-F5D7-44BF-8073-923A30ABE282}" type="datetimeFigureOut">
              <a:rPr lang="en-US" smtClean="0"/>
              <a:t>06-Mar-21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51C987-A236-4DC2-8EAD-86ABFD1A8493}" type="slidenum">
              <a:rPr lang="en-US" smtClean="0"/>
              <a:t>‹#›</a:t>
            </a:fld>
            <a:endParaRPr lang="en-US" dirty="0"/>
          </a:p>
        </p:txBody>
      </p:sp>
    </p:spTree>
    <p:extLst>
      <p:ext uri="{BB962C8B-B14F-4D97-AF65-F5344CB8AC3E}">
        <p14:creationId xmlns:p14="http://schemas.microsoft.com/office/powerpoint/2010/main" val="152083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3B8D5-F5D7-44BF-8073-923A30ABE282}" type="datetimeFigureOut">
              <a:rPr lang="en-US" smtClean="0"/>
              <a:t>06-Mar-21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1C987-A236-4DC2-8EAD-86ABFD1A8493}" type="slidenum">
              <a:rPr lang="en-US" smtClean="0"/>
              <a:t>‹#›</a:t>
            </a:fld>
            <a:endParaRPr lang="en-US" dirty="0"/>
          </a:p>
        </p:txBody>
      </p:sp>
    </p:spTree>
    <p:extLst>
      <p:ext uri="{BB962C8B-B14F-4D97-AF65-F5344CB8AC3E}">
        <p14:creationId xmlns:p14="http://schemas.microsoft.com/office/powerpoint/2010/main" val="93170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13B8D5-F5D7-44BF-8073-923A30ABE282}" type="datetimeFigureOut">
              <a:rPr lang="en-US" smtClean="0"/>
              <a:t>06-Mar-21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51C987-A236-4DC2-8EAD-86ABFD1A849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51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ckoverflow.com/questions/28115724/getting-big-random-numbers-in-c-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stackoverflow.com/questions/22285951/c-getting-stackoverflow-error-in-quicksort-function" TargetMode="External"/><Relationship Id="rId2" Type="http://schemas.openxmlformats.org/officeDocument/2006/relationships/hyperlink" Target="https://www.delftstack.com/howto/cpp/how-to-get-time-in-milliseconds-cpp/"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C1A5-532F-4EA2-9C13-B3532FE492DA}"/>
              </a:ext>
            </a:extLst>
          </p:cNvPr>
          <p:cNvSpPr>
            <a:spLocks noGrp="1"/>
          </p:cNvSpPr>
          <p:nvPr>
            <p:ph type="ctrTitle"/>
          </p:nvPr>
        </p:nvSpPr>
        <p:spPr/>
        <p:txBody>
          <a:bodyPr/>
          <a:lstStyle/>
          <a:p>
            <a:r>
              <a:rPr lang="en-US" sz="7200" dirty="0" err="1"/>
              <a:t>Structuri</a:t>
            </a:r>
            <a:r>
              <a:rPr lang="en-US" sz="7200"/>
              <a:t> de date</a:t>
            </a:r>
            <a:br>
              <a:rPr lang="en-US"/>
            </a:br>
            <a:r>
              <a:rPr lang="ro-RO"/>
              <a:t>- </a:t>
            </a:r>
            <a:r>
              <a:rPr lang="en-US" sz="7200"/>
              <a:t>Sort</a:t>
            </a:r>
            <a:r>
              <a:rPr lang="ro-RO" sz="7200"/>
              <a:t>ări</a:t>
            </a:r>
            <a:endParaRPr lang="en-US" sz="7200"/>
          </a:p>
        </p:txBody>
      </p:sp>
      <p:sp>
        <p:nvSpPr>
          <p:cNvPr id="3" name="Subtitle 2">
            <a:extLst>
              <a:ext uri="{FF2B5EF4-FFF2-40B4-BE49-F238E27FC236}">
                <a16:creationId xmlns:a16="http://schemas.microsoft.com/office/drawing/2014/main" id="{BBF4BB81-5470-4E80-A14B-9903B2C0DDE3}"/>
              </a:ext>
            </a:extLst>
          </p:cNvPr>
          <p:cNvSpPr>
            <a:spLocks noGrp="1"/>
          </p:cNvSpPr>
          <p:nvPr>
            <p:ph type="subTitle" idx="1"/>
          </p:nvPr>
        </p:nvSpPr>
        <p:spPr/>
        <p:txBody>
          <a:bodyPr/>
          <a:lstStyle/>
          <a:p>
            <a:r>
              <a:rPr lang="ro-RO"/>
              <a:t>Vasile George-Cristian</a:t>
            </a:r>
          </a:p>
          <a:p>
            <a:r>
              <a:rPr lang="ro-RO"/>
              <a:t>Grupa 131</a:t>
            </a:r>
            <a:endParaRPr lang="en-US"/>
          </a:p>
        </p:txBody>
      </p:sp>
    </p:spTree>
    <p:extLst>
      <p:ext uri="{BB962C8B-B14F-4D97-AF65-F5344CB8AC3E}">
        <p14:creationId xmlns:p14="http://schemas.microsoft.com/office/powerpoint/2010/main" val="775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a:t>
            </a:r>
            <a:r>
              <a:rPr lang="en-US"/>
              <a:t> cu valoare constant</a:t>
            </a:r>
            <a:r>
              <a:rPr lang="ro-RO"/>
              <a:t>ă</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4084647636"/>
              </p:ext>
            </p:extLst>
          </p:nvPr>
        </p:nvGraphicFramePr>
        <p:xfrm>
          <a:off x="802117" y="1712682"/>
          <a:ext cx="4992755" cy="343263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FFE473E-24E1-4249-9333-AB07F73869DE}"/>
              </a:ext>
            </a:extLst>
          </p:cNvPr>
          <p:cNvSpPr txBox="1"/>
          <p:nvPr/>
        </p:nvSpPr>
        <p:spPr>
          <a:xfrm>
            <a:off x="1066799" y="5080000"/>
            <a:ext cx="4386549" cy="738664"/>
          </a:xfrm>
          <a:prstGeom prst="rect">
            <a:avLst/>
          </a:prstGeom>
          <a:noFill/>
        </p:spPr>
        <p:txBody>
          <a:bodyPr wrap="square" rtlCol="0">
            <a:spAutoFit/>
          </a:bodyPr>
          <a:lstStyle/>
          <a:p>
            <a:r>
              <a:rPr lang="en-US" sz="1400"/>
              <a:t>Observa</a:t>
            </a:r>
            <a:r>
              <a:rPr lang="ro-RO" sz="1400"/>
              <a:t>ții</a:t>
            </a:r>
            <a:r>
              <a:rPr lang="en-US" sz="1400"/>
              <a:t>: De</a:t>
            </a:r>
            <a:r>
              <a:rPr lang="ro-RO" sz="1400"/>
              <a:t>și sunt doar 1000 de numere, counting sort trebuie să parcurgă toate cele 10^8 elemente ale array-ului de frecvență.</a:t>
            </a:r>
            <a:endParaRPr lang="en-US" sz="1400"/>
          </a:p>
        </p:txBody>
      </p:sp>
      <p:graphicFrame>
        <p:nvGraphicFramePr>
          <p:cNvPr id="7" name="Chart 6">
            <a:extLst>
              <a:ext uri="{FF2B5EF4-FFF2-40B4-BE49-F238E27FC236}">
                <a16:creationId xmlns:a16="http://schemas.microsoft.com/office/drawing/2014/main" id="{9241001E-914A-4BC6-93ED-5458DD410564}"/>
              </a:ext>
            </a:extLst>
          </p:cNvPr>
          <p:cNvGraphicFramePr/>
          <p:nvPr>
            <p:extLst>
              <p:ext uri="{D42A27DB-BD31-4B8C-83A1-F6EECF244321}">
                <p14:modId xmlns:p14="http://schemas.microsoft.com/office/powerpoint/2010/main" val="2460755661"/>
              </p:ext>
            </p:extLst>
          </p:nvPr>
        </p:nvGraphicFramePr>
        <p:xfrm>
          <a:off x="6397130" y="1712682"/>
          <a:ext cx="4992754" cy="34326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1D7EDED-7920-4E0E-9C16-64586A8DCCF3}"/>
              </a:ext>
            </a:extLst>
          </p:cNvPr>
          <p:cNvSpPr txBox="1"/>
          <p:nvPr/>
        </p:nvSpPr>
        <p:spPr>
          <a:xfrm>
            <a:off x="6397130" y="5080000"/>
            <a:ext cx="4728070" cy="523220"/>
          </a:xfrm>
          <a:prstGeom prst="rect">
            <a:avLst/>
          </a:prstGeom>
          <a:noFill/>
        </p:spPr>
        <p:txBody>
          <a:bodyPr wrap="square" rtlCol="0">
            <a:spAutoFit/>
          </a:bodyPr>
          <a:lstStyle/>
          <a:p>
            <a:r>
              <a:rPr lang="en-US" sz="1400"/>
              <a:t>Observa</a:t>
            </a:r>
            <a:r>
              <a:rPr lang="ro-RO" sz="1400"/>
              <a:t>ții</a:t>
            </a:r>
            <a:r>
              <a:rPr lang="en-US" sz="1400"/>
              <a:t>:</a:t>
            </a:r>
            <a:r>
              <a:rPr lang="ro-RO" sz="1400"/>
              <a:t> Quicksort este foarte încet, fiind în worst-case = O(n^2).</a:t>
            </a:r>
            <a:endParaRPr lang="en-US" sz="1400"/>
          </a:p>
        </p:txBody>
      </p:sp>
    </p:spTree>
    <p:extLst>
      <p:ext uri="{BB962C8B-B14F-4D97-AF65-F5344CB8AC3E}">
        <p14:creationId xmlns:p14="http://schemas.microsoft.com/office/powerpoint/2010/main" val="391938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6B093FB-4426-48D8-972D-BECA82213428}"/>
              </a:ext>
            </a:extLst>
          </p:cNvPr>
          <p:cNvGraphicFramePr/>
          <p:nvPr>
            <p:extLst>
              <p:ext uri="{D42A27DB-BD31-4B8C-83A1-F6EECF244321}">
                <p14:modId xmlns:p14="http://schemas.microsoft.com/office/powerpoint/2010/main" val="1700129062"/>
              </p:ext>
            </p:extLst>
          </p:nvPr>
        </p:nvGraphicFramePr>
        <p:xfrm>
          <a:off x="689500" y="953038"/>
          <a:ext cx="5227558" cy="37781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B7205EC-BE79-4FD6-B751-FE16426658FA}"/>
              </a:ext>
            </a:extLst>
          </p:cNvPr>
          <p:cNvGraphicFramePr/>
          <p:nvPr>
            <p:extLst>
              <p:ext uri="{D42A27DB-BD31-4B8C-83A1-F6EECF244321}">
                <p14:modId xmlns:p14="http://schemas.microsoft.com/office/powerpoint/2010/main" val="3970336526"/>
              </p:ext>
            </p:extLst>
          </p:nvPr>
        </p:nvGraphicFramePr>
        <p:xfrm>
          <a:off x="6274943" y="953041"/>
          <a:ext cx="5391919" cy="377817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BA1CA9A-FAC9-4FDB-8EA0-673AEC3A161C}"/>
              </a:ext>
            </a:extLst>
          </p:cNvPr>
          <p:cNvSpPr txBox="1"/>
          <p:nvPr/>
        </p:nvSpPr>
        <p:spPr>
          <a:xfrm>
            <a:off x="3764152" y="4731210"/>
            <a:ext cx="5050286" cy="1815882"/>
          </a:xfrm>
          <a:prstGeom prst="rect">
            <a:avLst/>
          </a:prstGeom>
          <a:noFill/>
        </p:spPr>
        <p:txBody>
          <a:bodyPr wrap="square" rtlCol="0">
            <a:spAutoFit/>
          </a:bodyPr>
          <a:lstStyle/>
          <a:p>
            <a:r>
              <a:rPr lang="en-US" sz="1400" dirty="0" err="1"/>
              <a:t>Observa</a:t>
            </a:r>
            <a:r>
              <a:rPr lang="ro-RO" sz="1400"/>
              <a:t>ții</a:t>
            </a:r>
            <a:r>
              <a:rPr lang="en-US" sz="1400"/>
              <a:t>:</a:t>
            </a:r>
            <a:r>
              <a:rPr lang="ro-RO" sz="1400"/>
              <a:t> </a:t>
            </a:r>
          </a:p>
          <a:p>
            <a:pPr marL="285750" indent="-285750">
              <a:buFont typeface="Arial" panose="020B0604020202020204" pitchFamily="34" charset="0"/>
              <a:buChar char="•"/>
            </a:pPr>
            <a:r>
              <a:rPr lang="en-US" sz="1400"/>
              <a:t>Radix sort-ul </a:t>
            </a:r>
            <a:r>
              <a:rPr lang="ro-RO" sz="1400"/>
              <a:t>în baza 8 este mai încet decât cel în baza 2 când nu se face nicio interschimbare.</a:t>
            </a:r>
          </a:p>
          <a:p>
            <a:pPr marL="285750" indent="-285750">
              <a:buFont typeface="Arial" panose="020B0604020202020204" pitchFamily="34" charset="0"/>
              <a:buChar char="•"/>
            </a:pPr>
            <a:r>
              <a:rPr lang="ro-RO" sz="1400"/>
              <a:t>Sortarea nativă C++ STL este rapidă în acest caz</a:t>
            </a:r>
          </a:p>
          <a:p>
            <a:pPr marL="285750" indent="-285750">
              <a:buFont typeface="Arial" panose="020B0604020202020204" pitchFamily="34" charset="0"/>
              <a:buChar char="•"/>
            </a:pPr>
            <a:r>
              <a:rPr lang="ro-RO" sz="1400"/>
              <a:t>Bubble sort-ul și Quick sort-ul cu verificare sunt rapide deoarece elementele sunt deja sortate, deci parcurg array-ul doar o dată. </a:t>
            </a:r>
          </a:p>
          <a:p>
            <a:pPr marL="285750" indent="-285750">
              <a:buFont typeface="Arial" panose="020B0604020202020204" pitchFamily="34" charset="0"/>
              <a:buChar char="•"/>
            </a:pPr>
            <a:endParaRPr lang="ro-RO" sz="1400"/>
          </a:p>
        </p:txBody>
      </p:sp>
    </p:spTree>
    <p:extLst>
      <p:ext uri="{BB962C8B-B14F-4D97-AF65-F5344CB8AC3E}">
        <p14:creationId xmlns:p14="http://schemas.microsoft.com/office/powerpoint/2010/main" val="69440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 sortate</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1071924106"/>
              </p:ext>
            </p:extLst>
          </p:nvPr>
        </p:nvGraphicFramePr>
        <p:xfrm>
          <a:off x="783647" y="1712682"/>
          <a:ext cx="4996537"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5570F11-D88F-4860-B9CF-424F403C51F4}"/>
              </a:ext>
            </a:extLst>
          </p:cNvPr>
          <p:cNvGraphicFramePr/>
          <p:nvPr>
            <p:extLst>
              <p:ext uri="{D42A27DB-BD31-4B8C-83A1-F6EECF244321}">
                <p14:modId xmlns:p14="http://schemas.microsoft.com/office/powerpoint/2010/main" val="3549676664"/>
              </p:ext>
            </p:extLst>
          </p:nvPr>
        </p:nvGraphicFramePr>
        <p:xfrm>
          <a:off x="6096001" y="1712682"/>
          <a:ext cx="5312354" cy="3432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473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19B61FB-66F2-4066-A7C5-D24A8C11DBB9}"/>
              </a:ext>
            </a:extLst>
          </p:cNvPr>
          <p:cNvGraphicFramePr/>
          <p:nvPr>
            <p:extLst>
              <p:ext uri="{D42A27DB-BD31-4B8C-83A1-F6EECF244321}">
                <p14:modId xmlns:p14="http://schemas.microsoft.com/office/powerpoint/2010/main" val="2709597047"/>
              </p:ext>
            </p:extLst>
          </p:nvPr>
        </p:nvGraphicFramePr>
        <p:xfrm>
          <a:off x="3262272" y="346590"/>
          <a:ext cx="5667455" cy="382880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0EDEBDF-C535-4BFC-8ABB-9C30178EF54F}"/>
              </a:ext>
            </a:extLst>
          </p:cNvPr>
          <p:cNvSpPr txBox="1"/>
          <p:nvPr/>
        </p:nvSpPr>
        <p:spPr>
          <a:xfrm>
            <a:off x="3112655" y="4175393"/>
            <a:ext cx="7490690" cy="1754326"/>
          </a:xfrm>
          <a:prstGeom prst="rect">
            <a:avLst/>
          </a:prstGeom>
          <a:noFill/>
        </p:spPr>
        <p:txBody>
          <a:bodyPr wrap="square" rtlCol="0">
            <a:spAutoFit/>
          </a:bodyPr>
          <a:lstStyle/>
          <a:p>
            <a:r>
              <a:rPr lang="en-US"/>
              <a:t>Observa</a:t>
            </a:r>
            <a:r>
              <a:rPr lang="ro-RO"/>
              <a:t>ții</a:t>
            </a:r>
            <a:r>
              <a:rPr lang="en-US"/>
              <a:t>:</a:t>
            </a:r>
          </a:p>
          <a:p>
            <a:pPr marL="285750" indent="-285750">
              <a:buFont typeface="Arial" panose="020B0604020202020204" pitchFamily="34" charset="0"/>
              <a:buChar char="•"/>
            </a:pPr>
            <a:r>
              <a:rPr lang="en-US"/>
              <a:t>Quick sort-ul </a:t>
            </a:r>
            <a:r>
              <a:rPr lang="ro-RO"/>
              <a:t>este rapid datorită folosirii medianei de 3.</a:t>
            </a:r>
          </a:p>
          <a:p>
            <a:pPr marL="285750" indent="-285750">
              <a:buFont typeface="Arial" panose="020B0604020202020204" pitchFamily="34" charset="0"/>
              <a:buChar char="•"/>
            </a:pPr>
            <a:r>
              <a:rPr lang="ro-RO"/>
              <a:t>Radix sort-ul în baza 8 este mai rapid ca cel în baza 2 în acest caz. Presupun că cel în baza 2 este încetinit de interschimbări, având de 4 ori mai multe </a:t>
            </a:r>
            <a:r>
              <a:rPr lang="en-US"/>
              <a:t>“unit</a:t>
            </a:r>
            <a:r>
              <a:rPr lang="ro-RO"/>
              <a:t>ăți</a:t>
            </a:r>
            <a:r>
              <a:rPr lang="en-US"/>
              <a:t>”</a:t>
            </a:r>
            <a:r>
              <a:rPr lang="ro-RO"/>
              <a:t> pe care le parcurge.</a:t>
            </a:r>
          </a:p>
          <a:p>
            <a:pPr marL="285750" indent="-285750">
              <a:buFont typeface="Arial" panose="020B0604020202020204" pitchFamily="34" charset="0"/>
              <a:buChar char="•"/>
            </a:pPr>
            <a:r>
              <a:rPr lang="ro-RO"/>
              <a:t>Sortarea nativă C++ din STL este destul de înceată pe vectori sortați.</a:t>
            </a:r>
            <a:endParaRPr lang="en-US"/>
          </a:p>
        </p:txBody>
      </p:sp>
    </p:spTree>
    <p:extLst>
      <p:ext uri="{BB962C8B-B14F-4D97-AF65-F5344CB8AC3E}">
        <p14:creationId xmlns:p14="http://schemas.microsoft.com/office/powerpoint/2010/main" val="195935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 sortate descrescător</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2097832893"/>
              </p:ext>
            </p:extLst>
          </p:nvPr>
        </p:nvGraphicFramePr>
        <p:xfrm>
          <a:off x="783647" y="1712682"/>
          <a:ext cx="4996537"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5570F11-D88F-4860-B9CF-424F403C51F4}"/>
              </a:ext>
            </a:extLst>
          </p:cNvPr>
          <p:cNvGraphicFramePr/>
          <p:nvPr>
            <p:extLst>
              <p:ext uri="{D42A27DB-BD31-4B8C-83A1-F6EECF244321}">
                <p14:modId xmlns:p14="http://schemas.microsoft.com/office/powerpoint/2010/main" val="1353666482"/>
              </p:ext>
            </p:extLst>
          </p:nvPr>
        </p:nvGraphicFramePr>
        <p:xfrm>
          <a:off x="6256421" y="1712681"/>
          <a:ext cx="5454316" cy="34326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2813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19B61FB-66F2-4066-A7C5-D24A8C11DBB9}"/>
              </a:ext>
            </a:extLst>
          </p:cNvPr>
          <p:cNvGraphicFramePr/>
          <p:nvPr>
            <p:extLst>
              <p:ext uri="{D42A27DB-BD31-4B8C-83A1-F6EECF244321}">
                <p14:modId xmlns:p14="http://schemas.microsoft.com/office/powerpoint/2010/main" val="3497687506"/>
              </p:ext>
            </p:extLst>
          </p:nvPr>
        </p:nvGraphicFramePr>
        <p:xfrm>
          <a:off x="3262272" y="811811"/>
          <a:ext cx="5667455" cy="382880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0EDEBDF-C535-4BFC-8ABB-9C30178EF54F}"/>
              </a:ext>
            </a:extLst>
          </p:cNvPr>
          <p:cNvSpPr txBox="1"/>
          <p:nvPr/>
        </p:nvSpPr>
        <p:spPr>
          <a:xfrm>
            <a:off x="2350654" y="4640614"/>
            <a:ext cx="7627535" cy="646331"/>
          </a:xfrm>
          <a:prstGeom prst="rect">
            <a:avLst/>
          </a:prstGeom>
          <a:noFill/>
        </p:spPr>
        <p:txBody>
          <a:bodyPr wrap="square" rtlCol="0">
            <a:spAutoFit/>
          </a:bodyPr>
          <a:lstStyle/>
          <a:p>
            <a:r>
              <a:rPr lang="ro-RO"/>
              <a:t>Observații</a:t>
            </a:r>
            <a:r>
              <a:rPr lang="en-US"/>
              <a:t>:</a:t>
            </a:r>
            <a:r>
              <a:rPr lang="ro-RO"/>
              <a:t> Quick sort-ul este mai încet în toate cazurile în comparație cu testele pentru array-uri</a:t>
            </a:r>
            <a:r>
              <a:rPr lang="en-US"/>
              <a:t> sorta</a:t>
            </a:r>
            <a:r>
              <a:rPr lang="ro-RO"/>
              <a:t>te crescător, pe când celelalte sortări au timpi apropiați.</a:t>
            </a:r>
          </a:p>
        </p:txBody>
      </p:sp>
    </p:spTree>
    <p:extLst>
      <p:ext uri="{BB962C8B-B14F-4D97-AF65-F5344CB8AC3E}">
        <p14:creationId xmlns:p14="http://schemas.microsoft.com/office/powerpoint/2010/main" val="180158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C7C3-18D3-4252-8261-0DFAAE95F63C}"/>
              </a:ext>
            </a:extLst>
          </p:cNvPr>
          <p:cNvSpPr>
            <a:spLocks noGrp="1"/>
          </p:cNvSpPr>
          <p:nvPr>
            <p:ph type="title" idx="4294967295"/>
          </p:nvPr>
        </p:nvSpPr>
        <p:spPr>
          <a:xfrm>
            <a:off x="1066800" y="263884"/>
            <a:ext cx="10058400" cy="701675"/>
          </a:xfrm>
        </p:spPr>
        <p:txBody>
          <a:bodyPr>
            <a:normAutofit fontScale="90000"/>
          </a:bodyPr>
          <a:lstStyle/>
          <a:p>
            <a:pPr algn="ctr"/>
            <a:r>
              <a:rPr lang="en-US"/>
              <a:t>Array</a:t>
            </a:r>
            <a:r>
              <a:rPr lang="ro-RO"/>
              <a:t>-uri</a:t>
            </a:r>
            <a:r>
              <a:rPr lang="en-US"/>
              <a:t> cu valo</a:t>
            </a:r>
            <a:r>
              <a:rPr lang="ro-RO"/>
              <a:t>ri aleatoare</a:t>
            </a:r>
            <a:endParaRPr lang="en-US"/>
          </a:p>
        </p:txBody>
      </p:sp>
      <p:graphicFrame>
        <p:nvGraphicFramePr>
          <p:cNvPr id="6" name="Chart 5">
            <a:extLst>
              <a:ext uri="{FF2B5EF4-FFF2-40B4-BE49-F238E27FC236}">
                <a16:creationId xmlns:a16="http://schemas.microsoft.com/office/drawing/2014/main" id="{3E27C41B-B495-4F3D-8925-F92997258DBE}"/>
              </a:ext>
            </a:extLst>
          </p:cNvPr>
          <p:cNvGraphicFramePr/>
          <p:nvPr>
            <p:extLst>
              <p:ext uri="{D42A27DB-BD31-4B8C-83A1-F6EECF244321}">
                <p14:modId xmlns:p14="http://schemas.microsoft.com/office/powerpoint/2010/main" val="3317339304"/>
              </p:ext>
            </p:extLst>
          </p:nvPr>
        </p:nvGraphicFramePr>
        <p:xfrm>
          <a:off x="783647" y="1712682"/>
          <a:ext cx="4388719"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5570F11-D88F-4860-B9CF-424F403C51F4}"/>
              </a:ext>
            </a:extLst>
          </p:cNvPr>
          <p:cNvGraphicFramePr/>
          <p:nvPr>
            <p:extLst>
              <p:ext uri="{D42A27DB-BD31-4B8C-83A1-F6EECF244321}">
                <p14:modId xmlns:p14="http://schemas.microsoft.com/office/powerpoint/2010/main" val="4263107444"/>
              </p:ext>
            </p:extLst>
          </p:nvPr>
        </p:nvGraphicFramePr>
        <p:xfrm>
          <a:off x="7019635" y="1712682"/>
          <a:ext cx="4388719" cy="343263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9EE3CE4-110E-4811-B56F-0BCE4E09146C}"/>
              </a:ext>
            </a:extLst>
          </p:cNvPr>
          <p:cNvSpPr txBox="1"/>
          <p:nvPr/>
        </p:nvSpPr>
        <p:spPr>
          <a:xfrm>
            <a:off x="785817" y="5057966"/>
            <a:ext cx="4386549" cy="738664"/>
          </a:xfrm>
          <a:prstGeom prst="rect">
            <a:avLst/>
          </a:prstGeom>
          <a:noFill/>
        </p:spPr>
        <p:txBody>
          <a:bodyPr wrap="square" rtlCol="0">
            <a:spAutoFit/>
          </a:bodyPr>
          <a:lstStyle/>
          <a:p>
            <a:r>
              <a:rPr lang="en-US" sz="1400"/>
              <a:t>Observa</a:t>
            </a:r>
            <a:r>
              <a:rPr lang="ro-RO" sz="1400"/>
              <a:t>ții</a:t>
            </a:r>
            <a:r>
              <a:rPr lang="en-US" sz="1400"/>
              <a:t>: De</a:t>
            </a:r>
            <a:r>
              <a:rPr lang="ro-RO" sz="1400"/>
              <a:t>și numerele sunt aleatoare</a:t>
            </a:r>
            <a:r>
              <a:rPr lang="en-US" sz="1400"/>
              <a:t> quick sort-ul este foarte </a:t>
            </a:r>
            <a:r>
              <a:rPr lang="ro-RO" sz="1400"/>
              <a:t>încet deoarece un număr apare, în medie, de 100 de ori.</a:t>
            </a:r>
            <a:endParaRPr lang="en-US" sz="1400"/>
          </a:p>
        </p:txBody>
      </p:sp>
    </p:spTree>
    <p:extLst>
      <p:ext uri="{BB962C8B-B14F-4D97-AF65-F5344CB8AC3E}">
        <p14:creationId xmlns:p14="http://schemas.microsoft.com/office/powerpoint/2010/main" val="410034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6B093FB-4426-48D8-972D-BECA82213428}"/>
              </a:ext>
            </a:extLst>
          </p:cNvPr>
          <p:cNvGraphicFramePr/>
          <p:nvPr>
            <p:extLst>
              <p:ext uri="{D42A27DB-BD31-4B8C-83A1-F6EECF244321}">
                <p14:modId xmlns:p14="http://schemas.microsoft.com/office/powerpoint/2010/main" val="387019046"/>
              </p:ext>
            </p:extLst>
          </p:nvPr>
        </p:nvGraphicFramePr>
        <p:xfrm>
          <a:off x="834688" y="893563"/>
          <a:ext cx="4736860" cy="3432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B7205EC-BE79-4FD6-B751-FE16426658FA}"/>
              </a:ext>
            </a:extLst>
          </p:cNvPr>
          <p:cNvGraphicFramePr/>
          <p:nvPr>
            <p:extLst>
              <p:ext uri="{D42A27DB-BD31-4B8C-83A1-F6EECF244321}">
                <p14:modId xmlns:p14="http://schemas.microsoft.com/office/powerpoint/2010/main" val="1964661202"/>
              </p:ext>
            </p:extLst>
          </p:nvPr>
        </p:nvGraphicFramePr>
        <p:xfrm>
          <a:off x="6272463" y="893563"/>
          <a:ext cx="5342021" cy="343263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F5A70FB-0E24-4CD1-A9D3-CD1123519C8F}"/>
              </a:ext>
            </a:extLst>
          </p:cNvPr>
          <p:cNvSpPr txBox="1"/>
          <p:nvPr/>
        </p:nvSpPr>
        <p:spPr>
          <a:xfrm>
            <a:off x="3570857" y="4538705"/>
            <a:ext cx="5050286" cy="954107"/>
          </a:xfrm>
          <a:prstGeom prst="rect">
            <a:avLst/>
          </a:prstGeom>
          <a:noFill/>
        </p:spPr>
        <p:txBody>
          <a:bodyPr wrap="square" rtlCol="0">
            <a:spAutoFit/>
          </a:bodyPr>
          <a:lstStyle/>
          <a:p>
            <a:r>
              <a:rPr lang="en-US" sz="1400" dirty="0" err="1"/>
              <a:t>Observa</a:t>
            </a:r>
            <a:r>
              <a:rPr lang="ro-RO" sz="1400"/>
              <a:t>ții</a:t>
            </a:r>
            <a:r>
              <a:rPr lang="en-US" sz="1400"/>
              <a:t>:</a:t>
            </a:r>
            <a:r>
              <a:rPr lang="ro-RO" sz="1400"/>
              <a:t> </a:t>
            </a:r>
            <a:r>
              <a:rPr lang="en-US" sz="1400"/>
              <a:t>Compararea acestor teste ne </a:t>
            </a:r>
            <a:r>
              <a:rPr lang="ro-RO" sz="1400"/>
              <a:t>dezvăluie un detaliu interesant. Deși radix sortul este singura sortare care are complexitatea influențată de numărul maxim din array, durata de executare a tuturor algoritmilor de sortare crește (neglijabil).  </a:t>
            </a:r>
          </a:p>
        </p:txBody>
      </p:sp>
    </p:spTree>
    <p:extLst>
      <p:ext uri="{BB962C8B-B14F-4D97-AF65-F5344CB8AC3E}">
        <p14:creationId xmlns:p14="http://schemas.microsoft.com/office/powerpoint/2010/main" val="176625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B7205EC-BE79-4FD6-B751-FE16426658FA}"/>
              </a:ext>
            </a:extLst>
          </p:cNvPr>
          <p:cNvGraphicFramePr/>
          <p:nvPr>
            <p:extLst>
              <p:ext uri="{D42A27DB-BD31-4B8C-83A1-F6EECF244321}">
                <p14:modId xmlns:p14="http://schemas.microsoft.com/office/powerpoint/2010/main" val="3219527412"/>
              </p:ext>
            </p:extLst>
          </p:nvPr>
        </p:nvGraphicFramePr>
        <p:xfrm>
          <a:off x="6256421" y="893563"/>
          <a:ext cx="5325979" cy="343263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F5A70FB-0E24-4CD1-A9D3-CD1123519C8F}"/>
              </a:ext>
            </a:extLst>
          </p:cNvPr>
          <p:cNvSpPr txBox="1"/>
          <p:nvPr/>
        </p:nvSpPr>
        <p:spPr>
          <a:xfrm>
            <a:off x="3570857" y="4478876"/>
            <a:ext cx="5050286" cy="1169551"/>
          </a:xfrm>
          <a:prstGeom prst="rect">
            <a:avLst/>
          </a:prstGeom>
          <a:noFill/>
        </p:spPr>
        <p:txBody>
          <a:bodyPr wrap="square" rtlCol="0">
            <a:spAutoFit/>
          </a:bodyPr>
          <a:lstStyle/>
          <a:p>
            <a:r>
              <a:rPr lang="en-US" sz="1400"/>
              <a:t>Observa</a:t>
            </a:r>
            <a:r>
              <a:rPr lang="ro-RO" sz="1400"/>
              <a:t>ții</a:t>
            </a:r>
            <a:r>
              <a:rPr lang="en-US" sz="1400"/>
              <a:t>:</a:t>
            </a:r>
            <a:r>
              <a:rPr lang="ro-RO" sz="1400"/>
              <a:t> </a:t>
            </a:r>
          </a:p>
          <a:p>
            <a:pPr marL="285750" indent="-285750">
              <a:buFont typeface="Arial" panose="020B0604020202020204" pitchFamily="34" charset="0"/>
              <a:buChar char="•"/>
            </a:pPr>
            <a:r>
              <a:rPr lang="ro-RO" sz="1400"/>
              <a:t>Quick sort are acee</a:t>
            </a:r>
            <a:r>
              <a:rPr lang="en-US" sz="1400"/>
              <a:t>a</a:t>
            </a:r>
            <a:r>
              <a:rPr lang="ro-RO" sz="1400"/>
              <a:t>și complexitate timp ca și merge sort (O(nlogn)) dar este </a:t>
            </a:r>
            <a:r>
              <a:rPr lang="en-US" sz="1400"/>
              <a:t>considerabil mai </a:t>
            </a:r>
            <a:r>
              <a:rPr lang="ro-RO" sz="1400"/>
              <a:t>încet.</a:t>
            </a:r>
          </a:p>
          <a:p>
            <a:pPr marL="285750" indent="-285750">
              <a:buFont typeface="Arial" panose="020B0604020202020204" pitchFamily="34" charset="0"/>
              <a:buChar char="•"/>
            </a:pPr>
            <a:r>
              <a:rPr lang="ro-RO" sz="1400"/>
              <a:t>Atât algoritmii O(nlogn) cât și radix sortul prezintă o creștere comparabilă dacă N crește de la 10^6 la 10^7.</a:t>
            </a:r>
          </a:p>
        </p:txBody>
      </p:sp>
      <p:graphicFrame>
        <p:nvGraphicFramePr>
          <p:cNvPr id="6" name="Chart 5">
            <a:extLst>
              <a:ext uri="{FF2B5EF4-FFF2-40B4-BE49-F238E27FC236}">
                <a16:creationId xmlns:a16="http://schemas.microsoft.com/office/drawing/2014/main" id="{BCD10F28-12EF-46A4-8586-C53EED473279}"/>
              </a:ext>
            </a:extLst>
          </p:cNvPr>
          <p:cNvGraphicFramePr/>
          <p:nvPr>
            <p:extLst>
              <p:ext uri="{D42A27DB-BD31-4B8C-83A1-F6EECF244321}">
                <p14:modId xmlns:p14="http://schemas.microsoft.com/office/powerpoint/2010/main" val="2953262219"/>
              </p:ext>
            </p:extLst>
          </p:nvPr>
        </p:nvGraphicFramePr>
        <p:xfrm>
          <a:off x="609600" y="893563"/>
          <a:ext cx="5325980" cy="3432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641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5D6F-9648-4015-84F2-5EA961FA8271}"/>
              </a:ext>
            </a:extLst>
          </p:cNvPr>
          <p:cNvSpPr>
            <a:spLocks noGrp="1"/>
          </p:cNvSpPr>
          <p:nvPr>
            <p:ph type="title"/>
          </p:nvPr>
        </p:nvSpPr>
        <p:spPr/>
        <p:txBody>
          <a:bodyPr/>
          <a:lstStyle/>
          <a:p>
            <a:r>
              <a:rPr lang="ro-RO"/>
              <a:t>Concluzii</a:t>
            </a:r>
            <a:endParaRPr lang="en-US"/>
          </a:p>
        </p:txBody>
      </p:sp>
      <p:sp>
        <p:nvSpPr>
          <p:cNvPr id="3" name="Content Placeholder 2">
            <a:extLst>
              <a:ext uri="{FF2B5EF4-FFF2-40B4-BE49-F238E27FC236}">
                <a16:creationId xmlns:a16="http://schemas.microsoft.com/office/drawing/2014/main" id="{89329D2C-F5D5-4A40-AB51-6463D6BED5AF}"/>
              </a:ext>
            </a:extLst>
          </p:cNvPr>
          <p:cNvSpPr>
            <a:spLocks noGrp="1"/>
          </p:cNvSpPr>
          <p:nvPr>
            <p:ph idx="1"/>
          </p:nvPr>
        </p:nvSpPr>
        <p:spPr/>
        <p:txBody>
          <a:bodyPr/>
          <a:lstStyle/>
          <a:p>
            <a:pPr>
              <a:buFont typeface="Arial" panose="020B0604020202020204" pitchFamily="34" charset="0"/>
              <a:buChar char="•"/>
            </a:pPr>
            <a:r>
              <a:rPr lang="ro-RO"/>
              <a:t> Cel mai rapid algoritm de sortare pentru numere mai mici ca 10^7 este counting sort</a:t>
            </a:r>
            <a:r>
              <a:rPr lang="en-US"/>
              <a:t>.</a:t>
            </a:r>
            <a:r>
              <a:rPr lang="ro-RO"/>
              <a:t> Dacă avem de sortat puține numere</a:t>
            </a:r>
            <a:r>
              <a:rPr lang="en-US"/>
              <a:t> mari</a:t>
            </a:r>
            <a:r>
              <a:rPr lang="ro-RO"/>
              <a:t> (ex</a:t>
            </a:r>
            <a:r>
              <a:rPr lang="en-US"/>
              <a:t>: N=100 Max=10,000,000</a:t>
            </a:r>
            <a:r>
              <a:rPr lang="ro-RO"/>
              <a:t>)</a:t>
            </a:r>
            <a:r>
              <a:rPr lang="en-US"/>
              <a:t> counting sort ocup</a:t>
            </a:r>
            <a:r>
              <a:rPr lang="ro-RO"/>
              <a:t>ă mult mai multă memorie ca merge sort.</a:t>
            </a:r>
            <a:endParaRPr lang="en-US"/>
          </a:p>
          <a:p>
            <a:pPr>
              <a:buFont typeface="Arial" panose="020B0604020202020204" pitchFamily="34" charset="0"/>
              <a:buChar char="•"/>
            </a:pPr>
            <a:r>
              <a:rPr lang="en-US"/>
              <a:t> </a:t>
            </a:r>
            <a:r>
              <a:rPr lang="ro-RO"/>
              <a:t>Cel mai rapid algoritm de sortare pentru numere mari este merge sort.</a:t>
            </a:r>
          </a:p>
          <a:p>
            <a:pPr>
              <a:buFont typeface="Arial" panose="020B0604020202020204" pitchFamily="34" charset="0"/>
              <a:buChar char="•"/>
            </a:pPr>
            <a:r>
              <a:rPr lang="ro-RO"/>
              <a:t> Dacă vrem să nu utilizăm memorie adițională cel mai rapid algoritm este C++ STL sort.</a:t>
            </a:r>
          </a:p>
          <a:p>
            <a:pPr>
              <a:buFont typeface="Arial" panose="020B0604020202020204" pitchFamily="34" charset="0"/>
              <a:buChar char="•"/>
            </a:pPr>
            <a:r>
              <a:rPr lang="ro-RO"/>
              <a:t> Radix sort-ul (fără operații pe biți) în bază 8 este mai rapid ca cel în bază 2 pe majoritatea cazurilor. Radix sort-ul cu operații pe biți este de </a:t>
            </a:r>
            <a:r>
              <a:rPr lang="en-US"/>
              <a:t>~2 ori mai rapid ca cel </a:t>
            </a:r>
            <a:r>
              <a:rPr lang="ro-RO"/>
              <a:t>în bază 2.</a:t>
            </a:r>
          </a:p>
          <a:p>
            <a:pPr>
              <a:buFont typeface="Arial" panose="020B0604020202020204" pitchFamily="34" charset="0"/>
              <a:buChar char="•"/>
            </a:pPr>
            <a:r>
              <a:rPr lang="ro-RO"/>
              <a:t> Quick sort-ul care verifică dacă array-ul este sortat la fiecare pas nu este mai încet ca cel normal. </a:t>
            </a:r>
            <a:endParaRPr lang="en-US"/>
          </a:p>
        </p:txBody>
      </p:sp>
    </p:spTree>
    <p:extLst>
      <p:ext uri="{BB962C8B-B14F-4D97-AF65-F5344CB8AC3E}">
        <p14:creationId xmlns:p14="http://schemas.microsoft.com/office/powerpoint/2010/main" val="9538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9768-A3B2-4309-8C7A-019DF83A6B06}"/>
              </a:ext>
            </a:extLst>
          </p:cNvPr>
          <p:cNvSpPr>
            <a:spLocks noGrp="1"/>
          </p:cNvSpPr>
          <p:nvPr>
            <p:ph type="title"/>
          </p:nvPr>
        </p:nvSpPr>
        <p:spPr/>
        <p:txBody>
          <a:bodyPr/>
          <a:lstStyle/>
          <a:p>
            <a:r>
              <a:rPr lang="ro-RO"/>
              <a:t>Cuprins</a:t>
            </a:r>
            <a:endParaRPr lang="en-US"/>
          </a:p>
        </p:txBody>
      </p:sp>
      <p:sp>
        <p:nvSpPr>
          <p:cNvPr id="3" name="Content Placeholder 2">
            <a:extLst>
              <a:ext uri="{FF2B5EF4-FFF2-40B4-BE49-F238E27FC236}">
                <a16:creationId xmlns:a16="http://schemas.microsoft.com/office/drawing/2014/main" id="{4F03E4E6-65CD-41DF-9D8D-8453C93F24B4}"/>
              </a:ext>
            </a:extLst>
          </p:cNvPr>
          <p:cNvSpPr>
            <a:spLocks noGrp="1"/>
          </p:cNvSpPr>
          <p:nvPr>
            <p:ph idx="1"/>
          </p:nvPr>
        </p:nvSpPr>
        <p:spPr>
          <a:xfrm>
            <a:off x="1097280" y="1845733"/>
            <a:ext cx="10058400" cy="4410687"/>
          </a:xfrm>
        </p:spPr>
        <p:txBody>
          <a:bodyPr>
            <a:normAutofit/>
          </a:bodyPr>
          <a:lstStyle/>
          <a:p>
            <a:r>
              <a:rPr lang="en-US" sz="2800">
                <a:solidFill>
                  <a:schemeClr val="tx1"/>
                </a:solidFill>
              </a:rPr>
              <a:t>1. </a:t>
            </a:r>
            <a:r>
              <a:rPr lang="en-US" sz="2800" err="1">
                <a:solidFill>
                  <a:schemeClr val="tx1"/>
                </a:solidFill>
              </a:rPr>
              <a:t>Descrierea</a:t>
            </a:r>
            <a:r>
              <a:rPr lang="en-US" sz="2800">
                <a:solidFill>
                  <a:schemeClr val="tx1"/>
                </a:solidFill>
              </a:rPr>
              <a:t> </a:t>
            </a:r>
            <a:r>
              <a:rPr lang="en-US" sz="2800" err="1">
                <a:solidFill>
                  <a:schemeClr val="tx1"/>
                </a:solidFill>
              </a:rPr>
              <a:t>proiectului</a:t>
            </a:r>
            <a:r>
              <a:rPr lang="en-US" sz="2800">
                <a:solidFill>
                  <a:schemeClr val="tx1"/>
                </a:solidFill>
              </a:rPr>
              <a:t>/</a:t>
            </a:r>
            <a:r>
              <a:rPr lang="en-US" sz="2800" err="1">
                <a:solidFill>
                  <a:schemeClr val="tx1"/>
                </a:solidFill>
              </a:rPr>
              <a:t>codului</a:t>
            </a:r>
            <a:endParaRPr lang="en-US" sz="2800">
              <a:solidFill>
                <a:schemeClr val="tx1"/>
              </a:solidFill>
            </a:endParaRPr>
          </a:p>
          <a:p>
            <a:pPr lvl="1">
              <a:buFont typeface="Arial" panose="020B0604020202020204" pitchFamily="34" charset="0"/>
              <a:buChar char="•"/>
            </a:pPr>
            <a:r>
              <a:rPr lang="en-US" sz="1400">
                <a:solidFill>
                  <a:schemeClr val="tx1"/>
                </a:solidFill>
                <a:hlinkClick r:id="rId2" action="ppaction://hlinksldjump">
                  <a:extLst>
                    <a:ext uri="{A12FA001-AC4F-418D-AE19-62706E023703}">
                      <ahyp:hlinkClr xmlns:ahyp="http://schemas.microsoft.com/office/drawing/2018/hyperlinkcolor" val="tx"/>
                    </a:ext>
                  </a:extLst>
                </a:hlinkClick>
              </a:rPr>
              <a:t>Informa</a:t>
            </a:r>
            <a:r>
              <a:rPr lang="ro-RO" sz="1400">
                <a:solidFill>
                  <a:schemeClr val="tx1"/>
                </a:solidFill>
                <a:hlinkClick r:id="rId2" action="ppaction://hlinksldjump">
                  <a:extLst>
                    <a:ext uri="{A12FA001-AC4F-418D-AE19-62706E023703}">
                      <ahyp:hlinkClr xmlns:ahyp="http://schemas.microsoft.com/office/drawing/2018/hyperlinkcolor" val="tx"/>
                    </a:ext>
                  </a:extLst>
                </a:hlinkClick>
              </a:rPr>
              <a:t>ții generale despre proiect</a:t>
            </a:r>
            <a:endParaRPr lang="ro-RO" sz="1400">
              <a:solidFill>
                <a:schemeClr val="tx1"/>
              </a:solidFill>
            </a:endParaRPr>
          </a:p>
          <a:p>
            <a:pPr lvl="1">
              <a:buFont typeface="Arial" panose="020B0604020202020204" pitchFamily="34" charset="0"/>
              <a:buChar char="•"/>
            </a:pPr>
            <a:r>
              <a:rPr lang="ro-RO" sz="1400">
                <a:solidFill>
                  <a:schemeClr val="tx1"/>
                </a:solidFill>
                <a:hlinkClick r:id="rId3" action="ppaction://hlinksldjump">
                  <a:extLst>
                    <a:ext uri="{A12FA001-AC4F-418D-AE19-62706E023703}">
                      <ahyp:hlinkClr xmlns:ahyp="http://schemas.microsoft.com/office/drawing/2018/hyperlinkcolor" val="tx"/>
                    </a:ext>
                  </a:extLst>
                </a:hlinkClick>
              </a:rPr>
              <a:t>Surse externe</a:t>
            </a:r>
            <a:endParaRPr lang="en-US" sz="1400">
              <a:solidFill>
                <a:schemeClr val="tx1"/>
              </a:solidFill>
            </a:endParaRPr>
          </a:p>
          <a:p>
            <a:pPr lvl="1">
              <a:buFont typeface="Arial" panose="020B0604020202020204" pitchFamily="34" charset="0"/>
              <a:buChar char="•"/>
            </a:pPr>
            <a:r>
              <a:rPr lang="en-US" sz="1400" err="1">
                <a:solidFill>
                  <a:schemeClr val="tx1"/>
                </a:solidFill>
                <a:hlinkClick r:id="rId4" action="ppaction://hlinksldjump">
                  <a:extLst>
                    <a:ext uri="{A12FA001-AC4F-418D-AE19-62706E023703}">
                      <ahyp:hlinkClr xmlns:ahyp="http://schemas.microsoft.com/office/drawing/2018/hyperlinkcolor" val="tx"/>
                    </a:ext>
                  </a:extLst>
                </a:hlinkClick>
              </a:rPr>
              <a:t>Generarea</a:t>
            </a:r>
            <a:r>
              <a:rPr lang="en-US" sz="1400">
                <a:solidFill>
                  <a:schemeClr val="tx1"/>
                </a:solidFill>
                <a:hlinkClick r:id="rId4" action="ppaction://hlinksldjump">
                  <a:extLst>
                    <a:ext uri="{A12FA001-AC4F-418D-AE19-62706E023703}">
                      <ahyp:hlinkClr xmlns:ahyp="http://schemas.microsoft.com/office/drawing/2018/hyperlinkcolor" val="tx"/>
                    </a:ext>
                  </a:extLst>
                </a:hlinkClick>
              </a:rPr>
              <a:t> array-urilor</a:t>
            </a:r>
            <a:endParaRPr lang="ro-RO" sz="1400">
              <a:solidFill>
                <a:schemeClr val="tx1"/>
              </a:solidFill>
            </a:endParaRPr>
          </a:p>
          <a:p>
            <a:pPr lvl="1">
              <a:buFont typeface="Arial" panose="020B0604020202020204" pitchFamily="34" charset="0"/>
              <a:buChar char="•"/>
            </a:pPr>
            <a:r>
              <a:rPr lang="ro-RO" sz="1400">
                <a:solidFill>
                  <a:schemeClr val="tx1"/>
                </a:solidFill>
                <a:hlinkClick r:id="rId5" action="ppaction://hlinksldjump">
                  <a:extLst>
                    <a:ext uri="{A12FA001-AC4F-418D-AE19-62706E023703}">
                      <ahyp:hlinkClr xmlns:ahyp="http://schemas.microsoft.com/office/drawing/2018/hyperlinkcolor" val="tx"/>
                    </a:ext>
                  </a:extLst>
                </a:hlinkClick>
              </a:rPr>
              <a:t>Algoritmi de sortare folosiți</a:t>
            </a:r>
            <a:endParaRPr lang="en-US" sz="1400">
              <a:solidFill>
                <a:schemeClr val="tx1"/>
              </a:solidFill>
            </a:endParaRPr>
          </a:p>
          <a:p>
            <a:pPr lvl="1">
              <a:buFont typeface="Arial" panose="020B0604020202020204" pitchFamily="34" charset="0"/>
              <a:buChar char="•"/>
            </a:pPr>
            <a:r>
              <a:rPr lang="ro-RO" sz="1400">
                <a:solidFill>
                  <a:schemeClr val="tx1"/>
                </a:solidFill>
                <a:hlinkClick r:id="rId6" action="ppaction://hlinksldjump">
                  <a:extLst>
                    <a:ext uri="{A12FA001-AC4F-418D-AE19-62706E023703}">
                      <ahyp:hlinkClr xmlns:ahyp="http://schemas.microsoft.com/office/drawing/2018/hyperlinkcolor" val="tx"/>
                    </a:ext>
                  </a:extLst>
                </a:hlinkClick>
              </a:rPr>
              <a:t>Meniu</a:t>
            </a:r>
            <a:endParaRPr lang="en-US" sz="2800">
              <a:solidFill>
                <a:schemeClr val="tx1"/>
              </a:solidFill>
            </a:endParaRPr>
          </a:p>
          <a:p>
            <a:r>
              <a:rPr lang="en-US" sz="2800">
                <a:solidFill>
                  <a:schemeClr val="tx1"/>
                </a:solidFill>
              </a:rPr>
              <a:t>2. Compararea sort</a:t>
            </a:r>
            <a:r>
              <a:rPr lang="ro-RO" sz="2800">
                <a:solidFill>
                  <a:schemeClr val="tx1"/>
                </a:solidFill>
              </a:rPr>
              <a:t>ărilor</a:t>
            </a:r>
          </a:p>
          <a:p>
            <a:pPr lvl="1">
              <a:buFont typeface="Arial" panose="020B0604020202020204" pitchFamily="34" charset="0"/>
              <a:buChar char="•"/>
            </a:pPr>
            <a:r>
              <a:rPr lang="en-US" sz="1400">
                <a:solidFill>
                  <a:schemeClr val="tx1"/>
                </a:solidFill>
                <a:hlinkClick r:id="rId7" action="ppaction://hlinksldjump">
                  <a:extLst>
                    <a:ext uri="{A12FA001-AC4F-418D-AE19-62706E023703}">
                      <ahyp:hlinkClr xmlns:ahyp="http://schemas.microsoft.com/office/drawing/2018/hyperlinkcolor" val="tx"/>
                    </a:ext>
                  </a:extLst>
                </a:hlinkClick>
              </a:rPr>
              <a:t>Informa</a:t>
            </a:r>
            <a:r>
              <a:rPr lang="ro-RO" sz="1400">
                <a:solidFill>
                  <a:schemeClr val="tx1"/>
                </a:solidFill>
                <a:hlinkClick r:id="rId7" action="ppaction://hlinksldjump">
                  <a:extLst>
                    <a:ext uri="{A12FA001-AC4F-418D-AE19-62706E023703}">
                      <ahyp:hlinkClr xmlns:ahyp="http://schemas.microsoft.com/office/drawing/2018/hyperlinkcolor" val="tx"/>
                    </a:ext>
                  </a:extLst>
                </a:hlinkClick>
              </a:rPr>
              <a:t>ții despre teste</a:t>
            </a:r>
            <a:endParaRPr lang="ro-RO" sz="1400">
              <a:solidFill>
                <a:schemeClr val="tx1"/>
              </a:solidFill>
            </a:endParaRPr>
          </a:p>
          <a:p>
            <a:pPr lvl="1">
              <a:buFont typeface="Arial" panose="020B0604020202020204" pitchFamily="34" charset="0"/>
              <a:buChar char="•"/>
            </a:pPr>
            <a:r>
              <a:rPr lang="ro-RO" sz="1400">
                <a:solidFill>
                  <a:schemeClr val="tx1"/>
                </a:solidFill>
                <a:hlinkClick r:id="rId8" action="ppaction://hlinksldjump">
                  <a:extLst>
                    <a:ext uri="{A12FA001-AC4F-418D-AE19-62706E023703}">
                      <ahyp:hlinkClr xmlns:ahyp="http://schemas.microsoft.com/office/drawing/2018/hyperlinkcolor" val="tx"/>
                    </a:ext>
                  </a:extLst>
                </a:hlinkClick>
              </a:rPr>
              <a:t>Array-uri cu valoare constantă</a:t>
            </a:r>
            <a:endParaRPr lang="ro-RO" sz="1400">
              <a:solidFill>
                <a:schemeClr val="tx1"/>
              </a:solidFill>
            </a:endParaRPr>
          </a:p>
          <a:p>
            <a:pPr lvl="1">
              <a:buFont typeface="Arial" panose="020B0604020202020204" pitchFamily="34" charset="0"/>
              <a:buChar char="•"/>
            </a:pPr>
            <a:r>
              <a:rPr lang="ro-RO" sz="1400">
                <a:solidFill>
                  <a:schemeClr val="tx1"/>
                </a:solidFill>
                <a:hlinkClick r:id="rId9" action="ppaction://hlinksldjump">
                  <a:extLst>
                    <a:ext uri="{A12FA001-AC4F-418D-AE19-62706E023703}">
                      <ahyp:hlinkClr xmlns:ahyp="http://schemas.microsoft.com/office/drawing/2018/hyperlinkcolor" val="tx"/>
                    </a:ext>
                  </a:extLst>
                </a:hlinkClick>
              </a:rPr>
              <a:t>Array-uri sortate</a:t>
            </a:r>
            <a:endParaRPr lang="ro-RO" sz="1400">
              <a:solidFill>
                <a:schemeClr val="tx1"/>
              </a:solidFill>
            </a:endParaRPr>
          </a:p>
          <a:p>
            <a:pPr lvl="1">
              <a:buFont typeface="Arial" panose="020B0604020202020204" pitchFamily="34" charset="0"/>
              <a:buChar char="•"/>
            </a:pPr>
            <a:r>
              <a:rPr lang="ro-RO" sz="1400">
                <a:solidFill>
                  <a:schemeClr val="tx1"/>
                </a:solidFill>
                <a:hlinkClick r:id="rId10" action="ppaction://hlinksldjump">
                  <a:extLst>
                    <a:ext uri="{A12FA001-AC4F-418D-AE19-62706E023703}">
                      <ahyp:hlinkClr xmlns:ahyp="http://schemas.microsoft.com/office/drawing/2018/hyperlinkcolor" val="tx"/>
                    </a:ext>
                  </a:extLst>
                </a:hlinkClick>
              </a:rPr>
              <a:t>Array-uri sortate descrescător</a:t>
            </a:r>
            <a:endParaRPr lang="ro-RO" sz="1400">
              <a:solidFill>
                <a:schemeClr val="tx1"/>
              </a:solidFill>
            </a:endParaRPr>
          </a:p>
          <a:p>
            <a:pPr lvl="1">
              <a:buFont typeface="Arial" panose="020B0604020202020204" pitchFamily="34" charset="0"/>
              <a:buChar char="•"/>
            </a:pPr>
            <a:r>
              <a:rPr lang="ro-RO" sz="1400">
                <a:solidFill>
                  <a:schemeClr val="tx1"/>
                </a:solidFill>
                <a:hlinkClick r:id="rId11" action="ppaction://hlinksldjump">
                  <a:extLst>
                    <a:ext uri="{A12FA001-AC4F-418D-AE19-62706E023703}">
                      <ahyp:hlinkClr xmlns:ahyp="http://schemas.microsoft.com/office/drawing/2018/hyperlinkcolor" val="tx"/>
                    </a:ext>
                  </a:extLst>
                </a:hlinkClick>
              </a:rPr>
              <a:t>Array-uri cu valori aleatoare</a:t>
            </a:r>
            <a:endParaRPr lang="ro-RO" sz="1400">
              <a:solidFill>
                <a:schemeClr val="tx1"/>
              </a:solidFill>
            </a:endParaRPr>
          </a:p>
          <a:p>
            <a:r>
              <a:rPr lang="ro-RO" sz="2800">
                <a:solidFill>
                  <a:schemeClr val="tx1"/>
                </a:solidFill>
              </a:rPr>
              <a:t>3. </a:t>
            </a:r>
            <a:r>
              <a:rPr lang="ro-RO" sz="2800">
                <a:solidFill>
                  <a:schemeClr val="tx1"/>
                </a:solidFill>
                <a:hlinkClick r:id="rId12" action="ppaction://hlinksldjump">
                  <a:extLst>
                    <a:ext uri="{A12FA001-AC4F-418D-AE19-62706E023703}">
                      <ahyp:hlinkClr xmlns:ahyp="http://schemas.microsoft.com/office/drawing/2018/hyperlinkcolor" val="tx"/>
                    </a:ext>
                  </a:extLst>
                </a:hlinkClick>
              </a:rPr>
              <a:t>Concluzii</a:t>
            </a:r>
            <a:endParaRPr lang="ro-RO" sz="2800">
              <a:solidFill>
                <a:schemeClr val="tx1"/>
              </a:solidFill>
            </a:endParaRPr>
          </a:p>
          <a:p>
            <a:endParaRPr lang="ro-RO" sz="1400"/>
          </a:p>
          <a:p>
            <a:pPr marL="201168" lvl="1" indent="0">
              <a:buNone/>
            </a:pPr>
            <a:endParaRPr lang="ro-RO" sz="1400"/>
          </a:p>
          <a:p>
            <a:pPr marL="201168" lvl="1" indent="0">
              <a:buNone/>
            </a:pPr>
            <a:endParaRPr lang="ro-RO" sz="1400"/>
          </a:p>
          <a:p>
            <a:endParaRPr lang="en-US" sz="2800"/>
          </a:p>
        </p:txBody>
      </p:sp>
    </p:spTree>
    <p:extLst>
      <p:ext uri="{BB962C8B-B14F-4D97-AF65-F5344CB8AC3E}">
        <p14:creationId xmlns:p14="http://schemas.microsoft.com/office/powerpoint/2010/main" val="10223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629B-7392-448F-84C4-177B47BF08F1}"/>
              </a:ext>
            </a:extLst>
          </p:cNvPr>
          <p:cNvSpPr>
            <a:spLocks noGrp="1"/>
          </p:cNvSpPr>
          <p:nvPr>
            <p:ph type="title"/>
          </p:nvPr>
        </p:nvSpPr>
        <p:spPr/>
        <p:txBody>
          <a:bodyPr/>
          <a:lstStyle/>
          <a:p>
            <a:r>
              <a:rPr lang="ro-RO"/>
              <a:t>Informații generale despre proiect</a:t>
            </a:r>
            <a:endParaRPr lang="en-US"/>
          </a:p>
        </p:txBody>
      </p:sp>
      <p:sp>
        <p:nvSpPr>
          <p:cNvPr id="3" name="Content Placeholder 2">
            <a:extLst>
              <a:ext uri="{FF2B5EF4-FFF2-40B4-BE49-F238E27FC236}">
                <a16:creationId xmlns:a16="http://schemas.microsoft.com/office/drawing/2014/main" id="{4EC4DA09-C993-4D78-A965-FC53FA82C7B8}"/>
              </a:ext>
            </a:extLst>
          </p:cNvPr>
          <p:cNvSpPr>
            <a:spLocks noGrp="1"/>
          </p:cNvSpPr>
          <p:nvPr>
            <p:ph idx="1"/>
          </p:nvPr>
        </p:nvSpPr>
        <p:spPr/>
        <p:txBody>
          <a:bodyPr/>
          <a:lstStyle/>
          <a:p>
            <a:pPr>
              <a:buFont typeface="Arial" panose="020B0604020202020204" pitchFamily="34" charset="0"/>
              <a:buChar char="•"/>
            </a:pPr>
            <a:r>
              <a:rPr lang="en-US"/>
              <a:t> </a:t>
            </a:r>
            <a:r>
              <a:rPr lang="en-US" err="1"/>
              <a:t>Limbaj</a:t>
            </a:r>
            <a:r>
              <a:rPr lang="en-US"/>
              <a:t> </a:t>
            </a:r>
            <a:r>
              <a:rPr lang="en-US" err="1"/>
              <a:t>folosit</a:t>
            </a:r>
            <a:r>
              <a:rPr lang="en-US"/>
              <a:t>: C++, doar cu no</a:t>
            </a:r>
            <a:r>
              <a:rPr lang="ro-RO"/>
              <a:t>țiuni de C (nu am folosit clase)</a:t>
            </a:r>
            <a:endParaRPr lang="en-US"/>
          </a:p>
          <a:p>
            <a:pPr>
              <a:buFont typeface="Arial" panose="020B0604020202020204" pitchFamily="34" charset="0"/>
              <a:buChar char="•"/>
            </a:pPr>
            <a:r>
              <a:rPr lang="en-US"/>
              <a:t> IDE </a:t>
            </a:r>
            <a:r>
              <a:rPr lang="en-US" err="1"/>
              <a:t>folosit</a:t>
            </a:r>
            <a:r>
              <a:rPr lang="en-US"/>
              <a:t>: Visual Studio Community 2019 (testat </a:t>
            </a:r>
            <a:r>
              <a:rPr lang="ro-RO"/>
              <a:t>și în CodeBlocks</a:t>
            </a:r>
            <a:r>
              <a:rPr lang="en-US"/>
              <a:t>)</a:t>
            </a:r>
            <a:endParaRPr lang="ro-RO"/>
          </a:p>
          <a:p>
            <a:pPr>
              <a:buFont typeface="Arial" panose="020B0604020202020204" pitchFamily="34" charset="0"/>
              <a:buChar char="•"/>
            </a:pPr>
            <a:r>
              <a:rPr lang="ro-RO"/>
              <a:t> </a:t>
            </a:r>
            <a:r>
              <a:rPr lang="en-US" err="1"/>
              <a:t>Algoritmi</a:t>
            </a:r>
            <a:r>
              <a:rPr lang="en-US"/>
              <a:t> de </a:t>
            </a:r>
            <a:r>
              <a:rPr lang="en-US" err="1"/>
              <a:t>sortare</a:t>
            </a:r>
            <a:r>
              <a:rPr lang="ro-RO"/>
              <a:t> </a:t>
            </a:r>
            <a:r>
              <a:rPr lang="en-US"/>
              <a:t>ale</a:t>
            </a:r>
            <a:r>
              <a:rPr lang="ro-RO"/>
              <a:t>și</a:t>
            </a:r>
            <a:r>
              <a:rPr lang="en-US"/>
              <a:t>:</a:t>
            </a:r>
          </a:p>
          <a:p>
            <a:pPr lvl="1">
              <a:buFont typeface="Arial" panose="020B0604020202020204" pitchFamily="34" charset="0"/>
              <a:buChar char="•"/>
            </a:pPr>
            <a:r>
              <a:rPr lang="en-US"/>
              <a:t>Bubble sort</a:t>
            </a:r>
          </a:p>
          <a:p>
            <a:pPr lvl="1">
              <a:buFont typeface="Arial" panose="020B0604020202020204" pitchFamily="34" charset="0"/>
              <a:buChar char="•"/>
            </a:pPr>
            <a:r>
              <a:rPr lang="en-US"/>
              <a:t>Counting sort</a:t>
            </a:r>
          </a:p>
          <a:p>
            <a:pPr lvl="1">
              <a:buFont typeface="Arial" panose="020B0604020202020204" pitchFamily="34" charset="0"/>
              <a:buChar char="•"/>
            </a:pPr>
            <a:r>
              <a:rPr lang="en-US"/>
              <a:t>Radix sort </a:t>
            </a:r>
          </a:p>
          <a:p>
            <a:pPr lvl="1">
              <a:buFont typeface="Arial" panose="020B0604020202020204" pitchFamily="34" charset="0"/>
              <a:buChar char="•"/>
            </a:pPr>
            <a:r>
              <a:rPr lang="en-US"/>
              <a:t>Merge sort </a:t>
            </a:r>
          </a:p>
          <a:p>
            <a:pPr lvl="1">
              <a:buFont typeface="Arial" panose="020B0604020202020204" pitchFamily="34" charset="0"/>
              <a:buChar char="•"/>
            </a:pPr>
            <a:r>
              <a:rPr lang="en-US"/>
              <a:t>Quick sort</a:t>
            </a:r>
          </a:p>
        </p:txBody>
      </p:sp>
    </p:spTree>
    <p:extLst>
      <p:ext uri="{BB962C8B-B14F-4D97-AF65-F5344CB8AC3E}">
        <p14:creationId xmlns:p14="http://schemas.microsoft.com/office/powerpoint/2010/main" val="49933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C502-F0BC-4969-9D76-5F68449C319F}"/>
              </a:ext>
            </a:extLst>
          </p:cNvPr>
          <p:cNvSpPr>
            <a:spLocks noGrp="1"/>
          </p:cNvSpPr>
          <p:nvPr>
            <p:ph type="title"/>
          </p:nvPr>
        </p:nvSpPr>
        <p:spPr/>
        <p:txBody>
          <a:bodyPr/>
          <a:lstStyle/>
          <a:p>
            <a:r>
              <a:rPr lang="en-US" err="1"/>
              <a:t>Surse</a:t>
            </a:r>
            <a:r>
              <a:rPr lang="en-US"/>
              <a:t> </a:t>
            </a:r>
            <a:r>
              <a:rPr lang="en-US" err="1"/>
              <a:t>externe</a:t>
            </a:r>
            <a:endParaRPr lang="en-US"/>
          </a:p>
        </p:txBody>
      </p:sp>
      <p:sp>
        <p:nvSpPr>
          <p:cNvPr id="3" name="Content Placeholder 2">
            <a:extLst>
              <a:ext uri="{FF2B5EF4-FFF2-40B4-BE49-F238E27FC236}">
                <a16:creationId xmlns:a16="http://schemas.microsoft.com/office/drawing/2014/main" id="{1BE762AB-1456-4186-9E87-1099A64E1B57}"/>
              </a:ext>
            </a:extLst>
          </p:cNvPr>
          <p:cNvSpPr>
            <a:spLocks noGrp="1"/>
          </p:cNvSpPr>
          <p:nvPr>
            <p:ph idx="1"/>
          </p:nvPr>
        </p:nvSpPr>
        <p:spPr/>
        <p:txBody>
          <a:bodyPr/>
          <a:lstStyle/>
          <a:p>
            <a:pPr marL="0" indent="0">
              <a:buNone/>
            </a:pPr>
            <a:r>
              <a:rPr lang="en-US"/>
              <a:t>Am </a:t>
            </a:r>
            <a:r>
              <a:rPr lang="ro-RO"/>
              <a:t>încercat să folosesc doar cunoștiințele mele, dar am avut unele probleme pe care nu stiam cum sa le rezolv singur</a:t>
            </a:r>
            <a:r>
              <a:rPr lang="en-US"/>
              <a:t>:</a:t>
            </a:r>
            <a:endParaRPr lang="ro-RO"/>
          </a:p>
          <a:p>
            <a:pPr marL="457200" indent="-457200">
              <a:buFont typeface="+mj-lt"/>
              <a:buAutoNum type="arabicPeriod"/>
            </a:pPr>
            <a:r>
              <a:rPr lang="ro-RO"/>
              <a:t>Funcția de generare random unsigned long</a:t>
            </a:r>
            <a:r>
              <a:rPr lang="en-US"/>
              <a:t> (</a:t>
            </a:r>
            <a:r>
              <a:rPr lang="en-US" err="1"/>
              <a:t>llrand</a:t>
            </a:r>
            <a:r>
              <a:rPr lang="en-US"/>
              <a:t>()):</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0" indent="0">
              <a:buNone/>
            </a:pPr>
            <a:r>
              <a:rPr lang="en-US"/>
              <a:t>	</a:t>
            </a:r>
            <a:r>
              <a:rPr lang="en-US" err="1"/>
              <a:t>Surs</a:t>
            </a:r>
            <a:r>
              <a:rPr lang="ro-RO"/>
              <a:t>ă</a:t>
            </a:r>
            <a:r>
              <a:rPr lang="en-US"/>
              <a:t>: </a:t>
            </a:r>
            <a:r>
              <a:rPr lang="en-US" sz="1800">
                <a:solidFill>
                  <a:srgbClr val="008000"/>
                </a:solidFill>
                <a:latin typeface="Consolas" panose="020B0609020204030204" pitchFamily="49" charset="0"/>
                <a:hlinkClick r:id="rId2"/>
              </a:rPr>
              <a:t>https://stackoverflow.com/questions/28115724/getting-big-random-numbers-in-c-c</a:t>
            </a:r>
            <a:r>
              <a:rPr lang="en-US">
                <a:hlinkClick r:id="rId2"/>
              </a:rPr>
              <a:t> </a:t>
            </a:r>
            <a:endParaRPr lang="en-US"/>
          </a:p>
        </p:txBody>
      </p:sp>
      <p:pic>
        <p:nvPicPr>
          <p:cNvPr id="5" name="Picture 4">
            <a:extLst>
              <a:ext uri="{FF2B5EF4-FFF2-40B4-BE49-F238E27FC236}">
                <a16:creationId xmlns:a16="http://schemas.microsoft.com/office/drawing/2014/main" id="{9EACE015-423C-4F78-8EFA-B3D6F48D5980}"/>
              </a:ext>
            </a:extLst>
          </p:cNvPr>
          <p:cNvPicPr>
            <a:picLocks noChangeAspect="1"/>
          </p:cNvPicPr>
          <p:nvPr/>
        </p:nvPicPr>
        <p:blipFill>
          <a:blip r:embed="rId3"/>
          <a:stretch>
            <a:fillRect/>
          </a:stretch>
        </p:blipFill>
        <p:spPr>
          <a:xfrm>
            <a:off x="1538913" y="2926170"/>
            <a:ext cx="6201640" cy="1733792"/>
          </a:xfrm>
          <a:prstGeom prst="rect">
            <a:avLst/>
          </a:prstGeom>
        </p:spPr>
      </p:pic>
    </p:spTree>
    <p:extLst>
      <p:ext uri="{BB962C8B-B14F-4D97-AF65-F5344CB8AC3E}">
        <p14:creationId xmlns:p14="http://schemas.microsoft.com/office/powerpoint/2010/main" val="342703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476112-2DA0-4E89-876D-E3202FD799F1}"/>
              </a:ext>
            </a:extLst>
          </p:cNvPr>
          <p:cNvSpPr txBox="1">
            <a:spLocks/>
          </p:cNvSpPr>
          <p:nvPr/>
        </p:nvSpPr>
        <p:spPr>
          <a:xfrm>
            <a:off x="1148080" y="431801"/>
            <a:ext cx="10058400" cy="55964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startAt="2"/>
            </a:pPr>
            <a:r>
              <a:rPr lang="ro-RO"/>
              <a:t>Funcția </a:t>
            </a:r>
            <a:r>
              <a:rPr lang="en-US"/>
              <a:t>care </a:t>
            </a:r>
            <a:r>
              <a:rPr lang="en-US" err="1"/>
              <a:t>returneaz</a:t>
            </a:r>
            <a:r>
              <a:rPr lang="ro-RO"/>
              <a:t>ă  timpul curent în milisecunde (get_time())</a:t>
            </a:r>
            <a:r>
              <a:rPr lang="en-US"/>
              <a:t>:</a:t>
            </a:r>
          </a:p>
          <a:p>
            <a:pPr marL="457200" indent="-457200">
              <a:buFont typeface="+mj-lt"/>
              <a:buAutoNum type="arabicPeriod" startAt="2"/>
            </a:pPr>
            <a:endParaRPr lang="en-US"/>
          </a:p>
          <a:p>
            <a:pPr marL="457200" indent="-457200">
              <a:buFont typeface="+mj-lt"/>
              <a:buAutoNum type="arabicPeriod" startAt="2"/>
            </a:pPr>
            <a:endParaRPr lang="en-US"/>
          </a:p>
          <a:p>
            <a:pPr marL="457200" indent="-457200">
              <a:buFont typeface="+mj-lt"/>
              <a:buAutoNum type="arabicPeriod" startAt="2"/>
            </a:pPr>
            <a:endParaRPr lang="ro-RO"/>
          </a:p>
          <a:p>
            <a:pPr marL="457200" indent="-457200">
              <a:buFont typeface="+mj-lt"/>
              <a:buAutoNum type="arabicPeriod" startAt="2"/>
            </a:pPr>
            <a:endParaRPr lang="ro-RO"/>
          </a:p>
          <a:p>
            <a:pPr marL="457200" indent="-457200">
              <a:buFont typeface="+mj-lt"/>
              <a:buAutoNum type="arabicPeriod" startAt="2"/>
            </a:pPr>
            <a:endParaRPr lang="ro-RO"/>
          </a:p>
          <a:p>
            <a:pPr marL="0" indent="0">
              <a:buNone/>
            </a:pPr>
            <a:r>
              <a:rPr lang="ro-RO"/>
              <a:t>	Sursă</a:t>
            </a:r>
            <a:r>
              <a:rPr lang="en-US"/>
              <a:t>: </a:t>
            </a:r>
            <a:r>
              <a:rPr lang="en-US" sz="1800">
                <a:solidFill>
                  <a:srgbClr val="008000"/>
                </a:solidFill>
                <a:latin typeface="Consolas" panose="020B0609020204030204" pitchFamily="49" charset="0"/>
                <a:hlinkClick r:id="rId2"/>
              </a:rPr>
              <a:t>https://www.delftstack.com/howto/cpp/how-to-get-time-in-milliseconds-cpp/</a:t>
            </a:r>
            <a:endParaRPr lang="en-US"/>
          </a:p>
          <a:p>
            <a:pPr marL="457200" indent="-457200">
              <a:buFont typeface="+mj-lt"/>
              <a:buAutoNum type="arabicPeriod" startAt="3"/>
            </a:pPr>
            <a:r>
              <a:rPr lang="ro-RO"/>
              <a:t>Metoda de simulare a unui loop în loc de efectuare a recursiei, deoarece rularea algoritmul de Quick Sort cauza Stack Overfl</a:t>
            </a:r>
            <a:r>
              <a:rPr lang="en-US"/>
              <a:t>ow </a:t>
            </a:r>
            <a:r>
              <a:rPr lang="ro-RO"/>
              <a:t>în unele cazuri</a:t>
            </a:r>
            <a:r>
              <a:rPr lang="en-US"/>
              <a:t>:</a:t>
            </a:r>
          </a:p>
          <a:p>
            <a:pPr marL="292608" lvl="1" indent="0">
              <a:buNone/>
            </a:pPr>
            <a:r>
              <a:rPr lang="en-US"/>
              <a:t>											</a:t>
            </a:r>
          </a:p>
          <a:p>
            <a:pPr marL="2065760" lvl="8" indent="-457200">
              <a:buFont typeface="+mj-lt"/>
              <a:buAutoNum type="arabicPeriod" startAt="3"/>
            </a:pPr>
            <a:endParaRPr lang="en-US"/>
          </a:p>
        </p:txBody>
      </p:sp>
      <p:pic>
        <p:nvPicPr>
          <p:cNvPr id="6" name="Picture 5">
            <a:extLst>
              <a:ext uri="{FF2B5EF4-FFF2-40B4-BE49-F238E27FC236}">
                <a16:creationId xmlns:a16="http://schemas.microsoft.com/office/drawing/2014/main" id="{D78A19BA-B6E6-47C3-A31C-E50E490E6DB4}"/>
              </a:ext>
            </a:extLst>
          </p:cNvPr>
          <p:cNvPicPr>
            <a:picLocks noChangeAspect="1"/>
          </p:cNvPicPr>
          <p:nvPr/>
        </p:nvPicPr>
        <p:blipFill>
          <a:blip r:embed="rId3"/>
          <a:stretch>
            <a:fillRect/>
          </a:stretch>
        </p:blipFill>
        <p:spPr>
          <a:xfrm>
            <a:off x="1970103" y="2023533"/>
            <a:ext cx="7354326" cy="828791"/>
          </a:xfrm>
          <a:prstGeom prst="rect">
            <a:avLst/>
          </a:prstGeom>
        </p:spPr>
      </p:pic>
      <p:pic>
        <p:nvPicPr>
          <p:cNvPr id="8" name="Picture 7">
            <a:extLst>
              <a:ext uri="{FF2B5EF4-FFF2-40B4-BE49-F238E27FC236}">
                <a16:creationId xmlns:a16="http://schemas.microsoft.com/office/drawing/2014/main" id="{2EDB6C87-FA57-4941-983B-97168482846F}"/>
              </a:ext>
            </a:extLst>
          </p:cNvPr>
          <p:cNvPicPr>
            <a:picLocks noChangeAspect="1"/>
          </p:cNvPicPr>
          <p:nvPr/>
        </p:nvPicPr>
        <p:blipFill>
          <a:blip r:embed="rId4"/>
          <a:stretch>
            <a:fillRect/>
          </a:stretch>
        </p:blipFill>
        <p:spPr>
          <a:xfrm>
            <a:off x="1970103" y="754507"/>
            <a:ext cx="8697539" cy="1200318"/>
          </a:xfrm>
          <a:prstGeom prst="rect">
            <a:avLst/>
          </a:prstGeom>
        </p:spPr>
      </p:pic>
      <p:pic>
        <p:nvPicPr>
          <p:cNvPr id="10" name="Picture 9">
            <a:extLst>
              <a:ext uri="{FF2B5EF4-FFF2-40B4-BE49-F238E27FC236}">
                <a16:creationId xmlns:a16="http://schemas.microsoft.com/office/drawing/2014/main" id="{B2C67163-ACA4-43B4-BB1C-9FC248A2FEF6}"/>
              </a:ext>
            </a:extLst>
          </p:cNvPr>
          <p:cNvPicPr>
            <a:picLocks noChangeAspect="1"/>
          </p:cNvPicPr>
          <p:nvPr/>
        </p:nvPicPr>
        <p:blipFill>
          <a:blip r:embed="rId5"/>
          <a:stretch>
            <a:fillRect/>
          </a:stretch>
        </p:blipFill>
        <p:spPr>
          <a:xfrm>
            <a:off x="1853465" y="4804615"/>
            <a:ext cx="1666667" cy="876190"/>
          </a:xfrm>
          <a:prstGeom prst="rect">
            <a:avLst/>
          </a:prstGeom>
        </p:spPr>
      </p:pic>
      <p:pic>
        <p:nvPicPr>
          <p:cNvPr id="12" name="Picture 11">
            <a:extLst>
              <a:ext uri="{FF2B5EF4-FFF2-40B4-BE49-F238E27FC236}">
                <a16:creationId xmlns:a16="http://schemas.microsoft.com/office/drawing/2014/main" id="{C458CB99-3974-4CF9-A005-B445CC4B3421}"/>
              </a:ext>
            </a:extLst>
          </p:cNvPr>
          <p:cNvPicPr>
            <a:picLocks noChangeAspect="1"/>
          </p:cNvPicPr>
          <p:nvPr/>
        </p:nvPicPr>
        <p:blipFill>
          <a:blip r:embed="rId6"/>
          <a:stretch>
            <a:fillRect/>
          </a:stretch>
        </p:blipFill>
        <p:spPr>
          <a:xfrm>
            <a:off x="3937650" y="4518709"/>
            <a:ext cx="3734321" cy="1448002"/>
          </a:xfrm>
          <a:prstGeom prst="rect">
            <a:avLst/>
          </a:prstGeom>
        </p:spPr>
      </p:pic>
      <p:sp>
        <p:nvSpPr>
          <p:cNvPr id="14" name="Content Placeholder 2">
            <a:extLst>
              <a:ext uri="{FF2B5EF4-FFF2-40B4-BE49-F238E27FC236}">
                <a16:creationId xmlns:a16="http://schemas.microsoft.com/office/drawing/2014/main" id="{6CFD5F02-6518-422B-B664-3794DE3F3276}"/>
              </a:ext>
            </a:extLst>
          </p:cNvPr>
          <p:cNvSpPr txBox="1">
            <a:spLocks/>
          </p:cNvSpPr>
          <p:nvPr/>
        </p:nvSpPr>
        <p:spPr>
          <a:xfrm>
            <a:off x="6717617" y="4450976"/>
            <a:ext cx="3950025" cy="18005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65760" lvl="8" indent="-457200">
              <a:buFont typeface="+mj-lt"/>
              <a:buAutoNum type="arabicPeriod" startAt="3"/>
            </a:pPr>
            <a:r>
              <a:rPr lang="en-US" err="1"/>
              <a:t>Surs</a:t>
            </a:r>
            <a:r>
              <a:rPr lang="ro-RO"/>
              <a:t>ă</a:t>
            </a:r>
            <a:r>
              <a:rPr lang="en-US"/>
              <a:t>:</a:t>
            </a:r>
            <a:r>
              <a:rPr lang="en-US" sz="1400">
                <a:solidFill>
                  <a:srgbClr val="008000"/>
                </a:solidFill>
                <a:latin typeface="Consolas" panose="020B0609020204030204" pitchFamily="49" charset="0"/>
                <a:hlinkClick r:id="rId7"/>
              </a:rPr>
              <a:t>https://stackoverflow.com/questions/22285951/c-getting-</a:t>
            </a:r>
            <a:r>
              <a:rPr lang="en-US" sz="1400" err="1">
                <a:solidFill>
                  <a:srgbClr val="008000"/>
                </a:solidFill>
                <a:latin typeface="Consolas" panose="020B0609020204030204" pitchFamily="49" charset="0"/>
                <a:hlinkClick r:id="rId7"/>
              </a:rPr>
              <a:t>stackoverflow</a:t>
            </a:r>
            <a:r>
              <a:rPr lang="en-US" sz="1400">
                <a:solidFill>
                  <a:srgbClr val="008000"/>
                </a:solidFill>
                <a:latin typeface="Consolas" panose="020B0609020204030204" pitchFamily="49" charset="0"/>
                <a:hlinkClick r:id="rId7"/>
              </a:rPr>
              <a:t>-error-in-quicksort-function</a:t>
            </a:r>
            <a:endParaRPr lang="en-US"/>
          </a:p>
          <a:p>
            <a:pPr marL="2065760" lvl="8" indent="-457200">
              <a:buFont typeface="+mj-lt"/>
              <a:buAutoNum type="arabicPeriod" startAt="3"/>
            </a:pPr>
            <a:endParaRPr lang="en-US"/>
          </a:p>
        </p:txBody>
      </p:sp>
    </p:spTree>
    <p:extLst>
      <p:ext uri="{BB962C8B-B14F-4D97-AF65-F5344CB8AC3E}">
        <p14:creationId xmlns:p14="http://schemas.microsoft.com/office/powerpoint/2010/main" val="55945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461E-BB4E-49F6-B852-BDE211ABFCCC}"/>
              </a:ext>
            </a:extLst>
          </p:cNvPr>
          <p:cNvSpPr>
            <a:spLocks noGrp="1"/>
          </p:cNvSpPr>
          <p:nvPr>
            <p:ph type="title"/>
          </p:nvPr>
        </p:nvSpPr>
        <p:spPr/>
        <p:txBody>
          <a:bodyPr/>
          <a:lstStyle/>
          <a:p>
            <a:r>
              <a:rPr lang="ro-RO"/>
              <a:t>Generarea array-urilor</a:t>
            </a:r>
            <a:endParaRPr lang="en-US"/>
          </a:p>
        </p:txBody>
      </p:sp>
      <p:sp>
        <p:nvSpPr>
          <p:cNvPr id="3" name="Content Placeholder 2">
            <a:extLst>
              <a:ext uri="{FF2B5EF4-FFF2-40B4-BE49-F238E27FC236}">
                <a16:creationId xmlns:a16="http://schemas.microsoft.com/office/drawing/2014/main" id="{A4FF6B3C-235C-4D78-8D07-8ABC95FD8AB1}"/>
              </a:ext>
            </a:extLst>
          </p:cNvPr>
          <p:cNvSpPr>
            <a:spLocks noGrp="1"/>
          </p:cNvSpPr>
          <p:nvPr>
            <p:ph idx="1"/>
          </p:nvPr>
        </p:nvSpPr>
        <p:spPr>
          <a:xfrm>
            <a:off x="1097280" y="1845733"/>
            <a:ext cx="10058400" cy="4182533"/>
          </a:xfrm>
        </p:spPr>
        <p:txBody>
          <a:bodyPr>
            <a:normAutofit/>
          </a:bodyPr>
          <a:lstStyle/>
          <a:p>
            <a:pPr marL="0" indent="0">
              <a:buNone/>
            </a:pPr>
            <a:r>
              <a:rPr lang="en-US"/>
              <a:t>   </a:t>
            </a:r>
            <a:r>
              <a:rPr lang="ro-RO"/>
              <a:t>Pentru a testa algoritmii de sortare (și durata executiei lor) pe diferite cazuri am generat 4 tipuri de array-uri</a:t>
            </a:r>
            <a:r>
              <a:rPr lang="en-US"/>
              <a:t>:</a:t>
            </a:r>
          </a:p>
          <a:p>
            <a:pPr>
              <a:buFont typeface="Wingdings" panose="05000000000000000000" pitchFamily="2" charset="2"/>
              <a:buChar char="§"/>
            </a:pPr>
            <a:r>
              <a:rPr lang="en-US"/>
              <a:t> Cu </a:t>
            </a:r>
            <a:r>
              <a:rPr lang="en-US" err="1"/>
              <a:t>valoare</a:t>
            </a:r>
            <a:r>
              <a:rPr lang="en-US"/>
              <a:t> constant</a:t>
            </a:r>
            <a:r>
              <a:rPr lang="ro-RO"/>
              <a:t>ă. Se generează o valoare aleatoare, mai mică decât maximul, și se umple tot array-ul cu aceeași valoare. Funcția de generare</a:t>
            </a:r>
            <a:r>
              <a:rPr lang="en-US"/>
              <a:t>: </a:t>
            </a:r>
            <a:r>
              <a:rPr lang="en-US" err="1"/>
              <a:t>generare_constant</a:t>
            </a:r>
            <a:r>
              <a:rPr lang="en-US"/>
              <a:t>(array, </a:t>
            </a:r>
            <a:r>
              <a:rPr lang="en-US" err="1"/>
              <a:t>lungime</a:t>
            </a:r>
            <a:r>
              <a:rPr lang="en-US"/>
              <a:t>, maxim);</a:t>
            </a:r>
          </a:p>
          <a:p>
            <a:pPr>
              <a:buFont typeface="Wingdings" panose="05000000000000000000" pitchFamily="2" charset="2"/>
              <a:buChar char="§"/>
            </a:pPr>
            <a:r>
              <a:rPr lang="en-US"/>
              <a:t> </a:t>
            </a:r>
            <a:r>
              <a:rPr lang="ro-RO"/>
              <a:t>Sortate crescător. Se calculează o rație cu formula maxim/lungime (maxim</a:t>
            </a:r>
            <a:r>
              <a:rPr lang="en-US"/>
              <a:t>&gt;=</a:t>
            </a:r>
            <a:r>
              <a:rPr lang="en-US" err="1"/>
              <a:t>lungime</a:t>
            </a:r>
            <a:r>
              <a:rPr lang="ro-RO"/>
              <a:t>)</a:t>
            </a:r>
            <a:r>
              <a:rPr lang="en-US"/>
              <a:t> </a:t>
            </a:r>
            <a:r>
              <a:rPr lang="ro-RO"/>
              <a:t>și se calculează elementele array-ului în funcție de acea rație, după care se adună o valoare aleatoare </a:t>
            </a:r>
            <a:r>
              <a:rPr lang="en-US"/>
              <a:t>&lt;10. De </a:t>
            </a:r>
            <a:r>
              <a:rPr lang="en-US" err="1"/>
              <a:t>exemplu</a:t>
            </a:r>
            <a:r>
              <a:rPr lang="en-US"/>
              <a:t>: </a:t>
            </a:r>
            <a:r>
              <a:rPr lang="en-US" err="1"/>
              <a:t>lungime</a:t>
            </a:r>
            <a:r>
              <a:rPr lang="en-US"/>
              <a:t>=10, maxim=1000, array= {0, 100 + 2, 200 + 9, 300 + 5, …}. </a:t>
            </a:r>
            <a:r>
              <a:rPr lang="en-US" err="1"/>
              <a:t>Func</a:t>
            </a:r>
            <a:r>
              <a:rPr lang="ro-RO"/>
              <a:t>ție de generare</a:t>
            </a:r>
            <a:r>
              <a:rPr lang="en-US"/>
              <a:t>: </a:t>
            </a:r>
            <a:r>
              <a:rPr lang="en-US" err="1"/>
              <a:t>generare_crescator</a:t>
            </a:r>
            <a:r>
              <a:rPr lang="en-US"/>
              <a:t> (array, </a:t>
            </a:r>
            <a:r>
              <a:rPr lang="en-US" err="1"/>
              <a:t>lungime</a:t>
            </a:r>
            <a:r>
              <a:rPr lang="en-US"/>
              <a:t>, maxim);</a:t>
            </a:r>
            <a:endParaRPr lang="ro-RO"/>
          </a:p>
          <a:p>
            <a:pPr>
              <a:buFont typeface="Wingdings" panose="05000000000000000000" pitchFamily="2" charset="2"/>
              <a:buChar char="§"/>
            </a:pPr>
            <a:r>
              <a:rPr lang="en-US"/>
              <a:t> </a:t>
            </a:r>
            <a:r>
              <a:rPr lang="ro-RO"/>
              <a:t>Sortate descrescător. Se generează ca cel cu valori strict crescătoare, dar în sens invers. Funcție de generare</a:t>
            </a:r>
            <a:r>
              <a:rPr lang="en-US"/>
              <a:t>: </a:t>
            </a:r>
            <a:r>
              <a:rPr lang="en-US" err="1"/>
              <a:t>generare_descrescator</a:t>
            </a:r>
            <a:r>
              <a:rPr lang="en-US"/>
              <a:t> (array, </a:t>
            </a:r>
            <a:r>
              <a:rPr lang="en-US" err="1"/>
              <a:t>lungime</a:t>
            </a:r>
            <a:r>
              <a:rPr lang="en-US"/>
              <a:t>, maxim);</a:t>
            </a:r>
          </a:p>
          <a:p>
            <a:pPr>
              <a:buFont typeface="Wingdings" panose="05000000000000000000" pitchFamily="2" charset="2"/>
              <a:buChar char="§"/>
            </a:pPr>
            <a:r>
              <a:rPr lang="en-US"/>
              <a:t> Cu </a:t>
            </a:r>
            <a:r>
              <a:rPr lang="en-US" err="1"/>
              <a:t>valori</a:t>
            </a:r>
            <a:r>
              <a:rPr lang="en-US"/>
              <a:t> </a:t>
            </a:r>
            <a:r>
              <a:rPr lang="en-US" err="1"/>
              <a:t>aleatoare</a:t>
            </a:r>
            <a:r>
              <a:rPr lang="en-US"/>
              <a:t> (</a:t>
            </a:r>
            <a:r>
              <a:rPr lang="en-US" err="1"/>
              <a:t>nesortat</a:t>
            </a:r>
            <a:r>
              <a:rPr lang="en-US"/>
              <a:t>). Se </a:t>
            </a:r>
            <a:r>
              <a:rPr lang="en-US" err="1"/>
              <a:t>genereaz</a:t>
            </a:r>
            <a:r>
              <a:rPr lang="ro-RO"/>
              <a:t>ă valori aleatoare</a:t>
            </a:r>
            <a:r>
              <a:rPr lang="en-US"/>
              <a:t> mai mici dec</a:t>
            </a:r>
            <a:r>
              <a:rPr lang="ro-RO"/>
              <a:t>ât maximul și se umple array-ul cu acele valori. Funcție de generare</a:t>
            </a:r>
            <a:r>
              <a:rPr lang="en-US"/>
              <a:t>: </a:t>
            </a:r>
            <a:r>
              <a:rPr lang="en-US" err="1"/>
              <a:t>generare_random</a:t>
            </a:r>
            <a:r>
              <a:rPr lang="en-US"/>
              <a:t> (array, </a:t>
            </a:r>
            <a:r>
              <a:rPr lang="en-US" err="1"/>
              <a:t>lungime</a:t>
            </a:r>
            <a:r>
              <a:rPr lang="en-US"/>
              <a:t>, maxim).</a:t>
            </a:r>
          </a:p>
          <a:p>
            <a:pPr marL="0" indent="0">
              <a:buNone/>
            </a:pPr>
            <a:endParaRPr lang="en-US"/>
          </a:p>
          <a:p>
            <a:endParaRPr lang="en-US"/>
          </a:p>
        </p:txBody>
      </p:sp>
    </p:spTree>
    <p:extLst>
      <p:ext uri="{BB962C8B-B14F-4D97-AF65-F5344CB8AC3E}">
        <p14:creationId xmlns:p14="http://schemas.microsoft.com/office/powerpoint/2010/main" val="399850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43FD-E2FA-43BE-8F2C-A0D3414C46B5}"/>
              </a:ext>
            </a:extLst>
          </p:cNvPr>
          <p:cNvSpPr>
            <a:spLocks noGrp="1"/>
          </p:cNvSpPr>
          <p:nvPr>
            <p:ph type="title"/>
          </p:nvPr>
        </p:nvSpPr>
        <p:spPr/>
        <p:txBody>
          <a:bodyPr/>
          <a:lstStyle/>
          <a:p>
            <a:r>
              <a:rPr lang="ro-RO"/>
              <a:t>Algoritmi de sortare</a:t>
            </a:r>
            <a:endParaRPr lang="en-US"/>
          </a:p>
        </p:txBody>
      </p:sp>
      <p:sp>
        <p:nvSpPr>
          <p:cNvPr id="3" name="Content Placeholder 2">
            <a:extLst>
              <a:ext uri="{FF2B5EF4-FFF2-40B4-BE49-F238E27FC236}">
                <a16:creationId xmlns:a16="http://schemas.microsoft.com/office/drawing/2014/main" id="{607849C9-4B53-40E6-845D-C4D087AA603D}"/>
              </a:ext>
            </a:extLst>
          </p:cNvPr>
          <p:cNvSpPr>
            <a:spLocks noGrp="1"/>
          </p:cNvSpPr>
          <p:nvPr>
            <p:ph idx="1"/>
          </p:nvPr>
        </p:nvSpPr>
        <p:spPr/>
        <p:txBody>
          <a:bodyPr>
            <a:normAutofit lnSpcReduction="10000"/>
          </a:bodyPr>
          <a:lstStyle/>
          <a:p>
            <a:pPr>
              <a:buFont typeface="Wingdings" panose="05000000000000000000" pitchFamily="2" charset="2"/>
              <a:buChar char="§"/>
            </a:pPr>
            <a:r>
              <a:rPr lang="ro-RO"/>
              <a:t> </a:t>
            </a:r>
            <a:r>
              <a:rPr lang="en-US"/>
              <a:t>bubble_sort (array, lungime) – Bubble sort cu 2 for-uri </a:t>
            </a:r>
            <a:r>
              <a:rPr lang="ro-RO"/>
              <a:t>și o variabilă OK care verifică la fiecare parcurgere dacă s-a mai efectuat vreo interschimbare pentru a evita parcurgerile inutile.</a:t>
            </a:r>
          </a:p>
          <a:p>
            <a:pPr>
              <a:buFont typeface="Wingdings" panose="05000000000000000000" pitchFamily="2" charset="2"/>
              <a:buChar char="§"/>
            </a:pPr>
            <a:r>
              <a:rPr lang="ro-RO"/>
              <a:t> counting_sort (array, lungime, maxim)</a:t>
            </a:r>
            <a:r>
              <a:rPr lang="en-US"/>
              <a:t> –</a:t>
            </a:r>
            <a:r>
              <a:rPr lang="ro-RO"/>
              <a:t> Counting sort generic.</a:t>
            </a:r>
            <a:endParaRPr lang="en-US"/>
          </a:p>
          <a:p>
            <a:pPr>
              <a:buFont typeface="Wingdings" panose="05000000000000000000" pitchFamily="2" charset="2"/>
              <a:buChar char="§"/>
            </a:pPr>
            <a:r>
              <a:rPr lang="en-US"/>
              <a:t> radix_sort_baza (array, lungime, ordin, baza) – Radix sort</a:t>
            </a:r>
            <a:r>
              <a:rPr lang="ro-RO"/>
              <a:t> LSD</a:t>
            </a:r>
            <a:r>
              <a:rPr lang="en-US"/>
              <a:t> cu baza variabila. </a:t>
            </a:r>
          </a:p>
          <a:p>
            <a:pPr>
              <a:buFont typeface="Wingdings" panose="05000000000000000000" pitchFamily="2" charset="2"/>
              <a:buChar char="§"/>
            </a:pPr>
            <a:r>
              <a:rPr lang="en-US"/>
              <a:t> radix_sort_biti (array, lungime, ordin) – Radix sort </a:t>
            </a:r>
            <a:r>
              <a:rPr lang="ro-RO"/>
              <a:t>LSD </a:t>
            </a:r>
            <a:r>
              <a:rPr lang="en-US"/>
              <a:t>in baza 2, cu operatii pe biti.</a:t>
            </a:r>
          </a:p>
          <a:p>
            <a:pPr>
              <a:buFont typeface="Wingdings" panose="05000000000000000000" pitchFamily="2" charset="2"/>
              <a:buChar char="§"/>
            </a:pPr>
            <a:r>
              <a:rPr lang="en-US"/>
              <a:t> merge_sort (array, inceput, sfarsit)</a:t>
            </a:r>
            <a:r>
              <a:rPr lang="ro-RO"/>
              <a:t> </a:t>
            </a:r>
            <a:r>
              <a:rPr lang="en-US"/>
              <a:t>–</a:t>
            </a:r>
            <a:r>
              <a:rPr lang="ro-RO"/>
              <a:t> Merge sort generic.</a:t>
            </a:r>
            <a:endParaRPr lang="en-US"/>
          </a:p>
          <a:p>
            <a:pPr>
              <a:buFont typeface="Wingdings" panose="05000000000000000000" pitchFamily="2" charset="2"/>
              <a:buChar char="§"/>
            </a:pPr>
            <a:r>
              <a:rPr lang="en-US"/>
              <a:t> quick_sort (array, inceput, sfarsit) – Quick sort recursiv, cu pivot mediana din 3.</a:t>
            </a:r>
          </a:p>
          <a:p>
            <a:pPr>
              <a:buFont typeface="Wingdings" panose="05000000000000000000" pitchFamily="2" charset="2"/>
              <a:buChar char="§"/>
            </a:pPr>
            <a:r>
              <a:rPr lang="en-US"/>
              <a:t> quick_sort_verificare (array, inceput, sfarsit) – Quick sort ca cel de mai sus, dar care parcurge array-ul	 la fiecare apel al functiei </a:t>
            </a:r>
            <a:r>
              <a:rPr lang="ro-RO"/>
              <a:t>ș</a:t>
            </a:r>
            <a:r>
              <a:rPr lang="en-US"/>
              <a:t>i testeaz</a:t>
            </a:r>
            <a:r>
              <a:rPr lang="ro-RO"/>
              <a:t>ă</a:t>
            </a:r>
            <a:r>
              <a:rPr lang="en-US"/>
              <a:t> dac</a:t>
            </a:r>
            <a:r>
              <a:rPr lang="ro-RO"/>
              <a:t>ă</a:t>
            </a:r>
            <a:r>
              <a:rPr lang="en-US"/>
              <a:t> este deja sortat. Aceasta metoda economiseste mult timp in cazul </a:t>
            </a:r>
            <a:r>
              <a:rPr lang="ro-RO"/>
              <a:t>î</a:t>
            </a:r>
            <a:r>
              <a:rPr lang="en-US"/>
              <a:t>n care vectorul este deja sortat, sau dac</a:t>
            </a:r>
            <a:r>
              <a:rPr lang="ro-RO"/>
              <a:t>ă</a:t>
            </a:r>
            <a:r>
              <a:rPr lang="en-US"/>
              <a:t> vectorul are elemente cu frecventa mare</a:t>
            </a:r>
            <a:r>
              <a:rPr lang="ro-RO"/>
              <a:t>.</a:t>
            </a:r>
            <a:endParaRPr lang="en-US"/>
          </a:p>
        </p:txBody>
      </p:sp>
    </p:spTree>
    <p:extLst>
      <p:ext uri="{BB962C8B-B14F-4D97-AF65-F5344CB8AC3E}">
        <p14:creationId xmlns:p14="http://schemas.microsoft.com/office/powerpoint/2010/main" val="155990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B932-2A1B-4F61-8CD4-80B4EBA31049}"/>
              </a:ext>
            </a:extLst>
          </p:cNvPr>
          <p:cNvSpPr>
            <a:spLocks noGrp="1"/>
          </p:cNvSpPr>
          <p:nvPr>
            <p:ph type="title"/>
          </p:nvPr>
        </p:nvSpPr>
        <p:spPr/>
        <p:txBody>
          <a:bodyPr/>
          <a:lstStyle/>
          <a:p>
            <a:r>
              <a:rPr lang="ro-RO"/>
              <a:t>Meniu</a:t>
            </a:r>
            <a:endParaRPr lang="en-US"/>
          </a:p>
        </p:txBody>
      </p:sp>
      <p:sp>
        <p:nvSpPr>
          <p:cNvPr id="3" name="Content Placeholder 2">
            <a:extLst>
              <a:ext uri="{FF2B5EF4-FFF2-40B4-BE49-F238E27FC236}">
                <a16:creationId xmlns:a16="http://schemas.microsoft.com/office/drawing/2014/main" id="{4AB08BAA-153E-459D-B9CF-BC0036D32EB7}"/>
              </a:ext>
            </a:extLst>
          </p:cNvPr>
          <p:cNvSpPr>
            <a:spLocks noGrp="1"/>
          </p:cNvSpPr>
          <p:nvPr>
            <p:ph idx="1"/>
          </p:nvPr>
        </p:nvSpPr>
        <p:spPr/>
        <p:txBody>
          <a:bodyPr/>
          <a:lstStyle/>
          <a:p>
            <a:r>
              <a:rPr lang="ro-RO"/>
              <a:t>Programul poate rula în 2 moduri diferite</a:t>
            </a:r>
            <a:r>
              <a:rPr lang="en-US"/>
              <a:t>:</a:t>
            </a:r>
          </a:p>
          <a:p>
            <a:pPr>
              <a:buFont typeface="Wingdings" panose="05000000000000000000" pitchFamily="2" charset="2"/>
              <a:buChar char="§"/>
            </a:pPr>
            <a:r>
              <a:rPr lang="en-US"/>
              <a:t> Se poate alege rularea pe testele predefinite, care genereaz</a:t>
            </a:r>
            <a:r>
              <a:rPr lang="ro-RO"/>
              <a:t>ă mai multe array-uri cu număr de elemente și valoare maximă </a:t>
            </a:r>
            <a:r>
              <a:rPr lang="en-US"/>
              <a:t>predefinite </a:t>
            </a:r>
            <a:r>
              <a:rPr lang="ro-RO"/>
              <a:t>în cod și rulează sortările pe toate. Deși valorile maxime și numărul de elemente sunt mereu aceleași, vectorii generați vor fi diferiți la fiecare rulare.</a:t>
            </a:r>
          </a:p>
          <a:p>
            <a:pPr>
              <a:buFont typeface="Wingdings" panose="05000000000000000000" pitchFamily="2" charset="2"/>
              <a:buChar char="§"/>
            </a:pPr>
            <a:r>
              <a:rPr lang="ro-RO"/>
              <a:t> </a:t>
            </a:r>
            <a:r>
              <a:rPr lang="en-US"/>
              <a:t>S</a:t>
            </a:r>
            <a:r>
              <a:rPr lang="ro-RO"/>
              <a:t>e poate alege generarea unui array de un anumit tip cu lungime și maxim citite de la tastatură care să se ruleze toate sortările, în cazul în care se dorește testare adițională.</a:t>
            </a:r>
            <a:endParaRPr lang="en-US"/>
          </a:p>
          <a:p>
            <a:pPr>
              <a:buFont typeface="Wingdings" panose="05000000000000000000" pitchFamily="2" charset="2"/>
              <a:buChar char="§"/>
            </a:pPr>
            <a:endParaRPr lang="ro-RO"/>
          </a:p>
        </p:txBody>
      </p:sp>
    </p:spTree>
    <p:extLst>
      <p:ext uri="{BB962C8B-B14F-4D97-AF65-F5344CB8AC3E}">
        <p14:creationId xmlns:p14="http://schemas.microsoft.com/office/powerpoint/2010/main" val="81332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F55-599B-43FF-9793-CED70179630E}"/>
              </a:ext>
            </a:extLst>
          </p:cNvPr>
          <p:cNvSpPr>
            <a:spLocks noGrp="1"/>
          </p:cNvSpPr>
          <p:nvPr>
            <p:ph type="title"/>
          </p:nvPr>
        </p:nvSpPr>
        <p:spPr/>
        <p:txBody>
          <a:bodyPr/>
          <a:lstStyle/>
          <a:p>
            <a:r>
              <a:rPr lang="ro-RO"/>
              <a:t>Compararea sortărilor	- Informații despre teste</a:t>
            </a:r>
            <a:endParaRPr lang="en-US"/>
          </a:p>
        </p:txBody>
      </p:sp>
      <p:sp>
        <p:nvSpPr>
          <p:cNvPr id="3" name="Content Placeholder 2">
            <a:extLst>
              <a:ext uri="{FF2B5EF4-FFF2-40B4-BE49-F238E27FC236}">
                <a16:creationId xmlns:a16="http://schemas.microsoft.com/office/drawing/2014/main" id="{A4A92AC6-E0DE-41C3-80B8-362F012B58F5}"/>
              </a:ext>
            </a:extLst>
          </p:cNvPr>
          <p:cNvSpPr>
            <a:spLocks noGrp="1"/>
          </p:cNvSpPr>
          <p:nvPr>
            <p:ph idx="1"/>
          </p:nvPr>
        </p:nvSpPr>
        <p:spPr/>
        <p:txBody>
          <a:bodyPr/>
          <a:lstStyle/>
          <a:p>
            <a:r>
              <a:rPr lang="ro-RO"/>
              <a:t>Pentru a compara diferitele sortări am rulat programul pe array-urile cu mărimi predefinite. Programul a fost rulat de 3 ori, iar datele din următoarele grafice sunt reprezentate de media de timp a acelor 3 rulări pentru fiecare algoritm.</a:t>
            </a:r>
            <a:endParaRPr lang="en-US"/>
          </a:p>
          <a:p>
            <a:r>
              <a:rPr lang="ro-RO"/>
              <a:t>Poze cu t</a:t>
            </a:r>
            <a:r>
              <a:rPr lang="en-US"/>
              <a:t>oate testele pot fi g</a:t>
            </a:r>
            <a:r>
              <a:rPr lang="ro-RO"/>
              <a:t>ăsite în folderul </a:t>
            </a:r>
            <a:r>
              <a:rPr lang="en-US"/>
              <a:t>/Teste</a:t>
            </a:r>
            <a:r>
              <a:rPr lang="ro-RO"/>
              <a:t>.</a:t>
            </a:r>
            <a:endParaRPr lang="en-US"/>
          </a:p>
        </p:txBody>
      </p:sp>
    </p:spTree>
    <p:extLst>
      <p:ext uri="{BB962C8B-B14F-4D97-AF65-F5344CB8AC3E}">
        <p14:creationId xmlns:p14="http://schemas.microsoft.com/office/powerpoint/2010/main" val="16882551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595</TotalTime>
  <Words>1469</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Retrospect</vt:lpstr>
      <vt:lpstr>Structuri de date - Sortări</vt:lpstr>
      <vt:lpstr>Cuprins</vt:lpstr>
      <vt:lpstr>Informații generale despre proiect</vt:lpstr>
      <vt:lpstr>Surse externe</vt:lpstr>
      <vt:lpstr>PowerPoint Presentation</vt:lpstr>
      <vt:lpstr>Generarea array-urilor</vt:lpstr>
      <vt:lpstr>Algoritmi de sortare</vt:lpstr>
      <vt:lpstr>Meniu</vt:lpstr>
      <vt:lpstr>Compararea sortărilor - Informații despre teste</vt:lpstr>
      <vt:lpstr>Array-uri cu valoare constantă</vt:lpstr>
      <vt:lpstr>PowerPoint Presentation</vt:lpstr>
      <vt:lpstr>Array-uri sortate</vt:lpstr>
      <vt:lpstr>PowerPoint Presentation</vt:lpstr>
      <vt:lpstr>Array-uri sortate descrescător</vt:lpstr>
      <vt:lpstr>PowerPoint Presentation</vt:lpstr>
      <vt:lpstr>Array-uri cu valori aleatoare</vt:lpstr>
      <vt:lpstr>PowerPoint Presentation</vt:lpstr>
      <vt:lpstr>PowerPoint Presentation</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 de date Sortări</dc:title>
  <dc:creator>Cristi Vasile</dc:creator>
  <cp:lastModifiedBy>Cristi Vasile</cp:lastModifiedBy>
  <cp:revision>99</cp:revision>
  <dcterms:created xsi:type="dcterms:W3CDTF">2021-03-03T11:52:26Z</dcterms:created>
  <dcterms:modified xsi:type="dcterms:W3CDTF">2021-03-05T23:10:27Z</dcterms:modified>
</cp:coreProperties>
</file>