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 id="257" r:id="rId6"/>
    <p:sldId id="266" r:id="rId7"/>
    <p:sldId id="259" r:id="rId8"/>
    <p:sldId id="267" r:id="rId9"/>
    <p:sldId id="268" r:id="rId10"/>
    <p:sldId id="269" r:id="rId11"/>
    <p:sldId id="270" r:id="rId12"/>
    <p:sldId id="271" r:id="rId13"/>
    <p:sldId id="272" r:id="rId14"/>
    <p:sldId id="273" r:id="rId15"/>
    <p:sldId id="274" r:id="rId16"/>
    <p:sldId id="275" r:id="rId17"/>
    <p:sldId id="276" r:id="rId18"/>
    <p:sldId id="265"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4660"/>
  </p:normalViewPr>
  <p:slideViewPr>
    <p:cSldViewPr snapToGrid="0">
      <p:cViewPr varScale="1">
        <p:scale>
          <a:sx n="112" d="100"/>
          <a:sy n="112" d="100"/>
        </p:scale>
        <p:origin x="1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21/3/25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21/3/25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21/3/25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21/3/25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21/3/25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21/3/25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21/3/25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21/3/25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21/3/25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21/3/25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21/3/25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21/3/25</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medata.gov.co/node/16692"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Qué es el machine learning y que usos tiene? | Repsol">
            <a:extLst>
              <a:ext uri="{FF2B5EF4-FFF2-40B4-BE49-F238E27FC236}">
                <a16:creationId xmlns:a16="http://schemas.microsoft.com/office/drawing/2014/main" id="{2E721CE4-A9BE-2B3A-2FE7-2777EFB22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53" r="12882"/>
          <a:stretch/>
        </p:blipFill>
        <p:spPr bwMode="auto">
          <a:xfrm>
            <a:off x="20" y="10"/>
            <a:ext cx="9143980"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7"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5" name="CuadroTexto 4"/>
          <p:cNvSpPr txBox="1"/>
          <p:nvPr/>
        </p:nvSpPr>
        <p:spPr>
          <a:xfrm>
            <a:off x="603504" y="4224701"/>
            <a:ext cx="7944130" cy="1201528"/>
          </a:xfrm>
          <a:prstGeom prst="rect">
            <a:avLst/>
          </a:prstGeom>
        </p:spPr>
        <p:txBody>
          <a:bodyPr vert="horz" lIns="91440" tIns="45720" rIns="91440" bIns="45720" rtlCol="0" anchor="t">
            <a:normAutofit fontScale="92500" lnSpcReduction="20000"/>
          </a:bodyPr>
          <a:lstStyle/>
          <a:p>
            <a:pPr algn="ctr"/>
            <a:r>
              <a:rPr lang="es-ES_tradnl" sz="2000" b="1" dirty="0">
                <a:latin typeface="Arial" panose="020B0604020202020204" pitchFamily="34" charset="0"/>
                <a:cs typeface="Arial" panose="020B0604020202020204" pitchFamily="34" charset="0"/>
              </a:rPr>
              <a:t>PROYECTO FINAL</a:t>
            </a:r>
          </a:p>
          <a:p>
            <a:pPr algn="ctr"/>
            <a:endParaRPr lang="es-ES_tradnl" sz="2000" dirty="0">
              <a:latin typeface="Arial" panose="020B0604020202020204" pitchFamily="34" charset="0"/>
              <a:cs typeface="Arial" panose="020B0604020202020204" pitchFamily="34" charset="0"/>
            </a:endParaRPr>
          </a:p>
          <a:p>
            <a:pPr algn="ctr"/>
            <a:r>
              <a:rPr lang="es-CO" sz="1800" b="1" kern="100" dirty="0">
                <a:effectLst/>
                <a:latin typeface="Arial" panose="020B0604020202020204" pitchFamily="34" charset="0"/>
                <a:ea typeface="Calibri" panose="020F0502020204030204" pitchFamily="34" charset="0"/>
                <a:cs typeface="Arial" panose="020B0604020202020204" pitchFamily="34" charset="0"/>
              </a:rPr>
              <a:t>RUTA ÓPTIMA PARA LA REDUCCIÓN DE ACCIDENTES EN MEDELLÍN</a:t>
            </a:r>
          </a:p>
          <a:p>
            <a:pPr algn="ctr"/>
            <a:endParaRPr lang="es-CO" sz="1800" b="1" kern="100" dirty="0">
              <a:effectLst/>
              <a:latin typeface="Arial" panose="020B0604020202020204" pitchFamily="34" charset="0"/>
              <a:ea typeface="Calibri" panose="020F0502020204030204" pitchFamily="34" charset="0"/>
              <a:cs typeface="Arial" panose="020B0604020202020204" pitchFamily="34" charset="0"/>
            </a:endParaRPr>
          </a:p>
          <a:p>
            <a:pPr algn="ctr"/>
            <a:r>
              <a:rPr lang="es-CO" b="1" kern="100" dirty="0">
                <a:latin typeface="Arial" panose="020B0604020202020204" pitchFamily="34" charset="0"/>
                <a:ea typeface="Calibri" panose="020F0502020204030204" pitchFamily="34" charset="0"/>
                <a:cs typeface="Arial" panose="020B0604020202020204" pitchFamily="34" charset="0"/>
              </a:rPr>
              <a:t>CRISTIAN ALBERTO LÓPEZ CHAVERRA</a:t>
            </a:r>
            <a:endParaRPr lang="es-CO"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60EF0A2C-B9D4-7B10-4288-DF7B86274A7F}"/>
              </a:ext>
            </a:extLst>
          </p:cNvPr>
          <p:cNvPicPr>
            <a:picLocks noChangeAspect="1"/>
          </p:cNvPicPr>
          <p:nvPr/>
        </p:nvPicPr>
        <p:blipFill>
          <a:blip r:embed="rId3"/>
          <a:stretch>
            <a:fillRect/>
          </a:stretch>
        </p:blipFill>
        <p:spPr>
          <a:xfrm>
            <a:off x="-2267" y="5758279"/>
            <a:ext cx="9143980" cy="1099712"/>
          </a:xfrm>
          <a:prstGeom prst="rect">
            <a:avLst/>
          </a:prstGeom>
        </p:spPr>
      </p:pic>
    </p:spTree>
    <p:extLst>
      <p:ext uri="{BB962C8B-B14F-4D97-AF65-F5344CB8AC3E}">
        <p14:creationId xmlns:p14="http://schemas.microsoft.com/office/powerpoint/2010/main" val="43422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E32F5-EB63-C7D1-A9C8-4609A77E8DAF}"/>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86A5371E-1F18-2A9B-10F0-493D6B228997}"/>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9396F8D-3074-1680-E0B0-37750948FFA3}"/>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latin typeface="Arial" panose="020B0604020202020204" pitchFamily="34" charset="0"/>
              </a:rPr>
              <a:t>Algoritmo A*</a:t>
            </a:r>
            <a:endParaRPr lang="es-CO" sz="3200" dirty="0">
              <a:solidFill>
                <a:schemeClr val="bg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4A5CBCAF-9211-B834-5AFE-8F4B9E4FB1CC}"/>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A6CAC162-F0D3-CEC3-0CE5-954B577E3285}"/>
              </a:ext>
            </a:extLst>
          </p:cNvPr>
          <p:cNvSpPr txBox="1"/>
          <p:nvPr/>
        </p:nvSpPr>
        <p:spPr>
          <a:xfrm>
            <a:off x="275968" y="1157797"/>
            <a:ext cx="8585828" cy="2395464"/>
          </a:xfrm>
          <a:prstGeom prst="rect">
            <a:avLst/>
          </a:prstGeom>
          <a:noFill/>
        </p:spPr>
        <p:txBody>
          <a:bodyPr wrap="square">
            <a:spAutoFit/>
          </a:bodyPr>
          <a:lstStyle/>
          <a:p>
            <a:pPr algn="l"/>
            <a:r>
              <a:rPr lang="es-CO" b="0" i="0" u="none" strike="noStrike" dirty="0">
                <a:solidFill>
                  <a:srgbClr val="000000"/>
                </a:solidFill>
                <a:effectLst/>
                <a:latin typeface="Arial" panose="020B0604020202020204" pitchFamily="34" charset="0"/>
                <a:cs typeface="Arial" panose="020B0604020202020204" pitchFamily="34" charset="0"/>
              </a:rPr>
              <a:t>La búsqueda se basa en:</a:t>
            </a:r>
          </a:p>
          <a:p>
            <a:pPr algn="l"/>
            <a:endParaRPr lang="es-CO" b="0" i="0" u="none" strike="noStrike"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CO" b="0" i="0" u="none" strike="noStrike" dirty="0">
                <a:solidFill>
                  <a:srgbClr val="000000"/>
                </a:solidFill>
                <a:effectLst/>
                <a:latin typeface="Arial" panose="020B0604020202020204" pitchFamily="34" charset="0"/>
                <a:cs typeface="Arial" panose="020B0604020202020204" pitchFamily="34" charset="0"/>
              </a:rPr>
              <a:t>El </a:t>
            </a:r>
            <a:r>
              <a:rPr lang="es-CO" b="1" i="0" u="none" strike="noStrike" dirty="0">
                <a:solidFill>
                  <a:srgbClr val="000000"/>
                </a:solidFill>
                <a:effectLst/>
                <a:latin typeface="Arial" panose="020B0604020202020204" pitchFamily="34" charset="0"/>
                <a:cs typeface="Arial" panose="020B0604020202020204" pitchFamily="34" charset="0"/>
              </a:rPr>
              <a:t>costo acumulado</a:t>
            </a:r>
            <a:r>
              <a:rPr lang="es-CO" b="0" i="0" u="none" strike="noStrike" dirty="0">
                <a:solidFill>
                  <a:srgbClr val="000000"/>
                </a:solidFill>
                <a:effectLst/>
                <a:latin typeface="Arial" panose="020B0604020202020204" pitchFamily="34" charset="0"/>
                <a:cs typeface="Arial" panose="020B0604020202020204" pitchFamily="34" charset="0"/>
              </a:rPr>
              <a:t> de la ruta (accidentes en la zona).</a:t>
            </a:r>
          </a:p>
          <a:p>
            <a:pPr algn="l">
              <a:buFont typeface="Arial" panose="020B0604020202020204" pitchFamily="34" charset="0"/>
              <a:buChar char="•"/>
            </a:pPr>
            <a:endParaRPr lang="es-CO" b="0" i="0" u="none" strike="noStrike"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CO" b="0" i="0" u="none" strike="noStrike" dirty="0">
                <a:solidFill>
                  <a:srgbClr val="000000"/>
                </a:solidFill>
                <a:effectLst/>
                <a:latin typeface="Arial" panose="020B0604020202020204" pitchFamily="34" charset="0"/>
                <a:cs typeface="Arial" panose="020B0604020202020204" pitchFamily="34" charset="0"/>
              </a:rPr>
              <a:t>La </a:t>
            </a:r>
            <a:r>
              <a:rPr lang="es-CO" b="1" i="0" u="none" strike="noStrike" dirty="0">
                <a:solidFill>
                  <a:srgbClr val="000000"/>
                </a:solidFill>
                <a:effectLst/>
                <a:latin typeface="Arial" panose="020B0604020202020204" pitchFamily="34" charset="0"/>
                <a:cs typeface="Arial" panose="020B0604020202020204" pitchFamily="34" charset="0"/>
              </a:rPr>
              <a:t>distancia estimada al destino</a:t>
            </a:r>
            <a:r>
              <a:rPr lang="es-CO" b="0" i="0" u="none" strike="noStrike" dirty="0">
                <a:solidFill>
                  <a:srgbClr val="000000"/>
                </a:solidFill>
                <a:effectLst/>
                <a:latin typeface="Arial" panose="020B0604020202020204" pitchFamily="34" charset="0"/>
                <a:cs typeface="Arial" panose="020B0604020202020204" pitchFamily="34" charset="0"/>
              </a:rPr>
              <a:t> (heurística Manhattan).</a:t>
            </a:r>
          </a:p>
          <a:p>
            <a:pPr algn="l"/>
            <a:br>
              <a:rPr lang="es-CO" b="0" i="0" u="none" strike="noStrike" dirty="0">
                <a:solidFill>
                  <a:srgbClr val="000000"/>
                </a:solidFill>
                <a:effectLst/>
                <a:latin typeface="Arial" panose="020B0604020202020204" pitchFamily="34" charset="0"/>
                <a:cs typeface="Arial" panose="020B0604020202020204" pitchFamily="34" charset="0"/>
              </a:rPr>
            </a:br>
            <a:r>
              <a:rPr lang="es-CO" b="0" i="0" u="none" strike="noStrike" dirty="0">
                <a:solidFill>
                  <a:srgbClr val="000000"/>
                </a:solidFill>
                <a:effectLst/>
                <a:latin typeface="Arial" panose="020B0604020202020204" pitchFamily="34" charset="0"/>
                <a:cs typeface="Arial" panose="020B0604020202020204" pitchFamily="34" charset="0"/>
              </a:rPr>
              <a:t>✔ A* selecciona el camino con menor costo total (menor riesgo de accidentes).</a:t>
            </a: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40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079B8-B804-862F-C70E-50C80068D6A7}"/>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09FC458B-4E6E-1B32-8DA7-F8BB024AE404}"/>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725325B-D9A4-CBCD-679C-29DC6F52D4EC}"/>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latin typeface="Arial" panose="020B0604020202020204" pitchFamily="34" charset="0"/>
              </a:rPr>
              <a:t>Algoritmo A*</a:t>
            </a:r>
            <a:endParaRPr lang="es-CO" sz="3200" dirty="0">
              <a:solidFill>
                <a:schemeClr val="bg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BCDD40E4-33D6-E98D-615F-D614A0490EE1}"/>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673984D3-0A55-2BFF-356D-EB75B5B87746}"/>
              </a:ext>
            </a:extLst>
          </p:cNvPr>
          <p:cNvSpPr txBox="1"/>
          <p:nvPr/>
        </p:nvSpPr>
        <p:spPr>
          <a:xfrm>
            <a:off x="275968" y="925436"/>
            <a:ext cx="8585828" cy="5227008"/>
          </a:xfrm>
          <a:prstGeom prst="rect">
            <a:avLst/>
          </a:prstGeom>
          <a:noFill/>
        </p:spPr>
        <p:txBody>
          <a:bodyPr wrap="square">
            <a:spAutoFit/>
          </a:bodyPr>
          <a:lstStyle/>
          <a:p>
            <a:pPr algn="l"/>
            <a:endParaRPr lang="es-CO" b="1" i="0" u="none" strike="noStrike" dirty="0">
              <a:solidFill>
                <a:srgbClr val="1F1F1F"/>
              </a:solidFill>
              <a:effectLst/>
              <a:latin typeface="Arial" panose="020B0604020202020204" pitchFamily="34" charset="0"/>
              <a:cs typeface="Arial" panose="020B0604020202020204" pitchFamily="34" charset="0"/>
            </a:endParaRPr>
          </a:p>
          <a:p>
            <a:pPr algn="l"/>
            <a:r>
              <a:rPr lang="es-CO" b="1" i="0" u="none" strike="noStrike" dirty="0">
                <a:solidFill>
                  <a:srgbClr val="1F1F1F"/>
                </a:solidFill>
                <a:effectLst/>
                <a:latin typeface="Arial" panose="020B0604020202020204" pitchFamily="34" charset="0"/>
                <a:cs typeface="Arial" panose="020B0604020202020204" pitchFamily="34" charset="0"/>
              </a:rPr>
              <a:t>Mejor ruta</a:t>
            </a:r>
          </a:p>
          <a:p>
            <a:pPr algn="l"/>
            <a:endParaRPr lang="es-CO" b="1" dirty="0">
              <a:solidFill>
                <a:srgbClr val="1F1F1F"/>
              </a:solidFill>
              <a:latin typeface="Roboto" panose="02000000000000000000" pitchFamily="2" charset="0"/>
            </a:endParaRPr>
          </a:p>
          <a:p>
            <a:pPr algn="l"/>
            <a:r>
              <a:rPr lang="es-CO" sz="1000" b="0" i="0" u="none" strike="noStrike" dirty="0">
                <a:solidFill>
                  <a:srgbClr val="1F1F1F"/>
                </a:solidFill>
                <a:effectLst/>
                <a:latin typeface="Courier New" panose="02070309020205020404" pitchFamily="49" charset="0"/>
              </a:rPr>
              <a:t>Ruta óptima encontrada: [(np.float64(6.26127704267619), np.float64(-75.56396860152381)), (np.float64(6.257888430843243), np.float64(-75.56154441379731)), (np.float64(6.253348805978963), np.float64(-75.5623616693408)), (np.float64(6.249532789872586), np.float64(-75.5602754146332)), (np.float64(6.2466836392543685), np.float64(-75.55908053))] Costo total de la ruta: 8.314939820041333</a:t>
            </a:r>
            <a:endParaRPr lang="es-CO" sz="1000" b="1" i="0" u="none" strike="noStrike" dirty="0">
              <a:solidFill>
                <a:srgbClr val="1F1F1F"/>
              </a:solidFill>
              <a:effectLst/>
              <a:latin typeface="Roboto" panose="02000000000000000000" pitchFamily="2" charset="0"/>
            </a:endParaRPr>
          </a:p>
          <a:p>
            <a:pPr algn="l"/>
            <a:endParaRPr lang="es-CO" b="0" i="0" u="none" strike="noStrike" dirty="0">
              <a:solidFill>
                <a:srgbClr val="1F1F1F"/>
              </a:solidFill>
              <a:effectLst/>
              <a:latin typeface="Roboto" panose="02000000000000000000" pitchFamily="2" charset="0"/>
            </a:endParaRPr>
          </a:p>
          <a:p>
            <a:pPr algn="l">
              <a:buFont typeface="+mj-lt"/>
              <a:buAutoNum type="arabicPeriod"/>
            </a:pPr>
            <a:r>
              <a:rPr lang="es-CO" b="0" i="0" u="none" strike="noStrike" dirty="0">
                <a:solidFill>
                  <a:srgbClr val="1F1F1F"/>
                </a:solidFill>
                <a:effectLst/>
                <a:latin typeface="Arial" panose="020B0604020202020204" pitchFamily="34" charset="0"/>
                <a:cs typeface="Arial" panose="020B0604020202020204" pitchFamily="34" charset="0"/>
              </a:rPr>
              <a:t>(6.261277, -75.563968) → Barrio Estadio, Comuna 11 (Laureles-Estadio). Zona con tráfico alto debido a la cercanía del estadio Atanasio Girardot.</a:t>
            </a:r>
          </a:p>
          <a:p>
            <a:pPr algn="l">
              <a:buFont typeface="+mj-lt"/>
              <a:buAutoNum type="arabicPeriod"/>
            </a:pPr>
            <a:r>
              <a:rPr lang="es-CO" b="0" i="0" u="none" strike="noStrike" dirty="0">
                <a:solidFill>
                  <a:srgbClr val="1F1F1F"/>
                </a:solidFill>
                <a:effectLst/>
                <a:latin typeface="Arial" panose="020B0604020202020204" pitchFamily="34" charset="0"/>
                <a:cs typeface="Arial" panose="020B0604020202020204" pitchFamily="34" charset="0"/>
              </a:rPr>
              <a:t>(6.257888, -75.561544) → Comuna 10 (La Candelaria, Centro de Medellín). El centro es una de las zonas con mayor siniestralidad por alta circulación de vehículos y peatones.</a:t>
            </a:r>
          </a:p>
          <a:p>
            <a:pPr algn="l">
              <a:buFont typeface="+mj-lt"/>
              <a:buAutoNum type="arabicPeriod"/>
            </a:pPr>
            <a:r>
              <a:rPr lang="es-CO" b="0" i="0" u="none" strike="noStrike" dirty="0">
                <a:solidFill>
                  <a:srgbClr val="1F1F1F"/>
                </a:solidFill>
                <a:effectLst/>
                <a:latin typeface="Arial" panose="020B0604020202020204" pitchFamily="34" charset="0"/>
                <a:cs typeface="Arial" panose="020B0604020202020204" pitchFamily="34" charset="0"/>
              </a:rPr>
              <a:t>(6.253348, -75.562361) → Barrio Boston, Comuna 10 (La Candelaria). Área con calles angostas y tráfico denso, propensa a accidentes.</a:t>
            </a:r>
          </a:p>
          <a:p>
            <a:pPr algn="l">
              <a:buFont typeface="+mj-lt"/>
              <a:buAutoNum type="arabicPeriod"/>
            </a:pPr>
            <a:r>
              <a:rPr lang="es-CO" b="0" i="0" u="none" strike="noStrike" dirty="0">
                <a:solidFill>
                  <a:srgbClr val="1F1F1F"/>
                </a:solidFill>
                <a:effectLst/>
                <a:latin typeface="Arial" panose="020B0604020202020204" pitchFamily="34" charset="0"/>
                <a:cs typeface="Arial" panose="020B0604020202020204" pitchFamily="34" charset="0"/>
              </a:rPr>
              <a:t>(6.249532, -75.560275) → Barrio Buenos Aires, Comuna 9. Conectividad importante con el Tranvía de Ayacucho.</a:t>
            </a:r>
          </a:p>
          <a:p>
            <a:pPr algn="l">
              <a:buFont typeface="+mj-lt"/>
              <a:buAutoNum type="arabicPeriod"/>
            </a:pPr>
            <a:r>
              <a:rPr lang="es-CO" b="0" i="0" u="none" strike="noStrike" dirty="0">
                <a:solidFill>
                  <a:srgbClr val="1F1F1F"/>
                </a:solidFill>
                <a:effectLst/>
                <a:latin typeface="Arial" panose="020B0604020202020204" pitchFamily="34" charset="0"/>
                <a:cs typeface="Arial" panose="020B0604020202020204" pitchFamily="34" charset="0"/>
              </a:rPr>
              <a:t>(6.246683, -75.559080) → Final en Buenos Aires, salida hacia el oriente. Área con pendientes y tráfico variado.</a:t>
            </a: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391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935B9-02D9-A12E-A8F0-D3AA29D4E8DD}"/>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15AD638A-09D9-062C-609B-80F76A85627A}"/>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1301522-CDC8-3AE9-FC34-BE71B87F446D}"/>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latin typeface="Arial" panose="020B0604020202020204" pitchFamily="34" charset="0"/>
              </a:rPr>
              <a:t>Algoritmo A*</a:t>
            </a:r>
            <a:endParaRPr lang="es-CO" sz="3200" dirty="0">
              <a:solidFill>
                <a:schemeClr val="bg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EBAAB9E9-CD68-4641-FB3F-FFBAB6FEEFCE}"/>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F7710552-9BF7-1B26-5544-DF588584DAFF}"/>
              </a:ext>
            </a:extLst>
          </p:cNvPr>
          <p:cNvSpPr txBox="1"/>
          <p:nvPr/>
        </p:nvSpPr>
        <p:spPr>
          <a:xfrm>
            <a:off x="275968" y="1157797"/>
            <a:ext cx="8585828" cy="4749955"/>
          </a:xfrm>
          <a:prstGeom prst="rect">
            <a:avLst/>
          </a:prstGeom>
          <a:noFill/>
        </p:spPr>
        <p:txBody>
          <a:bodyPr wrap="square">
            <a:spAutoFit/>
          </a:bodyPr>
          <a:lstStyle/>
          <a:p>
            <a:pPr algn="l"/>
            <a:r>
              <a:rPr lang="es-CO" b="1" dirty="0">
                <a:solidFill>
                  <a:srgbClr val="1F1F1F"/>
                </a:solidFill>
                <a:latin typeface="Arial" panose="020B0604020202020204" pitchFamily="34" charset="0"/>
                <a:cs typeface="Arial" panose="020B0604020202020204" pitchFamily="34" charset="0"/>
              </a:rPr>
              <a:t>Acciones según resultado</a:t>
            </a:r>
            <a:endParaRPr lang="es-CO" b="1" i="0" u="none" strike="noStrike" dirty="0">
              <a:solidFill>
                <a:srgbClr val="1F1F1F"/>
              </a:solidFill>
              <a:effectLst/>
              <a:latin typeface="Arial" panose="020B0604020202020204" pitchFamily="34" charset="0"/>
              <a:cs typeface="Arial" panose="020B0604020202020204" pitchFamily="34" charset="0"/>
            </a:endParaRPr>
          </a:p>
          <a:p>
            <a:pPr algn="l"/>
            <a:endParaRPr lang="es-CO" b="0" i="0" u="none" strike="noStrike" dirty="0">
              <a:solidFill>
                <a:srgbClr val="1F1F1F"/>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Empresas de transporte pueden rediseñar rutas de buses o camiones priorizando caminos con menor riesgo de accidentes. Impactando positivamente en la seguridad de los pasajeros y reducir costos asociados a siniestros viales.</a:t>
            </a:r>
          </a:p>
          <a:p>
            <a:pPr marL="285750" indent="-285750" algn="l">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Recomendar esta ruta a conductores y ciclistas.</a:t>
            </a:r>
          </a:p>
          <a:p>
            <a:pPr marL="285750" indent="-285750" algn="l">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Identificar los tramos donde la ruta óptima evita por alto riesgo y reforzar la señalización vial en esas áreas.</a:t>
            </a:r>
          </a:p>
          <a:p>
            <a:pPr marL="285750" indent="-285750" algn="l">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Los agentes de tránsito pueden focalizar su presencia en puntos específicos donde los conductores tienden a desviarse de la ruta segura.</a:t>
            </a: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756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9834-5150-E3F5-05AE-E0972345ED58}"/>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B2E36F72-AADF-73A7-CA61-0BCF24A31CE2}"/>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11DAB679-0F26-3710-DA95-4BF6DE5B6791}"/>
              </a:ext>
            </a:extLst>
          </p:cNvPr>
          <p:cNvSpPr txBox="1"/>
          <p:nvPr/>
        </p:nvSpPr>
        <p:spPr>
          <a:xfrm>
            <a:off x="275968" y="226541"/>
            <a:ext cx="6919783" cy="584775"/>
          </a:xfrm>
          <a:prstGeom prst="rect">
            <a:avLst/>
          </a:prstGeom>
          <a:noFill/>
        </p:spPr>
        <p:txBody>
          <a:bodyPr wrap="square" rtlCol="0">
            <a:spAutoFit/>
          </a:bodyPr>
          <a:lstStyle/>
          <a:p>
            <a:r>
              <a:rPr lang="es-CO" sz="3200" b="1" dirty="0">
                <a:solidFill>
                  <a:schemeClr val="bg1"/>
                </a:solidFill>
                <a:effectLst/>
                <a:latin typeface="Arial" panose="020B0604020202020204" pitchFamily="34" charset="0"/>
              </a:rPr>
              <a:t>Posibles mejoras</a:t>
            </a:r>
          </a:p>
        </p:txBody>
      </p:sp>
      <p:sp>
        <p:nvSpPr>
          <p:cNvPr id="4" name="CuadroTexto 3">
            <a:extLst>
              <a:ext uri="{FF2B5EF4-FFF2-40B4-BE49-F238E27FC236}">
                <a16:creationId xmlns:a16="http://schemas.microsoft.com/office/drawing/2014/main" id="{B7942F94-B43F-4D7C-F249-E2A676622279}"/>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7195683E-078D-8444-F7CE-9FA3BB785572}"/>
              </a:ext>
            </a:extLst>
          </p:cNvPr>
          <p:cNvSpPr txBox="1"/>
          <p:nvPr/>
        </p:nvSpPr>
        <p:spPr>
          <a:xfrm>
            <a:off x="275968" y="1157797"/>
            <a:ext cx="8585828" cy="3657348"/>
          </a:xfrm>
          <a:prstGeom prst="rect">
            <a:avLst/>
          </a:prstGeom>
          <a:noFill/>
        </p:spPr>
        <p:txBody>
          <a:bodyPr wrap="square">
            <a:spAutoFit/>
          </a:bodyPr>
          <a:lstStyle/>
          <a:p>
            <a:pPr algn="l"/>
            <a:endParaRPr lang="es-CO" sz="1600" b="0" i="0" u="none" strike="noStrike" dirty="0">
              <a:solidFill>
                <a:srgbClr val="1F1F1F"/>
              </a:solidFill>
              <a:effectLst/>
              <a:latin typeface="Arial" panose="020B060402020202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latin typeface="Arial" panose="020B0604020202020204" pitchFamily="34" charset="0"/>
                <a:cs typeface="Arial" panose="020B0604020202020204" pitchFamily="34" charset="0"/>
              </a:rPr>
              <a:t>Permitir que el usuario ingrese coordenadas específicas de origen y destino.</a:t>
            </a: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Mayor precisión en la ponderación de costos. Actualmente, la gravedad del accidente se pondera de manera sencilla (10 para muertos, 5 para heridos, 1 para ilesos). Se podría hacer un análisis más detallado para mejorar la calibración de estos valores, por ejemplo, integrando datos de intensidad del tráfico o condiciones climáticas.</a:t>
            </a:r>
            <a:endParaRPr lang="es-CO" sz="1600"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Comparación con otros algoritmos de búsqueda. Evaluar el desempeño de A* frente a otros algoritmos como Dijkstra o búsqueda voraz en términos de eficiencia y calidad de la ruta.</a:t>
            </a:r>
            <a:endParaRPr lang="es-CO" sz="1600"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643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9B723-5660-8BE6-CCD9-A9FD882838E7}"/>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9BB8F8DC-569F-1F68-D5DB-4C6B4E89BCFA}"/>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D37E363-D901-1375-05A8-A448E6C1952F}"/>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rPr>
              <a:t>Conclusiones</a:t>
            </a:r>
            <a:endParaRPr lang="es-CO" sz="3200" dirty="0">
              <a:solidFill>
                <a:schemeClr val="bg1"/>
              </a:solidFill>
              <a:effectLst/>
            </a:endParaRPr>
          </a:p>
        </p:txBody>
      </p:sp>
      <p:sp>
        <p:nvSpPr>
          <p:cNvPr id="4" name="CuadroTexto 3">
            <a:extLst>
              <a:ext uri="{FF2B5EF4-FFF2-40B4-BE49-F238E27FC236}">
                <a16:creationId xmlns:a16="http://schemas.microsoft.com/office/drawing/2014/main" id="{E0B4A960-3526-559B-143D-75EB96DAF31D}"/>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801691D0-C2EF-D000-00F7-3B863D0EC2B1}"/>
              </a:ext>
            </a:extLst>
          </p:cNvPr>
          <p:cNvSpPr txBox="1"/>
          <p:nvPr/>
        </p:nvSpPr>
        <p:spPr>
          <a:xfrm>
            <a:off x="275968" y="1072439"/>
            <a:ext cx="8585828" cy="4804520"/>
          </a:xfrm>
          <a:prstGeom prst="rect">
            <a:avLst/>
          </a:prstGeom>
          <a:noFill/>
        </p:spPr>
        <p:txBody>
          <a:bodyPr wrap="square">
            <a:spAutoFit/>
          </a:bodyPr>
          <a:lstStyle/>
          <a:p>
            <a:pPr algn="l"/>
            <a:endParaRPr lang="es-CO" b="0" i="0" u="none" strike="noStrike" dirty="0">
              <a:solidFill>
                <a:srgbClr val="1F1F1F"/>
              </a:solidFill>
              <a:effectLst/>
              <a:latin typeface="Arial" panose="020B060402020202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El algoritmo A* permite identificar </a:t>
            </a:r>
            <a:r>
              <a:rPr lang="es-CO" sz="16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rutas con menor siniestralidad.</a:t>
            </a:r>
            <a:endParaRPr lang="es-CO" sz="1600" b="1"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La optimización del grafo </a:t>
            </a:r>
            <a:r>
              <a:rPr lang="es-CO" sz="16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mejora la escalabilidad </a:t>
            </a: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del algoritmo. El uso de K-</a:t>
            </a:r>
            <a:r>
              <a:rPr lang="es-CO" sz="1600" kern="0" dirty="0" err="1">
                <a:solidFill>
                  <a:srgbClr val="1F1F1F"/>
                </a:solidFill>
                <a:effectLst/>
                <a:latin typeface="Arial" panose="020B0604020202020204" pitchFamily="34" charset="0"/>
                <a:ea typeface="Times New Roman" panose="02020603050405020304" pitchFamily="18" charset="0"/>
                <a:cs typeface="Arial" panose="020B0604020202020204" pitchFamily="34" charset="0"/>
              </a:rPr>
              <a:t>Means</a:t>
            </a: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para reducir la cantidad de nodos y la implementación de KD-</a:t>
            </a:r>
            <a:r>
              <a:rPr lang="es-CO" sz="1600" kern="0" dirty="0" err="1">
                <a:solidFill>
                  <a:srgbClr val="1F1F1F"/>
                </a:solidFill>
                <a:effectLst/>
                <a:latin typeface="Arial" panose="020B0604020202020204" pitchFamily="34" charset="0"/>
                <a:ea typeface="Times New Roman" panose="02020603050405020304" pitchFamily="18" charset="0"/>
                <a:cs typeface="Arial" panose="020B0604020202020204" pitchFamily="34" charset="0"/>
              </a:rPr>
              <a:t>Tree</a:t>
            </a: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para mejorar la búsqueda de vecinos permitió que A* sea más eficiente, incluso con un </a:t>
            </a:r>
            <a:r>
              <a:rPr lang="es-CO" sz="1600" kern="0" dirty="0" err="1">
                <a:solidFill>
                  <a:srgbClr val="1F1F1F"/>
                </a:solidFill>
                <a:effectLst/>
                <a:latin typeface="Arial" panose="020B0604020202020204" pitchFamily="34" charset="0"/>
                <a:ea typeface="Times New Roman" panose="02020603050405020304" pitchFamily="18" charset="0"/>
                <a:cs typeface="Arial" panose="020B0604020202020204" pitchFamily="34" charset="0"/>
              </a:rPr>
              <a:t>dataset</a:t>
            </a: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de más de 200,000 registros. </a:t>
            </a:r>
            <a:endParaRPr lang="es-CO" sz="1600"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Si bien la ruta óptima evita ciertos sectores con alta accidentabilidad, </a:t>
            </a:r>
            <a:r>
              <a:rPr lang="es-CO" sz="16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no garantiza evitar por completo todas las zonas peligrosas</a:t>
            </a: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Esto se debe a la disposición de las vías en la ciudad y la necesidad de conectar ciertos puntos obligatorios.</a:t>
            </a:r>
            <a:endParaRPr lang="es-CO" sz="1600"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SzPts val="1000"/>
              <a:buFont typeface="Symbol" pitchFamily="2" charset="2"/>
              <a:buChar char=""/>
              <a:tabLst>
                <a:tab pos="457200" algn="l"/>
              </a:tabLst>
            </a:pPr>
            <a:r>
              <a:rPr lang="es-CO" sz="1600"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Los resultados obtenidos pueden ser útiles en la </a:t>
            </a:r>
            <a:r>
              <a:rPr lang="es-CO" sz="16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planificación de rutas para el transporte público, la reestructuración del tráfico, la ubicación de patrullajes de tránsito y la implementación de señalización en puntos críticos.</a:t>
            </a:r>
            <a:endParaRPr lang="es-CO" sz="1600" b="1" kern="100" dirty="0">
              <a:solidFill>
                <a:srgbClr val="1F1F1F"/>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CO"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65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881774E6-5AB5-C456-B25C-D2E00637C96B}"/>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85656" y="249119"/>
            <a:ext cx="6919783" cy="584775"/>
          </a:xfrm>
          <a:prstGeom prst="rect">
            <a:avLst/>
          </a:prstGeom>
          <a:noFill/>
        </p:spPr>
        <p:txBody>
          <a:bodyPr wrap="square" rtlCol="0">
            <a:spAutoFit/>
          </a:bodyPr>
          <a:lstStyle/>
          <a:p>
            <a:r>
              <a:rPr lang="es-ES" sz="3200" b="1" dirty="0">
                <a:solidFill>
                  <a:schemeClr val="bg1"/>
                </a:solidFill>
                <a:latin typeface="Helvetica" panose="020B0604020202030204" pitchFamily="34" charset="0"/>
              </a:rPr>
              <a:t>Bibliografía</a:t>
            </a:r>
          </a:p>
        </p:txBody>
      </p:sp>
      <p:sp>
        <p:nvSpPr>
          <p:cNvPr id="4" name="CuadroTexto 3">
            <a:extLst>
              <a:ext uri="{FF2B5EF4-FFF2-40B4-BE49-F238E27FC236}">
                <a16:creationId xmlns:a16="http://schemas.microsoft.com/office/drawing/2014/main" id="{CFFB2B48-ABB9-8D28-7320-79B216165D8C}"/>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9" name="CuadroTexto 8">
            <a:extLst>
              <a:ext uri="{FF2B5EF4-FFF2-40B4-BE49-F238E27FC236}">
                <a16:creationId xmlns:a16="http://schemas.microsoft.com/office/drawing/2014/main" id="{5CBF38B8-F5FA-9E6B-9C07-5192A45F9B58}"/>
              </a:ext>
            </a:extLst>
          </p:cNvPr>
          <p:cNvSpPr txBox="1"/>
          <p:nvPr/>
        </p:nvSpPr>
        <p:spPr>
          <a:xfrm>
            <a:off x="180621" y="1650689"/>
            <a:ext cx="8635978" cy="3440173"/>
          </a:xfrm>
          <a:prstGeom prst="rect">
            <a:avLst/>
          </a:prstGeom>
          <a:noFill/>
        </p:spPr>
        <p:txBody>
          <a:bodyPr wrap="square" rtlCol="0">
            <a:spAutoFit/>
          </a:bodyPr>
          <a:lstStyle/>
          <a:p>
            <a:pPr algn="l"/>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i="0" u="none" strike="noStrike" dirty="0" err="1">
                <a:solidFill>
                  <a:srgbClr val="000000"/>
                </a:solidFill>
                <a:effectLst/>
                <a:latin typeface="Arial" panose="020B0604020202020204" pitchFamily="34" charset="0"/>
                <a:cs typeface="Arial" panose="020B0604020202020204" pitchFamily="34" charset="0"/>
              </a:rPr>
              <a:t>Medata</a:t>
            </a:r>
            <a:r>
              <a:rPr lang="es-CO" sz="1400" i="0" u="none" strike="noStrike" dirty="0">
                <a:solidFill>
                  <a:srgbClr val="000000"/>
                </a:solidFill>
                <a:effectLst/>
                <a:latin typeface="Arial" panose="020B0604020202020204" pitchFamily="34" charset="0"/>
                <a:cs typeface="Arial" panose="020B0604020202020204" pitchFamily="34" charset="0"/>
              </a:rPr>
              <a:t>. (s.f.). Datos abiertos de siniestralidad vial en Medellín. </a:t>
            </a:r>
            <a:r>
              <a:rPr lang="es-CO" sz="1400" b="0" i="0" u="none" strike="noStrike" dirty="0">
                <a:solidFill>
                  <a:srgbClr val="000000"/>
                </a:solidFill>
                <a:effectLst/>
                <a:hlinkClick r:id="rId3"/>
              </a:rPr>
              <a:t>https://medata.gov.co/node/16692</a:t>
            </a:r>
            <a:endParaRPr lang="es-CO" sz="1400" b="0" i="0" u="none" strike="noStrike" dirty="0">
              <a:solidFill>
                <a:srgbClr val="000000"/>
              </a:solidFill>
              <a:effectLst/>
            </a:endParaRPr>
          </a:p>
          <a:p>
            <a:pPr algn="just">
              <a:lnSpc>
                <a:spcPct val="150000"/>
              </a:lnSpc>
            </a:pP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Alcaldía de Medellín. (2023). *Informe de siniestralidad vial en Medellín*. [Disponible en https://</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www.medellin.gov.co</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400" kern="100" dirty="0">
                <a:effectLst/>
                <a:latin typeface="Arial" panose="020B0604020202020204" pitchFamily="34" charset="0"/>
                <a:ea typeface="Calibri" panose="020F0502020204030204" pitchFamily="34" charset="0"/>
                <a:cs typeface="Times New Roman" panose="02020603050405020304" pitchFamily="18" charset="0"/>
              </a:rPr>
              <a:t>- Hart, P., Nilsson, N., &amp; Raphael, B. (1968). "A Formal Basis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for</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Heuristic</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Determination</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of</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Minimum</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Cost</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Paths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*IEEE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Transactions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on</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Systems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Science</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and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Cybernetics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400" kern="100" dirty="0">
                <a:effectLst/>
                <a:latin typeface="Arial" panose="020B0604020202020204" pitchFamily="34" charset="0"/>
                <a:ea typeface="Calibri" panose="020F0502020204030204" pitchFamily="34" charset="0"/>
                <a:cs typeface="Times New Roman" panose="02020603050405020304" pitchFamily="18" charset="0"/>
              </a:rPr>
              <a:t>- OMS. (2021). *Informe sobre la seguridad vial mundial*. [Disponible en https://</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www.who.int</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400" kern="100" dirty="0">
                <a:effectLst/>
                <a:latin typeface="Arial" panose="020B0604020202020204" pitchFamily="34" charset="0"/>
                <a:ea typeface="Calibri" panose="020F0502020204030204" pitchFamily="34" charset="0"/>
                <a:cs typeface="Times New Roman" panose="02020603050405020304" pitchFamily="18" charset="0"/>
              </a:rPr>
              <a:t>- Russell, S., &amp;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Norvig</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P. (2020). *Artificial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Intelligence</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 Modern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Approach</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Pearson.</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400" kern="100" dirty="0">
                <a:effectLst/>
                <a:latin typeface="Arial" panose="020B0604020202020204" pitchFamily="34" charset="0"/>
                <a:ea typeface="Calibri" panose="020F0502020204030204" pitchFamily="34" charset="0"/>
                <a:cs typeface="Times New Roman" panose="02020603050405020304" pitchFamily="18" charset="0"/>
              </a:rPr>
              <a:t>- Silva, J., et al. (2022). "Predictive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Models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for</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Traffic</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Accidents</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Using</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Machine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Learning</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Journal</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of</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1400" kern="100" dirty="0" err="1">
                <a:effectLst/>
                <a:latin typeface="Arial" panose="020B0604020202020204" pitchFamily="34" charset="0"/>
                <a:ea typeface="Calibri" panose="020F0502020204030204" pitchFamily="34" charset="0"/>
                <a:cs typeface="Times New Roman" panose="02020603050405020304" pitchFamily="18" charset="0"/>
              </a:rPr>
              <a:t>Transport</a:t>
            </a:r>
            <a:r>
              <a:rPr lang="es-CO" sz="1400" kern="100" dirty="0">
                <a:effectLst/>
                <a:latin typeface="Arial" panose="020B0604020202020204" pitchFamily="34" charset="0"/>
                <a:ea typeface="Calibri" panose="020F0502020204030204" pitchFamily="34" charset="0"/>
                <a:cs typeface="Times New Roman" panose="02020603050405020304" pitchFamily="18" charset="0"/>
              </a:rPr>
              <a:t> Safety*.</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s-CO" sz="1000" kern="100" dirty="0">
              <a:effectLst/>
              <a:latin typeface="Helvetica" pitchFamily="2" charset="0"/>
              <a:ea typeface="Aptos" panose="020B0004020202020204" pitchFamily="34" charset="0"/>
              <a:cs typeface="Times New Roman" panose="02020603050405020304" pitchFamily="18" charset="0"/>
            </a:endParaRPr>
          </a:p>
          <a:p>
            <a:pPr marL="457200" indent="-457200" algn="just">
              <a:lnSpc>
                <a:spcPct val="150000"/>
              </a:lnSpc>
            </a:pPr>
            <a:endParaRPr lang="es-CO" sz="1000" kern="100" dirty="0">
              <a:effectLst/>
              <a:latin typeface="Helvetica"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1128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881774E6-5AB5-C456-B25C-D2E00637C96B}"/>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75968" y="1416298"/>
            <a:ext cx="8213276" cy="3877985"/>
          </a:xfrm>
          <a:prstGeom prst="rect">
            <a:avLst/>
          </a:prstGeom>
          <a:noFill/>
        </p:spPr>
        <p:txBody>
          <a:bodyPr wrap="square" rtlCol="0">
            <a:spAutoFit/>
          </a:bodyPr>
          <a:lstStyle/>
          <a:p>
            <a:pPr algn="just"/>
            <a:r>
              <a:rPr lang="es-CO" sz="2000" b="0" i="0" u="none" strike="noStrike" dirty="0">
                <a:solidFill>
                  <a:srgbClr val="000000"/>
                </a:solidFill>
                <a:effectLst/>
                <a:latin typeface="Arial" panose="020B0604020202020204" pitchFamily="34" charset="0"/>
                <a:cs typeface="Arial" panose="020B0604020202020204" pitchFamily="34" charset="0"/>
              </a:rPr>
              <a:t>Medellín enfrenta una alta tasa de accidentes de tránsito, con zonas críticas donde la siniestralidad es recurrente. La movilidad segura es un reto, ya que las rutas más rápidas no siempre son las más seguras.</a:t>
            </a:r>
          </a:p>
          <a:p>
            <a:pPr marL="285750" indent="-28575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l"/>
            <a:r>
              <a:rPr lang="es-CO" sz="2000" b="1" i="0" u="none" strike="noStrike" dirty="0">
                <a:solidFill>
                  <a:srgbClr val="000000"/>
                </a:solidFill>
                <a:effectLst/>
                <a:latin typeface="Arial" panose="020B0604020202020204" pitchFamily="34" charset="0"/>
                <a:cs typeface="Arial" panose="020B0604020202020204" pitchFamily="34" charset="0"/>
              </a:rPr>
              <a:t>Datos Clave</a:t>
            </a:r>
          </a:p>
          <a:p>
            <a:pPr algn="l"/>
            <a:endParaRPr lang="es-CO" sz="2000" b="1" i="0" u="none" strike="noStrike" dirty="0">
              <a:solidFill>
                <a:srgbClr val="000000"/>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s-CO" sz="2000" i="0" u="none" strike="noStrike" dirty="0">
                <a:solidFill>
                  <a:srgbClr val="000000"/>
                </a:solidFill>
                <a:effectLst/>
                <a:latin typeface="Arial" panose="020B0604020202020204" pitchFamily="34" charset="0"/>
                <a:cs typeface="Arial" panose="020B0604020202020204" pitchFamily="34" charset="0"/>
              </a:rPr>
              <a:t>Más de 200,000 incidentes viales registrados en 8 años.</a:t>
            </a:r>
          </a:p>
          <a:p>
            <a:pPr algn="l">
              <a:lnSpc>
                <a:spcPct val="150000"/>
              </a:lnSpc>
              <a:buFont typeface="Arial" panose="020B0604020202020204" pitchFamily="34" charset="0"/>
              <a:buChar char="•"/>
            </a:pPr>
            <a:r>
              <a:rPr lang="es-CO" sz="2000" i="0" u="none" strike="noStrike" dirty="0">
                <a:solidFill>
                  <a:srgbClr val="000000"/>
                </a:solidFill>
                <a:effectLst/>
                <a:latin typeface="Arial" panose="020B0604020202020204" pitchFamily="34" charset="0"/>
                <a:cs typeface="Arial" panose="020B0604020202020204" pitchFamily="34" charset="0"/>
              </a:rPr>
              <a:t>Altos índices de siniestros en ciertas comunas, como La Candelaria.</a:t>
            </a:r>
          </a:p>
          <a:p>
            <a:pPr algn="l">
              <a:lnSpc>
                <a:spcPct val="150000"/>
              </a:lnSpc>
              <a:buFont typeface="Arial" panose="020B0604020202020204" pitchFamily="34" charset="0"/>
              <a:buChar char="•"/>
            </a:pPr>
            <a:r>
              <a:rPr lang="es-CO" sz="2000" i="0" u="none" strike="noStrike" dirty="0">
                <a:solidFill>
                  <a:srgbClr val="000000"/>
                </a:solidFill>
                <a:effectLst/>
                <a:latin typeface="Arial" panose="020B0604020202020204" pitchFamily="34" charset="0"/>
                <a:cs typeface="Arial" panose="020B0604020202020204" pitchFamily="34" charset="0"/>
              </a:rPr>
              <a:t>Las rutas más cortas no consideran el riesgo de accidente.</a:t>
            </a:r>
          </a:p>
          <a:p>
            <a:pPr algn="l"/>
            <a:endParaRPr lang="es-CO" i="0" u="none" strike="noStrike" dirty="0">
              <a:solidFill>
                <a:srgbClr val="000000"/>
              </a:solidFill>
              <a:effectLst/>
            </a:endParaRPr>
          </a:p>
          <a:p>
            <a:endParaRPr lang="es-ES" dirty="0">
              <a:latin typeface="Helvetica" panose="020B0604020202030204" pitchFamily="34" charset="0"/>
            </a:endParaRPr>
          </a:p>
        </p:txBody>
      </p:sp>
      <p:sp>
        <p:nvSpPr>
          <p:cNvPr id="3" name="CuadroTexto 2"/>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Planteamiento del problema</a:t>
            </a:r>
          </a:p>
        </p:txBody>
      </p:sp>
      <p:sp>
        <p:nvSpPr>
          <p:cNvPr id="4" name="CuadroTexto 3">
            <a:extLst>
              <a:ext uri="{FF2B5EF4-FFF2-40B4-BE49-F238E27FC236}">
                <a16:creationId xmlns:a16="http://schemas.microsoft.com/office/drawing/2014/main" id="{CFFB2B48-ABB9-8D28-7320-79B216165D8C}"/>
              </a:ext>
            </a:extLst>
          </p:cNvPr>
          <p:cNvSpPr txBox="1"/>
          <p:nvPr/>
        </p:nvSpPr>
        <p:spPr>
          <a:xfrm>
            <a:off x="2675467" y="6152444"/>
            <a:ext cx="184731" cy="369332"/>
          </a:xfrm>
          <a:prstGeom prst="rect">
            <a:avLst/>
          </a:prstGeom>
          <a:noFill/>
        </p:spPr>
        <p:txBody>
          <a:bodyPr wrap="none" rtlCol="0">
            <a:spAutoFit/>
          </a:bodyPr>
          <a:lstStyle/>
          <a:p>
            <a:endParaRPr lang="es-CO"/>
          </a:p>
        </p:txBody>
      </p:sp>
    </p:spTree>
    <p:extLst>
      <p:ext uri="{BB962C8B-B14F-4D97-AF65-F5344CB8AC3E}">
        <p14:creationId xmlns:p14="http://schemas.microsoft.com/office/powerpoint/2010/main" val="5877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9232E-4F5D-1555-748A-0001F7A138DC}"/>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7D658DEF-3A7E-E8D7-9C95-EAC4CCA24F32}"/>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C1BEBA0-2A06-5B78-4A3C-23F546744CE1}"/>
              </a:ext>
            </a:extLst>
          </p:cNvPr>
          <p:cNvSpPr txBox="1"/>
          <p:nvPr/>
        </p:nvSpPr>
        <p:spPr>
          <a:xfrm>
            <a:off x="275968" y="1416298"/>
            <a:ext cx="8213276" cy="4893647"/>
          </a:xfrm>
          <a:prstGeom prst="rect">
            <a:avLst/>
          </a:prstGeom>
          <a:noFill/>
        </p:spPr>
        <p:txBody>
          <a:bodyPr wrap="square" rtlCol="0">
            <a:spAutoFit/>
          </a:bodyPr>
          <a:lstStyle/>
          <a:p>
            <a:pPr algn="l">
              <a:buFont typeface="Arial" panose="020B0604020202020204" pitchFamily="34" charset="0"/>
              <a:buChar char="•"/>
            </a:pPr>
            <a:endParaRPr lang="es-CO" dirty="0">
              <a:solidFill>
                <a:srgbClr val="000000"/>
              </a:solidFill>
              <a:latin typeface="Arial" panose="020B0604020202020204" pitchFamily="34" charset="0"/>
              <a:cs typeface="Arial" panose="020B0604020202020204" pitchFamily="34" charset="0"/>
            </a:endParaRPr>
          </a:p>
          <a:p>
            <a:pPr algn="l"/>
            <a:r>
              <a:rPr lang="es-CO" sz="2000" b="1" i="0" u="none" strike="noStrike" dirty="0">
                <a:solidFill>
                  <a:srgbClr val="000000"/>
                </a:solidFill>
                <a:effectLst/>
                <a:latin typeface="Arial" panose="020B0604020202020204" pitchFamily="34" charset="0"/>
                <a:cs typeface="Arial" panose="020B0604020202020204" pitchFamily="34" charset="0"/>
              </a:rPr>
              <a:t>Importancia</a:t>
            </a:r>
          </a:p>
          <a:p>
            <a:pPr algn="l"/>
            <a:endParaRPr lang="es-CO" sz="2000" b="1" i="0" u="none" strike="noStrike" dirty="0">
              <a:solidFill>
                <a:srgbClr val="000000"/>
              </a:solidFill>
              <a:effectLst/>
              <a:latin typeface="Arial" panose="020B0604020202020204" pitchFamily="34" charset="0"/>
              <a:cs typeface="Arial" panose="020B0604020202020204" pitchFamily="34" charset="0"/>
            </a:endParaRPr>
          </a:p>
          <a:p>
            <a:pPr algn="l"/>
            <a:r>
              <a:rPr lang="es-CO" sz="2000" b="0" i="0" u="none" strike="noStrike" dirty="0">
                <a:solidFill>
                  <a:srgbClr val="000000"/>
                </a:solidFill>
                <a:effectLst/>
                <a:latin typeface="Arial" panose="020B0604020202020204" pitchFamily="34" charset="0"/>
                <a:cs typeface="Arial" panose="020B0604020202020204" pitchFamily="34" charset="0"/>
              </a:rPr>
              <a:t>✔ Reduce accidentes y salva vidas.</a:t>
            </a:r>
            <a:br>
              <a:rPr lang="es-CO" sz="2000" b="0" i="0" u="none" strike="noStrike" dirty="0">
                <a:solidFill>
                  <a:srgbClr val="000000"/>
                </a:solidFill>
                <a:effectLst/>
                <a:latin typeface="Arial" panose="020B0604020202020204" pitchFamily="34" charset="0"/>
                <a:cs typeface="Arial" panose="020B0604020202020204" pitchFamily="34" charset="0"/>
              </a:rPr>
            </a:br>
            <a:r>
              <a:rPr lang="es-CO" sz="2000" b="0" i="0" u="none" strike="noStrike" dirty="0">
                <a:solidFill>
                  <a:srgbClr val="000000"/>
                </a:solidFill>
                <a:effectLst/>
                <a:latin typeface="Arial" panose="020B0604020202020204" pitchFamily="34" charset="0"/>
                <a:cs typeface="Arial" panose="020B0604020202020204" pitchFamily="34" charset="0"/>
              </a:rPr>
              <a:t>✔ Mejora la seguridad vial para conductores y peatones.</a:t>
            </a:r>
            <a:br>
              <a:rPr lang="es-CO" sz="2000" b="0" i="0" u="none" strike="noStrike" dirty="0">
                <a:solidFill>
                  <a:srgbClr val="000000"/>
                </a:solidFill>
                <a:effectLst/>
                <a:latin typeface="Arial" panose="020B0604020202020204" pitchFamily="34" charset="0"/>
                <a:cs typeface="Arial" panose="020B0604020202020204" pitchFamily="34" charset="0"/>
              </a:rPr>
            </a:br>
            <a:r>
              <a:rPr lang="es-CO" sz="2000" b="0" i="0" u="none" strike="noStrike" dirty="0">
                <a:solidFill>
                  <a:srgbClr val="000000"/>
                </a:solidFill>
                <a:effectLst/>
                <a:latin typeface="Arial" panose="020B0604020202020204" pitchFamily="34" charset="0"/>
                <a:cs typeface="Arial" panose="020B0604020202020204" pitchFamily="34" charset="0"/>
              </a:rPr>
              <a:t>✔ Permite una mejor planificación de movilidad urbana.</a:t>
            </a:r>
            <a:br>
              <a:rPr lang="es-CO" sz="2000" b="0" i="0" u="none" strike="noStrike" dirty="0">
                <a:solidFill>
                  <a:srgbClr val="000000"/>
                </a:solidFill>
                <a:effectLst/>
                <a:latin typeface="Arial" panose="020B0604020202020204" pitchFamily="34" charset="0"/>
                <a:cs typeface="Arial" panose="020B0604020202020204" pitchFamily="34" charset="0"/>
              </a:rPr>
            </a:br>
            <a:r>
              <a:rPr lang="es-CO" sz="2000" b="0" i="0" u="none" strike="noStrike" dirty="0">
                <a:solidFill>
                  <a:srgbClr val="000000"/>
                </a:solidFill>
                <a:effectLst/>
                <a:latin typeface="Arial" panose="020B0604020202020204" pitchFamily="34" charset="0"/>
                <a:cs typeface="Arial" panose="020B0604020202020204" pitchFamily="34" charset="0"/>
              </a:rPr>
              <a:t>✔ Puede ayudar a optimizar el trabajo de las autoridades de tránsito.</a:t>
            </a:r>
          </a:p>
          <a:p>
            <a:pPr algn="l"/>
            <a:endParaRPr lang="es-CO" sz="2000" dirty="0">
              <a:solidFill>
                <a:srgbClr val="000000"/>
              </a:solidFill>
              <a:latin typeface="Arial" panose="020B0604020202020204" pitchFamily="34" charset="0"/>
              <a:cs typeface="Arial" panose="020B0604020202020204" pitchFamily="34" charset="0"/>
            </a:endParaRPr>
          </a:p>
          <a:p>
            <a:pPr algn="l"/>
            <a:r>
              <a:rPr lang="es-CO" sz="2000" b="1" i="0" u="none" strike="noStrike" dirty="0">
                <a:solidFill>
                  <a:srgbClr val="000000"/>
                </a:solidFill>
                <a:effectLst/>
                <a:latin typeface="Arial" panose="020B0604020202020204" pitchFamily="34" charset="0"/>
                <a:cs typeface="Arial" panose="020B0604020202020204" pitchFamily="34" charset="0"/>
              </a:rPr>
              <a:t>Propuesta</a:t>
            </a:r>
          </a:p>
          <a:p>
            <a:pPr algn="l"/>
            <a:endParaRPr lang="es-CO" sz="2000" b="1" i="0" u="none" strike="noStrike" dirty="0">
              <a:solidFill>
                <a:srgbClr val="000000"/>
              </a:solidFill>
              <a:effectLst/>
              <a:latin typeface="Arial" panose="020B0604020202020204" pitchFamily="34" charset="0"/>
              <a:cs typeface="Arial" panose="020B0604020202020204" pitchFamily="34" charset="0"/>
            </a:endParaRPr>
          </a:p>
          <a:p>
            <a:pPr algn="l"/>
            <a:r>
              <a:rPr lang="es-CO" sz="2000" b="0" i="0" u="none" strike="noStrike" dirty="0">
                <a:solidFill>
                  <a:srgbClr val="000000"/>
                </a:solidFill>
                <a:effectLst/>
                <a:latin typeface="Arial" panose="020B0604020202020204" pitchFamily="34" charset="0"/>
                <a:cs typeface="Arial" panose="020B0604020202020204" pitchFamily="34" charset="0"/>
              </a:rPr>
              <a:t>Implementar </a:t>
            </a:r>
            <a:r>
              <a:rPr lang="es-CO" sz="2000" b="1" i="0" u="none" strike="noStrike" dirty="0">
                <a:solidFill>
                  <a:srgbClr val="000000"/>
                </a:solidFill>
                <a:effectLst/>
                <a:latin typeface="Arial" panose="020B0604020202020204" pitchFamily="34" charset="0"/>
                <a:cs typeface="Arial" panose="020B0604020202020204" pitchFamily="34" charset="0"/>
              </a:rPr>
              <a:t>A</a:t>
            </a:r>
            <a:r>
              <a:rPr lang="es-CO" sz="2000" b="0" i="0" u="none" strike="noStrike" dirty="0">
                <a:solidFill>
                  <a:srgbClr val="000000"/>
                </a:solidFill>
                <a:effectLst/>
                <a:latin typeface="Arial" panose="020B0604020202020204" pitchFamily="34" charset="0"/>
                <a:cs typeface="Arial" panose="020B0604020202020204" pitchFamily="34" charset="0"/>
              </a:rPr>
              <a:t>* para calcular rutas óptimas que minimicen la exposición a zonas con alta siniestralidad, permitiendo desplazamientos más seguros en la ciudad.</a:t>
            </a:r>
          </a:p>
          <a:p>
            <a:pPr algn="l"/>
            <a:endParaRPr lang="es-CO" b="0" i="0" u="none" strike="noStrike" dirty="0">
              <a:solidFill>
                <a:srgbClr val="000000"/>
              </a:solidFill>
              <a:effectLst/>
            </a:endParaRPr>
          </a:p>
          <a:p>
            <a:pPr algn="l"/>
            <a:endParaRPr lang="es-CO" i="0" u="none" strike="noStrike" dirty="0">
              <a:solidFill>
                <a:srgbClr val="000000"/>
              </a:solidFill>
              <a:effectLst/>
            </a:endParaRPr>
          </a:p>
          <a:p>
            <a:endParaRPr lang="es-ES" dirty="0">
              <a:latin typeface="Helvetica" panose="020B0604020202030204" pitchFamily="34" charset="0"/>
            </a:endParaRPr>
          </a:p>
        </p:txBody>
      </p:sp>
      <p:sp>
        <p:nvSpPr>
          <p:cNvPr id="3" name="CuadroTexto 2">
            <a:extLst>
              <a:ext uri="{FF2B5EF4-FFF2-40B4-BE49-F238E27FC236}">
                <a16:creationId xmlns:a16="http://schemas.microsoft.com/office/drawing/2014/main" id="{F5B263F9-F09F-4E66-826C-0680287BE09F}"/>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Planteamiento del problema</a:t>
            </a:r>
          </a:p>
        </p:txBody>
      </p:sp>
      <p:sp>
        <p:nvSpPr>
          <p:cNvPr id="4" name="CuadroTexto 3">
            <a:extLst>
              <a:ext uri="{FF2B5EF4-FFF2-40B4-BE49-F238E27FC236}">
                <a16:creationId xmlns:a16="http://schemas.microsoft.com/office/drawing/2014/main" id="{0C262190-E0D0-E270-B106-9B9E14650CF5}"/>
              </a:ext>
            </a:extLst>
          </p:cNvPr>
          <p:cNvSpPr txBox="1"/>
          <p:nvPr/>
        </p:nvSpPr>
        <p:spPr>
          <a:xfrm>
            <a:off x="2675467" y="6152444"/>
            <a:ext cx="184731" cy="369332"/>
          </a:xfrm>
          <a:prstGeom prst="rect">
            <a:avLst/>
          </a:prstGeom>
          <a:noFill/>
        </p:spPr>
        <p:txBody>
          <a:bodyPr wrap="none" rtlCol="0">
            <a:spAutoFit/>
          </a:bodyPr>
          <a:lstStyle/>
          <a:p>
            <a:endParaRPr lang="es-CO"/>
          </a:p>
        </p:txBody>
      </p:sp>
    </p:spTree>
    <p:extLst>
      <p:ext uri="{BB962C8B-B14F-4D97-AF65-F5344CB8AC3E}">
        <p14:creationId xmlns:p14="http://schemas.microsoft.com/office/powerpoint/2010/main" val="62106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881774E6-5AB5-C456-B25C-D2E00637C96B}"/>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Metodología</a:t>
            </a:r>
          </a:p>
        </p:txBody>
      </p:sp>
      <p:sp>
        <p:nvSpPr>
          <p:cNvPr id="4" name="CuadroTexto 3">
            <a:extLst>
              <a:ext uri="{FF2B5EF4-FFF2-40B4-BE49-F238E27FC236}">
                <a16:creationId xmlns:a16="http://schemas.microsoft.com/office/drawing/2014/main" id="{CFFB2B48-ABB9-8D28-7320-79B216165D8C}"/>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C43A4FF1-953C-41C0-696A-8FA9D6D057F3}"/>
              </a:ext>
            </a:extLst>
          </p:cNvPr>
          <p:cNvSpPr txBox="1"/>
          <p:nvPr/>
        </p:nvSpPr>
        <p:spPr>
          <a:xfrm>
            <a:off x="275968" y="1157797"/>
            <a:ext cx="8585828" cy="4933915"/>
          </a:xfrm>
          <a:prstGeom prst="rect">
            <a:avLst/>
          </a:prstGeom>
          <a:noFill/>
        </p:spPr>
        <p:txBody>
          <a:bodyPr wrap="square">
            <a:spAutoFit/>
          </a:bodyPr>
          <a:lstStyle/>
          <a:p>
            <a:pPr algn="just">
              <a:lnSpc>
                <a:spcPct val="150000"/>
              </a:lnSpc>
            </a:pPr>
            <a:r>
              <a:rPr lang="es-CO" kern="100" dirty="0">
                <a:latin typeface="Arial" panose="020B0604020202020204" pitchFamily="34" charset="0"/>
                <a:ea typeface="Calibri" panose="020F0502020204030204" pitchFamily="34" charset="0"/>
                <a:cs typeface="Arial" panose="020B0604020202020204" pitchFamily="34" charset="0"/>
              </a:rPr>
              <a:t>Se seleccionó </a:t>
            </a:r>
            <a:r>
              <a:rPr lang="es-CO" sz="1800" dirty="0">
                <a:effectLst/>
                <a:latin typeface="Arial" panose="020B0604020202020204" pitchFamily="34" charset="0"/>
                <a:ea typeface="Calibri" panose="020F0502020204030204" pitchFamily="34" charset="0"/>
                <a:cs typeface="Arial" panose="020B0604020202020204" pitchFamily="34" charset="0"/>
              </a:rPr>
              <a:t>A* como algoritmo de búsqueda informada que combina la exploración de caminos con una heurística para mejorar la eficiencia de la búsqueda.</a:t>
            </a:r>
          </a:p>
          <a:p>
            <a:pPr algn="just">
              <a:lnSpc>
                <a:spcPct val="150000"/>
              </a:lnSpc>
            </a:pPr>
            <a:endParaRPr lang="es-CO" kern="1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s-CO" kern="100" dirty="0">
                <a:latin typeface="Arial" panose="020B0604020202020204" pitchFamily="34" charset="0"/>
                <a:ea typeface="Calibri" panose="020F0502020204030204" pitchFamily="34" charset="0"/>
                <a:cs typeface="Arial" panose="020B0604020202020204" pitchFamily="34" charset="0"/>
              </a:rPr>
              <a:t>E</a:t>
            </a:r>
            <a:r>
              <a:rPr lang="es-CO" sz="1800" kern="100" dirty="0">
                <a:effectLst/>
                <a:latin typeface="Arial" panose="020B0604020202020204" pitchFamily="34" charset="0"/>
                <a:ea typeface="Calibri" panose="020F0502020204030204" pitchFamily="34" charset="0"/>
                <a:cs typeface="Arial" panose="020B0604020202020204" pitchFamily="34" charset="0"/>
              </a:rPr>
              <a:t>s ideal para este problema por: </a:t>
            </a:r>
          </a:p>
          <a:p>
            <a:pPr algn="just">
              <a:lnSpc>
                <a:spcPct val="150000"/>
              </a:lnSpc>
            </a:pPr>
            <a:r>
              <a:rPr lang="es-CO" sz="1800" kern="100" dirty="0">
                <a:effectLst/>
                <a:latin typeface="Arial" panose="020B0604020202020204" pitchFamily="34" charset="0"/>
                <a:ea typeface="Calibri" panose="020F0502020204030204" pitchFamily="34" charset="0"/>
                <a:cs typeface="Arial" panose="020B0604020202020204" pitchFamily="34" charset="0"/>
              </a:rPr>
              <a:t>1. Eficiencia: la combinación de costo acumulado y heurística mejora la velocidad de convergencia frente a algoritmos de búsqueda ciega como BFS o DFS (Russell &amp; </a:t>
            </a:r>
            <a:r>
              <a:rPr lang="es-CO" sz="1800" kern="100" dirty="0" err="1">
                <a:effectLst/>
                <a:latin typeface="Arial" panose="020B0604020202020204" pitchFamily="34" charset="0"/>
                <a:ea typeface="Calibri" panose="020F0502020204030204" pitchFamily="34" charset="0"/>
                <a:cs typeface="Arial" panose="020B0604020202020204" pitchFamily="34" charset="0"/>
              </a:rPr>
              <a:t>Norvig</a:t>
            </a:r>
            <a:r>
              <a:rPr lang="es-CO" sz="1800" kern="100" dirty="0">
                <a:effectLst/>
                <a:latin typeface="Arial" panose="020B0604020202020204" pitchFamily="34" charset="0"/>
                <a:ea typeface="Calibri" panose="020F0502020204030204" pitchFamily="34" charset="0"/>
                <a:cs typeface="Arial" panose="020B0604020202020204" pitchFamily="34" charset="0"/>
              </a:rPr>
              <a:t>, 2020).</a:t>
            </a:r>
          </a:p>
          <a:p>
            <a:pPr algn="just">
              <a:lnSpc>
                <a:spcPct val="150000"/>
              </a:lnSpc>
            </a:pPr>
            <a:r>
              <a:rPr lang="es-CO" sz="1800" kern="100" dirty="0">
                <a:effectLst/>
                <a:latin typeface="Arial" panose="020B0604020202020204" pitchFamily="34" charset="0"/>
                <a:ea typeface="Calibri" panose="020F0502020204030204" pitchFamily="34" charset="0"/>
                <a:cs typeface="Arial" panose="020B0604020202020204" pitchFamily="34" charset="0"/>
              </a:rPr>
              <a:t>2. Flexibilidad: puede adaptarse a distintas heurísticas y criterios de costo.</a:t>
            </a:r>
          </a:p>
          <a:p>
            <a:pPr algn="just">
              <a:lnSpc>
                <a:spcPct val="150000"/>
              </a:lnSpc>
            </a:pPr>
            <a:r>
              <a:rPr lang="es-CO" sz="1800" kern="100" dirty="0">
                <a:effectLst/>
                <a:latin typeface="Arial" panose="020B0604020202020204" pitchFamily="34" charset="0"/>
                <a:ea typeface="Calibri" panose="020F0502020204030204" pitchFamily="34" charset="0"/>
                <a:cs typeface="Arial" panose="020B0604020202020204" pitchFamily="34" charset="0"/>
              </a:rPr>
              <a:t>3. Capacidad de optimización: minimiza la exposición a accidentes graves mediante la ponderación de costos.</a:t>
            </a:r>
          </a:p>
          <a:p>
            <a:pPr lvl="0" algn="just">
              <a:lnSpc>
                <a:spcPct val="150000"/>
              </a:lnSpc>
            </a:pPr>
            <a:endParaRPr lang="es-CO" sz="1300" kern="100" dirty="0">
              <a:effectLst/>
              <a:latin typeface="Helvetica"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3726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AAFC-C661-1C5E-EEA4-847979C403B4}"/>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D7879B3F-6D40-3A68-E925-6AC3FD51B68D}"/>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CCA336F-E332-9FB9-C978-C072E8BA0964}"/>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EDA y Limpieza</a:t>
            </a:r>
          </a:p>
        </p:txBody>
      </p:sp>
      <p:sp>
        <p:nvSpPr>
          <p:cNvPr id="4" name="CuadroTexto 3">
            <a:extLst>
              <a:ext uri="{FF2B5EF4-FFF2-40B4-BE49-F238E27FC236}">
                <a16:creationId xmlns:a16="http://schemas.microsoft.com/office/drawing/2014/main" id="{EC49A4DF-5A06-E1BC-CFB0-FD9652A1D431}"/>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5298FE0E-2CA4-5A62-FD14-50D9060B427F}"/>
              </a:ext>
            </a:extLst>
          </p:cNvPr>
          <p:cNvSpPr txBox="1"/>
          <p:nvPr/>
        </p:nvSpPr>
        <p:spPr>
          <a:xfrm>
            <a:off x="275968" y="1157797"/>
            <a:ext cx="8585828" cy="50269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kern="100" dirty="0" err="1">
                <a:latin typeface="Arial" panose="020B0604020202020204" pitchFamily="34" charset="0"/>
                <a:ea typeface="Calibri" panose="020F0502020204030204" pitchFamily="34" charset="0"/>
                <a:cs typeface="Arial" panose="020B0604020202020204" pitchFamily="34" charset="0"/>
              </a:rPr>
              <a:t>Dataset</a:t>
            </a:r>
            <a:r>
              <a:rPr lang="es-CO" kern="100" dirty="0">
                <a:latin typeface="Arial" panose="020B0604020202020204" pitchFamily="34" charset="0"/>
                <a:ea typeface="Calibri" panose="020F0502020204030204" pitchFamily="34" charset="0"/>
                <a:cs typeface="Arial" panose="020B0604020202020204" pitchFamily="34" charset="0"/>
              </a:rPr>
              <a:t> </a:t>
            </a:r>
            <a:r>
              <a:rPr lang="es-CO" b="1" kern="100" dirty="0" err="1">
                <a:latin typeface="Arial" panose="020B0604020202020204" pitchFamily="34" charset="0"/>
                <a:cs typeface="Arial" panose="020B0604020202020204" pitchFamily="34" charset="0"/>
              </a:rPr>
              <a:t>Mede_Victimas_inci</a:t>
            </a:r>
            <a:endParaRPr lang="es-CO" b="1" kern="1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Rango de fechas: accidentes registrados entre 1 de enero de 2014 y 31 de agosto de 2021.</a:t>
            </a:r>
            <a:endParaRPr lang="es-CO" kern="1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b="1" i="0" u="none" strike="noStrike" dirty="0">
                <a:solidFill>
                  <a:srgbClr val="1F1F1F"/>
                </a:solidFill>
                <a:effectLst/>
                <a:latin typeface="Arial" panose="020B0604020202020204" pitchFamily="34" charset="0"/>
                <a:cs typeface="Arial" panose="020B0604020202020204" pitchFamily="34" charset="0"/>
              </a:rPr>
              <a:t>1,048,317</a:t>
            </a:r>
            <a:r>
              <a:rPr lang="es-CO" b="0" i="0" u="none" strike="noStrike" dirty="0">
                <a:solidFill>
                  <a:srgbClr val="1F1F1F"/>
                </a:solidFill>
                <a:effectLst/>
                <a:latin typeface="Arial" panose="020B0604020202020204" pitchFamily="34" charset="0"/>
                <a:cs typeface="Arial" panose="020B0604020202020204" pitchFamily="34" charset="0"/>
              </a:rPr>
              <a:t> registros y 19 columnas, pero solo </a:t>
            </a:r>
            <a:r>
              <a:rPr lang="es-CO" b="1" i="0" u="none" strike="noStrike" dirty="0">
                <a:solidFill>
                  <a:srgbClr val="1F1F1F"/>
                </a:solidFill>
                <a:effectLst/>
                <a:latin typeface="Arial" panose="020B0604020202020204" pitchFamily="34" charset="0"/>
                <a:cs typeface="Arial" panose="020B0604020202020204" pitchFamily="34" charset="0"/>
              </a:rPr>
              <a:t>235,843</a:t>
            </a:r>
            <a:r>
              <a:rPr lang="es-CO" b="0" i="0" u="none" strike="noStrike" dirty="0">
                <a:solidFill>
                  <a:srgbClr val="1F1F1F"/>
                </a:solidFill>
                <a:effectLst/>
                <a:latin typeface="Arial" panose="020B0604020202020204" pitchFamily="34" charset="0"/>
                <a:cs typeface="Arial" panose="020B0604020202020204" pitchFamily="34" charset="0"/>
              </a:rPr>
              <a:t> registros tienen datos válidos, lo que muestra una gran cantidad de valores nulos en todas las columnas.</a:t>
            </a:r>
          </a:p>
          <a:p>
            <a:pPr marL="285750" indent="-285750" algn="just">
              <a:lnSpc>
                <a:spcPct val="150000"/>
              </a:lnSpc>
              <a:buFont typeface="Arial" panose="020B0604020202020204" pitchFamily="34" charset="0"/>
              <a:buChar char="•"/>
            </a:pPr>
            <a:r>
              <a:rPr lang="es-CO" b="1" kern="100" dirty="0">
                <a:solidFill>
                  <a:srgbClr val="1F1F1F"/>
                </a:solidFill>
                <a:latin typeface="Arial" panose="020B0604020202020204" pitchFamily="34" charset="0"/>
                <a:ea typeface="Calibri" panose="020F0502020204030204" pitchFamily="34" charset="0"/>
                <a:cs typeface="Arial" panose="020B0604020202020204" pitchFamily="34" charset="0"/>
              </a:rPr>
              <a:t>Corrección de caracteres extraños </a:t>
            </a:r>
            <a:r>
              <a:rPr lang="es-CO" kern="100" dirty="0">
                <a:solidFill>
                  <a:srgbClr val="1F1F1F"/>
                </a:solidFill>
                <a:latin typeface="Arial" panose="020B0604020202020204" pitchFamily="34" charset="0"/>
                <a:ea typeface="Calibri" panose="020F0502020204030204" pitchFamily="34" charset="0"/>
                <a:cs typeface="Arial" panose="020B0604020202020204" pitchFamily="34" charset="0"/>
              </a:rPr>
              <a:t>para tildes en títulos de columnas y nombres de comunas.</a:t>
            </a:r>
            <a:endParaRPr lang="es-CO" sz="1300" kern="100" dirty="0">
              <a:solidFill>
                <a:srgbClr val="1F1F1F"/>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kern="100" dirty="0">
                <a:solidFill>
                  <a:srgbClr val="1F1F1F"/>
                </a:solidFill>
                <a:latin typeface="Arial" panose="020B0604020202020204" pitchFamily="34" charset="0"/>
                <a:cs typeface="Arial" panose="020B0604020202020204" pitchFamily="34" charset="0"/>
              </a:rPr>
              <a:t>Tratamiento de formato para fecha incidentes, latitud, longitud, </a:t>
            </a:r>
          </a:p>
          <a:p>
            <a:pPr marL="285750" indent="-285750" algn="just">
              <a:lnSpc>
                <a:spcPct val="150000"/>
              </a:lnSpc>
              <a:buFont typeface="Arial" panose="020B0604020202020204" pitchFamily="34" charset="0"/>
              <a:buChar char="•"/>
            </a:pPr>
            <a:r>
              <a:rPr lang="es-CO" b="1" kern="100" dirty="0">
                <a:solidFill>
                  <a:srgbClr val="1F1F1F"/>
                </a:solidFill>
                <a:latin typeface="Arial" panose="020B0604020202020204" pitchFamily="34" charset="0"/>
                <a:cs typeface="Arial" panose="020B0604020202020204" pitchFamily="34" charset="0"/>
              </a:rPr>
              <a:t>182 </a:t>
            </a:r>
            <a:r>
              <a:rPr lang="es-CO" kern="100" dirty="0">
                <a:solidFill>
                  <a:srgbClr val="1F1F1F"/>
                </a:solidFill>
                <a:latin typeface="Arial" panose="020B0604020202020204" pitchFamily="34" charset="0"/>
                <a:cs typeface="Arial" panose="020B0604020202020204" pitchFamily="34" charset="0"/>
              </a:rPr>
              <a:t>registros duplicados y eliminados.</a:t>
            </a:r>
          </a:p>
          <a:p>
            <a:pPr marL="285750" indent="-285750" algn="just">
              <a:lnSpc>
                <a:spcPct val="150000"/>
              </a:lnSpc>
              <a:buFont typeface="Arial" panose="020B0604020202020204" pitchFamily="34" charset="0"/>
              <a:buChar char="•"/>
            </a:pPr>
            <a:r>
              <a:rPr lang="es-CO" b="0" i="0" u="none" strike="noStrike" dirty="0">
                <a:solidFill>
                  <a:srgbClr val="1F1F1F"/>
                </a:solidFill>
                <a:effectLst/>
                <a:latin typeface="Arial" panose="020B0604020202020204" pitchFamily="34" charset="0"/>
                <a:cs typeface="Arial" panose="020B0604020202020204" pitchFamily="34" charset="0"/>
              </a:rPr>
              <a:t>Se eliminaron </a:t>
            </a:r>
            <a:r>
              <a:rPr lang="es-CO" b="1" i="0" u="none" strike="noStrike" dirty="0">
                <a:solidFill>
                  <a:srgbClr val="1F1F1F"/>
                </a:solidFill>
                <a:effectLst/>
                <a:latin typeface="Arial" panose="020B0604020202020204" pitchFamily="34" charset="0"/>
                <a:cs typeface="Arial" panose="020B0604020202020204" pitchFamily="34" charset="0"/>
              </a:rPr>
              <a:t>2.929 </a:t>
            </a:r>
            <a:r>
              <a:rPr lang="es-CO" b="0" i="0" u="none" strike="noStrike" dirty="0">
                <a:solidFill>
                  <a:srgbClr val="1F1F1F"/>
                </a:solidFill>
                <a:effectLst/>
                <a:latin typeface="Arial" panose="020B0604020202020204" pitchFamily="34" charset="0"/>
                <a:cs typeface="Arial" panose="020B0604020202020204" pitchFamily="34" charset="0"/>
              </a:rPr>
              <a:t>registros con coordenadas fuera de Medellín</a:t>
            </a:r>
            <a:endParaRPr lang="es-CO" kern="100" dirty="0">
              <a:solidFill>
                <a:srgbClr val="1F1F1F"/>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962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AB3DB-E0A5-A736-0212-FEF56CE8D22F}"/>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E125999E-CEAD-1CA2-9500-EF6ED676A73E}"/>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2E0ED09-9ADF-4FEC-E98D-AD9C012D3857}"/>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EDA y Limpieza</a:t>
            </a:r>
          </a:p>
        </p:txBody>
      </p:sp>
      <p:sp>
        <p:nvSpPr>
          <p:cNvPr id="4" name="CuadroTexto 3">
            <a:extLst>
              <a:ext uri="{FF2B5EF4-FFF2-40B4-BE49-F238E27FC236}">
                <a16:creationId xmlns:a16="http://schemas.microsoft.com/office/drawing/2014/main" id="{2F705854-958E-B2D1-C0A5-8702F005B9BE}"/>
              </a:ext>
            </a:extLst>
          </p:cNvPr>
          <p:cNvSpPr txBox="1"/>
          <p:nvPr/>
        </p:nvSpPr>
        <p:spPr>
          <a:xfrm>
            <a:off x="2675467" y="6152444"/>
            <a:ext cx="184731" cy="369332"/>
          </a:xfrm>
          <a:prstGeom prst="rect">
            <a:avLst/>
          </a:prstGeom>
          <a:noFill/>
        </p:spPr>
        <p:txBody>
          <a:bodyPr wrap="none" rtlCol="0">
            <a:spAutoFit/>
          </a:bodyPr>
          <a:lstStyle/>
          <a:p>
            <a:endParaRPr lang="es-CO"/>
          </a:p>
        </p:txBody>
      </p:sp>
      <p:pic>
        <p:nvPicPr>
          <p:cNvPr id="8" name="Imagen 7">
            <a:extLst>
              <a:ext uri="{FF2B5EF4-FFF2-40B4-BE49-F238E27FC236}">
                <a16:creationId xmlns:a16="http://schemas.microsoft.com/office/drawing/2014/main" id="{DE028C68-161E-3DD5-3AFD-2F4556916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89" y="1397193"/>
            <a:ext cx="7772400" cy="4063613"/>
          </a:xfrm>
          <a:prstGeom prst="rect">
            <a:avLst/>
          </a:prstGeom>
        </p:spPr>
      </p:pic>
    </p:spTree>
    <p:extLst>
      <p:ext uri="{BB962C8B-B14F-4D97-AF65-F5344CB8AC3E}">
        <p14:creationId xmlns:p14="http://schemas.microsoft.com/office/powerpoint/2010/main" val="38545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AE43-8101-5B2A-216D-C47C68671737}"/>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EB1004BC-9861-CC18-CEC7-9D00B56452A2}"/>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7F4ACAD-3E4B-3F5F-2DF4-3B4692DC3CFA}"/>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EDA y Limpieza</a:t>
            </a:r>
          </a:p>
        </p:txBody>
      </p:sp>
      <p:sp>
        <p:nvSpPr>
          <p:cNvPr id="4" name="CuadroTexto 3">
            <a:extLst>
              <a:ext uri="{FF2B5EF4-FFF2-40B4-BE49-F238E27FC236}">
                <a16:creationId xmlns:a16="http://schemas.microsoft.com/office/drawing/2014/main" id="{DF294059-48DE-150E-0C76-9EBC515B6138}"/>
              </a:ext>
            </a:extLst>
          </p:cNvPr>
          <p:cNvSpPr txBox="1"/>
          <p:nvPr/>
        </p:nvSpPr>
        <p:spPr>
          <a:xfrm>
            <a:off x="2675467" y="6152444"/>
            <a:ext cx="184731" cy="369332"/>
          </a:xfrm>
          <a:prstGeom prst="rect">
            <a:avLst/>
          </a:prstGeom>
          <a:noFill/>
        </p:spPr>
        <p:txBody>
          <a:bodyPr wrap="none" rtlCol="0">
            <a:spAutoFit/>
          </a:bodyPr>
          <a:lstStyle/>
          <a:p>
            <a:endParaRPr lang="es-CO"/>
          </a:p>
        </p:txBody>
      </p:sp>
      <p:pic>
        <p:nvPicPr>
          <p:cNvPr id="6" name="Imagen 5">
            <a:extLst>
              <a:ext uri="{FF2B5EF4-FFF2-40B4-BE49-F238E27FC236}">
                <a16:creationId xmlns:a16="http://schemas.microsoft.com/office/drawing/2014/main" id="{75F80F23-BBF2-85AA-B8E3-8A00F56BC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2067"/>
            <a:ext cx="7772400" cy="3853785"/>
          </a:xfrm>
          <a:prstGeom prst="rect">
            <a:avLst/>
          </a:prstGeom>
        </p:spPr>
      </p:pic>
    </p:spTree>
    <p:extLst>
      <p:ext uri="{BB962C8B-B14F-4D97-AF65-F5344CB8AC3E}">
        <p14:creationId xmlns:p14="http://schemas.microsoft.com/office/powerpoint/2010/main" val="321953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EAFDC-11FA-B8DE-C0E1-89CEDCB4F2AC}"/>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B27C0D66-6352-5607-C9D9-59A70DBBE1F4}"/>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EC7C3E5-ADF6-93E9-1724-322511948883}"/>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effectLst/>
                <a:latin typeface="Arial" panose="020B0604020202020204" pitchFamily="34" charset="0"/>
              </a:rPr>
              <a:t>EDA y Limpieza</a:t>
            </a:r>
          </a:p>
        </p:txBody>
      </p:sp>
      <p:sp>
        <p:nvSpPr>
          <p:cNvPr id="4" name="CuadroTexto 3">
            <a:extLst>
              <a:ext uri="{FF2B5EF4-FFF2-40B4-BE49-F238E27FC236}">
                <a16:creationId xmlns:a16="http://schemas.microsoft.com/office/drawing/2014/main" id="{BA2E0777-2097-4470-A7DF-AED36A420120}"/>
              </a:ext>
            </a:extLst>
          </p:cNvPr>
          <p:cNvSpPr txBox="1"/>
          <p:nvPr/>
        </p:nvSpPr>
        <p:spPr>
          <a:xfrm>
            <a:off x="2675467" y="6152444"/>
            <a:ext cx="184731" cy="369332"/>
          </a:xfrm>
          <a:prstGeom prst="rect">
            <a:avLst/>
          </a:prstGeom>
          <a:noFill/>
        </p:spPr>
        <p:txBody>
          <a:bodyPr wrap="none" rtlCol="0">
            <a:spAutoFit/>
          </a:bodyPr>
          <a:lstStyle/>
          <a:p>
            <a:endParaRPr lang="es-CO"/>
          </a:p>
        </p:txBody>
      </p:sp>
      <p:pic>
        <p:nvPicPr>
          <p:cNvPr id="6" name="Imagen 5">
            <a:extLst>
              <a:ext uri="{FF2B5EF4-FFF2-40B4-BE49-F238E27FC236}">
                <a16:creationId xmlns:a16="http://schemas.microsoft.com/office/drawing/2014/main" id="{1A7312C5-B2C5-E71E-B57A-4E57440DB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68" y="1429025"/>
            <a:ext cx="8513702" cy="3577315"/>
          </a:xfrm>
          <a:prstGeom prst="rect">
            <a:avLst/>
          </a:prstGeom>
        </p:spPr>
      </p:pic>
    </p:spTree>
    <p:extLst>
      <p:ext uri="{BB962C8B-B14F-4D97-AF65-F5344CB8AC3E}">
        <p14:creationId xmlns:p14="http://schemas.microsoft.com/office/powerpoint/2010/main" val="85342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A8367-B79B-8DD1-37B5-896FB2B5762E}"/>
            </a:ext>
          </a:extLst>
        </p:cNvPr>
        <p:cNvGrpSpPr/>
        <p:nvPr/>
      </p:nvGrpSpPr>
      <p:grpSpPr>
        <a:xfrm>
          <a:off x="0" y="0"/>
          <a:ext cx="0" cy="0"/>
          <a:chOff x="0" y="0"/>
          <a:chExt cx="0" cy="0"/>
        </a:xfrm>
      </p:grpSpPr>
      <p:pic>
        <p:nvPicPr>
          <p:cNvPr id="5" name="Picture 2" descr="Qué es el machine learning y que usos tiene? | Repsol">
            <a:extLst>
              <a:ext uri="{FF2B5EF4-FFF2-40B4-BE49-F238E27FC236}">
                <a16:creationId xmlns:a16="http://schemas.microsoft.com/office/drawing/2014/main" id="{25CAF766-DA77-CEAB-5261-AAFE692211E2}"/>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l="41197" r="12882" b="55046"/>
          <a:stretch/>
        </p:blipFill>
        <p:spPr bwMode="auto">
          <a:xfrm>
            <a:off x="0" y="11280"/>
            <a:ext cx="9143979" cy="106115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42F8C41-C3B6-AE3E-B445-032BC306D437}"/>
              </a:ext>
            </a:extLst>
          </p:cNvPr>
          <p:cNvSpPr txBox="1"/>
          <p:nvPr/>
        </p:nvSpPr>
        <p:spPr>
          <a:xfrm>
            <a:off x="275968" y="226541"/>
            <a:ext cx="6919783" cy="584775"/>
          </a:xfrm>
          <a:prstGeom prst="rect">
            <a:avLst/>
          </a:prstGeom>
          <a:noFill/>
        </p:spPr>
        <p:txBody>
          <a:bodyPr wrap="square" rtlCol="0">
            <a:spAutoFit/>
          </a:bodyPr>
          <a:lstStyle/>
          <a:p>
            <a:r>
              <a:rPr lang="es-CO" sz="3200" dirty="0">
                <a:solidFill>
                  <a:schemeClr val="bg1"/>
                </a:solidFill>
                <a:latin typeface="Arial" panose="020B0604020202020204" pitchFamily="34" charset="0"/>
              </a:rPr>
              <a:t>Algoritmo A*</a:t>
            </a:r>
            <a:endParaRPr lang="es-CO" sz="3200" dirty="0">
              <a:solidFill>
                <a:schemeClr val="bg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8F74BC91-F6D8-C335-6323-31EBE30143BF}"/>
              </a:ext>
            </a:extLst>
          </p:cNvPr>
          <p:cNvSpPr txBox="1"/>
          <p:nvPr/>
        </p:nvSpPr>
        <p:spPr>
          <a:xfrm>
            <a:off x="2675467" y="6152444"/>
            <a:ext cx="184731" cy="369332"/>
          </a:xfrm>
          <a:prstGeom prst="rect">
            <a:avLst/>
          </a:prstGeom>
          <a:noFill/>
        </p:spPr>
        <p:txBody>
          <a:bodyPr wrap="none" rtlCol="0">
            <a:spAutoFit/>
          </a:bodyPr>
          <a:lstStyle/>
          <a:p>
            <a:endParaRPr lang="es-CO"/>
          </a:p>
        </p:txBody>
      </p:sp>
      <p:sp>
        <p:nvSpPr>
          <p:cNvPr id="11" name="CuadroTexto 10">
            <a:extLst>
              <a:ext uri="{FF2B5EF4-FFF2-40B4-BE49-F238E27FC236}">
                <a16:creationId xmlns:a16="http://schemas.microsoft.com/office/drawing/2014/main" id="{8836B7F5-16B7-73E9-F0A5-AE103EF204FF}"/>
              </a:ext>
            </a:extLst>
          </p:cNvPr>
          <p:cNvSpPr txBox="1"/>
          <p:nvPr/>
        </p:nvSpPr>
        <p:spPr>
          <a:xfrm>
            <a:off x="275968" y="1432117"/>
            <a:ext cx="8585828" cy="461145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CO" dirty="0" err="1">
                <a:latin typeface="Arial" panose="020B0604020202020204" pitchFamily="34" charset="0"/>
                <a:cs typeface="Arial" panose="020B0604020202020204" pitchFamily="34" charset="0"/>
              </a:rPr>
              <a:t>Gravedad_victima</a:t>
            </a:r>
            <a:r>
              <a:rPr lang="es-CO" dirty="0">
                <a:latin typeface="Arial" panose="020B0604020202020204" pitchFamily="34" charset="0"/>
                <a:cs typeface="Arial" panose="020B0604020202020204" pitchFamily="34" charset="0"/>
              </a:rPr>
              <a:t> para clasificar la severidad del accidente se asignan </a:t>
            </a:r>
            <a:r>
              <a:rPr lang="es-CO" b="1" dirty="0">
                <a:latin typeface="Arial" panose="020B0604020202020204" pitchFamily="34" charset="0"/>
                <a:cs typeface="Arial" panose="020B0604020202020204" pitchFamily="34" charset="0"/>
              </a:rPr>
              <a:t>valores numéricos</a:t>
            </a:r>
            <a:r>
              <a:rPr lang="es-CO" dirty="0">
                <a:latin typeface="Arial" panose="020B0604020202020204" pitchFamily="34" charset="0"/>
                <a:cs typeface="Arial" panose="020B0604020202020204" pitchFamily="34" charset="0"/>
              </a:rPr>
              <a:t> a la gravedad de los accidentes: </a:t>
            </a:r>
            <a:r>
              <a:rPr lang="es-CO" b="1" dirty="0">
                <a:latin typeface="Arial" panose="020B0604020202020204" pitchFamily="34" charset="0"/>
                <a:cs typeface="Arial" panose="020B0604020202020204" pitchFamily="34" charset="0"/>
              </a:rPr>
              <a:t>Muerto</a:t>
            </a:r>
            <a:r>
              <a:rPr lang="es-CO" dirty="0">
                <a:latin typeface="Arial" panose="020B0604020202020204" pitchFamily="34" charset="0"/>
                <a:cs typeface="Arial" panose="020B0604020202020204" pitchFamily="34" charset="0"/>
              </a:rPr>
              <a:t> = 10, </a:t>
            </a:r>
            <a:r>
              <a:rPr lang="es-CO" b="1" dirty="0">
                <a:latin typeface="Arial" panose="020B0604020202020204" pitchFamily="34" charset="0"/>
                <a:cs typeface="Arial" panose="020B0604020202020204" pitchFamily="34" charset="0"/>
              </a:rPr>
              <a:t>Herido</a:t>
            </a:r>
            <a:r>
              <a:rPr lang="es-CO" dirty="0">
                <a:latin typeface="Arial" panose="020B0604020202020204" pitchFamily="34" charset="0"/>
                <a:cs typeface="Arial" panose="020B0604020202020204" pitchFamily="34" charset="0"/>
              </a:rPr>
              <a:t> = 5 y </a:t>
            </a:r>
            <a:r>
              <a:rPr lang="es-CO" b="1" dirty="0">
                <a:latin typeface="Arial" panose="020B0604020202020204" pitchFamily="34" charset="0"/>
                <a:cs typeface="Arial" panose="020B0604020202020204" pitchFamily="34" charset="0"/>
              </a:rPr>
              <a:t>Ileso</a:t>
            </a:r>
            <a:r>
              <a:rPr lang="es-CO" dirty="0">
                <a:latin typeface="Arial" panose="020B0604020202020204" pitchFamily="34" charset="0"/>
                <a:cs typeface="Arial" panose="020B0604020202020204" pitchFamily="34" charset="0"/>
              </a:rPr>
              <a:t> = 1.</a:t>
            </a:r>
          </a:p>
          <a:p>
            <a:pPr marL="285750" indent="-285750" algn="just">
              <a:lnSpc>
                <a:spcPct val="150000"/>
              </a:lnSpc>
              <a:buFont typeface="Arial" panose="020B0604020202020204" pitchFamily="34" charset="0"/>
              <a:buChar char="•"/>
            </a:pPr>
            <a:r>
              <a:rPr lang="es-CO" b="1" dirty="0"/>
              <a:t>Latitud y Longitud</a:t>
            </a:r>
            <a:r>
              <a:rPr lang="es-CO" dirty="0"/>
              <a:t> fueron utilizadas para construir los nodos del grafo y establecer conexiones entre puntos cercanos.</a:t>
            </a:r>
            <a:r>
              <a:rPr lang="es-CO" b="1" dirty="0"/>
              <a:t> </a:t>
            </a:r>
            <a:r>
              <a:rPr lang="es-CO" kern="100" dirty="0">
                <a:latin typeface="Arial" panose="020B0604020202020204" pitchFamily="34" charset="0"/>
                <a:ea typeface="Calibri" panose="020F0502020204030204" pitchFamily="34" charset="0"/>
                <a:cs typeface="Arial" panose="020B0604020202020204" pitchFamily="34" charset="0"/>
              </a:rPr>
              <a:t>Reducción de nodos con k-mean, </a:t>
            </a:r>
            <a:r>
              <a:rPr lang="es-CO" b="0" i="0" u="none" strike="noStrike" dirty="0">
                <a:solidFill>
                  <a:srgbClr val="000000"/>
                </a:solidFill>
                <a:effectLst/>
                <a:latin typeface="Arial" panose="020B0604020202020204" pitchFamily="34" charset="0"/>
                <a:cs typeface="Arial" panose="020B0604020202020204" pitchFamily="34" charset="0"/>
              </a:rPr>
              <a:t>para agrupar los accidentes en </a:t>
            </a:r>
            <a:r>
              <a:rPr lang="es-CO" b="1" i="0" u="none" strike="noStrike" dirty="0">
                <a:solidFill>
                  <a:srgbClr val="000000"/>
                </a:solidFill>
                <a:effectLst/>
                <a:latin typeface="Arial" panose="020B0604020202020204" pitchFamily="34" charset="0"/>
                <a:cs typeface="Arial" panose="020B0604020202020204" pitchFamily="34" charset="0"/>
              </a:rPr>
              <a:t>500 </a:t>
            </a:r>
            <a:r>
              <a:rPr lang="es-CO" b="1" i="0" u="none" strike="noStrike" dirty="0" err="1">
                <a:solidFill>
                  <a:srgbClr val="000000"/>
                </a:solidFill>
                <a:effectLst/>
                <a:latin typeface="Arial" panose="020B0604020202020204" pitchFamily="34" charset="0"/>
                <a:cs typeface="Arial" panose="020B0604020202020204" pitchFamily="34" charset="0"/>
              </a:rPr>
              <a:t>clusters</a:t>
            </a:r>
            <a:r>
              <a:rPr lang="es-CO" b="1" i="0" u="none" strike="noStrike" dirty="0">
                <a:solidFill>
                  <a:srgbClr val="000000"/>
                </a:solidFill>
                <a:effectLst/>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s-CO" b="0" i="0" u="none" strike="noStrike" dirty="0">
                <a:solidFill>
                  <a:srgbClr val="000000"/>
                </a:solidFill>
                <a:effectLst/>
                <a:latin typeface="Arial" panose="020B0604020202020204" pitchFamily="34" charset="0"/>
                <a:cs typeface="Arial" panose="020B0604020202020204" pitchFamily="34" charset="0"/>
              </a:rPr>
              <a:t>Se usa un </a:t>
            </a:r>
            <a:r>
              <a:rPr lang="es-CO" b="1" i="0" u="none" strike="noStrike" dirty="0">
                <a:solidFill>
                  <a:srgbClr val="000000"/>
                </a:solidFill>
                <a:effectLst/>
                <a:latin typeface="Arial" panose="020B0604020202020204" pitchFamily="34" charset="0"/>
                <a:cs typeface="Arial" panose="020B0604020202020204" pitchFamily="34" charset="0"/>
              </a:rPr>
              <a:t>KD-</a:t>
            </a:r>
            <a:r>
              <a:rPr lang="es-CO" b="1" i="0" u="none" strike="noStrike" dirty="0" err="1">
                <a:solidFill>
                  <a:srgbClr val="000000"/>
                </a:solidFill>
                <a:effectLst/>
                <a:latin typeface="Arial" panose="020B0604020202020204" pitchFamily="34" charset="0"/>
                <a:cs typeface="Arial" panose="020B0604020202020204" pitchFamily="34" charset="0"/>
              </a:rPr>
              <a:t>Tree</a:t>
            </a:r>
            <a:r>
              <a:rPr lang="es-CO" b="0" i="0" u="none" strike="noStrike" dirty="0">
                <a:solidFill>
                  <a:srgbClr val="000000"/>
                </a:solidFill>
                <a:effectLst/>
                <a:latin typeface="Arial" panose="020B0604020202020204" pitchFamily="34" charset="0"/>
                <a:cs typeface="Arial" panose="020B0604020202020204" pitchFamily="34" charset="0"/>
              </a:rPr>
              <a:t> (estructura eficiente de búsqueda espacial) para encontrar los </a:t>
            </a:r>
            <a:r>
              <a:rPr lang="es-CO" b="1" i="0" u="none" strike="noStrike" dirty="0">
                <a:solidFill>
                  <a:srgbClr val="000000"/>
                </a:solidFill>
                <a:effectLst/>
                <a:latin typeface="Arial" panose="020B0604020202020204" pitchFamily="34" charset="0"/>
                <a:cs typeface="Arial" panose="020B0604020202020204" pitchFamily="34" charset="0"/>
              </a:rPr>
              <a:t>5 nodos más cercanos</a:t>
            </a:r>
            <a:r>
              <a:rPr lang="es-CO" b="0" i="0" u="none" strike="noStrike" dirty="0">
                <a:solidFill>
                  <a:srgbClr val="000000"/>
                </a:solidFill>
                <a:effectLst/>
                <a:latin typeface="Arial" panose="020B0604020202020204" pitchFamily="34" charset="0"/>
                <a:cs typeface="Arial" panose="020B0604020202020204" pitchFamily="34" charset="0"/>
              </a:rPr>
              <a:t> a cada punto.</a:t>
            </a:r>
            <a:endParaRPr lang="es-CO" b="1" dirty="0">
              <a:solidFill>
                <a:srgbClr val="000000"/>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s-CO" b="0" i="0" u="none" strike="noStrike" dirty="0">
                <a:solidFill>
                  <a:srgbClr val="000000"/>
                </a:solidFill>
                <a:effectLst/>
                <a:latin typeface="Arial" panose="020B0604020202020204" pitchFamily="34" charset="0"/>
                <a:cs typeface="Arial" panose="020B0604020202020204" pitchFamily="34" charset="0"/>
              </a:rPr>
              <a:t>Se construye un grafo donde </a:t>
            </a:r>
            <a:r>
              <a:rPr lang="es-CO" b="1" i="0" u="none" strike="noStrike" dirty="0">
                <a:solidFill>
                  <a:srgbClr val="000000"/>
                </a:solidFill>
                <a:effectLst/>
                <a:latin typeface="Arial" panose="020B0604020202020204" pitchFamily="34" charset="0"/>
                <a:cs typeface="Arial" panose="020B0604020202020204" pitchFamily="34" charset="0"/>
              </a:rPr>
              <a:t>cada nodo tiene conexiones ponderadas según la gravedad de los accidentes</a:t>
            </a:r>
            <a:r>
              <a:rPr lang="es-CO" b="0" i="0" u="none" strike="noStrike" dirty="0">
                <a:solidFill>
                  <a:srgbClr val="000000"/>
                </a:solidFill>
                <a:effectLst/>
                <a:latin typeface="Arial" panose="020B0604020202020204" pitchFamily="34" charset="0"/>
                <a:cs typeface="Arial" panose="020B0604020202020204" pitchFamily="34" charset="0"/>
              </a:rPr>
              <a:t> en la zona.</a:t>
            </a:r>
            <a:endParaRPr lang="es-CO" b="1" i="0" u="none" strike="noStrike" dirty="0">
              <a:solidFill>
                <a:srgbClr val="000000"/>
              </a:solidFill>
              <a:effectLst/>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endParaRPr lang="es-CO" kern="1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548196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677</TotalTime>
  <Words>1240</Words>
  <Application>Microsoft Macintosh PowerPoint</Application>
  <PresentationFormat>Presentación en pantalla (4:3)</PresentationFormat>
  <Paragraphs>89</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Calibri</vt:lpstr>
      <vt:lpstr>Calibri Light</vt:lpstr>
      <vt:lpstr>Courier New</vt:lpstr>
      <vt:lpstr>Helvetica</vt:lpstr>
      <vt:lpstr>Roboto</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Cristian Alberto López Chaverra</cp:lastModifiedBy>
  <cp:revision>16</cp:revision>
  <dcterms:created xsi:type="dcterms:W3CDTF">2015-01-20T20:40:07Z</dcterms:created>
  <dcterms:modified xsi:type="dcterms:W3CDTF">2025-03-22T03:15:52Z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