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92" r:id="rId7"/>
  </p:sldMasterIdLst>
  <p:notesMasterIdLst>
    <p:notesMasterId r:id="rId76"/>
  </p:notesMasterIdLst>
  <p:handoutMasterIdLst>
    <p:handoutMasterId r:id="rId77"/>
  </p:handoutMasterIdLst>
  <p:sldIdLst>
    <p:sldId id="658" r:id="rId8"/>
    <p:sldId id="586" r:id="rId9"/>
    <p:sldId id="587" r:id="rId10"/>
    <p:sldId id="588" r:id="rId11"/>
    <p:sldId id="656" r:id="rId12"/>
    <p:sldId id="659" r:id="rId13"/>
    <p:sldId id="589" r:id="rId14"/>
    <p:sldId id="592" r:id="rId15"/>
    <p:sldId id="590" r:id="rId16"/>
    <p:sldId id="660" r:id="rId17"/>
    <p:sldId id="610" r:id="rId18"/>
    <p:sldId id="597" r:id="rId19"/>
    <p:sldId id="598" r:id="rId20"/>
    <p:sldId id="665" r:id="rId21"/>
    <p:sldId id="599" r:id="rId22"/>
    <p:sldId id="600" r:id="rId23"/>
    <p:sldId id="601" r:id="rId24"/>
    <p:sldId id="602" r:id="rId25"/>
    <p:sldId id="603" r:id="rId26"/>
    <p:sldId id="604" r:id="rId27"/>
    <p:sldId id="667" r:id="rId28"/>
    <p:sldId id="605" r:id="rId29"/>
    <p:sldId id="606" r:id="rId30"/>
    <p:sldId id="607" r:id="rId31"/>
    <p:sldId id="666" r:id="rId32"/>
    <p:sldId id="661" r:id="rId33"/>
    <p:sldId id="595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62" r:id="rId51"/>
    <p:sldId id="640" r:id="rId52"/>
    <p:sldId id="627" r:id="rId53"/>
    <p:sldId id="628" r:id="rId54"/>
    <p:sldId id="629" r:id="rId55"/>
    <p:sldId id="643" r:id="rId56"/>
    <p:sldId id="630" r:id="rId57"/>
    <p:sldId id="663" r:id="rId58"/>
    <p:sldId id="664" r:id="rId59"/>
    <p:sldId id="654" r:id="rId60"/>
    <p:sldId id="633" r:id="rId61"/>
    <p:sldId id="653" r:id="rId62"/>
    <p:sldId id="652" r:id="rId63"/>
    <p:sldId id="634" r:id="rId64"/>
    <p:sldId id="644" r:id="rId65"/>
    <p:sldId id="645" r:id="rId66"/>
    <p:sldId id="646" r:id="rId67"/>
    <p:sldId id="647" r:id="rId68"/>
    <p:sldId id="649" r:id="rId69"/>
    <p:sldId id="650" r:id="rId70"/>
    <p:sldId id="638" r:id="rId71"/>
    <p:sldId id="593" r:id="rId72"/>
    <p:sldId id="641" r:id="rId73"/>
    <p:sldId id="581" r:id="rId74"/>
    <p:sldId id="58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2216">
          <p15:clr>
            <a:srgbClr val="A4A3A4"/>
          </p15:clr>
        </p15:guide>
        <p15:guide id="6" pos="370">
          <p15:clr>
            <a:srgbClr val="A4A3A4"/>
          </p15:clr>
        </p15:guide>
        <p15:guide id="7" pos="7310">
          <p15:clr>
            <a:srgbClr val="A4A3A4"/>
          </p15:clr>
        </p15:guide>
        <p15:guide id="8" pos="550">
          <p15:clr>
            <a:srgbClr val="A4A3A4"/>
          </p15:clr>
        </p15:guide>
        <p15:guide id="9" orient="horz" pos="3720">
          <p15:clr>
            <a:srgbClr val="A4A3A4"/>
          </p15:clr>
        </p15:guide>
        <p15:guide id="10" orient="horz" pos="2085">
          <p15:clr>
            <a:srgbClr val="A4A3A4"/>
          </p15:clr>
        </p15:guide>
        <p15:guide id="11" orient="horz" pos="2280">
          <p15:clr>
            <a:srgbClr val="A4A3A4"/>
          </p15:clr>
        </p15:guide>
        <p15:guide id="12" orient="horz" pos="3816">
          <p15:clr>
            <a:srgbClr val="A4A3A4"/>
          </p15:clr>
        </p15:guide>
        <p15:guide id="13" pos="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one" initials="MS" lastIdx="1" clrIdx="0">
    <p:extLst/>
  </p:cmAuthor>
  <p:cmAuthor id="2" name="Mary Feil-Jacobs" initials="MFJ" lastIdx="56" clrIdx="1"/>
  <p:cmAuthor id="3" name="Christophe Fiessinger" initials="CF" lastIdx="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5757"/>
    <a:srgbClr val="0072C6"/>
    <a:srgbClr val="7CB6E1"/>
    <a:srgbClr val="F6FFE1"/>
    <a:srgbClr val="0071BC"/>
    <a:srgbClr val="D9D9D9"/>
    <a:srgbClr val="969696"/>
    <a:srgbClr val="33CCFF"/>
    <a:srgbClr val="59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044" autoAdjust="0"/>
  </p:normalViewPr>
  <p:slideViewPr>
    <p:cSldViewPr snapToGrid="0" snapToObjects="1">
      <p:cViewPr varScale="1">
        <p:scale>
          <a:sx n="64" d="100"/>
          <a:sy n="64" d="100"/>
        </p:scale>
        <p:origin x="852" y="60"/>
      </p:cViewPr>
      <p:guideLst>
        <p:guide orient="horz" pos="2160"/>
        <p:guide pos="3840"/>
        <p:guide orient="horz" pos="3048"/>
        <p:guide orient="horz" pos="731"/>
        <p:guide orient="horz" pos="2216"/>
        <p:guide pos="370"/>
        <p:guide pos="7310"/>
        <p:guide pos="550"/>
        <p:guide orient="horz" pos="3720"/>
        <p:guide orient="horz" pos="2085"/>
        <p:guide orient="horz" pos="2280"/>
        <p:guide orient="horz" pos="3816"/>
        <p:guide pos="24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15824"/>
    </p:cViewPr>
  </p:sorterViewPr>
  <p:notesViewPr>
    <p:cSldViewPr snapToGrid="0" snapToObjects="1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AED2-0EDC-41D4-9E17-C6F0028F92E6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0618-4BE6-41D8-BDC9-B2BB6BC9D7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4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CE36-25C5-4CA5-A178-0B2B6B82BC53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5716-D24E-4FC4-B470-2C33324D5C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5996-F446-43CA-BB10-71AE2A864C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87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78009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6982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32851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20479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33756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72172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baseline="0" dirty="0"/>
          </a:p>
        </p:txBody>
      </p:sp>
    </p:spTree>
    <p:extLst>
      <p:ext uri="{BB962C8B-B14F-4D97-AF65-F5344CB8AC3E}">
        <p14:creationId xmlns:p14="http://schemas.microsoft.com/office/powerpoint/2010/main" val="1680309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baseline="0" dirty="0"/>
          </a:p>
        </p:txBody>
      </p:sp>
    </p:spTree>
    <p:extLst>
      <p:ext uri="{BB962C8B-B14F-4D97-AF65-F5344CB8AC3E}">
        <p14:creationId xmlns:p14="http://schemas.microsoft.com/office/powerpoint/2010/main" val="1298277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baseline="0" dirty="0"/>
          </a:p>
        </p:txBody>
      </p:sp>
    </p:spTree>
    <p:extLst>
      <p:ext uri="{BB962C8B-B14F-4D97-AF65-F5344CB8AC3E}">
        <p14:creationId xmlns:p14="http://schemas.microsoft.com/office/powerpoint/2010/main" val="241532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baseline="0" dirty="0"/>
          </a:p>
        </p:txBody>
      </p:sp>
    </p:spTree>
    <p:extLst>
      <p:ext uri="{BB962C8B-B14F-4D97-AF65-F5344CB8AC3E}">
        <p14:creationId xmlns:p14="http://schemas.microsoft.com/office/powerpoint/2010/main" val="20983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422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baseline="0" dirty="0"/>
          </a:p>
        </p:txBody>
      </p:sp>
    </p:spTree>
    <p:extLst>
      <p:ext uri="{BB962C8B-B14F-4D97-AF65-F5344CB8AC3E}">
        <p14:creationId xmlns:p14="http://schemas.microsoft.com/office/powerpoint/2010/main" val="19342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70530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r>
              <a:rPr lang="es-AR" altLang="es-AR" dirty="0"/>
              <a:t>Sin indicar</a:t>
            </a:r>
            <a:r>
              <a:rPr lang="es-AR" altLang="es-AR" baseline="0" dirty="0"/>
              <a:t> “</a:t>
            </a:r>
            <a:r>
              <a:rPr lang="es-AR" altLang="es-AR" baseline="0" dirty="0" err="1"/>
              <a:t>value</a:t>
            </a:r>
            <a:r>
              <a:rPr lang="es-AR" altLang="es-AR" baseline="0" dirty="0"/>
              <a:t>” el navegador le pone un nombre por defecto dependiendo del idioma del navegador.</a:t>
            </a:r>
          </a:p>
          <a:p>
            <a:pPr>
              <a:lnSpc>
                <a:spcPct val="87000"/>
              </a:lnSpc>
            </a:pPr>
            <a:endParaRPr lang="es-AR" altLang="es-AR" baseline="0" dirty="0"/>
          </a:p>
        </p:txBody>
      </p:sp>
    </p:spTree>
    <p:extLst>
      <p:ext uri="{BB962C8B-B14F-4D97-AF65-F5344CB8AC3E}">
        <p14:creationId xmlns:p14="http://schemas.microsoft.com/office/powerpoint/2010/main" val="1074906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baseline="0" dirty="0"/>
          </a:p>
        </p:txBody>
      </p:sp>
    </p:spTree>
    <p:extLst>
      <p:ext uri="{BB962C8B-B14F-4D97-AF65-F5344CB8AC3E}">
        <p14:creationId xmlns:p14="http://schemas.microsoft.com/office/powerpoint/2010/main" val="3596970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7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r>
              <a:rPr lang="es-AR" altLang="es-AR" dirty="0"/>
              <a:t>Mostrar</a:t>
            </a:r>
            <a:r>
              <a:rPr lang="es-AR" altLang="es-AR" baseline="0" dirty="0"/>
              <a:t> la diferencia entre una pagina </a:t>
            </a:r>
            <a:r>
              <a:rPr lang="es-AR" altLang="es-AR" baseline="0" dirty="0" err="1"/>
              <a:t>Html</a:t>
            </a:r>
            <a:r>
              <a:rPr lang="es-AR" altLang="es-AR" baseline="0" dirty="0"/>
              <a:t> con y sin estilo.(el </a:t>
            </a:r>
            <a:r>
              <a:rPr lang="es-AR" altLang="es-AR" baseline="0"/>
              <a:t>del ejercicio)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346920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r>
              <a:rPr lang="es-AR" altLang="es-AR" dirty="0"/>
              <a:t>Una regla se puede declarar de</a:t>
            </a:r>
            <a:r>
              <a:rPr lang="es-AR" altLang="es-AR" baseline="0" dirty="0"/>
              <a:t> 3 formas.</a:t>
            </a:r>
            <a:endParaRPr lang="es-AR" altLang="es-AR" dirty="0"/>
          </a:p>
          <a:p>
            <a:pPr>
              <a:lnSpc>
                <a:spcPct val="87000"/>
              </a:lnSpc>
            </a:pPr>
            <a:r>
              <a:rPr lang="es-AR" altLang="es-AR" dirty="0"/>
              <a:t>Separación</a:t>
            </a:r>
            <a:r>
              <a:rPr lang="es-AR" altLang="es-AR" baseline="0" dirty="0"/>
              <a:t> de responsabilidades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Reusabilidad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Legibilidad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Peso de archivo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79662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r>
              <a:rPr lang="es-AR" altLang="es-AR" dirty="0"/>
              <a:t>Separación</a:t>
            </a:r>
            <a:r>
              <a:rPr lang="es-AR" altLang="es-AR" baseline="0" dirty="0"/>
              <a:t> de responsabilidades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Reusabilidad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Legibilidad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Peso de archivo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61004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r>
              <a:rPr lang="es-AR" altLang="es-AR" dirty="0"/>
              <a:t>Separación</a:t>
            </a:r>
            <a:r>
              <a:rPr lang="es-AR" altLang="es-AR" baseline="0" dirty="0"/>
              <a:t> de responsabilidades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Reusabilidad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Legibilidad</a:t>
            </a:r>
          </a:p>
          <a:p>
            <a:pPr>
              <a:lnSpc>
                <a:spcPct val="87000"/>
              </a:lnSpc>
            </a:pPr>
            <a:r>
              <a:rPr lang="es-AR" altLang="es-AR" baseline="0" dirty="0"/>
              <a:t>Peso de archivo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9522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El selector por un tipo de elemento </a:t>
            </a:r>
            <a:r>
              <a:rPr lang="es-AR" altLang="es-AR" dirty="0" err="1"/>
              <a:t>setea</a:t>
            </a:r>
            <a:r>
              <a:rPr lang="es-AR" altLang="es-AR" dirty="0"/>
              <a:t> estilo a todos los elementos de ese tipo, a veces</a:t>
            </a:r>
            <a:r>
              <a:rPr lang="es-AR" altLang="es-AR" baseline="0" dirty="0"/>
              <a:t> es necesario hacer esto para 1 único elemento, para esto sirve el selector por Id.</a:t>
            </a:r>
            <a:endParaRPr lang="es-AR" altLang="es-AR" dirty="0"/>
          </a:p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28355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713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7533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273706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2662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05617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451289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75421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347422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r>
              <a:rPr lang="es-AR" altLang="es-AR" dirty="0"/>
              <a:t>El Browser calcula el estilo efectivo</a:t>
            </a:r>
            <a:r>
              <a:rPr lang="es-AR" altLang="es-AR" baseline="0" dirty="0"/>
              <a:t> teniendo en cuenta 1º </a:t>
            </a:r>
            <a:r>
              <a:rPr lang="es-AR" altLang="es-AR" baseline="0" dirty="0" err="1"/>
              <a:t>Important</a:t>
            </a:r>
            <a:r>
              <a:rPr lang="es-AR" altLang="es-AR" baseline="0" dirty="0"/>
              <a:t>, 2º Especificidad, 3ºOrden Textual.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baseline="0" dirty="0"/>
              <a:t>Se le dice en cascada porque un elemento puede tener un estilo </a:t>
            </a:r>
            <a:r>
              <a:rPr lang="es-AR" altLang="es-AR" baseline="0" dirty="0" err="1"/>
              <a:t>css</a:t>
            </a:r>
            <a:r>
              <a:rPr lang="es-AR" altLang="es-AR" baseline="0" dirty="0"/>
              <a:t> declarado en distintos lugares y terminar aplicando uno o varios estilos , además el estilo declarado para 1 elemento se hereda a todos sus descendientes, siempre y cuando no exista un estilo declarado para un descendiente que lo sobrescriba.</a:t>
            </a:r>
          </a:p>
        </p:txBody>
      </p:sp>
    </p:spTree>
    <p:extLst>
      <p:ext uri="{BB962C8B-B14F-4D97-AF65-F5344CB8AC3E}">
        <p14:creationId xmlns:p14="http://schemas.microsoft.com/office/powerpoint/2010/main" val="813820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25417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930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184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Preguntas</a:t>
            </a:r>
            <a:r>
              <a:rPr lang="es-AR" altLang="es-AR" baseline="0" dirty="0"/>
              <a:t>, dudas sobre estilos CSS?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4990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875059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954852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69946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881574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5514690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668964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877724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31995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3943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269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604809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44944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1665114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61908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22982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981796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854962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87814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54318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8463" y="693738"/>
            <a:ext cx="6038850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4497388"/>
            <a:ext cx="4649788" cy="4200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8" tIns="44949" rIns="89898" bIns="44949"/>
          <a:lstStyle/>
          <a:p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3212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0600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5622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40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32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5698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67" y="6473599"/>
            <a:ext cx="1098290" cy="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9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title + Conten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1"/>
            <a:endParaRPr lang="es-ES" dirty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32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1424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2088905"/>
            <a:ext cx="11151917" cy="997196"/>
          </a:xfrm>
        </p:spPr>
        <p:txBody>
          <a:bodyPr lIns="91440" anchor="b" anchorCtr="0"/>
          <a:lstStyle>
            <a:lvl1pPr>
              <a:defRPr sz="72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tx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5616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7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8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9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CEB-6E77-47D3-9FEA-AF307DBF537D}" type="datetimeFigureOut">
              <a:rPr lang="es-AR" smtClean="0"/>
              <a:t>14/9/2020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63-5ADB-43E7-982A-BDDB409AFDC5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60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6866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926" y="628359"/>
            <a:ext cx="8488424" cy="5724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43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96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5742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gi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56" r:id="rId2"/>
    <p:sldLayoutId id="2147483652" r:id="rId3"/>
    <p:sldLayoutId id="2147483651" r:id="rId4"/>
    <p:sldLayoutId id="2147483703" r:id="rId5"/>
    <p:sldLayoutId id="2147483704" r:id="rId6"/>
  </p:sldLayoutIdLst>
  <p:transition>
    <p:fade/>
  </p:transition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9" r:id="rId2"/>
    <p:sldLayoutId id="2147483698" r:id="rId3"/>
    <p:sldLayoutId id="2147483700" r:id="rId4"/>
  </p:sldLayoutIdLst>
  <p:transition>
    <p:fade/>
  </p:transition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sel_attribute_value.asp" TargetMode="External"/><Relationship Id="rId3" Type="http://schemas.openxmlformats.org/officeDocument/2006/relationships/hyperlink" Target="http://www.w3schools.com/css/css_pseudo_classes.asp" TargetMode="External"/><Relationship Id="rId7" Type="http://schemas.openxmlformats.org/officeDocument/2006/relationships/hyperlink" Target="http://www.w3schools.com/cssref/sel_attribute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w3schools.com/cssref/sel_gen_sibling.asp" TargetMode="External"/><Relationship Id="rId5" Type="http://schemas.openxmlformats.org/officeDocument/2006/relationships/hyperlink" Target="http://www.w3schools.com/cssref/sel_element_pluss.asp" TargetMode="External"/><Relationship Id="rId4" Type="http://schemas.openxmlformats.org/officeDocument/2006/relationships/hyperlink" Target="http://www.w3schools.com/css/css_pseudo_elements.asp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default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ibra.com/es/book/download/html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ulaclic.es/html/" TargetMode="External"/><Relationship Id="rId5" Type="http://schemas.openxmlformats.org/officeDocument/2006/relationships/hyperlink" Target="https://devcode.la/cursos/html-css/" TargetMode="External"/><Relationship Id="rId4" Type="http://schemas.openxmlformats.org/officeDocument/2006/relationships/hyperlink" Target="https://openlibra.com/es/book/download/introduccion-a-css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ibra.com/es/book/download/introduccion-a-javascript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dutin.com/curso-de-javascript-4284" TargetMode="External"/><Relationship Id="rId4" Type="http://schemas.openxmlformats.org/officeDocument/2006/relationships/hyperlink" Target="https://www.youtube.com/watch?v=seaq4UxKNHU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Programa de Entrenamiento Intensivo</a:t>
            </a:r>
            <a:b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362783" y="1344957"/>
            <a:ext cx="2528451" cy="8863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lang="es-AR" sz="3200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Septiembre </a:t>
            </a:r>
            <a:r>
              <a:rPr sz="3200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de 20</a:t>
            </a:r>
            <a:r>
              <a:rPr lang="es-AR" sz="3200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20</a:t>
            </a:r>
            <a:endParaRPr sz="3200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4468" y="1621956"/>
            <a:ext cx="11596766" cy="6093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s-AR" sz="4400" i="1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Desarrollador Web Full Stack</a:t>
            </a:r>
          </a:p>
        </p:txBody>
      </p:sp>
      <p:pic>
        <p:nvPicPr>
          <p:cNvPr id="8" name="Picture 7" descr="EditorConfi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51" y="2547334"/>
            <a:ext cx="1832834" cy="1832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88"/>
          <a:stretch/>
        </p:blipFill>
        <p:spPr>
          <a:xfrm>
            <a:off x="9830383" y="4635650"/>
            <a:ext cx="1881337" cy="1310118"/>
          </a:xfrm>
          <a:prstGeom prst="rect">
            <a:avLst/>
          </a:prstGeom>
        </p:spPr>
      </p:pic>
      <p:pic>
        <p:nvPicPr>
          <p:cNvPr id="1026" name="Picture 2" descr="React Logo Icon of Flat style - Available in SVG, PNG, EPS, AI ...">
            <a:extLst>
              <a:ext uri="{FF2B5EF4-FFF2-40B4-BE49-F238E27FC236}">
                <a16:creationId xmlns:a16="http://schemas.microsoft.com/office/drawing/2014/main" id="{7DF7591F-F35E-4141-AD9E-338A96C07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0" y="25100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CADAC8-6171-4D2E-8EA2-126AA444D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742" y="4463793"/>
            <a:ext cx="1189005" cy="1189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9B393-B869-454E-9004-2777AC589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3" y="2623503"/>
            <a:ext cx="3086100" cy="1476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AB02C-4BDC-4FB4-96F3-505CB9AB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56" y="4653126"/>
            <a:ext cx="14382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postgresql">
            <a:extLst>
              <a:ext uri="{FF2B5EF4-FFF2-40B4-BE49-F238E27FC236}">
                <a16:creationId xmlns:a16="http://schemas.microsoft.com/office/drawing/2014/main" id="{77CC9347-3065-41FC-9B6F-8AEB498D5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5" y="2241293"/>
            <a:ext cx="1387902" cy="14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5"/>
          <p:cNvSpPr txBox="1">
            <a:spLocks/>
          </p:cNvSpPr>
          <p:nvPr/>
        </p:nvSpPr>
        <p:spPr>
          <a:xfrm>
            <a:off x="294468" y="5968403"/>
            <a:ext cx="10261600" cy="5539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000" b="1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Día 01 – HTML, CSS y JS</a:t>
            </a:r>
          </a:p>
        </p:txBody>
      </p:sp>
    </p:spTree>
    <p:extLst>
      <p:ext uri="{BB962C8B-B14F-4D97-AF65-F5344CB8AC3E}">
        <p14:creationId xmlns:p14="http://schemas.microsoft.com/office/powerpoint/2010/main" val="41389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HTML</a:t>
            </a:r>
            <a:b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4948" y="1253447"/>
            <a:ext cx="9205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AR" altLang="es-AR" sz="2400" dirty="0">
                <a:solidFill>
                  <a:schemeClr val="bg1"/>
                </a:solidFill>
              </a:rPr>
              <a:t>Lenguaje HTML y Conceptos Básicos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 sz="2400" dirty="0">
                <a:solidFill>
                  <a:schemeClr val="bg1"/>
                </a:solidFill>
              </a:rPr>
              <a:t>Estructura del documento 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 sz="2400" dirty="0">
                <a:solidFill>
                  <a:schemeClr val="bg1"/>
                </a:solidFill>
              </a:rPr>
              <a:t>Elementos HTML Básicos</a:t>
            </a:r>
          </a:p>
        </p:txBody>
      </p:sp>
      <p:pic>
        <p:nvPicPr>
          <p:cNvPr id="5" name="Picture 4" descr="Resultado de imagen para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65" y="3197192"/>
            <a:ext cx="4309798" cy="2601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9369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12448"/>
          </a:xfrm>
        </p:spPr>
        <p:txBody>
          <a:bodyPr/>
          <a:lstStyle/>
          <a:p>
            <a:r>
              <a:rPr lang="es-AR" altLang="es-AR" sz="3700" b="1" dirty="0">
                <a:solidFill>
                  <a:schemeClr val="tx1"/>
                </a:solidFill>
              </a:rPr>
              <a:t>Separación de Estructura, Presentación y Comportamiento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9" y="1084165"/>
            <a:ext cx="11056938" cy="524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¿Qué es una Página Web?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Es un documento que contiene texto, sonido, video, imágenes, enlaces a otras páginas y es interpretada por navegadores web o browsers.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Utilizadas en la Word Wide Web.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Separación de Estructura, Presentación y Comportamiento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 marL="648871" lvl="1" indent="-342900">
              <a:buClr>
                <a:srgbClr val="1034C8"/>
              </a:buClr>
              <a:buFont typeface="+mj-lt"/>
              <a:buAutoNum type="arabicPeriod"/>
            </a:pPr>
            <a:r>
              <a:rPr lang="es-AR" sz="1600" b="1" dirty="0">
                <a:solidFill>
                  <a:schemeClr val="tx1"/>
                </a:solidFill>
              </a:rPr>
              <a:t>Estructura</a:t>
            </a:r>
            <a:endParaRPr lang="es-AR" sz="1800" b="1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dirty="0">
                <a:solidFill>
                  <a:schemeClr val="tx1"/>
                </a:solidFill>
              </a:rPr>
              <a:t>Documento HTML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dirty="0">
                <a:solidFill>
                  <a:schemeClr val="tx1"/>
                </a:solidFill>
              </a:rPr>
              <a:t>Contiene la información de la página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dirty="0" err="1">
                <a:solidFill>
                  <a:schemeClr val="tx1"/>
                </a:solidFill>
              </a:rPr>
              <a:t>Markup</a:t>
            </a:r>
            <a:r>
              <a:rPr lang="es-AR" sz="1400" dirty="0">
                <a:solidFill>
                  <a:schemeClr val="tx1"/>
                </a:solidFill>
              </a:rPr>
              <a:t> Semántico: Los </a:t>
            </a:r>
            <a:r>
              <a:rPr lang="es-AR" sz="1400" dirty="0" err="1">
                <a:solidFill>
                  <a:schemeClr val="tx1"/>
                </a:solidFill>
              </a:rPr>
              <a:t>tags</a:t>
            </a:r>
            <a:r>
              <a:rPr lang="es-AR" sz="1400" dirty="0">
                <a:solidFill>
                  <a:schemeClr val="tx1"/>
                </a:solidFill>
              </a:rPr>
              <a:t> o etiquetas no proveen presentación, proveen significado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400" dirty="0">
              <a:solidFill>
                <a:schemeClr val="tx1"/>
              </a:solidFill>
            </a:endParaRPr>
          </a:p>
          <a:p>
            <a:pPr marL="648871" lvl="1" indent="-342900">
              <a:buClr>
                <a:srgbClr val="1034C8"/>
              </a:buClr>
              <a:buFont typeface="+mj-lt"/>
              <a:buAutoNum type="arabicPeriod"/>
            </a:pPr>
            <a:r>
              <a:rPr lang="es-AR" sz="1600" b="1" dirty="0">
                <a:solidFill>
                  <a:schemeClr val="tx1"/>
                </a:solidFill>
              </a:rPr>
              <a:t>Presentación</a:t>
            </a:r>
            <a:endParaRPr lang="es-AR" sz="1800" b="1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dirty="0">
                <a:solidFill>
                  <a:schemeClr val="tx1"/>
                </a:solidFill>
              </a:rPr>
              <a:t>Hoja de estilo </a:t>
            </a:r>
            <a:r>
              <a:rPr lang="es-AR" sz="1400" dirty="0" err="1">
                <a:solidFill>
                  <a:schemeClr val="tx1"/>
                </a:solidFill>
              </a:rPr>
              <a:t>CSS</a:t>
            </a:r>
            <a:endParaRPr lang="es-AR" sz="1400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dirty="0">
                <a:solidFill>
                  <a:schemeClr val="tx1"/>
                </a:solidFill>
              </a:rPr>
              <a:t>Contiene cómo se va a presentar o ver la información del documento HTML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400" dirty="0">
              <a:solidFill>
                <a:schemeClr val="tx1"/>
              </a:solidFill>
            </a:endParaRPr>
          </a:p>
          <a:p>
            <a:pPr marL="648871" lvl="1" indent="-342900">
              <a:buClr>
                <a:srgbClr val="1034C8"/>
              </a:buClr>
              <a:buFont typeface="+mj-lt"/>
              <a:buAutoNum type="arabicPeriod"/>
            </a:pPr>
            <a:r>
              <a:rPr lang="es-AR" sz="1600" b="1" dirty="0">
                <a:solidFill>
                  <a:schemeClr val="tx1"/>
                </a:solidFill>
              </a:rPr>
              <a:t>Comportamiento</a:t>
            </a:r>
            <a:endParaRPr lang="es-AR" sz="1800" b="1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dirty="0">
                <a:solidFill>
                  <a:schemeClr val="tx1"/>
                </a:solidFill>
              </a:rPr>
              <a:t>Archivo </a:t>
            </a:r>
            <a:r>
              <a:rPr lang="es-AR" sz="1400" dirty="0" err="1">
                <a:solidFill>
                  <a:schemeClr val="tx1"/>
                </a:solidFill>
              </a:rPr>
              <a:t>JS</a:t>
            </a:r>
            <a:endParaRPr lang="es-AR" sz="1400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dirty="0">
                <a:solidFill>
                  <a:schemeClr val="tx1"/>
                </a:solidFill>
              </a:rPr>
              <a:t>Contiene sentencias en Javascript que manipulan los elementos HTML para que se comporten de determinada manera según los estímulos del usuario</a:t>
            </a:r>
          </a:p>
        </p:txBody>
      </p:sp>
    </p:spTree>
    <p:extLst>
      <p:ext uri="{BB962C8B-B14F-4D97-AF65-F5344CB8AC3E}">
        <p14:creationId xmlns:p14="http://schemas.microsoft.com/office/powerpoint/2010/main" val="316288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</a:t>
            </a:r>
            <a:r>
              <a:rPr lang="es-AR" altLang="es-AR" b="1" dirty="0">
                <a:solidFill>
                  <a:schemeClr val="tx1"/>
                </a:solidFill>
              </a:rPr>
              <a:t> </a:t>
            </a:r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HTML y Conceptos Básicos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3362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¿Qué es HTML?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HTML, siglas de </a:t>
            </a:r>
            <a:r>
              <a:rPr lang="es-AR" sz="1800" b="1" dirty="0">
                <a:solidFill>
                  <a:schemeClr val="tx1"/>
                </a:solidFill>
              </a:rPr>
              <a:t>H</a:t>
            </a:r>
            <a:r>
              <a:rPr lang="es-AR" sz="1800" dirty="0">
                <a:solidFill>
                  <a:schemeClr val="tx1"/>
                </a:solidFill>
              </a:rPr>
              <a:t>yper</a:t>
            </a:r>
            <a:r>
              <a:rPr lang="es-AR" sz="1800" b="1" dirty="0">
                <a:solidFill>
                  <a:schemeClr val="tx1"/>
                </a:solidFill>
              </a:rPr>
              <a:t>T</a:t>
            </a:r>
            <a:r>
              <a:rPr lang="es-AR" sz="1800" dirty="0">
                <a:solidFill>
                  <a:schemeClr val="tx1"/>
                </a:solidFill>
              </a:rPr>
              <a:t>ext </a:t>
            </a:r>
            <a:r>
              <a:rPr lang="es-AR" sz="1800" b="1" dirty="0" err="1">
                <a:solidFill>
                  <a:schemeClr val="tx1"/>
                </a:solidFill>
              </a:rPr>
              <a:t>M</a:t>
            </a:r>
            <a:r>
              <a:rPr lang="es-AR" sz="1800" dirty="0" err="1">
                <a:solidFill>
                  <a:schemeClr val="tx1"/>
                </a:solidFill>
              </a:rPr>
              <a:t>arkup</a:t>
            </a:r>
            <a:r>
              <a:rPr lang="es-AR" sz="1800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L</a:t>
            </a:r>
            <a:r>
              <a:rPr lang="es-AR" sz="1800" dirty="0" err="1">
                <a:solidFill>
                  <a:schemeClr val="tx1"/>
                </a:solidFill>
              </a:rPr>
              <a:t>anguage</a:t>
            </a:r>
            <a:r>
              <a:rPr lang="es-AR" sz="1800" dirty="0">
                <a:solidFill>
                  <a:schemeClr val="tx1"/>
                </a:solidFill>
              </a:rPr>
              <a:t>: «lenguaje de marcado de hipertexto»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Se utiliza principalmente para la elaboración de páginas web y aplicaciones Windows 8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Se escribe en forma de etiquetas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Creado y administrado por el W3C (World Wide Web </a:t>
            </a:r>
            <a:r>
              <a:rPr lang="es-AR" sz="1800" dirty="0" err="1">
                <a:solidFill>
                  <a:schemeClr val="tx1"/>
                </a:solidFill>
              </a:rPr>
              <a:t>Consortium</a:t>
            </a:r>
            <a:r>
              <a:rPr lang="es-AR" sz="1800" dirty="0">
                <a:solidFill>
                  <a:schemeClr val="tx1"/>
                </a:solidFill>
              </a:rPr>
              <a:t>).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AR" sz="2500" b="1" dirty="0">
                <a:solidFill>
                  <a:schemeClr val="tx1"/>
                </a:solidFill>
              </a:rPr>
              <a:t>¿Qué es una etiqueta o </a:t>
            </a:r>
            <a:r>
              <a:rPr lang="es-AR" sz="2500" b="1" dirty="0" err="1">
                <a:solidFill>
                  <a:schemeClr val="tx1"/>
                </a:solidFill>
              </a:rPr>
              <a:t>tag</a:t>
            </a:r>
            <a:r>
              <a:rPr lang="es-AR" sz="2500" b="1" dirty="0">
                <a:solidFill>
                  <a:schemeClr val="tx1"/>
                </a:solidFill>
              </a:rPr>
              <a:t> HTML?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Palabra reservada encerrada entre los símbolos &lt; y &gt;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Junto con su </a:t>
            </a:r>
            <a:r>
              <a:rPr lang="es-AR" sz="1600" b="1" dirty="0">
                <a:solidFill>
                  <a:schemeClr val="tx1"/>
                </a:solidFill>
              </a:rPr>
              <a:t>contenido</a:t>
            </a:r>
            <a:r>
              <a:rPr lang="es-AR" sz="1600" dirty="0">
                <a:solidFill>
                  <a:schemeClr val="tx1"/>
                </a:solidFill>
              </a:rPr>
              <a:t>, </a:t>
            </a:r>
            <a:r>
              <a:rPr lang="es-AR" sz="1600" b="1" dirty="0">
                <a:solidFill>
                  <a:schemeClr val="tx1"/>
                </a:solidFill>
              </a:rPr>
              <a:t>atributos</a:t>
            </a:r>
            <a:r>
              <a:rPr lang="es-AR" sz="1600" dirty="0">
                <a:solidFill>
                  <a:schemeClr val="tx1"/>
                </a:solidFill>
              </a:rPr>
              <a:t> y </a:t>
            </a:r>
            <a:r>
              <a:rPr lang="es-AR" sz="1600" b="1" dirty="0">
                <a:solidFill>
                  <a:schemeClr val="tx1"/>
                </a:solidFill>
              </a:rPr>
              <a:t>etiqueta de cierre </a:t>
            </a:r>
            <a:r>
              <a:rPr lang="es-AR" sz="1600" dirty="0">
                <a:solidFill>
                  <a:schemeClr val="tx1"/>
                </a:solidFill>
              </a:rPr>
              <a:t>forman un Elemento HTML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</p:txBody>
      </p:sp>
      <p:pic>
        <p:nvPicPr>
          <p:cNvPr id="2054" name="Picture 6" descr="Resultado de imagen para html t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58" y="4407257"/>
            <a:ext cx="6781800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9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 HTML y Conceptos Básicos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193165"/>
            <a:ext cx="11056938" cy="3819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800" b="1" dirty="0">
                <a:solidFill>
                  <a:schemeClr val="tx1"/>
                </a:solidFill>
              </a:rPr>
              <a:t>Elementos </a:t>
            </a:r>
            <a:r>
              <a:rPr lang="es-PE" sz="2800" b="1" dirty="0" smtClean="0">
                <a:solidFill>
                  <a:schemeClr val="tx1"/>
                </a:solidFill>
              </a:rPr>
              <a:t>HTML</a:t>
            </a:r>
          </a:p>
          <a:p>
            <a:pPr marL="0" indent="0">
              <a:buClr>
                <a:srgbClr val="1034C8"/>
              </a:buClr>
              <a:buNone/>
            </a:pPr>
            <a:endParaRPr lang="es-PE" sz="2400" b="1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AR" sz="2400" b="1" dirty="0">
                <a:solidFill>
                  <a:schemeClr val="tx1"/>
                </a:solidFill>
              </a:rPr>
              <a:t>Atributos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5" dirty="0">
                <a:solidFill>
                  <a:schemeClr val="tx1"/>
                </a:solidFill>
              </a:rPr>
              <a:t>Es un par nombre=“valor</a:t>
            </a:r>
            <a:r>
              <a:rPr lang="es-AR" sz="1755" dirty="0" smtClean="0">
                <a:solidFill>
                  <a:schemeClr val="tx1"/>
                </a:solidFill>
              </a:rPr>
              <a:t>”</a:t>
            </a:r>
          </a:p>
          <a:p>
            <a:pPr marL="305971" lvl="1" indent="0">
              <a:buClr>
                <a:srgbClr val="1034C8"/>
              </a:buClr>
              <a:buNone/>
            </a:pPr>
            <a:endParaRPr lang="es-AR" sz="1755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5" dirty="0">
                <a:solidFill>
                  <a:schemeClr val="tx1"/>
                </a:solidFill>
              </a:rPr>
              <a:t>Se ubican en la etiqueta de </a:t>
            </a:r>
            <a:r>
              <a:rPr lang="es-AR" sz="1755" dirty="0" smtClean="0">
                <a:solidFill>
                  <a:schemeClr val="tx1"/>
                </a:solidFill>
              </a:rPr>
              <a:t>inicio</a:t>
            </a:r>
            <a:endParaRPr lang="es-AR" sz="1755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3" dirty="0">
                <a:solidFill>
                  <a:srgbClr val="0070C0"/>
                </a:solidFill>
              </a:rPr>
              <a:t>&lt;</a:t>
            </a:r>
            <a:r>
              <a:rPr lang="es-AR" sz="1753" dirty="0" err="1">
                <a:solidFill>
                  <a:srgbClr val="0070C0"/>
                </a:solidFill>
              </a:rPr>
              <a:t>nombre_elemento</a:t>
            </a:r>
            <a:r>
              <a:rPr lang="es-AR" sz="1753" dirty="0">
                <a:solidFill>
                  <a:srgbClr val="0070C0"/>
                </a:solidFill>
              </a:rPr>
              <a:t> </a:t>
            </a:r>
            <a:r>
              <a:rPr lang="es-AR" sz="1753" dirty="0">
                <a:solidFill>
                  <a:srgbClr val="FF0000"/>
                </a:solidFill>
              </a:rPr>
              <a:t>atributo1</a:t>
            </a:r>
            <a:r>
              <a:rPr lang="es-AR" sz="1753" dirty="0">
                <a:solidFill>
                  <a:schemeClr val="tx1"/>
                </a:solidFill>
              </a:rPr>
              <a:t>=</a:t>
            </a:r>
            <a:r>
              <a:rPr lang="es-AR" sz="1753" dirty="0">
                <a:solidFill>
                  <a:srgbClr val="7030A0"/>
                </a:solidFill>
              </a:rPr>
              <a:t>“valor” </a:t>
            </a:r>
            <a:r>
              <a:rPr lang="es-AR" sz="1753" dirty="0">
                <a:solidFill>
                  <a:srgbClr val="FF0000"/>
                </a:solidFill>
              </a:rPr>
              <a:t>atributo2</a:t>
            </a:r>
            <a:r>
              <a:rPr lang="es-AR" sz="1753" dirty="0">
                <a:solidFill>
                  <a:schemeClr val="tx1"/>
                </a:solidFill>
              </a:rPr>
              <a:t>=</a:t>
            </a:r>
            <a:r>
              <a:rPr lang="es-AR" sz="1753" dirty="0">
                <a:solidFill>
                  <a:srgbClr val="7030A0"/>
                </a:solidFill>
              </a:rPr>
              <a:t>“valor</a:t>
            </a:r>
            <a:r>
              <a:rPr lang="es-AR" sz="1753" dirty="0" smtClean="0">
                <a:solidFill>
                  <a:srgbClr val="7030A0"/>
                </a:solidFill>
              </a:rPr>
              <a:t>”</a:t>
            </a:r>
            <a:r>
              <a:rPr lang="es-AR" sz="1753" dirty="0" smtClean="0">
                <a:solidFill>
                  <a:srgbClr val="0070C0"/>
                </a:solidFill>
              </a:rPr>
              <a:t>&gt;</a:t>
            </a:r>
            <a:r>
              <a:rPr lang="es-AR" sz="1753" dirty="0" smtClean="0">
                <a:solidFill>
                  <a:schemeClr val="tx1"/>
                </a:solidFill>
              </a:rPr>
              <a:t>…</a:t>
            </a:r>
          </a:p>
          <a:p>
            <a:pPr marL="557205" lvl="2" indent="0">
              <a:buClr>
                <a:srgbClr val="1034C8"/>
              </a:buClr>
              <a:buNone/>
            </a:pPr>
            <a:endParaRPr lang="es-AR" sz="1753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5" dirty="0">
                <a:solidFill>
                  <a:schemeClr val="tx1"/>
                </a:solidFill>
              </a:rPr>
              <a:t>El nombre no puede tener espacios, el valor </a:t>
            </a:r>
            <a:r>
              <a:rPr lang="es-AR" sz="1755" dirty="0" smtClean="0">
                <a:solidFill>
                  <a:schemeClr val="tx1"/>
                </a:solidFill>
              </a:rPr>
              <a:t>si</a:t>
            </a:r>
          </a:p>
          <a:p>
            <a:pPr marL="305971" lvl="1" indent="0">
              <a:buClr>
                <a:srgbClr val="1034C8"/>
              </a:buClr>
              <a:buNone/>
            </a:pPr>
            <a:endParaRPr lang="es-AR" sz="1755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5" dirty="0">
                <a:solidFill>
                  <a:schemeClr val="tx1"/>
                </a:solidFill>
              </a:rPr>
              <a:t>Hay ya definidos o se pueden crear nuevos según las necesidades. Los nuevos se crean solo para almacenar información, ya que los navegadores no sabrán </a:t>
            </a:r>
            <a:r>
              <a:rPr lang="es-AR" sz="1755" dirty="0" smtClean="0">
                <a:solidFill>
                  <a:schemeClr val="tx1"/>
                </a:solidFill>
              </a:rPr>
              <a:t>interpretarlos</a:t>
            </a:r>
            <a:endParaRPr lang="es-AR" sz="1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93" y="5470090"/>
            <a:ext cx="7452575" cy="67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5406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 HTML y Conceptos Básicos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689" y="1508034"/>
            <a:ext cx="11056938" cy="285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AR" sz="2400" b="1" dirty="0" smtClean="0">
                <a:solidFill>
                  <a:schemeClr val="tx1"/>
                </a:solidFill>
              </a:rPr>
              <a:t>Contenido</a:t>
            </a:r>
            <a:endParaRPr lang="es-AR" sz="2400" b="1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5" dirty="0">
                <a:solidFill>
                  <a:schemeClr val="tx1"/>
                </a:solidFill>
              </a:rPr>
              <a:t>Si tiene contenido, debe tener una etiqueta de inicio y una etiqueta de cierre :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3" dirty="0">
                <a:solidFill>
                  <a:srgbClr val="C00000"/>
                </a:solidFill>
              </a:rPr>
              <a:t>&lt;</a:t>
            </a:r>
            <a:r>
              <a:rPr lang="es-AR" sz="1753" dirty="0" err="1">
                <a:solidFill>
                  <a:srgbClr val="C00000"/>
                </a:solidFill>
              </a:rPr>
              <a:t>nombre_elemento</a:t>
            </a:r>
            <a:r>
              <a:rPr lang="es-AR" sz="1753" dirty="0">
                <a:solidFill>
                  <a:srgbClr val="C00000"/>
                </a:solidFill>
              </a:rPr>
              <a:t>&gt;</a:t>
            </a:r>
            <a:r>
              <a:rPr lang="es-AR" sz="1753" dirty="0">
                <a:solidFill>
                  <a:schemeClr val="tx1"/>
                </a:solidFill>
              </a:rPr>
              <a:t>…</a:t>
            </a:r>
            <a:r>
              <a:rPr lang="es-AR" sz="1753" dirty="0">
                <a:solidFill>
                  <a:srgbClr val="C00000"/>
                </a:solidFill>
              </a:rPr>
              <a:t>&lt;/</a:t>
            </a:r>
            <a:r>
              <a:rPr lang="es-AR" sz="1753" dirty="0" err="1">
                <a:solidFill>
                  <a:srgbClr val="C00000"/>
                </a:solidFill>
              </a:rPr>
              <a:t>nombre_elemento</a:t>
            </a:r>
            <a:r>
              <a:rPr lang="es-AR" sz="1753" dirty="0" smtClean="0">
                <a:solidFill>
                  <a:srgbClr val="C00000"/>
                </a:solidFill>
              </a:rPr>
              <a:t>&gt;</a:t>
            </a:r>
          </a:p>
          <a:p>
            <a:pPr marL="557205" lvl="2" indent="0">
              <a:buClr>
                <a:srgbClr val="1034C8"/>
              </a:buClr>
              <a:buNone/>
            </a:pPr>
            <a:endParaRPr lang="es-AR" sz="1753" dirty="0" smtClean="0">
              <a:solidFill>
                <a:schemeClr val="tx1"/>
              </a:solidFill>
            </a:endParaRPr>
          </a:p>
          <a:p>
            <a:pPr marL="557205" lvl="2" indent="0">
              <a:buClr>
                <a:srgbClr val="1034C8"/>
              </a:buClr>
              <a:buNone/>
            </a:pPr>
            <a:endParaRPr lang="es-AR" sz="1753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5" dirty="0">
                <a:solidFill>
                  <a:schemeClr val="tx1"/>
                </a:solidFill>
              </a:rPr>
              <a:t>Si no tiene contenido, es una sola etiqueta que se “</a:t>
            </a:r>
            <a:r>
              <a:rPr lang="es-AR" sz="1755" dirty="0" err="1">
                <a:solidFill>
                  <a:schemeClr val="tx1"/>
                </a:solidFill>
              </a:rPr>
              <a:t>autocierra</a:t>
            </a:r>
            <a:r>
              <a:rPr lang="es-AR" sz="1755" dirty="0">
                <a:solidFill>
                  <a:schemeClr val="tx1"/>
                </a:solidFill>
              </a:rPr>
              <a:t>” con el símbolo /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753" dirty="0">
                <a:solidFill>
                  <a:srgbClr val="C00000"/>
                </a:solidFill>
              </a:rPr>
              <a:t>&lt;</a:t>
            </a:r>
            <a:r>
              <a:rPr lang="es-AR" sz="1753" dirty="0" err="1">
                <a:solidFill>
                  <a:srgbClr val="C00000"/>
                </a:solidFill>
              </a:rPr>
              <a:t>nombre_elemento</a:t>
            </a:r>
            <a:r>
              <a:rPr lang="es-AR" sz="1753" dirty="0">
                <a:solidFill>
                  <a:srgbClr val="C00000"/>
                </a:solidFill>
              </a:rPr>
              <a:t> </a:t>
            </a:r>
            <a:r>
              <a:rPr lang="es-AR" sz="1753" dirty="0" smtClean="0">
                <a:solidFill>
                  <a:srgbClr val="C00000"/>
                </a:solidFill>
              </a:rPr>
              <a:t>/&gt;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ej.: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&lt;br/&gt;</a:t>
            </a:r>
            <a:endParaRPr lang="pt-BR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57205" lvl="2" indent="0">
              <a:buClr>
                <a:srgbClr val="1034C8"/>
              </a:buClr>
              <a:buNone/>
            </a:pPr>
            <a:endParaRPr lang="es-AR" sz="1400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9689" y="4873955"/>
            <a:ext cx="8546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034C8"/>
              </a:buClr>
            </a:pPr>
            <a:r>
              <a:rPr lang="es-PE" sz="2400" b="1" dirty="0"/>
              <a:t>Comentarios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Se pueden incluir cualquier texto dentro de los comentarios: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comentario --&gt;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10358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Elementos HTML Básicos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344066"/>
            <a:ext cx="11056938" cy="5167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&lt;HTML&gt;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800" dirty="0">
                <a:solidFill>
                  <a:schemeClr val="tx1"/>
                </a:solidFill>
              </a:rPr>
              <a:t>Define el inicio del documento HTML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 smtClean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&lt;HEAD&gt;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800" dirty="0">
                <a:solidFill>
                  <a:schemeClr val="tx1"/>
                </a:solidFill>
              </a:rPr>
              <a:t>Define la cabecera del documento </a:t>
            </a:r>
            <a:r>
              <a:rPr lang="es-ES" sz="1800" dirty="0" smtClean="0">
                <a:solidFill>
                  <a:schemeClr val="tx1"/>
                </a:solidFill>
              </a:rPr>
              <a:t>HTML</a:t>
            </a:r>
          </a:p>
          <a:p>
            <a:pPr marL="0" indent="0">
              <a:buClr>
                <a:srgbClr val="1034C8"/>
              </a:buClr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800" dirty="0">
                <a:solidFill>
                  <a:schemeClr val="tx1"/>
                </a:solidFill>
              </a:rPr>
              <a:t>La cabecera contiene información no visible para el usuario pero que es necesaria para una buena interpretación de parte del </a:t>
            </a:r>
            <a:r>
              <a:rPr lang="es-ES" sz="1800" dirty="0" smtClean="0">
                <a:solidFill>
                  <a:schemeClr val="tx1"/>
                </a:solidFill>
              </a:rPr>
              <a:t>navegador</a:t>
            </a:r>
          </a:p>
          <a:p>
            <a:pPr marL="0" indent="0">
              <a:buClr>
                <a:srgbClr val="1034C8"/>
              </a:buClr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600" b="1" dirty="0">
                <a:solidFill>
                  <a:schemeClr val="tx1"/>
                </a:solidFill>
              </a:rPr>
              <a:t>&lt;</a:t>
            </a:r>
            <a:r>
              <a:rPr lang="es-ES" sz="1600" b="1" dirty="0" err="1">
                <a:solidFill>
                  <a:schemeClr val="tx1"/>
                </a:solidFill>
              </a:rPr>
              <a:t>TITLE</a:t>
            </a:r>
            <a:r>
              <a:rPr lang="es-ES" sz="1600" b="1" dirty="0">
                <a:solidFill>
                  <a:schemeClr val="tx1"/>
                </a:solidFill>
              </a:rPr>
              <a:t>&gt;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400" dirty="0">
                <a:solidFill>
                  <a:schemeClr val="tx1"/>
                </a:solidFill>
              </a:rPr>
              <a:t>Es el título de la página, que se ve en la ventana del navegador o en la barra de tareas</a:t>
            </a:r>
            <a:r>
              <a:rPr lang="es-ES" sz="1400" dirty="0" smtClean="0">
                <a:solidFill>
                  <a:schemeClr val="tx1"/>
                </a:solidFill>
              </a:rPr>
              <a:t>.</a:t>
            </a:r>
          </a:p>
          <a:p>
            <a:pPr marL="557205" lvl="2" indent="0">
              <a:buClr>
                <a:srgbClr val="1034C8"/>
              </a:buClr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600" b="1" dirty="0">
                <a:solidFill>
                  <a:schemeClr val="tx1"/>
                </a:solidFill>
              </a:rPr>
              <a:t>&lt;LINK&gt;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400" dirty="0">
                <a:solidFill>
                  <a:schemeClr val="tx1"/>
                </a:solidFill>
              </a:rPr>
              <a:t>Se utiliza para hacer referencia a las hojas de estilo CSS utilizados por la página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ES" sz="1446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ES" sz="1800" dirty="0">
              <a:solidFill>
                <a:schemeClr val="tx1"/>
              </a:solidFill>
            </a:endParaRPr>
          </a:p>
          <a:p>
            <a:pPr marL="305971" lvl="1" indent="0">
              <a:buClr>
                <a:srgbClr val="1034C8"/>
              </a:buClr>
              <a:buNone/>
            </a:pPr>
            <a:endParaRPr lang="es-AR" sz="144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035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Elementos HTML Básicos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4730" y="2707322"/>
            <a:ext cx="11056938" cy="3842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&lt;A&gt;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800" dirty="0">
                <a:solidFill>
                  <a:schemeClr val="tx1"/>
                </a:solidFill>
              </a:rPr>
              <a:t>Link a un sitio web o a una página del sitio </a:t>
            </a:r>
            <a:r>
              <a:rPr lang="es-ES" sz="1800" dirty="0" smtClean="0">
                <a:solidFill>
                  <a:schemeClr val="tx1"/>
                </a:solidFill>
              </a:rPr>
              <a:t>web</a:t>
            </a:r>
            <a:endParaRPr lang="es-ES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800" b="1" dirty="0">
                <a:solidFill>
                  <a:schemeClr val="tx1"/>
                </a:solidFill>
              </a:rPr>
              <a:t>Atributos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href : se define la </a:t>
            </a:r>
            <a:r>
              <a:rPr lang="es-AR" sz="1600" dirty="0" err="1">
                <a:solidFill>
                  <a:schemeClr val="tx1"/>
                </a:solidFill>
              </a:rPr>
              <a:t>url</a:t>
            </a:r>
            <a:r>
              <a:rPr lang="es-AR" sz="1600" dirty="0">
                <a:solidFill>
                  <a:schemeClr val="tx1"/>
                </a:solidFill>
              </a:rPr>
              <a:t> a donde apunta el link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ej.: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="www.google.com.ar"&gt;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Google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446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446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</a:t>
            </a:r>
            <a:r>
              <a:rPr lang="es-PE" sz="2400" b="1" dirty="0" err="1">
                <a:solidFill>
                  <a:schemeClr val="tx1"/>
                </a:solidFill>
              </a:rPr>
              <a:t>IMG</a:t>
            </a:r>
            <a:r>
              <a:rPr lang="es-PE" sz="2400" b="1" dirty="0">
                <a:solidFill>
                  <a:schemeClr val="tx1"/>
                </a:solidFill>
              </a:rPr>
              <a:t>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800" dirty="0">
                <a:solidFill>
                  <a:schemeClr val="tx1"/>
                </a:solidFill>
              </a:rPr>
              <a:t>Indica una imagen a </a:t>
            </a:r>
            <a:r>
              <a:rPr lang="es-ES" sz="1800" dirty="0" smtClean="0">
                <a:solidFill>
                  <a:schemeClr val="tx1"/>
                </a:solidFill>
              </a:rPr>
              <a:t>mostrar</a:t>
            </a:r>
            <a:endParaRPr lang="es-ES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800" b="1" dirty="0">
                <a:solidFill>
                  <a:schemeClr val="tx1"/>
                </a:solidFill>
              </a:rPr>
              <a:t>Atributos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 err="1">
                <a:solidFill>
                  <a:schemeClr val="tx1"/>
                </a:solidFill>
              </a:rPr>
              <a:t>src</a:t>
            </a:r>
            <a:r>
              <a:rPr lang="es-AR" sz="1600" dirty="0">
                <a:solidFill>
                  <a:schemeClr val="tx1"/>
                </a:solidFill>
              </a:rPr>
              <a:t>: ruta a la imagen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ej.: </a:t>
            </a:r>
            <a:r>
              <a:rPr lang="es-A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s-A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="stackoverflow.png"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305971" lvl="1" indent="0">
              <a:buClr>
                <a:srgbClr val="1034C8"/>
              </a:buClr>
              <a:buNone/>
            </a:pPr>
            <a:endParaRPr lang="es-AR" sz="1446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9799" y="898678"/>
            <a:ext cx="10553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034C8"/>
              </a:buClr>
            </a:pPr>
            <a:r>
              <a:rPr lang="es-PE" sz="2400" b="1" dirty="0"/>
              <a:t>&lt;BODY&gt;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dirty="0" smtClean="0"/>
              <a:t> Define </a:t>
            </a:r>
            <a:r>
              <a:rPr lang="es-ES" dirty="0"/>
              <a:t>la contenido del documento HTML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dirty="0" smtClean="0"/>
              <a:t> Dentro </a:t>
            </a:r>
            <a:r>
              <a:rPr lang="es-ES" dirty="0"/>
              <a:t>de esta etiqueta se incluirá todos los elementos e información que se mostrará por pantalla.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600" b="1" dirty="0"/>
              <a:t>&lt;SCRIPT&gt; 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sz="1400" dirty="0"/>
              <a:t>Se utiliza para incrustar código </a:t>
            </a:r>
            <a:r>
              <a:rPr lang="es-ES" sz="1400" dirty="0" err="1"/>
              <a:t>Javascript</a:t>
            </a:r>
            <a:r>
              <a:rPr lang="es-ES" sz="1400" dirty="0"/>
              <a:t> o hacer referencia a un archivo externo de </a:t>
            </a:r>
            <a:r>
              <a:rPr lang="es-ES" sz="1400" dirty="0" err="1"/>
              <a:t>Javascript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4876388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Elementos HTML Básicos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809" y="2719226"/>
            <a:ext cx="11056938" cy="2894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&lt;INPUT&gt;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Define un control en el cual el usuario puede ingresar información o </a:t>
            </a:r>
            <a:r>
              <a:rPr lang="es-AR" sz="1800" dirty="0" smtClean="0">
                <a:solidFill>
                  <a:schemeClr val="tx1"/>
                </a:solidFill>
              </a:rPr>
              <a:t>datos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No tiene contenido</a:t>
            </a:r>
            <a:r>
              <a:rPr lang="es-AR" sz="1800" dirty="0">
                <a:solidFill>
                  <a:schemeClr val="tx1"/>
                </a:solidFill>
              </a:rPr>
              <a:t>, por lo que es una sola etiqueta que se “auto cierra</a:t>
            </a:r>
            <a:r>
              <a:rPr lang="es-AR" sz="1800" dirty="0" smtClean="0">
                <a:solidFill>
                  <a:schemeClr val="tx1"/>
                </a:solidFill>
              </a:rPr>
              <a:t>”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El tipo se indica con el atributo </a:t>
            </a:r>
            <a:r>
              <a:rPr lang="es-AR" sz="1800" b="1" dirty="0" err="1" smtClean="0">
                <a:solidFill>
                  <a:schemeClr val="tx1"/>
                </a:solidFill>
              </a:rPr>
              <a:t>type</a:t>
            </a:r>
            <a:endParaRPr lang="es-AR" sz="18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46" dirty="0">
                <a:solidFill>
                  <a:schemeClr val="tx1"/>
                </a:solidFill>
              </a:rPr>
              <a:t>Hay de varios tipos y varían </a:t>
            </a:r>
            <a:r>
              <a:rPr lang="es-AR" sz="1446" dirty="0" smtClean="0">
                <a:solidFill>
                  <a:schemeClr val="tx1"/>
                </a:solidFill>
              </a:rPr>
              <a:t>mucho</a:t>
            </a:r>
          </a:p>
          <a:p>
            <a:pPr marL="305971" lvl="1" indent="0">
              <a:buClr>
                <a:srgbClr val="1034C8"/>
              </a:buClr>
              <a:buNone/>
            </a:pPr>
            <a:endParaRPr lang="es-AR" sz="1446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chemeClr val="tx1"/>
                </a:solidFill>
              </a:rPr>
              <a:t>Tipos </a:t>
            </a:r>
            <a:r>
              <a:rPr lang="es-AR" sz="1800" dirty="0">
                <a:solidFill>
                  <a:schemeClr val="tx1"/>
                </a:solidFill>
              </a:rPr>
              <a:t>más comunes:</a:t>
            </a:r>
          </a:p>
          <a:p>
            <a:pPr marL="0" indent="0">
              <a:buClr>
                <a:srgbClr val="1034C8"/>
              </a:buClr>
              <a:buNone/>
            </a:pPr>
            <a:endParaRPr lang="es-AR" sz="1446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690" y="5272503"/>
            <a:ext cx="8529408" cy="2554545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text </a:t>
            </a:r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 smtClean="0"/>
              <a:t>password</a:t>
            </a:r>
            <a:endParaRPr lang="en-US" sz="1600" dirty="0"/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checkbox</a:t>
            </a:r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Radio </a:t>
            </a:r>
            <a:endParaRPr lang="en-US" sz="1600" dirty="0" smtClean="0"/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 smtClean="0"/>
              <a:t>Button</a:t>
            </a:r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date</a:t>
            </a:r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file</a:t>
            </a:r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hidden</a:t>
            </a:r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  <a:p>
            <a:pPr marL="742950" lvl="1" indent="-285750">
              <a:buClr>
                <a:srgbClr val="1034C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submit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809" y="9623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1034C8"/>
              </a:buClr>
            </a:pPr>
            <a:r>
              <a:rPr lang="es-PE" sz="2400" b="1" dirty="0"/>
              <a:t>TABLE&gt;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dirty="0" smtClean="0"/>
              <a:t> Define </a:t>
            </a:r>
            <a:r>
              <a:rPr lang="es-ES" dirty="0"/>
              <a:t>una tabla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b="1" dirty="0" smtClean="0"/>
              <a:t> &lt;</a:t>
            </a:r>
            <a:r>
              <a:rPr lang="es-ES" b="1" dirty="0"/>
              <a:t>TR&gt; </a:t>
            </a:r>
            <a:r>
              <a:rPr lang="es-ES" dirty="0"/>
              <a:t>Define una fila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b="1" dirty="0" smtClean="0"/>
              <a:t> &lt;</a:t>
            </a:r>
            <a:r>
              <a:rPr lang="es-ES" b="1" dirty="0"/>
              <a:t>TD&gt; </a:t>
            </a:r>
            <a:r>
              <a:rPr lang="es-ES" dirty="0"/>
              <a:t>Define una celda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ES" b="1" dirty="0" smtClean="0"/>
              <a:t> &lt;</a:t>
            </a:r>
            <a:r>
              <a:rPr lang="es-ES" b="1" dirty="0"/>
              <a:t>TH&gt; </a:t>
            </a:r>
            <a:r>
              <a:rPr lang="es-ES" dirty="0"/>
              <a:t>Define un </a:t>
            </a:r>
            <a:r>
              <a:rPr lang="es-ES" dirty="0" err="1"/>
              <a:t>header</a:t>
            </a:r>
            <a:r>
              <a:rPr lang="es-ES" dirty="0"/>
              <a:t> o cabecera de columna.</a:t>
            </a:r>
          </a:p>
        </p:txBody>
      </p:sp>
    </p:spTree>
    <p:extLst>
      <p:ext uri="{BB962C8B-B14F-4D97-AF65-F5344CB8AC3E}">
        <p14:creationId xmlns:p14="http://schemas.microsoft.com/office/powerpoint/2010/main" val="19536699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Elementos HTML Básicos 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9" y="1643869"/>
            <a:ext cx="11056938" cy="3162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</a:t>
            </a:r>
            <a:r>
              <a:rPr lang="es-PE" sz="2400" b="1" dirty="0" err="1">
                <a:solidFill>
                  <a:schemeClr val="tx1"/>
                </a:solidFill>
              </a:rPr>
              <a:t>BUTTON</a:t>
            </a:r>
            <a:r>
              <a:rPr lang="es-PE" sz="2400" b="1" dirty="0">
                <a:solidFill>
                  <a:schemeClr val="tx1"/>
                </a:solidFill>
              </a:rPr>
              <a:t>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Define un botón, que es usado para ejecutar algún script en </a:t>
            </a:r>
            <a:r>
              <a:rPr lang="es-AR" sz="1800" dirty="0" err="1" smtClean="0">
                <a:solidFill>
                  <a:schemeClr val="tx1"/>
                </a:solidFill>
              </a:rPr>
              <a:t>javascript</a:t>
            </a: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446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800" dirty="0" err="1">
                <a:solidFill>
                  <a:schemeClr val="tx1"/>
                </a:solidFill>
              </a:rPr>
              <a:t>Dentro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elemento</a:t>
            </a:r>
            <a:r>
              <a:rPr lang="en-US" sz="1800" dirty="0">
                <a:solidFill>
                  <a:schemeClr val="tx1"/>
                </a:solidFill>
              </a:rPr>
              <a:t> se </a:t>
            </a:r>
            <a:r>
              <a:rPr lang="en-US" sz="1800" dirty="0" err="1">
                <a:solidFill>
                  <a:schemeClr val="tx1"/>
                </a:solidFill>
              </a:rPr>
              <a:t>puede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incluir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contenido</a:t>
            </a:r>
            <a:r>
              <a:rPr lang="en-US" sz="1800" dirty="0">
                <a:solidFill>
                  <a:schemeClr val="tx1"/>
                </a:solidFill>
              </a:rPr>
              <a:t> como </a:t>
            </a:r>
            <a:r>
              <a:rPr lang="en-US" sz="1800" dirty="0" err="1">
                <a:solidFill>
                  <a:schemeClr val="tx1"/>
                </a:solidFill>
              </a:rPr>
              <a:t>texto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imágenes</a:t>
            </a:r>
            <a:r>
              <a:rPr lang="en-US" sz="1800" dirty="0">
                <a:solidFill>
                  <a:schemeClr val="tx1"/>
                </a:solidFill>
              </a:rPr>
              <a:t>, lo que lo </a:t>
            </a:r>
            <a:r>
              <a:rPr lang="en-US" sz="1800" dirty="0" err="1">
                <a:solidFill>
                  <a:schemeClr val="tx1"/>
                </a:solidFill>
              </a:rPr>
              <a:t>diferencia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los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botones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creados</a:t>
            </a:r>
            <a:r>
              <a:rPr lang="en-US" sz="1800" dirty="0">
                <a:solidFill>
                  <a:schemeClr val="tx1"/>
                </a:solidFill>
              </a:rPr>
              <a:t> con </a:t>
            </a:r>
            <a:r>
              <a:rPr lang="en-US" sz="1800" i="1" dirty="0">
                <a:solidFill>
                  <a:srgbClr val="C00000"/>
                </a:solidFill>
              </a:rPr>
              <a:t>&lt;input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>
                <a:solidFill>
                  <a:srgbClr val="FF0000"/>
                </a:solidFill>
              </a:rPr>
              <a:t>type</a:t>
            </a:r>
            <a:r>
              <a:rPr lang="en-US" sz="1800" i="1" dirty="0">
                <a:solidFill>
                  <a:schemeClr val="tx1"/>
                </a:solidFill>
              </a:rPr>
              <a:t>=</a:t>
            </a:r>
            <a:r>
              <a:rPr lang="en-US" sz="1800" i="1" dirty="0">
                <a:solidFill>
                  <a:srgbClr val="7030A0"/>
                </a:solidFill>
              </a:rPr>
              <a:t>“button</a:t>
            </a:r>
            <a:r>
              <a:rPr lang="en-US" sz="1800" i="1" dirty="0" smtClean="0">
                <a:solidFill>
                  <a:srgbClr val="7030A0"/>
                </a:solidFill>
              </a:rPr>
              <a:t>”</a:t>
            </a:r>
            <a:r>
              <a:rPr lang="en-US" sz="1800" i="1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Clr>
                <a:srgbClr val="1034C8"/>
              </a:buClr>
              <a:buNone/>
            </a:pPr>
            <a:endParaRPr lang="en-US" sz="1800" i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El tipo se indica con el atributo </a:t>
            </a:r>
            <a:r>
              <a:rPr lang="es-AR" sz="1800" b="1" dirty="0" err="1">
                <a:solidFill>
                  <a:schemeClr val="tx1"/>
                </a:solidFill>
              </a:rPr>
              <a:t>type</a:t>
            </a:r>
            <a:r>
              <a:rPr lang="es-AR" sz="1800" dirty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600" dirty="0">
                <a:solidFill>
                  <a:schemeClr val="tx1"/>
                </a:solidFill>
              </a:rPr>
              <a:t>button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600" dirty="0">
                <a:solidFill>
                  <a:schemeClr val="tx1"/>
                </a:solidFill>
              </a:rPr>
              <a:t>reset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600" dirty="0">
                <a:solidFill>
                  <a:schemeClr val="tx1"/>
                </a:solidFill>
              </a:rPr>
              <a:t>submit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6847" y="4806338"/>
            <a:ext cx="74985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"button"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Click Me!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AR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59097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Elementos HTML Básicos 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085008"/>
            <a:ext cx="11056938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</a:t>
            </a:r>
            <a:r>
              <a:rPr lang="es-PE" sz="2400" b="1" dirty="0" err="1">
                <a:solidFill>
                  <a:schemeClr val="tx1"/>
                </a:solidFill>
              </a:rPr>
              <a:t>TEXTAREA</a:t>
            </a:r>
            <a:r>
              <a:rPr lang="es-PE" sz="2400" b="1" dirty="0">
                <a:solidFill>
                  <a:schemeClr val="tx1"/>
                </a:solidFill>
              </a:rPr>
              <a:t>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Define un control de ingreso de texto amplio y de varias </a:t>
            </a:r>
            <a:r>
              <a:rPr lang="es-AR" sz="1800" dirty="0" smtClean="0">
                <a:solidFill>
                  <a:schemeClr val="tx1"/>
                </a:solidFill>
              </a:rPr>
              <a:t>líneas</a:t>
            </a:r>
          </a:p>
          <a:p>
            <a:pPr marL="0" indent="0">
              <a:buClr>
                <a:srgbClr val="1034C8"/>
              </a:buClr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800" dirty="0">
                <a:solidFill>
                  <a:schemeClr val="tx1"/>
                </a:solidFill>
              </a:rPr>
              <a:t>El </a:t>
            </a:r>
            <a:r>
              <a:rPr lang="en-US" sz="1800" dirty="0" err="1">
                <a:solidFill>
                  <a:schemeClr val="tx1"/>
                </a:solidFill>
              </a:rPr>
              <a:t>tamaño</a:t>
            </a:r>
            <a:r>
              <a:rPr lang="en-US" sz="1800" dirty="0">
                <a:solidFill>
                  <a:schemeClr val="tx1"/>
                </a:solidFill>
              </a:rPr>
              <a:t> del control se </a:t>
            </a:r>
            <a:r>
              <a:rPr lang="en-US" sz="1800" dirty="0" err="1">
                <a:solidFill>
                  <a:schemeClr val="tx1"/>
                </a:solidFill>
              </a:rPr>
              <a:t>puede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especificar</a:t>
            </a:r>
            <a:r>
              <a:rPr lang="en-US" sz="1800" dirty="0">
                <a:solidFill>
                  <a:schemeClr val="tx1"/>
                </a:solidFill>
              </a:rPr>
              <a:t> con </a:t>
            </a:r>
            <a:r>
              <a:rPr lang="en-US" sz="1800" dirty="0" err="1">
                <a:solidFill>
                  <a:schemeClr val="tx1"/>
                </a:solidFill>
              </a:rPr>
              <a:t>los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atributos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cols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cantidad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caracteres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horizontalmente</a:t>
            </a:r>
            <a:r>
              <a:rPr lang="en-US" sz="1800" dirty="0">
                <a:solidFill>
                  <a:schemeClr val="tx1"/>
                </a:solidFill>
              </a:rPr>
              <a:t>) y </a:t>
            </a:r>
            <a:r>
              <a:rPr lang="en-US" sz="1800" b="1" dirty="0">
                <a:solidFill>
                  <a:schemeClr val="tx1"/>
                </a:solidFill>
              </a:rPr>
              <a:t>rows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cantidad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líneas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verticalmente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9881" y="2827812"/>
            <a:ext cx="867223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rows=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"60"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with multiple rows and columns. If the text inside the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occupies more space than the size of the control, it will show a scrollbar on the right side of the control to scroll to the hidden text.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AR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660" y="4646546"/>
            <a:ext cx="6454680" cy="12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el 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52199" y="1618249"/>
            <a:ext cx="10445261" cy="421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alt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David Laucella (dlaucella@baufest.com)</a:t>
            </a:r>
          </a:p>
          <a:p>
            <a:pPr mar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alt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Licenciatura en Ciencias de la Computación - CAECE</a:t>
            </a:r>
          </a:p>
          <a:p>
            <a:pPr mar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alt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.NET Technical Expert</a:t>
            </a:r>
          </a:p>
          <a:p>
            <a:pPr mar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alt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2 año en Baufest</a:t>
            </a:r>
          </a:p>
          <a:p>
            <a:pPr mar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endParaRPr lang="es-AR" altLang="es-AR" sz="32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  <a:endParaRPr lang="es-AR" sz="3200" dirty="0"/>
          </a:p>
          <a:p>
            <a:pPr>
              <a:spcBef>
                <a:spcPts val="640"/>
              </a:spcBef>
              <a:buClr>
                <a:srgbClr val="595959"/>
              </a:buClr>
              <a:buSzPts val="2880"/>
              <a:buFontTx/>
              <a:buChar char="-"/>
            </a:pPr>
            <a:r>
              <a:rPr lang="es-AR" alt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Camuzzi Gas </a:t>
            </a:r>
            <a:r>
              <a:rPr lang="es-AR" sz="2800" i="1" dirty="0">
                <a:solidFill>
                  <a:srgbClr val="595959"/>
                </a:solidFill>
                <a:latin typeface="Quattrocento Sans"/>
                <a:sym typeface="Quattrocento Sans"/>
              </a:rPr>
              <a:t>[Actualidad]</a:t>
            </a:r>
          </a:p>
          <a:p>
            <a:pPr>
              <a:spcBef>
                <a:spcPts val="640"/>
              </a:spcBef>
              <a:buClr>
                <a:srgbClr val="595959"/>
              </a:buClr>
              <a:buSzPts val="2880"/>
              <a:buFontTx/>
              <a:buChar char="-"/>
            </a:pPr>
            <a:endParaRPr lang="es-419" alt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  <a:p>
            <a:pPr>
              <a:spcBef>
                <a:spcPts val="640"/>
              </a:spcBef>
              <a:buClr>
                <a:srgbClr val="595959"/>
              </a:buClr>
              <a:buSzPts val="2880"/>
              <a:buFontTx/>
              <a:buChar char="-"/>
            </a:pPr>
            <a:endParaRPr lang="es-AR" alt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925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Elementos HTML Básicos 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057443"/>
            <a:ext cx="11056938" cy="15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</a:t>
            </a:r>
            <a:r>
              <a:rPr lang="es-PE" sz="2400" b="1" dirty="0" err="1">
                <a:solidFill>
                  <a:schemeClr val="tx1"/>
                </a:solidFill>
              </a:rPr>
              <a:t>SELECT</a:t>
            </a:r>
            <a:r>
              <a:rPr lang="es-PE" sz="2400" b="1" dirty="0">
                <a:solidFill>
                  <a:schemeClr val="tx1"/>
                </a:solidFill>
              </a:rPr>
              <a:t>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Define una lista desplegable (</a:t>
            </a:r>
            <a:r>
              <a:rPr lang="es-AR" sz="1800" dirty="0" err="1">
                <a:solidFill>
                  <a:schemeClr val="tx1"/>
                </a:solidFill>
              </a:rPr>
              <a:t>dropdown</a:t>
            </a:r>
            <a:r>
              <a:rPr lang="es-AR" sz="1800" dirty="0">
                <a:solidFill>
                  <a:schemeClr val="tx1"/>
                </a:solidFill>
              </a:rPr>
              <a:t> list) con un número limitado de </a:t>
            </a:r>
            <a:r>
              <a:rPr lang="es-AR" sz="1800" dirty="0" smtClean="0">
                <a:solidFill>
                  <a:schemeClr val="tx1"/>
                </a:solidFill>
              </a:rPr>
              <a:t>alternativas</a:t>
            </a:r>
          </a:p>
          <a:p>
            <a:pPr marL="0" indent="0">
              <a:buClr>
                <a:srgbClr val="1034C8"/>
              </a:buClr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Contiene elementos </a:t>
            </a:r>
            <a:r>
              <a:rPr lang="es-AR" sz="1800" b="1" dirty="0" err="1">
                <a:solidFill>
                  <a:schemeClr val="tx1"/>
                </a:solidFill>
              </a:rPr>
              <a:t>option</a:t>
            </a:r>
            <a:r>
              <a:rPr lang="es-AR" sz="1800" dirty="0">
                <a:solidFill>
                  <a:schemeClr val="tx1"/>
                </a:solidFill>
              </a:rPr>
              <a:t> dentro para cada una de las opciones o alternativas disponibles</a:t>
            </a:r>
            <a:endParaRPr lang="es-AR" sz="1446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4723" y="2598696"/>
            <a:ext cx="592255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/>
              <a:t/>
            </a:r>
            <a:br>
              <a:rPr lang="es-AR" dirty="0"/>
            </a:b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"volvo"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Volvo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/>
              <a:t/>
            </a:r>
            <a:br>
              <a:rPr lang="es-AR" dirty="0"/>
            </a:b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0000CD"/>
                </a:solidFill>
                <a:latin typeface="Consolas" panose="020B0609020204030204" pitchFamily="49" charset="0"/>
              </a:rPr>
              <a:t>saab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Saab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/>
              <a:t/>
            </a:r>
            <a:br>
              <a:rPr lang="es-AR" dirty="0"/>
            </a:b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"mercedes"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Mercedes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/>
              <a:t/>
            </a:r>
            <a:br>
              <a:rPr lang="es-AR" dirty="0"/>
            </a:b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0000CD"/>
                </a:solidFill>
                <a:latin typeface="Consolas" panose="020B0609020204030204" pitchFamily="49" charset="0"/>
              </a:rPr>
              <a:t>audi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Audi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AR" dirty="0"/>
              <a:t/>
            </a:r>
            <a:br>
              <a:rPr lang="es-AR" dirty="0"/>
            </a:b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s-AR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AR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03" y="4413089"/>
            <a:ext cx="1460994" cy="16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20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Elementos HTML Básicos 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057443"/>
            <a:ext cx="11056938" cy="94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 smtClean="0">
                <a:solidFill>
                  <a:schemeClr val="tx1"/>
                </a:solidFill>
              </a:rPr>
              <a:t>Listas</a:t>
            </a: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chemeClr val="tx1"/>
                </a:solidFill>
              </a:rPr>
              <a:t>Permiten </a:t>
            </a:r>
            <a:r>
              <a:rPr lang="es-AR" sz="1800" dirty="0">
                <a:solidFill>
                  <a:schemeClr val="tx1"/>
                </a:solidFill>
              </a:rPr>
              <a:t>agrupar un conjunto de </a:t>
            </a:r>
            <a:r>
              <a:rPr lang="es-AR" sz="1800" dirty="0" smtClean="0">
                <a:solidFill>
                  <a:schemeClr val="tx1"/>
                </a:solidFill>
              </a:rPr>
              <a:t>elementos </a:t>
            </a:r>
            <a:r>
              <a:rPr lang="es-AR" sz="1800" dirty="0">
                <a:solidFill>
                  <a:schemeClr val="tx1"/>
                </a:solidFill>
              </a:rPr>
              <a:t>en </a:t>
            </a:r>
            <a:r>
              <a:rPr lang="es-AR" sz="1800" dirty="0" smtClean="0">
                <a:solidFill>
                  <a:schemeClr val="tx1"/>
                </a:solidFill>
              </a:rPr>
              <a:t>listas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 smtClean="0">
                <a:solidFill>
                  <a:schemeClr val="tx1"/>
                </a:solidFill>
              </a:rPr>
              <a:t>&lt;li&gt;</a:t>
            </a:r>
            <a:r>
              <a:rPr lang="es-AR" sz="1800" dirty="0" smtClean="0">
                <a:solidFill>
                  <a:schemeClr val="tx1"/>
                </a:solidFill>
              </a:rPr>
              <a:t> Define los </a:t>
            </a:r>
            <a:r>
              <a:rPr lang="es-AR" sz="1800" dirty="0" err="1" smtClean="0">
                <a:solidFill>
                  <a:schemeClr val="tx1"/>
                </a:solidFill>
              </a:rPr>
              <a:t>items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3138" y="2322273"/>
            <a:ext cx="3183165" cy="637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 smtClean="0">
                <a:solidFill>
                  <a:schemeClr val="tx1"/>
                </a:solidFill>
              </a:rPr>
              <a:t>&lt;</a:t>
            </a:r>
            <a:r>
              <a:rPr lang="es-PE" sz="2400" b="1" dirty="0" err="1" smtClean="0">
                <a:solidFill>
                  <a:schemeClr val="tx1"/>
                </a:solidFill>
              </a:rPr>
              <a:t>ol</a:t>
            </a:r>
            <a:r>
              <a:rPr lang="es-PE" sz="2400" b="1" dirty="0" smtClean="0">
                <a:solidFill>
                  <a:schemeClr val="tx1"/>
                </a:solidFill>
              </a:rPr>
              <a:t>&gt;</a:t>
            </a: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chemeClr val="tx1"/>
                </a:solidFill>
              </a:rPr>
              <a:t>Define listas ordenadas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08796" y="2322273"/>
            <a:ext cx="3183165" cy="637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 smtClean="0">
                <a:solidFill>
                  <a:schemeClr val="tx1"/>
                </a:solidFill>
              </a:rPr>
              <a:t>&lt;</a:t>
            </a:r>
            <a:r>
              <a:rPr lang="es-PE" sz="2400" b="1" dirty="0" err="1">
                <a:solidFill>
                  <a:schemeClr val="tx1"/>
                </a:solidFill>
              </a:rPr>
              <a:t>u</a:t>
            </a:r>
            <a:r>
              <a:rPr lang="es-PE" sz="2400" b="1" dirty="0" err="1" smtClean="0">
                <a:solidFill>
                  <a:schemeClr val="tx1"/>
                </a:solidFill>
              </a:rPr>
              <a:t>l</a:t>
            </a:r>
            <a:r>
              <a:rPr lang="es-PE" sz="2400" b="1" dirty="0" smtClean="0">
                <a:solidFill>
                  <a:schemeClr val="tx1"/>
                </a:solidFill>
              </a:rPr>
              <a:t>&gt;</a:t>
            </a: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chemeClr val="tx1"/>
                </a:solidFill>
              </a:rPr>
              <a:t>Define listas no ordenadas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64455" y="2322273"/>
            <a:ext cx="3864516" cy="637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 smtClean="0">
                <a:solidFill>
                  <a:schemeClr val="tx1"/>
                </a:solidFill>
              </a:rPr>
              <a:t>&lt;</a:t>
            </a:r>
            <a:r>
              <a:rPr lang="es-PE" sz="2400" b="1" dirty="0">
                <a:solidFill>
                  <a:schemeClr val="tx1"/>
                </a:solidFill>
              </a:rPr>
              <a:t>d</a:t>
            </a:r>
            <a:r>
              <a:rPr lang="es-PE" sz="2400" b="1" dirty="0" smtClean="0">
                <a:solidFill>
                  <a:schemeClr val="tx1"/>
                </a:solidFill>
              </a:rPr>
              <a:t>l&gt;</a:t>
            </a: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smtClean="0">
                <a:solidFill>
                  <a:schemeClr val="tx1"/>
                </a:solidFill>
              </a:rPr>
              <a:t>Define </a:t>
            </a:r>
            <a:r>
              <a:rPr lang="es-AR" sz="1800" dirty="0" smtClean="0">
                <a:solidFill>
                  <a:schemeClr val="tx1"/>
                </a:solidFill>
              </a:rPr>
              <a:t>listas de descripciones</a:t>
            </a:r>
            <a:endParaRPr lang="es-AR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2822" y="3322812"/>
            <a:ext cx="2315111" cy="142357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036922" y="5175740"/>
            <a:ext cx="1768612" cy="858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</a:pPr>
            <a:r>
              <a:rPr lang="es-AR" sz="1800" dirty="0" err="1" smtClean="0">
                <a:solidFill>
                  <a:schemeClr val="tx1"/>
                </a:solidFill>
              </a:rPr>
              <a:t>Coffee</a:t>
            </a:r>
            <a:endParaRPr lang="es-AR" sz="1800" dirty="0" smtClean="0">
              <a:solidFill>
                <a:schemeClr val="tx1"/>
              </a:solidFill>
            </a:endParaRPr>
          </a:p>
          <a:p>
            <a:pPr>
              <a:buSzPct val="115000"/>
            </a:pPr>
            <a:r>
              <a:rPr lang="es-AR" sz="1800" dirty="0" smtClean="0">
                <a:solidFill>
                  <a:schemeClr val="tx1"/>
                </a:solidFill>
              </a:rPr>
              <a:t>Tea</a:t>
            </a:r>
          </a:p>
          <a:p>
            <a:pPr>
              <a:buSzPct val="115000"/>
            </a:pPr>
            <a:r>
              <a:rPr lang="es-AR" sz="1800" dirty="0" smtClean="0">
                <a:solidFill>
                  <a:schemeClr val="tx1"/>
                </a:solidFill>
              </a:rPr>
              <a:t>Juice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12407" y="5175740"/>
            <a:ext cx="1768612" cy="858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15000"/>
              <a:buNone/>
            </a:pPr>
            <a:r>
              <a:rPr lang="es-AR" sz="1800" dirty="0" err="1" smtClean="0">
                <a:solidFill>
                  <a:schemeClr val="tx1"/>
                </a:solidFill>
              </a:rPr>
              <a:t>Coffee</a:t>
            </a:r>
            <a:endParaRPr lang="es-AR" sz="1800" dirty="0" smtClean="0">
              <a:solidFill>
                <a:schemeClr val="tx1"/>
              </a:solidFill>
            </a:endParaRPr>
          </a:p>
          <a:p>
            <a:pPr marL="0" indent="0">
              <a:buSzPct val="11500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Tea</a:t>
            </a:r>
          </a:p>
          <a:p>
            <a:pPr marL="0" indent="0">
              <a:buSzPct val="11500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Juice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61437" y="5175739"/>
            <a:ext cx="1768612" cy="858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15000"/>
              <a:buFont typeface="+mj-lt"/>
              <a:buAutoNum type="arabicPeriod"/>
            </a:pPr>
            <a:r>
              <a:rPr lang="es-AR" sz="1800" dirty="0" err="1" smtClean="0">
                <a:solidFill>
                  <a:schemeClr val="tx1"/>
                </a:solidFill>
              </a:rPr>
              <a:t>Coffee</a:t>
            </a:r>
            <a:endParaRPr lang="es-AR" sz="1800" dirty="0" smtClean="0">
              <a:solidFill>
                <a:schemeClr val="tx1"/>
              </a:solidFill>
            </a:endParaRPr>
          </a:p>
          <a:p>
            <a:pPr marL="342900" indent="-342900">
              <a:buSzPct val="115000"/>
              <a:buFont typeface="+mj-lt"/>
              <a:buAutoNum type="arabicPeriod"/>
            </a:pPr>
            <a:r>
              <a:rPr lang="es-AR" sz="1800" dirty="0" smtClean="0">
                <a:solidFill>
                  <a:schemeClr val="tx1"/>
                </a:solidFill>
              </a:rPr>
              <a:t>Tea</a:t>
            </a:r>
          </a:p>
          <a:p>
            <a:pPr marL="342900" indent="-342900">
              <a:buSzPct val="115000"/>
              <a:buFont typeface="+mj-lt"/>
              <a:buAutoNum type="arabicPeriod"/>
            </a:pPr>
            <a:r>
              <a:rPr lang="es-AR" sz="1800" dirty="0" smtClean="0">
                <a:solidFill>
                  <a:schemeClr val="tx1"/>
                </a:solidFill>
              </a:rPr>
              <a:t>Juice</a:t>
            </a:r>
            <a:endParaRPr lang="es-AR" sz="1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199" y="3322812"/>
            <a:ext cx="2549014" cy="1489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7211" y="3268356"/>
            <a:ext cx="2297537" cy="14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40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198620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Formularios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160" y="2075723"/>
            <a:ext cx="8316449" cy="4385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4788" y="908731"/>
            <a:ext cx="11056938" cy="886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¿Qué es </a:t>
            </a:r>
            <a:r>
              <a:rPr lang="es-PE" sz="2400" b="1" dirty="0" smtClean="0">
                <a:solidFill>
                  <a:schemeClr val="tx1"/>
                </a:solidFill>
              </a:rPr>
              <a:t>un Formulario?</a:t>
            </a: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chemeClr val="tx1"/>
                </a:solidFill>
              </a:rPr>
              <a:t>Es </a:t>
            </a:r>
            <a:r>
              <a:rPr lang="es-AR" sz="1800" dirty="0">
                <a:solidFill>
                  <a:schemeClr val="tx1"/>
                </a:solidFill>
              </a:rPr>
              <a:t>una sección del documento destinada a recolectar </a:t>
            </a:r>
            <a:r>
              <a:rPr lang="es-AR" sz="1800" dirty="0" smtClean="0">
                <a:solidFill>
                  <a:schemeClr val="tx1"/>
                </a:solidFill>
              </a:rPr>
              <a:t>la información ingresada, </a:t>
            </a:r>
            <a:r>
              <a:rPr lang="es-AR" sz="1800" dirty="0">
                <a:solidFill>
                  <a:schemeClr val="tx1"/>
                </a:solidFill>
              </a:rPr>
              <a:t>la cual </a:t>
            </a:r>
            <a:r>
              <a:rPr lang="es-AR" sz="1800" dirty="0" smtClean="0">
                <a:solidFill>
                  <a:schemeClr val="tx1"/>
                </a:solidFill>
              </a:rPr>
              <a:t>luego es enviada al servidor </a:t>
            </a:r>
            <a:endParaRPr lang="es-A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24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Formularios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029271"/>
            <a:ext cx="11056938" cy="1517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</a:t>
            </a:r>
            <a:r>
              <a:rPr lang="es-PE" sz="2400" b="1" dirty="0" err="1">
                <a:solidFill>
                  <a:schemeClr val="tx1"/>
                </a:solidFill>
              </a:rPr>
              <a:t>FORM</a:t>
            </a:r>
            <a:r>
              <a:rPr lang="es-PE" sz="2400" b="1" dirty="0">
                <a:solidFill>
                  <a:schemeClr val="tx1"/>
                </a:solidFill>
              </a:rPr>
              <a:t>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Define un formulario, que se utiliza para enviar datos al </a:t>
            </a:r>
            <a:r>
              <a:rPr lang="es-AR" sz="1800" dirty="0" smtClean="0">
                <a:solidFill>
                  <a:schemeClr val="tx1"/>
                </a:solidFill>
              </a:rPr>
              <a:t>servidor</a:t>
            </a:r>
          </a:p>
          <a:p>
            <a:pPr marL="0" indent="0">
              <a:buClr>
                <a:srgbClr val="1034C8"/>
              </a:buClr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Elementos del </a:t>
            </a:r>
            <a:r>
              <a:rPr lang="es-AR" sz="1800" dirty="0" err="1">
                <a:solidFill>
                  <a:schemeClr val="tx1"/>
                </a:solidFill>
              </a:rPr>
              <a:t>form</a:t>
            </a:r>
            <a:endParaRPr lang="es-AR" sz="18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690" y="3588693"/>
            <a:ext cx="11056938" cy="365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chemeClr val="tx1"/>
                </a:solidFill>
              </a:rPr>
              <a:t>Atributos </a:t>
            </a:r>
            <a:r>
              <a:rPr lang="es-AR" sz="1800" b="1" dirty="0" err="1">
                <a:solidFill>
                  <a:schemeClr val="tx1"/>
                </a:solidFill>
              </a:rPr>
              <a:t>name</a:t>
            </a:r>
            <a:r>
              <a:rPr lang="es-AR" sz="1800" dirty="0">
                <a:solidFill>
                  <a:schemeClr val="tx1"/>
                </a:solidFill>
              </a:rPr>
              <a:t> vs </a:t>
            </a:r>
            <a:r>
              <a:rPr lang="es-AR" sz="1800" b="1" dirty="0">
                <a:solidFill>
                  <a:schemeClr val="tx1"/>
                </a:solidFill>
              </a:rPr>
              <a:t>id</a:t>
            </a:r>
            <a:r>
              <a:rPr lang="es-AR" sz="1800" dirty="0" smtClean="0">
                <a:solidFill>
                  <a:schemeClr val="tx1"/>
                </a:solidFill>
              </a:rPr>
              <a:t>: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marL="305971" lvl="1" indent="0">
              <a:buClr>
                <a:srgbClr val="1034C8"/>
              </a:buClr>
              <a:buNone/>
            </a:pPr>
            <a:r>
              <a:rPr lang="es-AR" sz="1600" b="1" dirty="0" err="1">
                <a:solidFill>
                  <a:schemeClr val="tx1"/>
                </a:solidFill>
              </a:rPr>
              <a:t>Name</a:t>
            </a:r>
            <a:r>
              <a:rPr lang="es-AR" sz="1600" dirty="0">
                <a:solidFill>
                  <a:schemeClr val="tx1"/>
                </a:solidFill>
              </a:rPr>
              <a:t>: </a:t>
            </a:r>
            <a:endParaRPr lang="es-AR" sz="1600" i="1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i="1" dirty="0">
                <a:solidFill>
                  <a:schemeClr val="tx1"/>
                </a:solidFill>
              </a:rPr>
              <a:t>S</a:t>
            </a:r>
            <a:r>
              <a:rPr lang="es-AR" sz="1600" i="1" dirty="0" smtClean="0">
                <a:solidFill>
                  <a:schemeClr val="tx1"/>
                </a:solidFill>
              </a:rPr>
              <a:t>e </a:t>
            </a:r>
            <a:r>
              <a:rPr lang="es-AR" sz="1600" i="1" dirty="0">
                <a:solidFill>
                  <a:schemeClr val="tx1"/>
                </a:solidFill>
              </a:rPr>
              <a:t>usa en los elementos de un formulario </a:t>
            </a:r>
            <a:r>
              <a:rPr lang="es-AR" sz="1600" dirty="0">
                <a:solidFill>
                  <a:schemeClr val="tx1"/>
                </a:solidFill>
              </a:rPr>
              <a:t>para identificar el valor del control cuando se envía al servidor web para su procesamiento</a:t>
            </a:r>
            <a:r>
              <a:rPr lang="es-A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 smtClean="0">
                <a:solidFill>
                  <a:schemeClr val="tx1"/>
                </a:solidFill>
              </a:rPr>
              <a:t> </a:t>
            </a:r>
            <a:r>
              <a:rPr lang="es-AR" sz="1600" b="1" dirty="0">
                <a:solidFill>
                  <a:schemeClr val="tx1"/>
                </a:solidFill>
              </a:rPr>
              <a:t>Solo tiene sentido en los controles de un </a:t>
            </a:r>
            <a:r>
              <a:rPr lang="es-AR" sz="1600" b="1" dirty="0" err="1">
                <a:solidFill>
                  <a:schemeClr val="tx1"/>
                </a:solidFill>
              </a:rPr>
              <a:t>form</a:t>
            </a:r>
            <a:r>
              <a:rPr lang="es-AR" sz="1600" dirty="0">
                <a:solidFill>
                  <a:schemeClr val="tx1"/>
                </a:solidFill>
              </a:rPr>
              <a:t>. </a:t>
            </a:r>
            <a:endParaRPr lang="es-AR" sz="1600" dirty="0" smtClean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 smtClean="0">
                <a:solidFill>
                  <a:schemeClr val="tx1"/>
                </a:solidFill>
              </a:rPr>
              <a:t>Varios </a:t>
            </a:r>
            <a:r>
              <a:rPr lang="es-AR" sz="1600" dirty="0">
                <a:solidFill>
                  <a:schemeClr val="tx1"/>
                </a:solidFill>
              </a:rPr>
              <a:t>elementos pueden tener el mismo </a:t>
            </a:r>
            <a:r>
              <a:rPr lang="es-AR" sz="1600" dirty="0" err="1">
                <a:solidFill>
                  <a:schemeClr val="tx1"/>
                </a:solidFill>
              </a:rPr>
              <a:t>name</a:t>
            </a:r>
            <a:r>
              <a:rPr lang="es-AR" sz="1600" dirty="0">
                <a:solidFill>
                  <a:schemeClr val="tx1"/>
                </a:solidFill>
              </a:rPr>
              <a:t>: Ejemplo, varios radio-</a:t>
            </a:r>
            <a:r>
              <a:rPr lang="es-AR" sz="1600" dirty="0" err="1">
                <a:solidFill>
                  <a:schemeClr val="tx1"/>
                </a:solidFill>
              </a:rPr>
              <a:t>buttons</a:t>
            </a:r>
            <a:r>
              <a:rPr lang="es-AR" sz="1600" dirty="0">
                <a:solidFill>
                  <a:schemeClr val="tx1"/>
                </a:solidFill>
              </a:rPr>
              <a:t> con mismo </a:t>
            </a:r>
            <a:r>
              <a:rPr lang="es-AR" sz="1600" dirty="0" err="1">
                <a:solidFill>
                  <a:schemeClr val="tx1"/>
                </a:solidFill>
              </a:rPr>
              <a:t>name</a:t>
            </a:r>
            <a:r>
              <a:rPr lang="es-AR" sz="1600" dirty="0">
                <a:solidFill>
                  <a:schemeClr val="tx1"/>
                </a:solidFill>
              </a:rPr>
              <a:t> que al enviarse al servidor tendrá el valor del radio-</a:t>
            </a:r>
            <a:r>
              <a:rPr lang="es-AR" sz="1600" dirty="0" err="1">
                <a:solidFill>
                  <a:schemeClr val="tx1"/>
                </a:solidFill>
              </a:rPr>
              <a:t>button</a:t>
            </a:r>
            <a:r>
              <a:rPr lang="es-AR" sz="1600" dirty="0">
                <a:solidFill>
                  <a:schemeClr val="tx1"/>
                </a:solidFill>
              </a:rPr>
              <a:t> seleccionado</a:t>
            </a:r>
            <a:r>
              <a:rPr lang="es-AR" sz="1600" dirty="0" smtClean="0">
                <a:solidFill>
                  <a:schemeClr val="tx1"/>
                </a:solidFill>
              </a:rPr>
              <a:t>.</a:t>
            </a:r>
          </a:p>
          <a:p>
            <a:pPr marL="305971" lvl="1" indent="0">
              <a:buClr>
                <a:srgbClr val="1034C8"/>
              </a:buClr>
              <a:buNone/>
            </a:pPr>
            <a:endParaRPr lang="es-AR" sz="1600" dirty="0">
              <a:solidFill>
                <a:schemeClr val="tx1"/>
              </a:solidFill>
            </a:endParaRPr>
          </a:p>
          <a:p>
            <a:pPr marL="305971" lvl="1" indent="0">
              <a:buClr>
                <a:srgbClr val="1034C8"/>
              </a:buClr>
              <a:buNone/>
            </a:pPr>
            <a:r>
              <a:rPr lang="es-AR" sz="1600" b="1" dirty="0">
                <a:solidFill>
                  <a:schemeClr val="tx1"/>
                </a:solidFill>
              </a:rPr>
              <a:t>Id</a:t>
            </a:r>
            <a:r>
              <a:rPr lang="es-AR" sz="1600" dirty="0">
                <a:solidFill>
                  <a:schemeClr val="tx1"/>
                </a:solidFill>
              </a:rPr>
              <a:t>: </a:t>
            </a:r>
            <a:endParaRPr lang="es-AR" sz="1600" dirty="0" smtClean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i="1" dirty="0">
                <a:solidFill>
                  <a:schemeClr val="tx1"/>
                </a:solidFill>
              </a:rPr>
              <a:t>S</a:t>
            </a:r>
            <a:r>
              <a:rPr lang="es-AR" sz="1600" i="1" dirty="0" smtClean="0">
                <a:solidFill>
                  <a:schemeClr val="tx1"/>
                </a:solidFill>
              </a:rPr>
              <a:t>e </a:t>
            </a:r>
            <a:r>
              <a:rPr lang="es-AR" sz="1600" i="1" dirty="0">
                <a:solidFill>
                  <a:schemeClr val="tx1"/>
                </a:solidFill>
              </a:rPr>
              <a:t>usa en todos los elementos </a:t>
            </a:r>
            <a:r>
              <a:rPr lang="es-AR" sz="1600" i="1" dirty="0" err="1">
                <a:solidFill>
                  <a:schemeClr val="tx1"/>
                </a:solidFill>
              </a:rPr>
              <a:t>html</a:t>
            </a:r>
            <a:r>
              <a:rPr lang="es-AR" sz="1600" i="1" dirty="0">
                <a:solidFill>
                  <a:schemeClr val="tx1"/>
                </a:solidFill>
              </a:rPr>
              <a:t> </a:t>
            </a:r>
            <a:r>
              <a:rPr lang="es-AR" sz="1600" dirty="0">
                <a:solidFill>
                  <a:schemeClr val="tx1"/>
                </a:solidFill>
              </a:rPr>
              <a:t>y es para identificar un elemento único en la página para usarlo en scripts, </a:t>
            </a:r>
            <a:r>
              <a:rPr lang="es-AR" sz="1600" dirty="0" err="1">
                <a:solidFill>
                  <a:schemeClr val="tx1"/>
                </a:solidFill>
              </a:rPr>
              <a:t>setearle</a:t>
            </a:r>
            <a:r>
              <a:rPr lang="es-AR" sz="1600" dirty="0">
                <a:solidFill>
                  <a:schemeClr val="tx1"/>
                </a:solidFill>
              </a:rPr>
              <a:t> estilos con </a:t>
            </a:r>
            <a:r>
              <a:rPr lang="es-AR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b="1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9849" y="2251236"/>
            <a:ext cx="6096000" cy="1815882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r>
              <a:rPr lang="es-AR" sz="1600" dirty="0"/>
              <a:t>input</a:t>
            </a:r>
          </a:p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r>
              <a:rPr lang="es-AR" sz="1600" dirty="0" err="1"/>
              <a:t>checkbox</a:t>
            </a:r>
            <a:endParaRPr lang="es-AR" sz="1600" dirty="0"/>
          </a:p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r>
              <a:rPr lang="es-AR" sz="1600" dirty="0" err="1"/>
              <a:t>radiobutton</a:t>
            </a:r>
            <a:endParaRPr lang="es-AR" sz="1600" dirty="0"/>
          </a:p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r>
              <a:rPr lang="es-AR" sz="1600" dirty="0" err="1" smtClean="0"/>
              <a:t>Button</a:t>
            </a:r>
            <a:endParaRPr lang="es-AR" sz="1600" dirty="0" smtClean="0"/>
          </a:p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endParaRPr lang="es-AR" sz="1600" dirty="0"/>
          </a:p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endParaRPr lang="es-AR" sz="1600" dirty="0" smtClean="0"/>
          </a:p>
          <a:p>
            <a:pPr lvl="1">
              <a:buClr>
                <a:srgbClr val="1034C8"/>
              </a:buClr>
            </a:pPr>
            <a:endParaRPr lang="es-AR" sz="1600" dirty="0"/>
          </a:p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r>
              <a:rPr lang="es-AR" sz="1600" dirty="0" err="1"/>
              <a:t>textarea</a:t>
            </a:r>
            <a:endParaRPr lang="es-AR" sz="1600" dirty="0"/>
          </a:p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r>
              <a:rPr lang="es-AR" sz="1600" dirty="0" err="1"/>
              <a:t>select</a:t>
            </a:r>
            <a:endParaRPr lang="es-AR" sz="1600" dirty="0"/>
          </a:p>
          <a:p>
            <a:pPr marL="742950" lvl="1" indent="-285750">
              <a:buClr>
                <a:srgbClr val="1034C8"/>
              </a:buClr>
              <a:buFont typeface="Arial" panose="020B0604020202020204" pitchFamily="34" charset="0"/>
              <a:buChar char="•"/>
            </a:pPr>
            <a:r>
              <a:rPr lang="es-AR" sz="1600" dirty="0"/>
              <a:t>y otros…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14534370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Formularios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591211"/>
            <a:ext cx="11056938" cy="94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&lt;INPUT </a:t>
            </a:r>
            <a:r>
              <a:rPr lang="es-PE" sz="2400" b="1" dirty="0" err="1">
                <a:solidFill>
                  <a:schemeClr val="tx1"/>
                </a:solidFill>
              </a:rPr>
              <a:t>type</a:t>
            </a:r>
            <a:r>
              <a:rPr lang="es-PE" sz="2400" b="1" dirty="0">
                <a:solidFill>
                  <a:schemeClr val="tx1"/>
                </a:solidFill>
              </a:rPr>
              <a:t>=“</a:t>
            </a:r>
            <a:r>
              <a:rPr lang="es-PE" sz="2400" b="1" dirty="0" err="1">
                <a:solidFill>
                  <a:schemeClr val="tx1"/>
                </a:solidFill>
              </a:rPr>
              <a:t>submit</a:t>
            </a:r>
            <a:r>
              <a:rPr lang="es-PE" sz="2400" b="1" dirty="0">
                <a:solidFill>
                  <a:schemeClr val="tx1"/>
                </a:solidFill>
              </a:rPr>
              <a:t>”&gt;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Define un botón, que se usa para enviar </a:t>
            </a:r>
            <a:r>
              <a:rPr lang="es-AR" sz="1800" dirty="0" smtClean="0">
                <a:solidFill>
                  <a:schemeClr val="tx1"/>
                </a:solidFill>
              </a:rPr>
              <a:t>el </a:t>
            </a:r>
            <a:r>
              <a:rPr lang="es-AR" sz="1800" dirty="0">
                <a:solidFill>
                  <a:schemeClr val="tx1"/>
                </a:solidFill>
              </a:rPr>
              <a:t>formulario al servidor</a:t>
            </a:r>
            <a:endParaRPr lang="es-AR" sz="1446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4690" y="1023843"/>
            <a:ext cx="1105693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800" b="1" dirty="0" smtClean="0">
                <a:solidFill>
                  <a:schemeClr val="tx1"/>
                </a:solidFill>
              </a:rPr>
              <a:t>Botón de envío</a:t>
            </a:r>
            <a:endParaRPr lang="es-PE" sz="2800" b="1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5909" y="2694326"/>
            <a:ext cx="9334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79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ES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Formularios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591211"/>
            <a:ext cx="11056938" cy="637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&lt;INPUT </a:t>
            </a:r>
            <a:r>
              <a:rPr lang="es-PE" sz="2400" b="1" dirty="0" err="1">
                <a:solidFill>
                  <a:schemeClr val="tx1"/>
                </a:solidFill>
              </a:rPr>
              <a:t>type</a:t>
            </a:r>
            <a:r>
              <a:rPr lang="es-PE" sz="2400" b="1" dirty="0" smtClean="0">
                <a:solidFill>
                  <a:schemeClr val="tx1"/>
                </a:solidFill>
              </a:rPr>
              <a:t>=“</a:t>
            </a:r>
            <a:r>
              <a:rPr lang="es-PE" sz="2400" b="1" dirty="0" err="1" smtClean="0">
                <a:solidFill>
                  <a:schemeClr val="tx1"/>
                </a:solidFill>
              </a:rPr>
              <a:t>reset</a:t>
            </a:r>
            <a:r>
              <a:rPr lang="es-PE" sz="2400" b="1" dirty="0" smtClean="0">
                <a:solidFill>
                  <a:schemeClr val="tx1"/>
                </a:solidFill>
              </a:rPr>
              <a:t>”&gt;</a:t>
            </a: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Define un botón, que se usa </a:t>
            </a:r>
            <a:r>
              <a:rPr lang="es-AR" sz="1800" dirty="0" smtClean="0">
                <a:solidFill>
                  <a:schemeClr val="tx1"/>
                </a:solidFill>
              </a:rPr>
              <a:t>reiniciar </a:t>
            </a:r>
            <a:r>
              <a:rPr lang="es-AR" sz="1800" dirty="0">
                <a:solidFill>
                  <a:schemeClr val="tx1"/>
                </a:solidFill>
              </a:rPr>
              <a:t>la información de los campos del formulario a sus valores iniciales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4690" y="1023843"/>
            <a:ext cx="1105693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800" b="1" dirty="0" smtClean="0">
                <a:solidFill>
                  <a:schemeClr val="tx1"/>
                </a:solidFill>
              </a:rPr>
              <a:t>Botón de reinicio</a:t>
            </a:r>
            <a:endParaRPr lang="es-PE" sz="2800" b="1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3857" y="2533007"/>
            <a:ext cx="85248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49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hoot! brand guidelines | Kahoo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2882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b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19247" y="1215981"/>
            <a:ext cx="11151918" cy="1350050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AR" altLang="es-AR">
                <a:solidFill>
                  <a:schemeClr val="bg1"/>
                </a:solidFill>
              </a:rPr>
              <a:t>Conceptos Básicos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>
                <a:solidFill>
                  <a:schemeClr val="bg1"/>
                </a:solidFill>
              </a:rPr>
              <a:t>Reglas de Estilo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>
                <a:solidFill>
                  <a:schemeClr val="bg1"/>
                </a:solidFill>
              </a:rPr>
              <a:t>Estilos en Cascada</a:t>
            </a:r>
            <a:endParaRPr lang="es-AR" altLang="es-AR" dirty="0">
              <a:solidFill>
                <a:schemeClr val="bg1"/>
              </a:solidFill>
            </a:endParaRPr>
          </a:p>
        </p:txBody>
      </p:sp>
      <p:pic>
        <p:nvPicPr>
          <p:cNvPr id="5" name="Picture 4" descr="Resultado de imagen para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57" y="2925781"/>
            <a:ext cx="5394406" cy="33196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595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CSS</a:t>
            </a:r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 y Conceptos Básicos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402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¿Qué es </a:t>
            </a:r>
            <a:r>
              <a:rPr lang="es-PE" sz="2400" b="1" dirty="0" err="1">
                <a:solidFill>
                  <a:schemeClr val="tx1"/>
                </a:solidFill>
              </a:rPr>
              <a:t>CSS</a:t>
            </a:r>
            <a:r>
              <a:rPr lang="es-PE" sz="2400" b="1" dirty="0">
                <a:solidFill>
                  <a:schemeClr val="tx1"/>
                </a:solidFill>
              </a:rPr>
              <a:t>?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CSS</a:t>
            </a:r>
            <a:r>
              <a:rPr lang="es-AR" sz="1800" dirty="0">
                <a:solidFill>
                  <a:schemeClr val="tx1"/>
                </a:solidFill>
              </a:rPr>
              <a:t>, siglas de </a:t>
            </a:r>
            <a:r>
              <a:rPr lang="es-AR" sz="1800" b="1" dirty="0" err="1">
                <a:solidFill>
                  <a:schemeClr val="tx1"/>
                </a:solidFill>
              </a:rPr>
              <a:t>C</a:t>
            </a:r>
            <a:r>
              <a:rPr lang="es-AR" sz="1800" dirty="0" err="1">
                <a:solidFill>
                  <a:schemeClr val="tx1"/>
                </a:solidFill>
              </a:rPr>
              <a:t>ascading</a:t>
            </a:r>
            <a:r>
              <a:rPr lang="es-AR" sz="1800" dirty="0">
                <a:solidFill>
                  <a:schemeClr val="tx1"/>
                </a:solidFill>
              </a:rPr>
              <a:t> </a:t>
            </a:r>
            <a:r>
              <a:rPr lang="es-AR" sz="1800" b="1" dirty="0">
                <a:solidFill>
                  <a:schemeClr val="tx1"/>
                </a:solidFill>
              </a:rPr>
              <a:t>S</a:t>
            </a:r>
            <a:r>
              <a:rPr lang="es-AR" sz="1800" dirty="0">
                <a:solidFill>
                  <a:schemeClr val="tx1"/>
                </a:solidFill>
              </a:rPr>
              <a:t>tyle </a:t>
            </a:r>
            <a:r>
              <a:rPr lang="es-AR" sz="1800" b="1" dirty="0" err="1">
                <a:solidFill>
                  <a:schemeClr val="tx1"/>
                </a:solidFill>
              </a:rPr>
              <a:t>S</a:t>
            </a:r>
            <a:r>
              <a:rPr lang="es-AR" sz="1800" dirty="0" err="1">
                <a:solidFill>
                  <a:schemeClr val="tx1"/>
                </a:solidFill>
              </a:rPr>
              <a:t>heets</a:t>
            </a:r>
            <a:r>
              <a:rPr lang="es-AR" sz="1800" dirty="0">
                <a:solidFill>
                  <a:schemeClr val="tx1"/>
                </a:solidFill>
              </a:rPr>
              <a:t>: «hojas de estilo en cascada»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Se usa para definir la presentación visual de las páginas web y aplicaciones Windows 8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Se escribe en forma reglas de estilo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Creado y administrado por el W3C (World Wide Web </a:t>
            </a:r>
            <a:r>
              <a:rPr lang="es-AR" sz="1800" dirty="0" err="1">
                <a:solidFill>
                  <a:schemeClr val="tx1"/>
                </a:solidFill>
              </a:rPr>
              <a:t>Consortium</a:t>
            </a:r>
            <a:r>
              <a:rPr lang="es-AR" sz="1800" dirty="0">
                <a:solidFill>
                  <a:schemeClr val="tx1"/>
                </a:solidFill>
              </a:rPr>
              <a:t>).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¿Qué es una regla de estilo </a:t>
            </a:r>
            <a:r>
              <a:rPr lang="es-AR" sz="1800" b="1" dirty="0" err="1">
                <a:solidFill>
                  <a:schemeClr val="tx1"/>
                </a:solidFill>
              </a:rPr>
              <a:t>CSS</a:t>
            </a:r>
            <a:r>
              <a:rPr lang="es-AR" sz="1800" b="1" dirty="0">
                <a:solidFill>
                  <a:schemeClr val="tx1"/>
                </a:solidFill>
              </a:rPr>
              <a:t>?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Una regla define el estilo que tendrá uno o varios elementos HTML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2 partes: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b="1" dirty="0">
                <a:solidFill>
                  <a:schemeClr val="tx1"/>
                </a:solidFill>
              </a:rPr>
              <a:t>Selector: </a:t>
            </a:r>
            <a:r>
              <a:rPr lang="es-AR" sz="1400" dirty="0">
                <a:solidFill>
                  <a:schemeClr val="tx1"/>
                </a:solidFill>
              </a:rPr>
              <a:t>permite identificar el o los elementos HTML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b="1" dirty="0">
                <a:solidFill>
                  <a:schemeClr val="tx1"/>
                </a:solidFill>
              </a:rPr>
              <a:t>Bloque de Declaraciones: </a:t>
            </a:r>
            <a:r>
              <a:rPr lang="es-AR" sz="1400" dirty="0">
                <a:solidFill>
                  <a:schemeClr val="tx1"/>
                </a:solidFill>
              </a:rPr>
              <a:t>conjunto de instrucciones de formateo, separadas entre si por punto y coma ( ; )</a:t>
            </a:r>
          </a:p>
          <a:p>
            <a:pPr lvl="3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dirty="0">
                <a:solidFill>
                  <a:schemeClr val="tx1"/>
                </a:solidFill>
              </a:rPr>
              <a:t>Instrucción de formateo: propiedad </a:t>
            </a:r>
            <a:r>
              <a:rPr lang="es-AR" sz="1400" dirty="0" err="1">
                <a:solidFill>
                  <a:schemeClr val="tx1"/>
                </a:solidFill>
              </a:rPr>
              <a:t>CSS</a:t>
            </a:r>
            <a:r>
              <a:rPr lang="es-AR" sz="1400" dirty="0">
                <a:solidFill>
                  <a:schemeClr val="tx1"/>
                </a:solidFill>
              </a:rPr>
              <a:t>, seguida de dos puntos ( : ), seguida de un valor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Ejemplo de regla de estilo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3867" y="5468675"/>
            <a:ext cx="749858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</a:t>
            </a:r>
            <a:r>
              <a:rPr lang="es-A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-color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790234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Declaración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Reglas </a:t>
            </a:r>
            <a:r>
              <a:rPr lang="es-PE" sz="2400" b="1" dirty="0" err="1">
                <a:solidFill>
                  <a:schemeClr val="tx1"/>
                </a:solidFill>
              </a:rPr>
              <a:t>Inline</a:t>
            </a:r>
            <a:r>
              <a:rPr lang="es-PE" sz="2400" b="1" dirty="0">
                <a:solidFill>
                  <a:schemeClr val="tx1"/>
                </a:solidFill>
              </a:rPr>
              <a:t> (</a:t>
            </a:r>
            <a:r>
              <a:rPr lang="es-PE" sz="2400" b="1" dirty="0" err="1">
                <a:solidFill>
                  <a:schemeClr val="tx1"/>
                </a:solidFill>
              </a:rPr>
              <a:t>Inline</a:t>
            </a:r>
            <a:r>
              <a:rPr lang="es-PE" sz="2400" b="1" dirty="0">
                <a:solidFill>
                  <a:schemeClr val="tx1"/>
                </a:solidFill>
              </a:rPr>
              <a:t> Style)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Se declaran dentro de la etiqueta de inicio de un elemento, en el atributo </a:t>
            </a:r>
            <a:r>
              <a:rPr lang="es-AR" sz="1800" b="1" dirty="0" err="1">
                <a:solidFill>
                  <a:schemeClr val="tx1"/>
                </a:solidFill>
              </a:rPr>
              <a:t>style</a:t>
            </a: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No tienen selector, ya que se aplican sólo al elemento donde se declaró, por lo que solo son las definiciones de formato separadas por 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4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4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b="1" dirty="0">
                <a:solidFill>
                  <a:schemeClr val="tx1"/>
                </a:solidFill>
              </a:rPr>
              <a:t>Evitar esta forma de declaración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2949" y="2678021"/>
            <a:ext cx="63661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text-align</a:t>
            </a:r>
            <a:r>
              <a:rPr lang="es-A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center</a:t>
            </a:r>
            <a:r>
              <a:rPr lang="es-A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s-A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 párrafo.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77" y="3388786"/>
            <a:ext cx="1141696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Viola el principio de separación de responsabilidades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No permite reusabilidad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Perjudica la legibilidad del archivo HTML 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Hace al archivo HTML más pesado por lo que tardará más tiempo en cargar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678" y="4744278"/>
            <a:ext cx="115602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dirty="0"/>
              <a:t> </a:t>
            </a:r>
            <a:r>
              <a:rPr lang="es-AR" b="1" dirty="0"/>
              <a:t>Ventajas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dirty="0" err="1"/>
              <a:t>Sobrescribe</a:t>
            </a:r>
            <a:r>
              <a:rPr lang="en-US" dirty="0"/>
              <a:t> los </a:t>
            </a:r>
            <a:r>
              <a:rPr lang="en-US" dirty="0" err="1"/>
              <a:t>estilos</a:t>
            </a:r>
            <a:r>
              <a:rPr lang="en-US" dirty="0"/>
              <a:t> que se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declarado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cualquier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, </a:t>
            </a:r>
            <a:r>
              <a:rPr lang="en-US" dirty="0" err="1"/>
              <a:t>tiene</a:t>
            </a:r>
            <a:r>
              <a:rPr lang="en-US" dirty="0"/>
              <a:t> la mayor </a:t>
            </a:r>
            <a:r>
              <a:rPr lang="en-US" b="1" dirty="0" err="1"/>
              <a:t>especificidad</a:t>
            </a:r>
            <a:endParaRPr lang="en-US" b="1" dirty="0"/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especificidad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resolver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aislados</a:t>
            </a:r>
            <a:r>
              <a:rPr lang="en-US" dirty="0"/>
              <a:t> cuando un </a:t>
            </a:r>
            <a:r>
              <a:rPr lang="en-US" dirty="0" err="1"/>
              <a:t>estilo</a:t>
            </a:r>
            <a:r>
              <a:rPr lang="en-US" dirty="0"/>
              <a:t> global </a:t>
            </a:r>
            <a:r>
              <a:rPr lang="en-US" dirty="0" err="1"/>
              <a:t>afecta</a:t>
            </a:r>
            <a:r>
              <a:rPr lang="en-US" dirty="0"/>
              <a:t> de forma no </a:t>
            </a:r>
            <a:r>
              <a:rPr lang="en-US" dirty="0" err="1"/>
              <a:t>deseada</a:t>
            </a:r>
            <a:r>
              <a:rPr lang="en-US" dirty="0"/>
              <a:t>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elemento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4085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colaborador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691662" y="1097280"/>
            <a:ext cx="10445261" cy="50291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Aníbal Ezequiel Montalti (amontalti@baufest.com)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Estudiante Ingeniería en Informática – FIUBA</a:t>
            </a:r>
            <a:b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Desarrollador .NET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años </a:t>
            </a:r>
            <a:r>
              <a:rPr lang="es-AR" sz="2800" dirty="0">
                <a:sym typeface="Quattrocento Sans"/>
              </a:rPr>
              <a:t>en Baufest</a:t>
            </a:r>
            <a:br>
              <a:rPr lang="es-AR" sz="2800" dirty="0">
                <a:sym typeface="Quattrocento Sans"/>
              </a:rPr>
            </a:b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640"/>
              </a:spcBef>
              <a:buClr>
                <a:srgbClr val="595959"/>
              </a:buClr>
              <a:buSzPts val="2880"/>
              <a:buFont typeface="Arial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</a:p>
          <a:p>
            <a:pPr marL="305971" lvl="1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i="1" dirty="0">
                <a:solidFill>
                  <a:srgbClr val="595959"/>
                </a:solidFill>
                <a:latin typeface="Quattrocento Sans"/>
                <a:sym typeface="Quattrocento Sans"/>
              </a:rPr>
              <a:t>- Asociart (Sistema PISCYS)</a:t>
            </a:r>
          </a:p>
          <a:p>
            <a:pPr marL="305971" lvl="1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i="1" dirty="0">
                <a:solidFill>
                  <a:srgbClr val="595959"/>
                </a:solidFill>
                <a:latin typeface="Quattrocento Sans"/>
                <a:sym typeface="Quattrocento Sans"/>
              </a:rPr>
              <a:t>- Johnson &amp; Johnson (Macros)</a:t>
            </a:r>
          </a:p>
          <a:p>
            <a:pPr marL="305971" lvl="1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i="1" dirty="0">
                <a:solidFill>
                  <a:srgbClr val="595959"/>
                </a:solidFill>
                <a:latin typeface="Quattrocento Sans"/>
                <a:sym typeface="Quattrocento Sans"/>
              </a:rPr>
              <a:t>- Diario La Nación (Sistema SGDI Logística) [Actualidad]</a:t>
            </a:r>
            <a:endParaRPr lang="es-AR" i="1" dirty="0"/>
          </a:p>
          <a:p>
            <a:pPr marL="0" indent="0">
              <a:spcBef>
                <a:spcPts val="480"/>
              </a:spcBef>
              <a:buClr>
                <a:srgbClr val="595959"/>
              </a:buClr>
              <a:buSzPts val="2160"/>
              <a:buFont typeface="Arial"/>
              <a:buNone/>
            </a:pPr>
            <a:endParaRPr lang="es-AR" sz="24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619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Declaración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240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Reglas Embebidas (</a:t>
            </a:r>
            <a:r>
              <a:rPr lang="es-AR" sz="2400" b="1" dirty="0" err="1">
                <a:solidFill>
                  <a:schemeClr val="tx1"/>
                </a:solidFill>
              </a:rPr>
              <a:t>Embedded</a:t>
            </a:r>
            <a:r>
              <a:rPr lang="es-AR" sz="2400" b="1" dirty="0">
                <a:solidFill>
                  <a:schemeClr val="tx1"/>
                </a:solidFill>
              </a:rPr>
              <a:t> </a:t>
            </a:r>
            <a:r>
              <a:rPr lang="es-PE" sz="2400" b="1" dirty="0">
                <a:solidFill>
                  <a:schemeClr val="tx1"/>
                </a:solidFill>
              </a:rPr>
              <a:t>Style)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Se declaran en el archivo HTML dentro del elemento </a:t>
            </a:r>
            <a:r>
              <a:rPr lang="es-AR" sz="1800" dirty="0" err="1">
                <a:solidFill>
                  <a:schemeClr val="tx1"/>
                </a:solidFill>
              </a:rPr>
              <a:t>html</a:t>
            </a:r>
            <a:r>
              <a:rPr lang="es-AR" sz="1800" dirty="0">
                <a:solidFill>
                  <a:schemeClr val="tx1"/>
                </a:solidFill>
              </a:rPr>
              <a:t> </a:t>
            </a:r>
            <a:r>
              <a:rPr lang="es-AR" sz="1800" b="1" dirty="0">
                <a:solidFill>
                  <a:schemeClr val="tx1"/>
                </a:solidFill>
              </a:rPr>
              <a:t>&lt;STYLE&gt;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Deben tener selector, ya que se pueden aplicar a varios elementos de la página donde se encuentran embebidas.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Se declara dentro del elemento </a:t>
            </a:r>
            <a:r>
              <a:rPr lang="es-AR" sz="1800" b="1" dirty="0">
                <a:solidFill>
                  <a:schemeClr val="tx1"/>
                </a:solidFill>
              </a:rPr>
              <a:t>&lt;HEAD&gt;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Aplican a los elementos de la </a:t>
            </a:r>
            <a:r>
              <a:rPr lang="es-AR" sz="1800" i="1" dirty="0">
                <a:solidFill>
                  <a:schemeClr val="tx1"/>
                </a:solidFill>
              </a:rPr>
              <a:t>página</a:t>
            </a:r>
            <a:r>
              <a:rPr lang="es-AR" sz="1800" dirty="0">
                <a:solidFill>
                  <a:schemeClr val="tx1"/>
                </a:solidFill>
              </a:rPr>
              <a:t> que cumplen con el selector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b="1" dirty="0">
                <a:solidFill>
                  <a:schemeClr val="tx1"/>
                </a:solidFill>
              </a:rPr>
              <a:t>Evitar esta forma de declaración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794" y="2815181"/>
            <a:ext cx="3915205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center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 párrafo.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512" y="3800836"/>
            <a:ext cx="7820282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Separa las responsabilidades de estilo del cuerpo </a:t>
            </a:r>
            <a:r>
              <a:rPr lang="es-AR" dirty="0" err="1"/>
              <a:t>html</a:t>
            </a:r>
            <a:r>
              <a:rPr lang="es-AR" dirty="0"/>
              <a:t>, pero </a:t>
            </a:r>
          </a:p>
          <a:p>
            <a:pPr lvl="2">
              <a:buClr>
                <a:srgbClr val="1034C8"/>
              </a:buClr>
            </a:pPr>
            <a:r>
              <a:rPr lang="es-AR" dirty="0"/>
              <a:t>no permite tener archivos separados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Permite reusabilidad solo en los elementos de la página, pero </a:t>
            </a:r>
          </a:p>
          <a:p>
            <a:pPr lvl="2">
              <a:buClr>
                <a:srgbClr val="1034C8"/>
              </a:buClr>
            </a:pPr>
            <a:r>
              <a:rPr lang="es-AR" dirty="0"/>
              <a:t>no entre páginas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Hace al archivo HTML pesado por lo que tardará más tiempo en cargar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512" y="5282581"/>
            <a:ext cx="607615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dirty="0"/>
              <a:t>  </a:t>
            </a:r>
            <a:r>
              <a:rPr lang="es-AR" b="1" dirty="0"/>
              <a:t>Ventajas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reusabilidad</a:t>
            </a:r>
            <a:r>
              <a:rPr lang="en-US" dirty="0"/>
              <a:t> entre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página</a:t>
            </a:r>
            <a:endParaRPr lang="es-AR" sz="4000" dirty="0" err="1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3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Declaración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2714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Hojas de Estilo Externas (</a:t>
            </a:r>
            <a:r>
              <a:rPr lang="es-AR" sz="2400" b="1" dirty="0">
                <a:solidFill>
                  <a:schemeClr val="tx1"/>
                </a:solidFill>
              </a:rPr>
              <a:t>Archivos </a:t>
            </a:r>
            <a:r>
              <a:rPr lang="es-AR" sz="2400" b="1" dirty="0" err="1">
                <a:solidFill>
                  <a:schemeClr val="tx1"/>
                </a:solidFill>
              </a:rPr>
              <a:t>CSS</a:t>
            </a:r>
            <a:r>
              <a:rPr lang="es-PE" sz="2400" b="1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Se declaran en uno o varios archivos </a:t>
            </a:r>
            <a:r>
              <a:rPr lang="es-AR" sz="1800" dirty="0" err="1">
                <a:solidFill>
                  <a:schemeClr val="tx1"/>
                </a:solidFill>
              </a:rPr>
              <a:t>CSS</a:t>
            </a:r>
            <a:r>
              <a:rPr lang="es-AR" sz="1800" dirty="0">
                <a:solidFill>
                  <a:schemeClr val="tx1"/>
                </a:solidFill>
              </a:rPr>
              <a:t>, que puede ser referenciado por algunos o todos los archivos HTML de la aplicación.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El archivo </a:t>
            </a:r>
            <a:r>
              <a:rPr lang="es-AR" sz="1800" dirty="0" err="1">
                <a:solidFill>
                  <a:schemeClr val="tx1"/>
                </a:solidFill>
              </a:rPr>
              <a:t>CSS</a:t>
            </a:r>
            <a:r>
              <a:rPr lang="es-AR" sz="1800" dirty="0">
                <a:solidFill>
                  <a:schemeClr val="tx1"/>
                </a:solidFill>
              </a:rPr>
              <a:t> lo único que tiene son los selectores con los bloques de declaración uno debajo del otro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Deben tener selector para poder determinar los elementos a los que aplicar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dirty="0">
                <a:solidFill>
                  <a:schemeClr val="tx1"/>
                </a:solidFill>
              </a:rPr>
              <a:t>Con el elemento </a:t>
            </a:r>
            <a:r>
              <a:rPr lang="es-AR" sz="1800" b="1" dirty="0">
                <a:solidFill>
                  <a:schemeClr val="tx1"/>
                </a:solidFill>
              </a:rPr>
              <a:t>&lt;LINK&gt;</a:t>
            </a:r>
            <a:r>
              <a:rPr lang="es-AR" sz="1800" dirty="0">
                <a:solidFill>
                  <a:schemeClr val="tx1"/>
                </a:solidFill>
              </a:rPr>
              <a:t> dentro del elemento &lt;HEAD&gt; se agrega una referencia al archivo </a:t>
            </a:r>
            <a:r>
              <a:rPr lang="es-AR" sz="1800" dirty="0" err="1">
                <a:solidFill>
                  <a:schemeClr val="tx1"/>
                </a:solidFill>
              </a:rPr>
              <a:t>CSS</a:t>
            </a:r>
            <a:r>
              <a:rPr lang="es-AR" sz="1800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1800" b="1" dirty="0">
                <a:solidFill>
                  <a:schemeClr val="tx1"/>
                </a:solidFill>
              </a:rPr>
              <a:t>La mejor práctica para declarar estilos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4767" y="3783376"/>
            <a:ext cx="301604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8197" y="3321074"/>
            <a:ext cx="7115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/style.css"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stylesheet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s-A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548" y="4133605"/>
            <a:ext cx="8511369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Se pueden </a:t>
            </a:r>
            <a:r>
              <a:rPr lang="es-AR" dirty="0" err="1"/>
              <a:t>linkear</a:t>
            </a:r>
            <a:r>
              <a:rPr lang="es-AR" dirty="0"/>
              <a:t> varios archivo CSS con diferentes “porciones” del</a:t>
            </a:r>
          </a:p>
          <a:p>
            <a:pPr marL="305971" lvl="1" indent="0">
              <a:buClr>
                <a:srgbClr val="1034C8"/>
              </a:buClr>
              <a:buNone/>
            </a:pPr>
            <a:r>
              <a:rPr lang="es-AR" dirty="0"/>
              <a:t>	estilo de la aplicación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Separa las responsabilidades de presentación de la de estructura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Permite reusabilidad en los elementos de toda la aplicación, de varias páginas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Al ser el archivo HTML más liviano, se carga más rápidamente</a:t>
            </a:r>
          </a:p>
        </p:txBody>
      </p:sp>
    </p:spTree>
    <p:extLst>
      <p:ext uri="{BB962C8B-B14F-4D97-AF65-F5344CB8AC3E}">
        <p14:creationId xmlns:p14="http://schemas.microsoft.com/office/powerpoint/2010/main" val="3782833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</a:t>
            </a:r>
            <a:r>
              <a:rPr lang="es-AR" alt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CSS</a:t>
            </a:r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 – Selectores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5219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Selector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Palabra o conjunto de palabras que </a:t>
            </a:r>
            <a:r>
              <a:rPr lang="en-US" sz="1800" dirty="0" err="1">
                <a:solidFill>
                  <a:schemeClr val="tx1"/>
                </a:solidFill>
              </a:rPr>
              <a:t>permiten</a:t>
            </a:r>
            <a:r>
              <a:rPr lang="en-US" sz="1800" dirty="0">
                <a:solidFill>
                  <a:schemeClr val="tx1"/>
                </a:solidFill>
              </a:rPr>
              <a:t> “</a:t>
            </a:r>
            <a:r>
              <a:rPr lang="en-US" sz="1800" dirty="0" err="1">
                <a:solidFill>
                  <a:schemeClr val="tx1"/>
                </a:solidFill>
              </a:rPr>
              <a:t>encontrar</a:t>
            </a:r>
            <a:r>
              <a:rPr lang="en-US" sz="1800" dirty="0">
                <a:solidFill>
                  <a:schemeClr val="tx1"/>
                </a:solidFill>
              </a:rPr>
              <a:t>” (o </a:t>
            </a:r>
            <a:r>
              <a:rPr lang="en-US" sz="1800" dirty="0" err="1">
                <a:solidFill>
                  <a:schemeClr val="tx1"/>
                </a:solidFill>
              </a:rPr>
              <a:t>seleccionar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  <a:r>
              <a:rPr lang="en-US" sz="1800" dirty="0" err="1">
                <a:solidFill>
                  <a:schemeClr val="tx1"/>
                </a:solidFill>
              </a:rPr>
              <a:t>elementos</a:t>
            </a:r>
            <a:r>
              <a:rPr lang="en-US" sz="1800" dirty="0">
                <a:solidFill>
                  <a:schemeClr val="tx1"/>
                </a:solidFill>
              </a:rPr>
              <a:t> HTML </a:t>
            </a:r>
            <a:r>
              <a:rPr lang="en-US" sz="1800" dirty="0" err="1">
                <a:solidFill>
                  <a:schemeClr val="tx1"/>
                </a:solidFill>
              </a:rPr>
              <a:t>basándose</a:t>
            </a:r>
            <a:r>
              <a:rPr lang="en-US" sz="1800" dirty="0">
                <a:solidFill>
                  <a:schemeClr val="tx1"/>
                </a:solidFill>
              </a:rPr>
              <a:t> en el </a:t>
            </a:r>
            <a:r>
              <a:rPr lang="en-US" sz="1800" dirty="0" err="1">
                <a:solidFill>
                  <a:schemeClr val="tx1"/>
                </a:solidFill>
              </a:rPr>
              <a:t>tipo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elemento</a:t>
            </a:r>
            <a:r>
              <a:rPr lang="en-US" sz="1800" dirty="0">
                <a:solidFill>
                  <a:schemeClr val="tx1"/>
                </a:solidFill>
              </a:rPr>
              <a:t>, id, </a:t>
            </a:r>
            <a:r>
              <a:rPr lang="en-US" sz="1800" dirty="0" err="1">
                <a:solidFill>
                  <a:schemeClr val="tx1"/>
                </a:solidFill>
              </a:rPr>
              <a:t>clase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atributos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más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Selector por Tipo de Elemento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Selecciona elementos usando el nombre de la etiqueta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Directamente se escribe el tipo: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Selector por Id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Selecciona un </a:t>
            </a:r>
            <a:r>
              <a:rPr lang="es-AR" sz="1600" i="1" dirty="0">
                <a:solidFill>
                  <a:schemeClr val="tx1"/>
                </a:solidFill>
              </a:rPr>
              <a:t>único</a:t>
            </a:r>
            <a:r>
              <a:rPr lang="es-AR" sz="1600" dirty="0">
                <a:solidFill>
                  <a:schemeClr val="tx1"/>
                </a:solidFill>
              </a:rPr>
              <a:t> elemento con el atributo </a:t>
            </a:r>
            <a:r>
              <a:rPr lang="es-AR" sz="1600" b="1" dirty="0">
                <a:solidFill>
                  <a:schemeClr val="tx1"/>
                </a:solidFill>
              </a:rPr>
              <a:t>id</a:t>
            </a:r>
            <a:r>
              <a:rPr lang="es-AR" sz="1600" dirty="0">
                <a:solidFill>
                  <a:schemeClr val="tx1"/>
                </a:solidFill>
              </a:rPr>
              <a:t> del elemento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 escribe el símbolo numeral (</a:t>
            </a:r>
            <a:r>
              <a:rPr lang="es-AR" sz="1600" b="1" dirty="0">
                <a:solidFill>
                  <a:schemeClr val="tx1"/>
                </a:solidFill>
              </a:rPr>
              <a:t>#</a:t>
            </a:r>
            <a:r>
              <a:rPr lang="es-AR" sz="1600" dirty="0">
                <a:solidFill>
                  <a:schemeClr val="tx1"/>
                </a:solidFill>
              </a:rPr>
              <a:t>) seguido del id: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9677" y="2898079"/>
            <a:ext cx="322729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9678" y="5385249"/>
            <a:ext cx="322729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#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parrafo2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719" y="4028961"/>
            <a:ext cx="443128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 párrafo.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parrafo2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Otro párrafo.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3682070"/>
            <a:ext cx="3535680" cy="693782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Afecta a ambos párrafos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8319131" y="4892361"/>
            <a:ext cx="3535680" cy="693782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Afecta solo al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segundo párrafo</a:t>
            </a:r>
          </a:p>
        </p:txBody>
      </p:sp>
    </p:spTree>
    <p:extLst>
      <p:ext uri="{BB962C8B-B14F-4D97-AF65-F5344CB8AC3E}">
        <p14:creationId xmlns:p14="http://schemas.microsoft.com/office/powerpoint/2010/main" val="116173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Selectores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475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Selector por Clase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Selecciona elementos usando el atributo </a:t>
            </a:r>
            <a:r>
              <a:rPr lang="es-AR" sz="1600" b="1" dirty="0">
                <a:solidFill>
                  <a:schemeClr val="tx1"/>
                </a:solidFill>
              </a:rPr>
              <a:t>class</a:t>
            </a:r>
            <a:r>
              <a:rPr lang="es-AR" sz="1600" dirty="0">
                <a:solidFill>
                  <a:schemeClr val="tx1"/>
                </a:solidFill>
              </a:rPr>
              <a:t> del elemento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 escribe el símbolo punto (</a:t>
            </a:r>
            <a:r>
              <a:rPr lang="es-AR" sz="1600" b="1" dirty="0">
                <a:solidFill>
                  <a:schemeClr val="tx1"/>
                </a:solidFill>
              </a:rPr>
              <a:t>.</a:t>
            </a:r>
            <a:r>
              <a:rPr lang="es-AR" sz="1600" dirty="0">
                <a:solidFill>
                  <a:schemeClr val="tx1"/>
                </a:solidFill>
              </a:rPr>
              <a:t>) seguido del nombre de la clase: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600" dirty="0" err="1">
                <a:solidFill>
                  <a:schemeClr val="tx1"/>
                </a:solidFill>
              </a:rPr>
              <a:t>También</a:t>
            </a:r>
            <a:r>
              <a:rPr lang="en-US" sz="1600" dirty="0">
                <a:solidFill>
                  <a:schemeClr val="tx1"/>
                </a:solidFill>
              </a:rPr>
              <a:t> se </a:t>
            </a:r>
            <a:r>
              <a:rPr lang="en-US" sz="1600" dirty="0" err="1">
                <a:solidFill>
                  <a:schemeClr val="tx1"/>
                </a:solidFill>
              </a:rPr>
              <a:t>puede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especificar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qué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elementos</a:t>
            </a:r>
            <a:r>
              <a:rPr lang="en-US" sz="1600" dirty="0">
                <a:solidFill>
                  <a:schemeClr val="tx1"/>
                </a:solidFill>
              </a:rPr>
              <a:t> con </a:t>
            </a:r>
            <a:r>
              <a:rPr lang="en-US" sz="1600" dirty="0" err="1">
                <a:solidFill>
                  <a:schemeClr val="tx1"/>
                </a:solidFill>
              </a:rPr>
              <a:t>qué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endParaRPr lang="en-US" sz="1600" dirty="0">
              <a:solidFill>
                <a:schemeClr val="tx1"/>
              </a:solidFill>
            </a:endParaRPr>
          </a:p>
          <a:p>
            <a:pPr marL="305971" lvl="1" indent="0">
              <a:buClr>
                <a:srgbClr val="1034C8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son </a:t>
            </a:r>
            <a:r>
              <a:rPr lang="en-US" sz="1600" dirty="0" err="1">
                <a:solidFill>
                  <a:schemeClr val="tx1"/>
                </a:solidFill>
              </a:rPr>
              <a:t>afectados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por</a:t>
            </a:r>
            <a:r>
              <a:rPr lang="en-US" sz="1600" dirty="0">
                <a:solidFill>
                  <a:schemeClr val="tx1"/>
                </a:solidFill>
              </a:rPr>
              <a:t> el </a:t>
            </a:r>
            <a:r>
              <a:rPr lang="en-US" sz="1600" dirty="0" err="1">
                <a:solidFill>
                  <a:schemeClr val="tx1"/>
                </a:solidFill>
              </a:rPr>
              <a:t>estilo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600" dirty="0">
                <a:solidFill>
                  <a:schemeClr val="tx1"/>
                </a:solidFill>
              </a:rPr>
              <a:t>Se escribe el nombre del </a:t>
            </a:r>
            <a:r>
              <a:rPr lang="en-US" sz="1600" dirty="0" err="1">
                <a:solidFill>
                  <a:schemeClr val="tx1"/>
                </a:solidFill>
              </a:rPr>
              <a:t>elemento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seguido</a:t>
            </a:r>
            <a:r>
              <a:rPr lang="en-US" sz="1600" dirty="0">
                <a:solidFill>
                  <a:schemeClr val="tx1"/>
                </a:solidFill>
              </a:rPr>
              <a:t> de punto</a:t>
            </a:r>
            <a:r>
              <a:rPr lang="es-AR" sz="1600" dirty="0">
                <a:solidFill>
                  <a:schemeClr val="tx1"/>
                </a:solidFill>
              </a:rPr>
              <a:t> (</a:t>
            </a:r>
            <a:r>
              <a:rPr lang="es-AR" sz="1600" b="1" dirty="0">
                <a:solidFill>
                  <a:schemeClr val="tx1"/>
                </a:solidFill>
              </a:rPr>
              <a:t>.</a:t>
            </a:r>
            <a:r>
              <a:rPr lang="es-AR" sz="1600" dirty="0">
                <a:solidFill>
                  <a:schemeClr val="tx1"/>
                </a:solidFill>
              </a:rPr>
              <a:t>) seguido</a:t>
            </a:r>
          </a:p>
          <a:p>
            <a:pPr marL="305971" lvl="1" indent="0">
              <a:buClr>
                <a:srgbClr val="1034C8"/>
              </a:buClr>
              <a:buNone/>
            </a:pPr>
            <a:r>
              <a:rPr lang="es-AR" sz="1600" dirty="0">
                <a:solidFill>
                  <a:schemeClr val="tx1"/>
                </a:solidFill>
              </a:rPr>
              <a:t>del nombre de la clase: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600" dirty="0">
                <a:solidFill>
                  <a:schemeClr val="tx1"/>
                </a:solidFill>
              </a:rPr>
              <a:t>Y se </a:t>
            </a:r>
            <a:r>
              <a:rPr lang="en-US" sz="1600" dirty="0" err="1">
                <a:solidFill>
                  <a:schemeClr val="tx1"/>
                </a:solidFill>
              </a:rPr>
              <a:t>puede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indicar</a:t>
            </a:r>
            <a:r>
              <a:rPr lang="en-US" sz="1600" dirty="0">
                <a:solidFill>
                  <a:schemeClr val="tx1"/>
                </a:solidFill>
              </a:rPr>
              <a:t> que sea </a:t>
            </a:r>
            <a:r>
              <a:rPr lang="en-US" sz="1600" dirty="0" err="1">
                <a:solidFill>
                  <a:schemeClr val="tx1"/>
                </a:solidFill>
              </a:rPr>
              <a:t>afectado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más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s-AR" sz="1600" dirty="0">
                <a:solidFill>
                  <a:schemeClr val="tx1"/>
                </a:solidFill>
              </a:rPr>
              <a:t>clase: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6493" y="1633159"/>
            <a:ext cx="322729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.centrar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6758" y="5432645"/>
            <a:ext cx="32272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.azul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blue;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919" y="2556282"/>
            <a:ext cx="460908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="centrar"&gt;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 párrafo.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parrafo2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Otro párrafo.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centrar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grabar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Grabar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417150"/>
            <a:ext cx="3535680" cy="693782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Afecta al primer párrafo y al botón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8334211" y="5323058"/>
            <a:ext cx="3535680" cy="1177774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El primer párrafo es afectado por clase centrar y azul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2077" y="3340039"/>
            <a:ext cx="322729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p.centrar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543800" y="4124030"/>
            <a:ext cx="3535680" cy="693782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Afecta solo al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primer párrafo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3363" y="5576390"/>
            <a:ext cx="45746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="centrar azul"&gt;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 párrafo.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="centrar"&gt;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Otro párrafo.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71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Selectores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4976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Selector de Descendencia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Si se quiere aplicar estilos a un elemento solo si es descendiente de otro elemento.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Un descendiente es un elemento que está contenido dentro de otro, ya sea inmediatamente o dentro de otros elementos contenidos en él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 debe indicar una </a:t>
            </a:r>
            <a:r>
              <a:rPr lang="es-AR" sz="1600" i="1" dirty="0">
                <a:solidFill>
                  <a:schemeClr val="tx1"/>
                </a:solidFill>
              </a:rPr>
              <a:t>cadena de selectores</a:t>
            </a:r>
            <a:r>
              <a:rPr lang="es-AR" sz="1600" dirty="0">
                <a:solidFill>
                  <a:schemeClr val="tx1"/>
                </a:solidFill>
              </a:rPr>
              <a:t>, separados por espacios, siendo de izquierda a derecha </a:t>
            </a:r>
            <a:r>
              <a:rPr lang="es-AR" sz="1600" i="1" dirty="0">
                <a:solidFill>
                  <a:schemeClr val="tx1"/>
                </a:solidFill>
              </a:rPr>
              <a:t>ancestro de ...</a:t>
            </a:r>
            <a:r>
              <a:rPr lang="es-AR" sz="1600" dirty="0">
                <a:solidFill>
                  <a:schemeClr val="tx1"/>
                </a:solidFill>
              </a:rPr>
              <a:t> y de derecha a izquierda </a:t>
            </a:r>
            <a:r>
              <a:rPr lang="es-AR" sz="1600" i="1" dirty="0">
                <a:solidFill>
                  <a:schemeClr val="tx1"/>
                </a:solidFill>
              </a:rPr>
              <a:t>descendiente de …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600" dirty="0">
                <a:solidFill>
                  <a:schemeClr val="tx1"/>
                </a:solidFill>
              </a:rPr>
              <a:t>En </a:t>
            </a:r>
            <a:r>
              <a:rPr lang="en-US" sz="1600" dirty="0" err="1">
                <a:solidFill>
                  <a:schemeClr val="tx1"/>
                </a:solidFill>
              </a:rPr>
              <a:t>documentos</a:t>
            </a:r>
            <a:r>
              <a:rPr lang="en-US" sz="1600" dirty="0">
                <a:solidFill>
                  <a:schemeClr val="tx1"/>
                </a:solidFill>
              </a:rPr>
              <a:t> HTML </a:t>
            </a:r>
            <a:r>
              <a:rPr lang="en-US" sz="1600" dirty="0" err="1">
                <a:solidFill>
                  <a:schemeClr val="tx1"/>
                </a:solidFill>
              </a:rPr>
              <a:t>grandes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usar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estos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selectores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puede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causar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problemas</a:t>
            </a:r>
            <a:r>
              <a:rPr lang="en-US" sz="1600" dirty="0">
                <a:solidFill>
                  <a:schemeClr val="tx1"/>
                </a:solidFill>
              </a:rPr>
              <a:t> de performance </a:t>
            </a:r>
            <a:r>
              <a:rPr lang="en-US" sz="1600" dirty="0" err="1">
                <a:solidFill>
                  <a:schemeClr val="tx1"/>
                </a:solidFill>
              </a:rPr>
              <a:t>por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cantidad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búsquedas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elementos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necesaria</a:t>
            </a:r>
            <a:r>
              <a:rPr lang="en-US" sz="1600" dirty="0">
                <a:solidFill>
                  <a:schemeClr val="tx1"/>
                </a:solidFill>
              </a:rPr>
              <a:t>. En ese </a:t>
            </a:r>
            <a:r>
              <a:rPr lang="en-US" sz="1600" dirty="0" err="1">
                <a:solidFill>
                  <a:schemeClr val="tx1"/>
                </a:solidFill>
              </a:rPr>
              <a:t>caso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implementar</a:t>
            </a:r>
            <a:r>
              <a:rPr lang="en-US" sz="1600" dirty="0">
                <a:solidFill>
                  <a:schemeClr val="tx1"/>
                </a:solidFill>
              </a:rPr>
              <a:t> un selector </a:t>
            </a:r>
            <a:r>
              <a:rPr lang="en-US" sz="1600" dirty="0" err="1">
                <a:solidFill>
                  <a:schemeClr val="tx1"/>
                </a:solidFill>
              </a:rPr>
              <a:t>más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específico</a:t>
            </a:r>
            <a:r>
              <a:rPr lang="en-US" sz="1600" dirty="0">
                <a:solidFill>
                  <a:schemeClr val="tx1"/>
                </a:solidFill>
              </a:rPr>
              <a:t>, como un selector de </a:t>
            </a:r>
            <a:r>
              <a:rPr lang="en-US" sz="1600" dirty="0" err="1">
                <a:solidFill>
                  <a:schemeClr val="tx1"/>
                </a:solidFill>
              </a:rPr>
              <a:t>hijos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8718" y="2985963"/>
            <a:ext cx="539328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titulo1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Introducción a HTML, CSS y Javascript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="articulo"&gt;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titulo2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Este es el título del artículo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199" y="2985963"/>
            <a:ext cx="5393282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FFFFFF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background-image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('../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/home-bg.jpg')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960204" y="2985963"/>
            <a:ext cx="3535680" cy="839277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Ambos </a:t>
            </a:r>
            <a:r>
              <a:rPr lang="es-AR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headers</a:t>
            </a: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 tendrán letra blanca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603844" y="5045983"/>
            <a:ext cx="3535680" cy="804386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Solo “</a:t>
            </a:r>
            <a:r>
              <a:rPr lang="es-AR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titulo2</a:t>
            </a: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” tendrá una imagen de fondo</a:t>
            </a:r>
          </a:p>
        </p:txBody>
      </p:sp>
    </p:spTree>
    <p:extLst>
      <p:ext uri="{BB962C8B-B14F-4D97-AF65-F5344CB8AC3E}">
        <p14:creationId xmlns:p14="http://schemas.microsoft.com/office/powerpoint/2010/main" val="1850801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Selectores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3721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Selector de Hijos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Si se quiere aplicar estilos a un elemento solo si es descendiente </a:t>
            </a:r>
            <a:r>
              <a:rPr lang="es-AR" sz="1600" i="1" dirty="0">
                <a:solidFill>
                  <a:schemeClr val="tx1"/>
                </a:solidFill>
              </a:rPr>
              <a:t>directo</a:t>
            </a:r>
            <a:r>
              <a:rPr lang="es-AR" sz="1600" dirty="0">
                <a:solidFill>
                  <a:schemeClr val="tx1"/>
                </a:solidFill>
              </a:rPr>
              <a:t> (o hijo) de otro elemento.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 debe indicar una </a:t>
            </a:r>
            <a:r>
              <a:rPr lang="es-AR" sz="1600" i="1" dirty="0">
                <a:solidFill>
                  <a:schemeClr val="tx1"/>
                </a:solidFill>
              </a:rPr>
              <a:t>cadena de selectores</a:t>
            </a:r>
            <a:r>
              <a:rPr lang="es-AR" sz="1600" dirty="0">
                <a:solidFill>
                  <a:schemeClr val="tx1"/>
                </a:solidFill>
              </a:rPr>
              <a:t>, separados por el símbolo mayor (</a:t>
            </a:r>
            <a:r>
              <a:rPr lang="es-AR" sz="1600" b="1" dirty="0">
                <a:solidFill>
                  <a:schemeClr val="tx1"/>
                </a:solidFill>
              </a:rPr>
              <a:t>&gt;</a:t>
            </a:r>
            <a:r>
              <a:rPr lang="es-AR" sz="1600" dirty="0">
                <a:solidFill>
                  <a:schemeClr val="tx1"/>
                </a:solidFill>
              </a:rPr>
              <a:t>), siendo de izquierda a derecha </a:t>
            </a:r>
            <a:r>
              <a:rPr lang="es-AR" sz="1600" i="1" dirty="0">
                <a:solidFill>
                  <a:schemeClr val="tx1"/>
                </a:solidFill>
              </a:rPr>
              <a:t>padre de ...</a:t>
            </a:r>
            <a:r>
              <a:rPr lang="es-AR" sz="1600" dirty="0">
                <a:solidFill>
                  <a:schemeClr val="tx1"/>
                </a:solidFill>
              </a:rPr>
              <a:t> y de derecha a izquierda </a:t>
            </a:r>
            <a:r>
              <a:rPr lang="es-AR" sz="1600" i="1" dirty="0">
                <a:solidFill>
                  <a:schemeClr val="tx1"/>
                </a:solidFill>
              </a:rPr>
              <a:t>hijo de …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8718" y="2544003"/>
            <a:ext cx="539328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titulo1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Introducción a HTML, CSS y Javascript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="articulo"&gt;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titulo2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Este es el título del artículo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199" y="2544003"/>
            <a:ext cx="5393282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FFFFFF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background-image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('../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/home-bg.jpg')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es-AR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background-image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('../</a:t>
            </a:r>
            <a:r>
              <a:rPr lang="es-A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/home-bg.jpg')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960204" y="2544003"/>
            <a:ext cx="3535680" cy="839277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Sólo “</a:t>
            </a:r>
            <a:r>
              <a:rPr lang="es-AR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titulo1</a:t>
            </a: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” tendrá letra blanca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481000" y="4419368"/>
            <a:ext cx="4647346" cy="1173696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Solo “</a:t>
            </a:r>
            <a:r>
              <a:rPr lang="es-AR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titulo2</a:t>
            </a: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” tendrá una imagen de fondo, pero la tercera regla es más </a:t>
            </a:r>
            <a:r>
              <a:rPr lang="es-AR" i="1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eficiente</a:t>
            </a:r>
          </a:p>
        </p:txBody>
      </p:sp>
    </p:spTree>
    <p:extLst>
      <p:ext uri="{BB962C8B-B14F-4D97-AF65-F5344CB8AC3E}">
        <p14:creationId xmlns:p14="http://schemas.microsoft.com/office/powerpoint/2010/main" val="31164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Selectores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448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Otros tipos de Selectores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Por </a:t>
            </a:r>
            <a:r>
              <a:rPr lang="es-AR" sz="1600" dirty="0" err="1">
                <a:solidFill>
                  <a:schemeClr val="tx1"/>
                </a:solidFill>
              </a:rPr>
              <a:t>pseudo</a:t>
            </a:r>
            <a:r>
              <a:rPr lang="es-AR" sz="1600" dirty="0">
                <a:solidFill>
                  <a:schemeClr val="tx1"/>
                </a:solidFill>
              </a:rPr>
              <a:t>-clase (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selector:pseudo-class</a:t>
            </a:r>
            <a:r>
              <a:rPr lang="es-AR" sz="1600" dirty="0">
                <a:solidFill>
                  <a:schemeClr val="tx1"/>
                </a:solidFill>
              </a:rPr>
              <a:t>) : </a:t>
            </a:r>
            <a:r>
              <a:rPr lang="es-AR" sz="1600" dirty="0">
                <a:solidFill>
                  <a:schemeClr val="tx1"/>
                </a:solidFill>
                <a:hlinkClick r:id="rId3"/>
              </a:rPr>
              <a:t>http://www.w3schools.com/css/css_pseudo_classes.asp</a:t>
            </a: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Por </a:t>
            </a:r>
            <a:r>
              <a:rPr lang="es-AR" sz="1600" dirty="0" err="1">
                <a:solidFill>
                  <a:schemeClr val="tx1"/>
                </a:solidFill>
              </a:rPr>
              <a:t>pseudo</a:t>
            </a:r>
            <a:r>
              <a:rPr lang="es-AR" sz="1600" dirty="0">
                <a:solidFill>
                  <a:schemeClr val="tx1"/>
                </a:solidFill>
              </a:rPr>
              <a:t>-elementos (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selector::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pseudo-element</a:t>
            </a:r>
            <a:r>
              <a:rPr lang="es-AR" sz="1600" dirty="0">
                <a:solidFill>
                  <a:schemeClr val="tx1"/>
                </a:solidFill>
              </a:rPr>
              <a:t>): </a:t>
            </a:r>
            <a:r>
              <a:rPr lang="es-AR" sz="1600" dirty="0">
                <a:solidFill>
                  <a:schemeClr val="tx1"/>
                </a:solidFill>
                <a:hlinkClick r:id="rId4"/>
              </a:rPr>
              <a:t>http://www.w3schools.com/css/css_pseudo_elements.asp</a:t>
            </a: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De hermanos inmediatamente adyacentes (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element1 + element2</a:t>
            </a:r>
            <a:r>
              <a:rPr lang="es-AR" sz="1600" dirty="0">
                <a:solidFill>
                  <a:schemeClr val="tx1"/>
                </a:solidFill>
              </a:rPr>
              <a:t>): </a:t>
            </a:r>
            <a:r>
              <a:rPr lang="es-AR" sz="1600" dirty="0">
                <a:solidFill>
                  <a:schemeClr val="tx1"/>
                </a:solidFill>
                <a:hlinkClick r:id="rId5"/>
              </a:rPr>
              <a:t>http://www.w3schools.com/cssref/sel_element_pluss.asp</a:t>
            </a: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De hermanos seguidos, pero no adyacentes (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element1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 ~ 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element2</a:t>
            </a:r>
            <a:r>
              <a:rPr lang="es-AR" sz="1600" dirty="0">
                <a:solidFill>
                  <a:schemeClr val="tx1"/>
                </a:solidFill>
              </a:rPr>
              <a:t>): </a:t>
            </a:r>
            <a:r>
              <a:rPr lang="es-AR" sz="1600" dirty="0">
                <a:solidFill>
                  <a:schemeClr val="tx1"/>
                </a:solidFill>
                <a:hlinkClick r:id="rId6"/>
              </a:rPr>
              <a:t>http://www.w3schools.com/cssref/sel_gen_sibling.asp</a:t>
            </a: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Por atributo (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element[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attribute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]</a:t>
            </a:r>
            <a:r>
              <a:rPr lang="es-AR" sz="1600" dirty="0">
                <a:solidFill>
                  <a:schemeClr val="tx1"/>
                </a:solidFill>
              </a:rPr>
              <a:t>): </a:t>
            </a:r>
            <a:r>
              <a:rPr lang="es-AR" sz="1600" dirty="0">
                <a:solidFill>
                  <a:schemeClr val="tx1"/>
                </a:solidFill>
                <a:hlinkClick r:id="rId7"/>
              </a:rPr>
              <a:t>http://www.w3schools.com/cssref/sel_attribute.asp</a:t>
            </a: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Por valor de atributo (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element[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attribute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=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value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]</a:t>
            </a:r>
            <a:r>
              <a:rPr lang="es-AR" sz="1600" dirty="0">
                <a:solidFill>
                  <a:schemeClr val="tx1"/>
                </a:solidFill>
              </a:rPr>
              <a:t>): </a:t>
            </a:r>
            <a:r>
              <a:rPr lang="es-AR" sz="1600" dirty="0">
                <a:solidFill>
                  <a:schemeClr val="tx1"/>
                </a:solidFill>
                <a:hlinkClick r:id="rId8"/>
              </a:rPr>
              <a:t>http://www.w3schools.com/cssref/sel_attribute_value.asp</a:t>
            </a:r>
            <a:endParaRPr lang="es-AR" sz="1600" dirty="0">
              <a:solidFill>
                <a:schemeClr val="tx1"/>
              </a:solidFill>
            </a:endParaRPr>
          </a:p>
          <a:p>
            <a:pPr marL="305971" lvl="1" indent="0">
              <a:buClr>
                <a:srgbClr val="1034C8"/>
              </a:buClr>
              <a:buNone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2834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Selectores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431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Agrupar Selectores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Los selectores pueden agruparse, si es que comparten definiciones de estilo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 agrupan todos en un bloque de definición, separando los selectores con coma (</a:t>
            </a:r>
            <a:r>
              <a:rPr lang="es-AR" sz="1600" b="1" dirty="0">
                <a:solidFill>
                  <a:schemeClr val="tx1"/>
                </a:solidFill>
              </a:rPr>
              <a:t>,</a:t>
            </a:r>
            <a:r>
              <a:rPr lang="es-AR" sz="1600" dirty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Para minimizar código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Hacer más livianos los archivos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8998" y="2427629"/>
            <a:ext cx="3227293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h2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p.centrar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8278" y="2920072"/>
            <a:ext cx="322729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h2, </a:t>
            </a:r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p.centrar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4869079" y="3156273"/>
            <a:ext cx="1525678" cy="512483"/>
          </a:xfrm>
          <a:prstGeom prst="rightArrow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3950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CSS – Selectores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3721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Varios bloques de definición con mismo Selector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Pueden haber varios bloques de definición con el mismo selector.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Si las definiciones son para diferentes propiedades en los grupos, se aplican todas las definiciones al elemento seleccionado por el selector.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Si las definiciones son para propiedades repetidas, se aplicará la definición que se haya indicado de forma posterior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8998" y="4648866"/>
            <a:ext cx="3227293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p.centrar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p.centrar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>
                <a:solidFill>
                  <a:srgbClr val="0000CD"/>
                </a:solidFill>
                <a:latin typeface="Consolas" panose="020B0609020204030204" pitchFamily="49" charset="0"/>
              </a:rPr>
              <a:t> blue;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55239" y="4740428"/>
            <a:ext cx="3535680" cy="1540423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El párrafo resultará centrado y de color azul (el rojo es “pisado” por el azul)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8998" y="2540861"/>
            <a:ext cx="322729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p.centrar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p.centrar</a:t>
            </a:r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855239" y="2816613"/>
            <a:ext cx="3535680" cy="925823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El párrafo resultará centrado y de color rojo</a:t>
            </a:r>
          </a:p>
        </p:txBody>
      </p:sp>
    </p:spTree>
    <p:extLst>
      <p:ext uri="{BB962C8B-B14F-4D97-AF65-F5344CB8AC3E}">
        <p14:creationId xmlns:p14="http://schemas.microsoft.com/office/powerpoint/2010/main" val="3279730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Reglas de Estilo </a:t>
            </a:r>
            <a:r>
              <a:rPr lang="es-AR" alt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CSS</a:t>
            </a:r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 – Propiedades </a:t>
            </a:r>
            <a:r>
              <a:rPr lang="es-AR" alt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CSS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4598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Propiedades </a:t>
            </a:r>
            <a:r>
              <a:rPr lang="es-PE" sz="2400" b="1" dirty="0" err="1">
                <a:solidFill>
                  <a:schemeClr val="tx1"/>
                </a:solidFill>
              </a:rPr>
              <a:t>CSS</a:t>
            </a:r>
            <a:r>
              <a:rPr lang="es-PE" sz="2400" b="1" dirty="0">
                <a:solidFill>
                  <a:schemeClr val="tx1"/>
                </a:solidFill>
              </a:rPr>
              <a:t> más comunes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background</a:t>
            </a:r>
            <a:r>
              <a:rPr lang="es-AR" sz="1800" dirty="0">
                <a:solidFill>
                  <a:schemeClr val="tx1"/>
                </a:solidFill>
              </a:rPr>
              <a:t>-color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background-image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border</a:t>
            </a:r>
            <a:r>
              <a:rPr lang="es-AR" sz="1800" dirty="0">
                <a:solidFill>
                  <a:schemeClr val="tx1"/>
                </a:solidFill>
              </a:rPr>
              <a:t>-color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border-image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border-width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bottom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color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display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float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font-family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font-size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Lista completa de propiedades </a:t>
            </a:r>
            <a:r>
              <a:rPr lang="es-AR" sz="1800" dirty="0" err="1">
                <a:solidFill>
                  <a:schemeClr val="tx1"/>
                </a:solidFill>
              </a:rPr>
              <a:t>CSS</a:t>
            </a:r>
            <a:r>
              <a:rPr lang="es-AR" sz="1800" dirty="0">
                <a:solidFill>
                  <a:schemeClr val="tx1"/>
                </a:solidFill>
              </a:rPr>
              <a:t>: </a:t>
            </a:r>
            <a:r>
              <a:rPr lang="es-AR" sz="1800" dirty="0">
                <a:solidFill>
                  <a:schemeClr val="tx1"/>
                </a:solidFill>
                <a:hlinkClick r:id="rId3"/>
              </a:rPr>
              <a:t>http://www.w3schools.com/cssref/default.asp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53189" y="1419016"/>
            <a:ext cx="4650928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font-style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font-weight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height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left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margin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padding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position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right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text-decoration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top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 err="1">
                <a:solidFill>
                  <a:schemeClr val="tx1"/>
                </a:solidFill>
              </a:rPr>
              <a:t>width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236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la colaboradora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261" cy="417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Evelyn Sol Vasquez (evasquez@baufest.com)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Desarrollador .NET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 años y 1/2 </a:t>
            </a:r>
            <a:r>
              <a:rPr lang="es-AR" sz="2800" dirty="0">
                <a:sym typeface="Quattrocento Sans"/>
              </a:rPr>
              <a:t>en Baufest</a:t>
            </a:r>
            <a:br>
              <a:rPr lang="es-AR" sz="2800" dirty="0">
                <a:sym typeface="Quattrocento Sans"/>
              </a:rPr>
            </a:b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640"/>
              </a:spcBef>
              <a:buClr>
                <a:srgbClr val="595959"/>
              </a:buClr>
              <a:buSzPts val="2880"/>
              <a:buFont typeface="Arial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</a:p>
          <a:p>
            <a:pPr lvl="1">
              <a:spcBef>
                <a:spcPts val="640"/>
              </a:spcBef>
              <a:buClr>
                <a:srgbClr val="595959"/>
              </a:buClr>
              <a:buSzPts val="2880"/>
              <a:buFontTx/>
              <a:buChar char="-"/>
            </a:pPr>
            <a:r>
              <a:rPr lang="es-AR" i="1" dirty="0">
                <a:solidFill>
                  <a:srgbClr val="595959"/>
                </a:solidFill>
                <a:latin typeface="Quattrocento Sans"/>
                <a:sym typeface="Quattrocento Sans"/>
              </a:rPr>
              <a:t>Asociart (Sistema PISCYS) [Actualidad]</a:t>
            </a:r>
          </a:p>
          <a:p>
            <a:pPr lvl="1">
              <a:spcBef>
                <a:spcPts val="640"/>
              </a:spcBef>
              <a:buClr>
                <a:srgbClr val="595959"/>
              </a:buClr>
              <a:buSzPts val="2880"/>
              <a:buFontTx/>
              <a:buChar char="-"/>
            </a:pPr>
            <a:endParaRPr lang="es-ES" sz="24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</a:rPr>
              <a:t>Banda/cantante favorito: </a:t>
            </a:r>
            <a:r>
              <a:rPr lang="es-AR" sz="2800" i="1" dirty="0">
                <a:solidFill>
                  <a:srgbClr val="595959"/>
                </a:solidFill>
                <a:latin typeface="Quattrocento Sans"/>
              </a:rPr>
              <a:t>Lady Gaga 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</a:rPr>
              <a:t>Hobbies o gustos: </a:t>
            </a:r>
            <a:r>
              <a:rPr lang="es-AR" sz="2800" i="1" dirty="0">
                <a:solidFill>
                  <a:srgbClr val="595959"/>
                </a:solidFill>
                <a:latin typeface="Quattrocento Sans"/>
              </a:rPr>
              <a:t>Mirar pelis / jugar a los Sims</a:t>
            </a:r>
          </a:p>
          <a:p>
            <a:pPr marL="305971" lvl="1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endParaRPr lang="es-ES" sz="2400" b="0" i="1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1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Estilos en Cascada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4321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¿Cómo resuelve los conflictos de estilo el browser?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Los browsers usan un orden de precedencia para poder determinar qué estilo aplicara un determinado elemento: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 err="1">
                <a:solidFill>
                  <a:schemeClr val="tx1"/>
                </a:solidFill>
              </a:rPr>
              <a:t>Important</a:t>
            </a:r>
            <a:r>
              <a:rPr lang="es-AR" sz="1800" dirty="0">
                <a:solidFill>
                  <a:schemeClr val="tx1"/>
                </a:solidFill>
              </a:rPr>
              <a:t>: Es un modificador, que se escribe luego de la definición de formato y tiene la mayor prioridad. No se recomienda su uso en exceso, debe usarse solo en el estilo </a:t>
            </a:r>
            <a:r>
              <a:rPr lang="es-AR" sz="1800" i="1" dirty="0">
                <a:solidFill>
                  <a:schemeClr val="tx1"/>
                </a:solidFill>
              </a:rPr>
              <a:t>definido por el usuario</a:t>
            </a:r>
            <a:r>
              <a:rPr lang="es-AR" sz="1800" dirty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Especificidad (</a:t>
            </a:r>
            <a:r>
              <a:rPr lang="es-AR" sz="1800" b="1" dirty="0" err="1">
                <a:solidFill>
                  <a:schemeClr val="tx1"/>
                </a:solidFill>
              </a:rPr>
              <a:t>Specificity</a:t>
            </a:r>
            <a:r>
              <a:rPr lang="es-AR" sz="1800" b="1" dirty="0">
                <a:solidFill>
                  <a:schemeClr val="tx1"/>
                </a:solidFill>
              </a:rPr>
              <a:t>)</a:t>
            </a:r>
            <a:r>
              <a:rPr lang="es-AR" sz="1800" dirty="0">
                <a:solidFill>
                  <a:schemeClr val="tx1"/>
                </a:solidFill>
              </a:rPr>
              <a:t>: El browser determina cuál es la regla más específica (siguiendo determinadas pautas de </a:t>
            </a:r>
            <a:r>
              <a:rPr lang="es-AR" sz="1800" dirty="0" err="1">
                <a:solidFill>
                  <a:schemeClr val="tx1"/>
                </a:solidFill>
              </a:rPr>
              <a:t>CSS</a:t>
            </a:r>
            <a:r>
              <a:rPr lang="es-AR" sz="1800" dirty="0">
                <a:solidFill>
                  <a:schemeClr val="tx1"/>
                </a:solidFill>
              </a:rPr>
              <a:t>).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Orden Textual</a:t>
            </a:r>
            <a:r>
              <a:rPr lang="es-AR" sz="1800" dirty="0">
                <a:solidFill>
                  <a:schemeClr val="tx1"/>
                </a:solidFill>
              </a:rPr>
              <a:t>: Para reglas que tienen la misma especificidad, la regla que se encuentra última en el orden textual es la que tiene precedencia.</a:t>
            </a:r>
          </a:p>
          <a:p>
            <a:pPr marL="305971" lvl="1" indent="0">
              <a:buClr>
                <a:srgbClr val="1034C8"/>
              </a:buClr>
              <a:buNone/>
            </a:pPr>
            <a:r>
              <a:rPr lang="es-AR" sz="1800" dirty="0">
                <a:solidFill>
                  <a:schemeClr val="tx1"/>
                </a:solidFill>
              </a:rPr>
              <a:t>	El orden textual significa que la regla está escrita en el archivo </a:t>
            </a:r>
            <a:r>
              <a:rPr lang="es-AR" sz="1800" dirty="0" err="1">
                <a:solidFill>
                  <a:schemeClr val="tx1"/>
                </a:solidFill>
              </a:rPr>
              <a:t>css</a:t>
            </a:r>
            <a:r>
              <a:rPr lang="es-AR" sz="1800" dirty="0">
                <a:solidFill>
                  <a:schemeClr val="tx1"/>
                </a:solidFill>
              </a:rPr>
              <a:t> después de otra, o que si está en un archivo </a:t>
            </a:r>
            <a:r>
              <a:rPr lang="es-AR" sz="1800" dirty="0" err="1">
                <a:solidFill>
                  <a:schemeClr val="tx1"/>
                </a:solidFill>
              </a:rPr>
              <a:t>css</a:t>
            </a:r>
            <a:r>
              <a:rPr lang="es-AR" sz="1800" dirty="0">
                <a:solidFill>
                  <a:schemeClr val="tx1"/>
                </a:solidFill>
              </a:rPr>
              <a:t> diferente, se encuentra en el archivo referenciado último.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7977" y="2907861"/>
            <a:ext cx="301604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center;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 !</a:t>
            </a:r>
            <a:r>
              <a:rPr lang="es-AR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important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6686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Estilos en Cascada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246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Orden de evaluación de los estilos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La </a:t>
            </a:r>
            <a:r>
              <a:rPr lang="es-AR" sz="1800" i="1" dirty="0">
                <a:solidFill>
                  <a:schemeClr val="tx1"/>
                </a:solidFill>
              </a:rPr>
              <a:t>hoja de estilo </a:t>
            </a:r>
            <a:r>
              <a:rPr lang="es-AR" sz="1800" dirty="0">
                <a:solidFill>
                  <a:schemeClr val="tx1"/>
                </a:solidFill>
              </a:rPr>
              <a:t>incorporada en el </a:t>
            </a:r>
            <a:r>
              <a:rPr lang="es-AR" sz="1800" i="1" dirty="0">
                <a:solidFill>
                  <a:schemeClr val="tx1"/>
                </a:solidFill>
              </a:rPr>
              <a:t>browser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Declaraciones </a:t>
            </a:r>
            <a:r>
              <a:rPr lang="es-AR" sz="1800" i="1" dirty="0">
                <a:solidFill>
                  <a:schemeClr val="tx1"/>
                </a:solidFill>
              </a:rPr>
              <a:t>normales</a:t>
            </a:r>
            <a:r>
              <a:rPr lang="es-AR" sz="1800" dirty="0">
                <a:solidFill>
                  <a:schemeClr val="tx1"/>
                </a:solidFill>
              </a:rPr>
              <a:t> en la </a:t>
            </a:r>
            <a:r>
              <a:rPr lang="es-AR" sz="1800" i="1" dirty="0">
                <a:solidFill>
                  <a:schemeClr val="tx1"/>
                </a:solidFill>
              </a:rPr>
              <a:t>hoja de estilo de usuario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Declaraciones </a:t>
            </a:r>
            <a:r>
              <a:rPr lang="es-AR" sz="1800" i="1" dirty="0">
                <a:solidFill>
                  <a:schemeClr val="tx1"/>
                </a:solidFill>
              </a:rPr>
              <a:t>normales</a:t>
            </a:r>
            <a:r>
              <a:rPr lang="es-AR" sz="1800" dirty="0">
                <a:solidFill>
                  <a:schemeClr val="tx1"/>
                </a:solidFill>
              </a:rPr>
              <a:t> en la hoja de estilo de la página web </a:t>
            </a:r>
            <a:r>
              <a:rPr lang="es-AR" sz="1800" i="1" dirty="0">
                <a:solidFill>
                  <a:schemeClr val="tx1"/>
                </a:solidFill>
              </a:rPr>
              <a:t>(hoja de estilo de autor)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Declaraciones importantes (!</a:t>
            </a:r>
            <a:r>
              <a:rPr lang="es-AR" sz="1800" dirty="0" err="1">
                <a:solidFill>
                  <a:schemeClr val="tx1"/>
                </a:solidFill>
              </a:rPr>
              <a:t>important</a:t>
            </a:r>
            <a:r>
              <a:rPr lang="es-AR" sz="1800" dirty="0">
                <a:solidFill>
                  <a:schemeClr val="tx1"/>
                </a:solidFill>
              </a:rPr>
              <a:t>) en la </a:t>
            </a:r>
            <a:r>
              <a:rPr lang="es-AR" sz="1800" i="1" dirty="0">
                <a:solidFill>
                  <a:schemeClr val="tx1"/>
                </a:solidFill>
              </a:rPr>
              <a:t>hoja de estilo de autor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Declaraciones importantes en la </a:t>
            </a:r>
            <a:r>
              <a:rPr lang="es-AR" sz="1800" i="1" dirty="0">
                <a:solidFill>
                  <a:schemeClr val="tx1"/>
                </a:solidFill>
              </a:rPr>
              <a:t>hoja de estilo de usuario</a:t>
            </a: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945" y="3561381"/>
            <a:ext cx="181459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u="sng" dirty="0" err="1">
                <a:latin typeface="Consolas" panose="020B0609020204030204" pitchFamily="49" charset="0"/>
              </a:rPr>
              <a:t>CSS</a:t>
            </a:r>
            <a:r>
              <a:rPr lang="es-AR" sz="1600" u="sng" dirty="0">
                <a:latin typeface="Consolas" panose="020B0609020204030204" pitchFamily="49" charset="0"/>
              </a:rPr>
              <a:t> de Autor</a:t>
            </a:r>
          </a:p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red;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4338" y="4860344"/>
            <a:ext cx="181459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u="sng" dirty="0" err="1">
                <a:latin typeface="Consolas" panose="020B0609020204030204" pitchFamily="49" charset="0"/>
              </a:rPr>
              <a:t>CSS</a:t>
            </a:r>
            <a:r>
              <a:rPr lang="es-AR" sz="1600" u="sng" dirty="0">
                <a:latin typeface="Consolas" panose="020B0609020204030204" pitchFamily="49" charset="0"/>
              </a:rPr>
              <a:t> de Usuario</a:t>
            </a:r>
          </a:p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blue;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5862" y="4860344"/>
            <a:ext cx="358569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u="sng" dirty="0" err="1">
                <a:latin typeface="Consolas" panose="020B0609020204030204" pitchFamily="49" charset="0"/>
              </a:rPr>
              <a:t>CSS</a:t>
            </a:r>
            <a:r>
              <a:rPr lang="es-AR" sz="1600" u="sng" dirty="0">
                <a:latin typeface="Consolas" panose="020B0609020204030204" pitchFamily="49" charset="0"/>
              </a:rPr>
              <a:t> de Usuario</a:t>
            </a:r>
          </a:p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yellow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 !</a:t>
            </a:r>
            <a:r>
              <a:rPr lang="es-AR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important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8532" y="3561381"/>
            <a:ext cx="326951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u="sng" dirty="0" err="1">
                <a:latin typeface="Consolas" panose="020B0609020204030204" pitchFamily="49" charset="0"/>
              </a:rPr>
              <a:t>CSS</a:t>
            </a:r>
            <a:r>
              <a:rPr lang="es-AR" sz="1600" u="sng" dirty="0">
                <a:latin typeface="Consolas" panose="020B0609020204030204" pitchFamily="49" charset="0"/>
              </a:rPr>
              <a:t> de Autor</a:t>
            </a:r>
          </a:p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green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; !</a:t>
            </a:r>
            <a:r>
              <a:rPr lang="es-AR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important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8039" y="3561381"/>
            <a:ext cx="203328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u="sng" dirty="0" err="1">
                <a:latin typeface="Consolas" panose="020B0609020204030204" pitchFamily="49" charset="0"/>
              </a:rPr>
              <a:t>CSS</a:t>
            </a:r>
            <a:r>
              <a:rPr lang="es-AR" sz="1600" u="sng" dirty="0">
                <a:latin typeface="Consolas" panose="020B0609020204030204" pitchFamily="49" charset="0"/>
              </a:rPr>
              <a:t> de Browser</a:t>
            </a:r>
          </a:p>
          <a:p>
            <a:r>
              <a:rPr lang="es-AR" sz="16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s-AR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black</a:t>
            </a:r>
            <a:r>
              <a:rPr lang="es-AR" sz="16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450482" y="4842317"/>
            <a:ext cx="3535680" cy="925823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El párrafo resultará de color amarillo</a:t>
            </a:r>
          </a:p>
        </p:txBody>
      </p:sp>
    </p:spTree>
    <p:extLst>
      <p:ext uri="{BB962C8B-B14F-4D97-AF65-F5344CB8AC3E}">
        <p14:creationId xmlns:p14="http://schemas.microsoft.com/office/powerpoint/2010/main" val="162707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Estilos en Cascada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354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Especificidad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Aspecto más confuso para determinar la precedencia de las reglas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Hay que determinar la regla que es más específica: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 calculan 3 valores para cada selector: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400" b="1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b="1" dirty="0">
                <a:solidFill>
                  <a:schemeClr val="tx1"/>
                </a:solidFill>
              </a:rPr>
              <a:t>A</a:t>
            </a:r>
            <a:r>
              <a:rPr lang="es-AR" sz="1400" dirty="0">
                <a:solidFill>
                  <a:schemeClr val="tx1"/>
                </a:solidFill>
              </a:rPr>
              <a:t>) cantidad de selectores por </a:t>
            </a:r>
            <a:r>
              <a:rPr lang="es-AR" sz="1400" b="1" dirty="0">
                <a:solidFill>
                  <a:schemeClr val="tx1"/>
                </a:solidFill>
              </a:rPr>
              <a:t>Id</a:t>
            </a:r>
            <a:r>
              <a:rPr lang="es-AR" sz="1400" dirty="0">
                <a:solidFill>
                  <a:schemeClr val="tx1"/>
                </a:solidFill>
              </a:rPr>
              <a:t> en el selector</a:t>
            </a: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b="1" dirty="0">
                <a:solidFill>
                  <a:schemeClr val="tx1"/>
                </a:solidFill>
              </a:rPr>
              <a:t>B</a:t>
            </a:r>
            <a:r>
              <a:rPr lang="es-AR" sz="1400" dirty="0">
                <a:solidFill>
                  <a:schemeClr val="tx1"/>
                </a:solidFill>
              </a:rPr>
              <a:t>) cantidad de selectores por </a:t>
            </a:r>
            <a:r>
              <a:rPr lang="es-AR" sz="1400" b="1" dirty="0">
                <a:solidFill>
                  <a:schemeClr val="tx1"/>
                </a:solidFill>
              </a:rPr>
              <a:t>Clase</a:t>
            </a:r>
            <a:r>
              <a:rPr lang="es-AR" sz="1400" dirty="0">
                <a:solidFill>
                  <a:schemeClr val="tx1"/>
                </a:solidFill>
              </a:rPr>
              <a:t>, por </a:t>
            </a:r>
            <a:r>
              <a:rPr lang="es-AR" sz="1400" b="1" dirty="0">
                <a:solidFill>
                  <a:schemeClr val="tx1"/>
                </a:solidFill>
              </a:rPr>
              <a:t>Atributo</a:t>
            </a:r>
            <a:r>
              <a:rPr lang="es-AR" sz="1400" dirty="0">
                <a:solidFill>
                  <a:schemeClr val="tx1"/>
                </a:solidFill>
              </a:rPr>
              <a:t> y por </a:t>
            </a:r>
            <a:r>
              <a:rPr lang="es-AR" sz="1400" b="1" dirty="0" err="1">
                <a:solidFill>
                  <a:schemeClr val="tx1"/>
                </a:solidFill>
              </a:rPr>
              <a:t>Pseudo</a:t>
            </a:r>
            <a:r>
              <a:rPr lang="es-AR" sz="1400" b="1" dirty="0">
                <a:solidFill>
                  <a:schemeClr val="tx1"/>
                </a:solidFill>
              </a:rPr>
              <a:t>-clase</a:t>
            </a:r>
            <a:r>
              <a:rPr lang="es-AR" sz="1400" dirty="0">
                <a:solidFill>
                  <a:schemeClr val="tx1"/>
                </a:solidFill>
              </a:rPr>
              <a:t> en el selector</a:t>
            </a:r>
            <a:endParaRPr lang="es-AR" sz="1400" b="1" dirty="0">
              <a:solidFill>
                <a:schemeClr val="tx1"/>
              </a:solidFill>
            </a:endParaRPr>
          </a:p>
          <a:p>
            <a:pPr lvl="2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400" b="1" dirty="0">
                <a:solidFill>
                  <a:schemeClr val="tx1"/>
                </a:solidFill>
              </a:rPr>
              <a:t>C</a:t>
            </a:r>
            <a:r>
              <a:rPr lang="es-AR" sz="1400" dirty="0">
                <a:solidFill>
                  <a:schemeClr val="tx1"/>
                </a:solidFill>
              </a:rPr>
              <a:t>) cantidad de selectores por </a:t>
            </a:r>
            <a:r>
              <a:rPr lang="es-AR" sz="1400" b="1" dirty="0">
                <a:solidFill>
                  <a:schemeClr val="tx1"/>
                </a:solidFill>
              </a:rPr>
              <a:t>Tipo de Elemento </a:t>
            </a:r>
            <a:r>
              <a:rPr lang="es-AR" sz="1400" dirty="0">
                <a:solidFill>
                  <a:schemeClr val="tx1"/>
                </a:solidFill>
              </a:rPr>
              <a:t>en el selector</a:t>
            </a:r>
            <a:endParaRPr lang="es-AR" sz="1400" b="1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 concatenan los 3 valores, lo que da el </a:t>
            </a:r>
            <a:r>
              <a:rPr lang="es-AR" sz="1600" i="1" dirty="0">
                <a:solidFill>
                  <a:schemeClr val="tx1"/>
                </a:solidFill>
              </a:rPr>
              <a:t>valor de especificidad</a:t>
            </a:r>
            <a:r>
              <a:rPr lang="es-AR" sz="1600" dirty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A tiene la mayor importancia, B la siguiente y C tiene la menor importancia.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042" y="1419016"/>
            <a:ext cx="3267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4513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Libros y cursos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690" y="1419016"/>
            <a:ext cx="11056938" cy="4336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3200" b="1" dirty="0">
                <a:solidFill>
                  <a:schemeClr val="tx1"/>
                </a:solidFill>
              </a:rPr>
              <a:t>Libros:</a:t>
            </a:r>
          </a:p>
          <a:p>
            <a:pPr marL="0" indent="0">
              <a:buClr>
                <a:srgbClr val="1034C8"/>
              </a:buClr>
              <a:buNone/>
            </a:pP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chemeClr val="tx1"/>
                </a:solidFill>
                <a:hlinkClick r:id="rId3"/>
              </a:rPr>
              <a:t>https://openlibra.com/es/book/download/html5</a:t>
            </a:r>
            <a:endParaRPr lang="es-AR" sz="24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chemeClr val="tx1"/>
                </a:solidFill>
                <a:hlinkClick r:id="rId4"/>
              </a:rPr>
              <a:t>https://openlibra.com/es/book/download/introduccion-a-css</a:t>
            </a:r>
            <a:endParaRPr lang="es-AR" sz="24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419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419" sz="18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419" sz="3200" b="1" dirty="0">
                <a:solidFill>
                  <a:schemeClr val="tx1"/>
                </a:solidFill>
              </a:rPr>
              <a:t>Curso interactivo: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chemeClr val="tx1"/>
                </a:solidFill>
                <a:hlinkClick r:id="rId5"/>
              </a:rPr>
              <a:t>https://devcode.la/cursos/html-css</a:t>
            </a:r>
            <a:r>
              <a:rPr lang="es-AR" sz="2400" dirty="0" smtClean="0">
                <a:solidFill>
                  <a:schemeClr val="tx1"/>
                </a:solidFill>
                <a:hlinkClick r:id="rId5"/>
              </a:rPr>
              <a:t>/</a:t>
            </a:r>
            <a:endParaRPr lang="es-AR" sz="2400" dirty="0" smtClean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chemeClr val="tx1"/>
                </a:solidFill>
                <a:hlinkClick r:id="rId6"/>
              </a:rPr>
              <a:t>https://www.aulaclic.es/html</a:t>
            </a:r>
            <a:r>
              <a:rPr lang="es-AR" sz="2400" dirty="0" smtClean="0">
                <a:solidFill>
                  <a:schemeClr val="tx1"/>
                </a:solidFill>
                <a:hlinkClick r:id="rId6"/>
              </a:rPr>
              <a:t>/</a:t>
            </a:r>
            <a:endParaRPr lang="es-AR" sz="2400" dirty="0" smtClean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endParaRPr lang="es-AR" sz="24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Ø"/>
            </a:pPr>
            <a:endParaRPr lang="es-419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0468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hoot! brand guidelines | Kahoo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2348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4"/>
          <a:stretch/>
        </p:blipFill>
        <p:spPr>
          <a:xfrm>
            <a:off x="2580818" y="2342508"/>
            <a:ext cx="7070148" cy="3851684"/>
          </a:xfrm>
          <a:prstGeom prst="rect">
            <a:avLst/>
          </a:prstGeom>
        </p:spPr>
      </p:pic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4642615" y="1004253"/>
            <a:ext cx="4655496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28776340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</a:t>
            </a:r>
            <a:b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519247" y="1447801"/>
            <a:ext cx="11151918" cy="1350050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altLang="es-AR" dirty="0">
                <a:solidFill>
                  <a:schemeClr val="bg1"/>
                </a:solidFill>
              </a:rPr>
              <a:t>Lenguaje JavaScript: Conceptos Básicos</a:t>
            </a:r>
          </a:p>
          <a:p>
            <a:r>
              <a:rPr lang="es-AR" altLang="es-AR" dirty="0">
                <a:solidFill>
                  <a:schemeClr val="bg1"/>
                </a:solidFill>
              </a:rPr>
              <a:t>ES6</a:t>
            </a:r>
          </a:p>
          <a:p>
            <a:endParaRPr lang="es-AR" altLang="es-AR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37" y="2266949"/>
            <a:ext cx="55911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8093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 JavaScript y Conceptos Básicos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8" y="1419016"/>
            <a:ext cx="10969429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¿Qué es JavaScript?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Lenguaje de programación interpretado, dialecto del estándar ECMAScript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Se define como orientado a objetos, basado en prototipos, débilmente tipado y dinámico.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Se lo utiliza principalmente del lado del cliente (client-side), implementado como parte de un browser permitiendo mejoras en la interfaz de usuario y páginas web.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Permite interactuar con el </a:t>
            </a:r>
            <a:r>
              <a:rPr lang="es-AR" sz="1800" b="1" dirty="0">
                <a:solidFill>
                  <a:schemeClr val="tx1"/>
                </a:solidFill>
              </a:rPr>
              <a:t>DOM</a:t>
            </a:r>
            <a:r>
              <a:rPr lang="es-AR" sz="1800" dirty="0">
                <a:solidFill>
                  <a:schemeClr val="tx1"/>
                </a:solidFill>
              </a:rPr>
              <a:t> (</a:t>
            </a:r>
            <a:r>
              <a:rPr lang="es-AR" sz="1800" b="1" i="1" dirty="0">
                <a:solidFill>
                  <a:schemeClr val="tx1"/>
                </a:solidFill>
              </a:rPr>
              <a:t>D</a:t>
            </a:r>
            <a:r>
              <a:rPr lang="es-AR" sz="1800" i="1" dirty="0">
                <a:solidFill>
                  <a:schemeClr val="tx1"/>
                </a:solidFill>
              </a:rPr>
              <a:t>ocument </a:t>
            </a:r>
            <a:r>
              <a:rPr lang="es-AR" sz="1800" b="1" i="1" dirty="0">
                <a:solidFill>
                  <a:schemeClr val="tx1"/>
                </a:solidFill>
              </a:rPr>
              <a:t>O</a:t>
            </a:r>
            <a:r>
              <a:rPr lang="es-AR" sz="1800" i="1" dirty="0">
                <a:solidFill>
                  <a:schemeClr val="tx1"/>
                </a:solidFill>
              </a:rPr>
              <a:t>bject </a:t>
            </a:r>
            <a:r>
              <a:rPr lang="es-AR" sz="1800" b="1" i="1" dirty="0">
                <a:solidFill>
                  <a:schemeClr val="tx1"/>
                </a:solidFill>
              </a:rPr>
              <a:t>M</a:t>
            </a:r>
            <a:r>
              <a:rPr lang="es-AR" sz="1800" i="1" dirty="0">
                <a:solidFill>
                  <a:schemeClr val="tx1"/>
                </a:solidFill>
              </a:rPr>
              <a:t>odel</a:t>
            </a:r>
            <a:r>
              <a:rPr lang="es-AR" sz="1800" dirty="0">
                <a:solidFill>
                  <a:schemeClr val="tx1"/>
                </a:solidFill>
              </a:rPr>
              <a:t>), que es la representación del documento HTML en una jerarquía de objetos.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b="1" dirty="0">
                <a:solidFill>
                  <a:schemeClr val="tx1"/>
                </a:solidFill>
              </a:rPr>
              <a:t>Interactuar con el DOM significa que se podrá crear elementos HTML dinámicamente, leer y escribir valores de los elementos, modificar elementos, cambiar estilos aplicando clases o reglas CSS. 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JavaScript se diseñó con una sintaxis similar al C, aunque adopta nombres y convenciones del lenguaje de programación Java.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6970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 JavaScript y Conceptos Básicos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8" y="1419016"/>
            <a:ext cx="10969429" cy="397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Sentencias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Comando terminado con punto y coma (;)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Variables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800" dirty="0">
                <a:solidFill>
                  <a:schemeClr val="tx1"/>
                </a:solidFill>
              </a:rPr>
              <a:t>Una variable es una referencia con nombre de una ubicación en memoria usada para almacenar información.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800" dirty="0">
                <a:solidFill>
                  <a:schemeClr val="tx1"/>
                </a:solidFill>
              </a:rPr>
              <a:t>En JavaScript se pueden declarer variable usando las palabras reservadas </a:t>
            </a:r>
            <a:r>
              <a:rPr lang="en-US" sz="1800" b="1" dirty="0">
                <a:solidFill>
                  <a:schemeClr val="tx1"/>
                </a:solidFill>
              </a:rPr>
              <a:t>var, let </a:t>
            </a:r>
            <a:r>
              <a:rPr lang="en-US" sz="1800" dirty="0">
                <a:solidFill>
                  <a:schemeClr val="tx1"/>
                </a:solidFill>
              </a:rPr>
              <a:t>o</a:t>
            </a:r>
            <a:r>
              <a:rPr lang="en-US" sz="1800" b="1" dirty="0">
                <a:solidFill>
                  <a:schemeClr val="tx1"/>
                </a:solidFill>
              </a:rPr>
              <a:t> const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800" dirty="0">
                <a:solidFill>
                  <a:schemeClr val="tx1"/>
                </a:solidFill>
              </a:rPr>
              <a:t>Nombres de variables deben comenzar con letras, pueden contener números pero no símbolos matemáticos, signos de puntuación salvo _ y $, espacios.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800" dirty="0">
                <a:solidFill>
                  <a:schemeClr val="tx1"/>
                </a:solidFill>
              </a:rPr>
              <a:t>Los nombres son case-sensitive. </a:t>
            </a:r>
            <a:r>
              <a:rPr lang="en-US" sz="1800" i="1" dirty="0">
                <a:solidFill>
                  <a:schemeClr val="tx1"/>
                </a:solidFill>
              </a:rPr>
              <a:t>miVariable</a:t>
            </a:r>
            <a:r>
              <a:rPr lang="en-US" sz="1800" dirty="0">
                <a:solidFill>
                  <a:schemeClr val="tx1"/>
                </a:solidFill>
              </a:rPr>
              <a:t> es otra variable diferente a </a:t>
            </a:r>
            <a:r>
              <a:rPr lang="en-US" sz="1800" i="1" dirty="0">
                <a:solidFill>
                  <a:schemeClr val="tx1"/>
                </a:solidFill>
              </a:rPr>
              <a:t>MiVariable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i="1" dirty="0">
                <a:solidFill>
                  <a:schemeClr val="tx1"/>
                </a:solidFill>
              </a:rPr>
              <a:t>MIVARIABLE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3401" y="2159301"/>
            <a:ext cx="32695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totalCost = 3 * 21.15;</a:t>
            </a:r>
            <a:endParaRPr lang="es-A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4147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 JavaScript y Conceptos Básicos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9" y="1419016"/>
            <a:ext cx="11151918" cy="3184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Diferencias entre const – var – let  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const </a:t>
            </a:r>
            <a:r>
              <a:rPr lang="es-AR" sz="1800" dirty="0">
                <a:solidFill>
                  <a:schemeClr val="tx1"/>
                </a:solidFill>
              </a:rPr>
              <a:t>es una constante la cual no cambiara su valor en ningún momento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1800" b="1" dirty="0">
                <a:solidFill>
                  <a:schemeClr val="tx1"/>
                </a:solidFill>
              </a:rPr>
              <a:t>	</a:t>
            </a:r>
            <a:r>
              <a:rPr lang="es-419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s-419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variableConst = 1; {</a:t>
            </a:r>
            <a:r>
              <a:rPr lang="es-419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s-419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variableConst = 2; } console.log(variableConst);</a:t>
            </a:r>
            <a:endParaRPr lang="es-A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05971" lvl="1" indent="0">
              <a:buClr>
                <a:srgbClr val="1034C8"/>
              </a:buClr>
              <a:buNone/>
            </a:pPr>
            <a:endParaRPr lang="es-AR" sz="1446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var </a:t>
            </a:r>
            <a:r>
              <a:rPr lang="es-AR" sz="1800" dirty="0">
                <a:solidFill>
                  <a:schemeClr val="tx1"/>
                </a:solidFill>
              </a:rPr>
              <a:t>es una variable que si puede cambiar su valor y su zona es local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</a:t>
            </a:r>
            <a:r>
              <a:rPr lang="es-419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variableVar = 1; {</a:t>
            </a:r>
            <a:r>
              <a:rPr lang="es-419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419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variableVar = 2; } console.log(variableVar);</a:t>
            </a:r>
            <a:endParaRPr lang="es-A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let</a:t>
            </a:r>
            <a:r>
              <a:rPr lang="es-AR" sz="1800" dirty="0">
                <a:solidFill>
                  <a:schemeClr val="tx1"/>
                </a:solidFill>
              </a:rPr>
              <a:t> es una variable que también puede cambiar su valor, pero solo vivirá en el bloque donde fue declarada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let</a:t>
            </a:r>
            <a:r>
              <a:rPr lang="es-419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variableLet = 1; {</a:t>
            </a:r>
            <a:r>
              <a:rPr lang="es-419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s-419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variableLet = 2; } console.log(variableLet);</a:t>
            </a:r>
            <a:endParaRPr lang="es-A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Clr>
                <a:srgbClr val="1034C8"/>
              </a:buClr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miro.medium.com/max/4068/1*Z5XQQ1t16D01uDjd-M7X6w.jpeg">
            <a:extLst>
              <a:ext uri="{FF2B5EF4-FFF2-40B4-BE49-F238E27FC236}">
                <a16:creationId xmlns:a16="http://schemas.microsoft.com/office/drawing/2014/main" id="{6DBC3B40-1C67-43E5-9B96-403097C0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97" y="4433407"/>
            <a:ext cx="6932522" cy="201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92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la colaboradora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261" cy="417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Mara Verónica Guerrera (mguerrera@baufest.com)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Estudiante de Ingeniería en Informática – UNLaM</a:t>
            </a:r>
            <a:b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Desarrollador .NET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años </a:t>
            </a:r>
            <a:r>
              <a:rPr lang="es-AR" sz="2800" dirty="0">
                <a:sym typeface="Quattrocento Sans"/>
              </a:rPr>
              <a:t>en Baufest</a:t>
            </a:r>
            <a:br>
              <a:rPr lang="es-AR" sz="2800" dirty="0">
                <a:sym typeface="Quattrocento Sans"/>
              </a:rPr>
            </a:b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640"/>
              </a:spcBef>
              <a:buClr>
                <a:srgbClr val="595959"/>
              </a:buClr>
              <a:buSzPts val="2880"/>
              <a:buFont typeface="Arial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</a:p>
          <a:p>
            <a:pPr lvl="1">
              <a:spcBef>
                <a:spcPts val="640"/>
              </a:spcBef>
              <a:buClr>
                <a:srgbClr val="595959"/>
              </a:buClr>
              <a:buSzPts val="2880"/>
              <a:buFontTx/>
              <a:buChar char="-"/>
            </a:pPr>
            <a:r>
              <a:rPr lang="es-AR" i="1" dirty="0">
                <a:solidFill>
                  <a:srgbClr val="595959"/>
                </a:solidFill>
                <a:latin typeface="Quattrocento Sans"/>
                <a:sym typeface="Quattrocento Sans"/>
              </a:rPr>
              <a:t>Camuzzi Gas [Actualidad]</a:t>
            </a:r>
          </a:p>
          <a:p>
            <a:pPr lvl="1">
              <a:spcBef>
                <a:spcPts val="640"/>
              </a:spcBef>
              <a:buClr>
                <a:srgbClr val="595959"/>
              </a:buClr>
              <a:buSzPts val="2880"/>
              <a:buFontTx/>
              <a:buChar char="-"/>
            </a:pPr>
            <a:r>
              <a:rPr lang="es-AR" i="1" dirty="0">
                <a:solidFill>
                  <a:srgbClr val="595959"/>
                </a:solidFill>
                <a:latin typeface="Quattrocento Sans"/>
                <a:sym typeface="Quattrocento Sans"/>
              </a:rPr>
              <a:t>Tenaris (ITUSS)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666138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 JavaScript y Conceptos Básicos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8" y="1419016"/>
            <a:ext cx="10969429" cy="2049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Funciones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800" dirty="0">
                <a:solidFill>
                  <a:schemeClr val="tx1"/>
                </a:solidFill>
              </a:rPr>
              <a:t>Agrupación de sentencias que son ejecutadas cuando se llama a </a:t>
            </a:r>
            <a:r>
              <a:rPr lang="es-AR" sz="1800" dirty="0">
                <a:solidFill>
                  <a:schemeClr val="tx1"/>
                </a:solidFill>
              </a:rPr>
              <a:t>esa</a:t>
            </a:r>
            <a:r>
              <a:rPr lang="en-US" sz="1800" dirty="0">
                <a:solidFill>
                  <a:schemeClr val="tx1"/>
                </a:solidFill>
              </a:rPr>
              <a:t> función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Se usa la palabra reservada </a:t>
            </a:r>
            <a:r>
              <a:rPr lang="es-AR" sz="1800" b="1" dirty="0">
                <a:solidFill>
                  <a:schemeClr val="tx1"/>
                </a:solidFill>
              </a:rPr>
              <a:t>function</a:t>
            </a:r>
            <a:r>
              <a:rPr lang="es-AR" sz="1800" dirty="0">
                <a:solidFill>
                  <a:schemeClr val="tx1"/>
                </a:solidFill>
              </a:rPr>
              <a:t> seguida de un nombre, luego paréntesis que abren y cierran. Si la función necesita información externa para trabajar, se indican los nombres de los parámetros entre los paréntesis.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4555C-DDEC-42FF-879B-674369092EB9}"/>
              </a:ext>
            </a:extLst>
          </p:cNvPr>
          <p:cNvSpPr txBox="1"/>
          <p:nvPr/>
        </p:nvSpPr>
        <p:spPr>
          <a:xfrm>
            <a:off x="552197" y="3468808"/>
            <a:ext cx="5091129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El cuerpo de la función debe estar incluido entre llaves { }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4000" dirty="0"/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4000" dirty="0"/>
          </a:p>
          <a:p>
            <a:endParaRPr lang="es-AR" sz="4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302F2-FAEA-454F-9170-DC997F624CC0}"/>
              </a:ext>
            </a:extLst>
          </p:cNvPr>
          <p:cNvSpPr txBox="1"/>
          <p:nvPr/>
        </p:nvSpPr>
        <p:spPr>
          <a:xfrm>
            <a:off x="6096000" y="3465049"/>
            <a:ext cx="5802881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0072C6"/>
              </a:buClr>
              <a:buFont typeface="Wingdings" panose="05000000000000000000" pitchFamily="2" charset="2"/>
              <a:buChar char="ä"/>
            </a:pPr>
            <a:r>
              <a:rPr lang="es-AR" dirty="0"/>
              <a:t>Las funciones pueden almacenarse dentro de variables, y ser ejecutadas llamando a esa variable:</a:t>
            </a:r>
          </a:p>
          <a:p>
            <a:endParaRPr lang="es-AR" sz="4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2BF27-67E7-4436-B4FC-22AED8CE9876}"/>
              </a:ext>
            </a:extLst>
          </p:cNvPr>
          <p:cNvSpPr txBox="1"/>
          <p:nvPr/>
        </p:nvSpPr>
        <p:spPr>
          <a:xfrm>
            <a:off x="1463004" y="4454099"/>
            <a:ext cx="352047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Add(x, y) {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+ y;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Add(5, 10);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BC69F-1CA7-4FC0-86AE-F586DDD03BF2}"/>
              </a:ext>
            </a:extLst>
          </p:cNvPr>
          <p:cNvSpPr txBox="1"/>
          <p:nvPr/>
        </p:nvSpPr>
        <p:spPr>
          <a:xfrm>
            <a:off x="6740336" y="4337835"/>
            <a:ext cx="451420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addFunction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(x, y) {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+ y;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addFunction(5, 10);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6297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 JavaScript y Conceptos Básicos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69BDD-4B4F-4CA0-87E8-9F2EF16BDFBD}"/>
              </a:ext>
            </a:extLst>
          </p:cNvPr>
          <p:cNvSpPr/>
          <p:nvPr/>
        </p:nvSpPr>
        <p:spPr>
          <a:xfrm>
            <a:off x="552198" y="984685"/>
            <a:ext cx="114220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034C8"/>
              </a:buClr>
            </a:pPr>
            <a:r>
              <a:rPr lang="es-AR" altLang="es-AR" sz="2400" b="1" dirty="0">
                <a:ea typeface="Quattrocento Sans"/>
                <a:cs typeface="Quattrocento Sans"/>
              </a:rPr>
              <a:t>Ámbito de Variables</a:t>
            </a:r>
          </a:p>
          <a:p>
            <a:pPr>
              <a:buClr>
                <a:srgbClr val="1034C8"/>
              </a:buClr>
            </a:pPr>
            <a:endParaRPr lang="es-AR" sz="2400" b="1" dirty="0"/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Llamado "</a:t>
            </a:r>
            <a:r>
              <a:rPr lang="es-AR" dirty="0" err="1"/>
              <a:t>scope</a:t>
            </a:r>
            <a:r>
              <a:rPr lang="es-AR" dirty="0"/>
              <a:t>" en inglés, es la zona del programa en la que se define la variable y la variable puede ser accedida y usada.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dirty="0"/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dirty="0"/>
              <a:t>JavaScript define dos ámbitos para las variables: </a:t>
            </a:r>
            <a:r>
              <a:rPr lang="es-AR" i="1" dirty="0"/>
              <a:t>local</a:t>
            </a:r>
            <a:r>
              <a:rPr lang="es-AR" dirty="0"/>
              <a:t> y </a:t>
            </a:r>
            <a:r>
              <a:rPr lang="es-AR" i="1" dirty="0"/>
              <a:t>global</a:t>
            </a:r>
            <a:r>
              <a:rPr lang="es-AR" dirty="0"/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13FC4F-FE5C-4AD0-B9DE-772CD4C00CFE}"/>
              </a:ext>
            </a:extLst>
          </p:cNvPr>
          <p:cNvSpPr txBox="1">
            <a:spLocks/>
          </p:cNvSpPr>
          <p:nvPr/>
        </p:nvSpPr>
        <p:spPr>
          <a:xfrm>
            <a:off x="643443" y="3182209"/>
            <a:ext cx="10969429" cy="194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Variable Local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Accesible</a:t>
            </a:r>
            <a:r>
              <a:rPr lang="en-US" sz="1600" dirty="0">
                <a:solidFill>
                  <a:schemeClr val="tx1"/>
                </a:solidFill>
              </a:rPr>
              <a:t> solo dentro de la </a:t>
            </a:r>
            <a:r>
              <a:rPr lang="en-US" sz="1600" dirty="0" err="1">
                <a:solidFill>
                  <a:schemeClr val="tx1"/>
                </a:solidFill>
              </a:rPr>
              <a:t>función</a:t>
            </a:r>
            <a:r>
              <a:rPr lang="en-US" sz="1600" dirty="0">
                <a:solidFill>
                  <a:schemeClr val="tx1"/>
                </a:solidFill>
              </a:rPr>
              <a:t> en la </a:t>
            </a:r>
            <a:r>
              <a:rPr lang="en-US" sz="1600" dirty="0" err="1">
                <a:solidFill>
                  <a:schemeClr val="tx1"/>
                </a:solidFill>
              </a:rPr>
              <a:t>cual</a:t>
            </a:r>
            <a:r>
              <a:rPr lang="en-US" sz="1600" dirty="0">
                <a:solidFill>
                  <a:schemeClr val="tx1"/>
                </a:solidFill>
              </a:rPr>
              <a:t> la variable se </a:t>
            </a:r>
            <a:r>
              <a:rPr lang="en-US" sz="1600" dirty="0" err="1">
                <a:solidFill>
                  <a:schemeClr val="tx1"/>
                </a:solidFill>
              </a:rPr>
              <a:t>definió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b="1" dirty="0">
                <a:solidFill>
                  <a:schemeClr val="tx1"/>
                </a:solidFill>
              </a:rPr>
              <a:t>Variable Global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n-US" sz="1600" dirty="0">
                <a:solidFill>
                  <a:schemeClr val="tx1"/>
                </a:solidFill>
              </a:rPr>
              <a:t>Accesible desde cualquier parte del programa</a:t>
            </a: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600" dirty="0">
                <a:solidFill>
                  <a:schemeClr val="tx1"/>
                </a:solidFill>
              </a:rPr>
              <a:t>Se utilizan para compartir variables entre funciones de forma</a:t>
            </a:r>
          </a:p>
          <a:p>
            <a:pPr marL="305971" lvl="1" indent="0">
              <a:buClr>
                <a:srgbClr val="1034C8"/>
              </a:buClr>
              <a:buNone/>
            </a:pPr>
            <a:r>
              <a:rPr lang="es-AR" sz="1600" dirty="0">
                <a:solidFill>
                  <a:schemeClr val="tx1"/>
                </a:solidFill>
              </a:rPr>
              <a:t>sencilla</a:t>
            </a:r>
            <a:endParaRPr lang="es-A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69865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Lenguaje JavaScript y Conceptos Básicos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356" y="1883809"/>
            <a:ext cx="3980039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var</a:t>
            </a:r>
            <a:r>
              <a:rPr lang="es-AR" sz="1600" dirty="0">
                <a:solidFill>
                  <a:srgbClr val="000000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 message = </a:t>
            </a:r>
            <a:r>
              <a:rPr lang="es-AR" sz="1600" dirty="0">
                <a:solidFill>
                  <a:srgbClr val="A31515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"External"</a:t>
            </a:r>
            <a:r>
              <a:rPr lang="es-AR" sz="1600" dirty="0">
                <a:solidFill>
                  <a:srgbClr val="000000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showMessage()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alert(message);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createMessage()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00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message = </a:t>
            </a:r>
            <a:r>
              <a:rPr lang="es-AR" sz="1600" dirty="0">
                <a:solidFill>
                  <a:srgbClr val="A31515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"Internal"</a:t>
            </a:r>
            <a:r>
              <a:rPr lang="es-AR" sz="1600" dirty="0">
                <a:solidFill>
                  <a:srgbClr val="000000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showMessage();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createMessage();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alert(message);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897680" y="4503909"/>
            <a:ext cx="3467199" cy="887923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Se mostrará “External” y luego “Internal”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7042" y="1898383"/>
            <a:ext cx="321824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showMessage()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alert(message);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createMessage()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1600" dirty="0">
                <a:solidFill>
                  <a:srgbClr val="000000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message = </a:t>
            </a:r>
            <a:r>
              <a:rPr lang="es-AR" sz="1600" dirty="0">
                <a:solidFill>
                  <a:srgbClr val="A31515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"Internal"</a:t>
            </a:r>
            <a:r>
              <a:rPr lang="es-AR" sz="1600" dirty="0">
                <a:solidFill>
                  <a:srgbClr val="000000"/>
                </a:solidFill>
                <a:highlight>
                  <a:srgbClr val="66FF99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createMessage();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alert(message);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showMessage();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592563" y="4497067"/>
            <a:ext cx="3467199" cy="887923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Se mostrará “Internal” en ambos casos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52199" y="5590007"/>
            <a:ext cx="4324601" cy="11265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b="1" dirty="0">
                <a:ln w="0"/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Siempre declarar las variables que solo se usarán en la función dentro de ésta con </a:t>
            </a:r>
            <a:r>
              <a:rPr lang="es-AR" b="1" dirty="0">
                <a:ln w="0"/>
                <a:solidFill>
                  <a:srgbClr val="0072C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var</a:t>
            </a:r>
            <a:r>
              <a:rPr lang="es-AR" b="1" dirty="0">
                <a:ln w="0"/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F13A1-7DFB-4B22-90B0-3BAA485EF25C}"/>
              </a:ext>
            </a:extLst>
          </p:cNvPr>
          <p:cNvSpPr txBox="1"/>
          <p:nvPr/>
        </p:nvSpPr>
        <p:spPr>
          <a:xfrm>
            <a:off x="917641" y="1883809"/>
            <a:ext cx="398003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function createMessage() {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</a:t>
            </a:r>
            <a:r>
              <a:rPr lang="es-AR" sz="1600" dirty="0">
                <a:highlight>
                  <a:srgbClr val="FF5757"/>
                </a:highlight>
                <a:latin typeface="Consolas" panose="020B0609020204030204" pitchFamily="49" charset="0"/>
              </a:rPr>
              <a:t>var message = "Test message";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alert(message);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}</a:t>
            </a:r>
          </a:p>
          <a:p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createMessage();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1E05B8-B5FD-492A-8912-B13D527D1965}"/>
              </a:ext>
            </a:extLst>
          </p:cNvPr>
          <p:cNvSpPr/>
          <p:nvPr/>
        </p:nvSpPr>
        <p:spPr bwMode="auto">
          <a:xfrm>
            <a:off x="1083030" y="4496427"/>
            <a:ext cx="3467199" cy="887923"/>
          </a:xfrm>
          <a:prstGeom prst="ellips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“message” debe usarse dentro de la función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8994CBB-F6C0-429A-BCE0-EF7F48AA3467}"/>
              </a:ext>
            </a:extLst>
          </p:cNvPr>
          <p:cNvSpPr txBox="1">
            <a:spLocks/>
          </p:cNvSpPr>
          <p:nvPr/>
        </p:nvSpPr>
        <p:spPr>
          <a:xfrm>
            <a:off x="1858484" y="1294366"/>
            <a:ext cx="1918859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AR" sz="1800" b="1" dirty="0">
                <a:solidFill>
                  <a:schemeClr val="tx1"/>
                </a:solidFill>
              </a:rPr>
              <a:t>Variable Local 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0CCCD7-358E-4133-B2CB-88F22B4312A7}"/>
              </a:ext>
            </a:extLst>
          </p:cNvPr>
          <p:cNvSpPr txBox="1">
            <a:spLocks/>
          </p:cNvSpPr>
          <p:nvPr/>
        </p:nvSpPr>
        <p:spPr>
          <a:xfrm>
            <a:off x="5671849" y="1294365"/>
            <a:ext cx="1918859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AR" sz="1800" b="1" dirty="0">
                <a:solidFill>
                  <a:schemeClr val="tx1"/>
                </a:solidFill>
              </a:rPr>
              <a:t>Variable Global 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49985C-F4A6-479B-BF57-CB2E691B0EDD}"/>
              </a:ext>
            </a:extLst>
          </p:cNvPr>
          <p:cNvSpPr txBox="1">
            <a:spLocks/>
          </p:cNvSpPr>
          <p:nvPr/>
        </p:nvSpPr>
        <p:spPr>
          <a:xfrm>
            <a:off x="9366732" y="1294364"/>
            <a:ext cx="1918859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AR" sz="1800" b="1" dirty="0">
                <a:solidFill>
                  <a:schemeClr val="tx1"/>
                </a:solidFill>
              </a:rPr>
              <a:t>Variable Global </a:t>
            </a:r>
            <a:endParaRPr lang="es-A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373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Selectores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8" y="1479885"/>
            <a:ext cx="11491755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800" b="1" dirty="0">
                <a:solidFill>
                  <a:schemeClr val="tx1"/>
                </a:solidFill>
              </a:rPr>
              <a:t>document.querySelector()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1800" dirty="0">
                <a:solidFill>
                  <a:schemeClr val="tx1"/>
                </a:solidFill>
                <a:sym typeface="Wingdings" panose="05000000000000000000" pitchFamily="2" charset="2"/>
              </a:rPr>
              <a:t>	Devuelve el primer elemento que comparta los parámetros ingresados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18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A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 = document.querySelector(</a:t>
            </a:r>
            <a:r>
              <a:rPr lang="es-A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“div.comentario”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s-419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rgbClr val="1034C8"/>
              </a:buClr>
              <a:buNone/>
            </a:pPr>
            <a:endParaRPr lang="es-419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800" b="1" dirty="0">
                <a:solidFill>
                  <a:schemeClr val="tx1"/>
                </a:solidFill>
              </a:rPr>
              <a:t>document.querySelectorAll()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1800" dirty="0">
                <a:solidFill>
                  <a:schemeClr val="tx1"/>
                </a:solidFill>
              </a:rPr>
              <a:t>	Devuelve una lista de elementos que comparten todos sus atributos.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20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A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 = document.querySelectorAll(</a:t>
            </a:r>
            <a:r>
              <a:rPr lang="es-A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“div.comentario”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s-419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rgbClr val="1034C8"/>
              </a:buClr>
              <a:buNone/>
            </a:pPr>
            <a:endParaRPr lang="es-419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800" b="1" dirty="0">
                <a:solidFill>
                  <a:schemeClr val="tx1"/>
                </a:solidFill>
              </a:rPr>
              <a:t>document.getElementById() </a:t>
            </a:r>
            <a:endParaRPr lang="es-419" sz="1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419" sz="1800" dirty="0">
                <a:solidFill>
                  <a:schemeClr val="tx1"/>
                </a:solidFill>
                <a:sym typeface="Wingdings" panose="05000000000000000000" pitchFamily="2" charset="2"/>
              </a:rPr>
              <a:t>	Devuelve el elemento por el id 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20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A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 = document.getElementById(</a:t>
            </a:r>
            <a:r>
              <a:rPr lang="es-A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“id”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s-419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rgbClr val="1034C8"/>
              </a:buClr>
              <a:buNone/>
            </a:pPr>
            <a:endParaRPr lang="es-419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800" b="1" dirty="0">
                <a:solidFill>
                  <a:schemeClr val="tx1"/>
                </a:solidFill>
              </a:rPr>
              <a:t>document.getElementByClassName() </a:t>
            </a:r>
            <a:endParaRPr lang="es-419" sz="1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419" sz="1800" dirty="0">
                <a:solidFill>
                  <a:schemeClr val="tx1"/>
                </a:solidFill>
                <a:sym typeface="Wingdings" panose="05000000000000000000" pitchFamily="2" charset="2"/>
              </a:rPr>
              <a:t>	Devuelve una lista de elementos de esa clase 			</a:t>
            </a:r>
          </a:p>
          <a:p>
            <a:pPr marL="0" indent="0">
              <a:buClr>
                <a:srgbClr val="1034C8"/>
              </a:buClr>
              <a:buNone/>
            </a:pPr>
            <a:r>
              <a:rPr lang="es-419" sz="20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A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document.getElementsByClassName(</a:t>
            </a:r>
            <a:r>
              <a:rPr lang="es-A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“class”</a:t>
            </a:r>
            <a:r>
              <a:rPr lang="es-A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s-419" sz="1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765290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Eventos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3250" y="1418141"/>
            <a:ext cx="10967325" cy="4647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dirty="0"/>
              <a:t>Son acciones que puede realizar nuestra página dependiendo de cada elemento de nuestro HTML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419" dirty="0"/>
          </a:p>
          <a:p>
            <a:pPr marL="285750" indent="-285750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dirty="0"/>
              <a:t>Se pueden utilizar para:</a:t>
            </a:r>
          </a:p>
          <a:p>
            <a:pPr marL="742950" lvl="1" indent="-285750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600" dirty="0"/>
              <a:t>Validar lo que el usuario ingrese</a:t>
            </a:r>
          </a:p>
          <a:p>
            <a:pPr marL="742950" lvl="1" indent="-285750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600" dirty="0"/>
              <a:t>Acciones del usuario</a:t>
            </a:r>
          </a:p>
          <a:p>
            <a:pPr marL="742950" lvl="1" indent="-285750"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600" dirty="0"/>
              <a:t>Acciones del navegador (Por ej: onChange, onClick, onMouseOver, onMouseOut, onKeyDow</a:t>
            </a:r>
            <a:r>
              <a:rPr lang="es-419" dirty="0"/>
              <a:t>n, onLoad)</a:t>
            </a:r>
          </a:p>
          <a:p>
            <a:pPr>
              <a:buClr>
                <a:srgbClr val="1034C8"/>
              </a:buClr>
            </a:pPr>
            <a:r>
              <a:rPr lang="es-419" dirty="0"/>
              <a:t>	</a:t>
            </a:r>
            <a:endParaRPr lang="es-AR" dirty="0"/>
          </a:p>
          <a:p>
            <a:pPr algn="ctr"/>
            <a:r>
              <a:rPr lang="es-AR" b="1" dirty="0"/>
              <a:t>Ejemplo</a:t>
            </a:r>
          </a:p>
          <a:p>
            <a:pPr algn="ctr"/>
            <a:endParaRPr lang="es-AR" b="1" dirty="0"/>
          </a:p>
          <a:p>
            <a:pPr algn="ctr"/>
            <a:r>
              <a:rPr lang="es-AR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s-AR" i="1" dirty="0">
                <a:solidFill>
                  <a:srgbClr val="A52A2A"/>
                </a:solidFill>
                <a:latin typeface="Consolas"/>
              </a:rPr>
              <a:t>element</a:t>
            </a:r>
            <a:r>
              <a:rPr lang="es-AR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s-AR" i="1" dirty="0">
                <a:solidFill>
                  <a:srgbClr val="FF0000"/>
                </a:solidFill>
                <a:latin typeface="Consolas"/>
              </a:rPr>
              <a:t>event</a:t>
            </a:r>
            <a:r>
              <a:rPr lang="es-AR" dirty="0">
                <a:solidFill>
                  <a:srgbClr val="0000CD"/>
                </a:solidFill>
                <a:latin typeface="Consolas"/>
              </a:rPr>
              <a:t>=</a:t>
            </a:r>
            <a:r>
              <a:rPr lang="es-AR" b="1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s-AR" b="1" i="1" dirty="0">
                <a:solidFill>
                  <a:srgbClr val="0000CD"/>
                </a:solidFill>
                <a:latin typeface="Consolas"/>
              </a:rPr>
              <a:t>JavaScript code</a:t>
            </a:r>
            <a:r>
              <a:rPr lang="es-AR" b="1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s-AR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s-AR" dirty="0">
              <a:solidFill>
                <a:srgbClr val="002060"/>
              </a:solidFill>
            </a:endParaRPr>
          </a:p>
          <a:p>
            <a:pPr algn="ctr"/>
            <a:r>
              <a:rPr lang="es-AR" dirty="0"/>
              <a:t>HTML</a:t>
            </a:r>
          </a:p>
          <a:p>
            <a:pPr algn="ctr"/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onclick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</a:t>
            </a:r>
            <a:r>
              <a:rPr lang="es-AR" b="1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clic()</a:t>
            </a:r>
            <a:r>
              <a:rPr lang="es-AR" b="1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dirty="0">
              <a:solidFill>
                <a:srgbClr val="0000CD"/>
              </a:solidFill>
              <a:latin typeface="Consolas"/>
            </a:endParaRPr>
          </a:p>
          <a:p>
            <a:pPr algn="ctr"/>
            <a:r>
              <a:rPr lang="es-AR" dirty="0"/>
              <a:t>JavaScript</a:t>
            </a:r>
          </a:p>
          <a:p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041A6-623C-48BB-9899-253002DE92C5}"/>
              </a:ext>
            </a:extLst>
          </p:cNvPr>
          <p:cNvSpPr txBox="1"/>
          <p:nvPr/>
        </p:nvSpPr>
        <p:spPr>
          <a:xfrm>
            <a:off x="4550818" y="5603902"/>
            <a:ext cx="31546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2000" dirty="0">
                <a:solidFill>
                  <a:srgbClr val="0000CD"/>
                </a:solidFill>
                <a:latin typeface="Consolas"/>
              </a:rPr>
              <a:t>function </a:t>
            </a:r>
            <a:r>
              <a:rPr lang="es-AR" sz="2000" dirty="0">
                <a:latin typeface="Consolas"/>
              </a:rPr>
              <a:t>clic():{</a:t>
            </a:r>
          </a:p>
          <a:p>
            <a:r>
              <a:rPr lang="es-AR" sz="2000" dirty="0">
                <a:solidFill>
                  <a:srgbClr val="0000CD"/>
                </a:solidFill>
                <a:latin typeface="Consolas"/>
              </a:rPr>
              <a:t>	</a:t>
            </a:r>
            <a:r>
              <a:rPr lang="es-AR" sz="2000" dirty="0">
                <a:latin typeface="Consolas"/>
              </a:rPr>
              <a:t>alert(</a:t>
            </a:r>
            <a:r>
              <a:rPr lang="es-AR" sz="2000" dirty="0">
                <a:solidFill>
                  <a:srgbClr val="C00000"/>
                </a:solidFill>
                <a:latin typeface="Consolas"/>
              </a:rPr>
              <a:t>“Hello”</a:t>
            </a:r>
            <a:r>
              <a:rPr lang="es-AR" sz="2000" dirty="0">
                <a:latin typeface="Consolas"/>
              </a:rPr>
              <a:t>);</a:t>
            </a:r>
          </a:p>
          <a:p>
            <a:r>
              <a:rPr lang="es-AR" sz="20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59893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Listeners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52199" y="1444425"/>
            <a:ext cx="11426441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/>
              <a:t>Los eventos listener son definiciones propias dentro del archivo JavaScript en el cual se aplican los eventos </a:t>
            </a:r>
          </a:p>
          <a:p>
            <a:pPr>
              <a:buClr>
                <a:srgbClr val="0070C0"/>
              </a:buClr>
            </a:pPr>
            <a:r>
              <a:rPr lang="es-AR" dirty="0"/>
              <a:t>a los elemento del HTML a través del Id del elemento</a:t>
            </a:r>
          </a:p>
          <a:p>
            <a:endParaRPr lang="es-AR" dirty="0"/>
          </a:p>
          <a:p>
            <a:pPr algn="ctr"/>
            <a:r>
              <a:rPr lang="es-AR" b="1" dirty="0"/>
              <a:t>Ejemplo</a:t>
            </a:r>
          </a:p>
          <a:p>
            <a:pPr algn="ctr"/>
            <a:endParaRPr lang="es-AR" b="1" dirty="0"/>
          </a:p>
          <a:p>
            <a:pPr algn="ctr"/>
            <a:r>
              <a:rPr lang="es-AR" dirty="0"/>
              <a:t>HTML</a:t>
            </a:r>
          </a:p>
          <a:p>
            <a:pPr algn="ctr"/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="myBtn"&gt;&lt;/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algn="ctr"/>
            <a:endParaRPr lang="en-US" dirty="0">
              <a:solidFill>
                <a:srgbClr val="808080"/>
              </a:solidFill>
              <a:latin typeface="Consolas"/>
            </a:endParaRPr>
          </a:p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“myBtn”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).addEventListener(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“click”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,myFunction);</a:t>
            </a:r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5CDA4-2E31-46ED-86C3-DD19BC272133}"/>
              </a:ext>
            </a:extLst>
          </p:cNvPr>
          <p:cNvSpPr txBox="1"/>
          <p:nvPr/>
        </p:nvSpPr>
        <p:spPr>
          <a:xfrm>
            <a:off x="4428897" y="4359175"/>
            <a:ext cx="436458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2000" dirty="0">
                <a:solidFill>
                  <a:srgbClr val="0000CD"/>
                </a:solidFill>
                <a:latin typeface="Consolas"/>
              </a:rPr>
              <a:t>function </a:t>
            </a:r>
            <a:r>
              <a:rPr lang="es-AR" sz="2000" dirty="0">
                <a:latin typeface="Consolas"/>
              </a:rPr>
              <a:t>myFunction():{</a:t>
            </a:r>
          </a:p>
          <a:p>
            <a:r>
              <a:rPr lang="es-AR" sz="2000" dirty="0">
                <a:solidFill>
                  <a:srgbClr val="0000CD"/>
                </a:solidFill>
                <a:latin typeface="Consolas"/>
              </a:rPr>
              <a:t>	</a:t>
            </a:r>
            <a:r>
              <a:rPr lang="es-AR" sz="2000" dirty="0">
                <a:latin typeface="Consolas"/>
              </a:rPr>
              <a:t>alert(</a:t>
            </a:r>
            <a:r>
              <a:rPr lang="es-AR" sz="2000" dirty="0">
                <a:solidFill>
                  <a:srgbClr val="C00000"/>
                </a:solidFill>
                <a:latin typeface="Consolas"/>
              </a:rPr>
              <a:t>“Hello World!”</a:t>
            </a:r>
            <a:r>
              <a:rPr lang="es-AR" sz="2000" dirty="0">
                <a:latin typeface="Consolas"/>
              </a:rPr>
              <a:t>);</a:t>
            </a:r>
          </a:p>
          <a:p>
            <a:r>
              <a:rPr lang="es-AR" sz="20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04140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Objetos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9" y="1434608"/>
            <a:ext cx="11056938" cy="398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2400" b="1" dirty="0">
                <a:solidFill>
                  <a:schemeClr val="tx1"/>
                </a:solidFill>
              </a:rPr>
              <a:t>Object Literal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La forma más sencilla de crear un objeto en JavaScript es creando un </a:t>
            </a:r>
            <a:r>
              <a:rPr lang="es-AR" sz="1800" i="1" dirty="0">
                <a:solidFill>
                  <a:schemeClr val="tx1"/>
                </a:solidFill>
              </a:rPr>
              <a:t>object literal</a:t>
            </a:r>
            <a:r>
              <a:rPr lang="es-AR" sz="1800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Consiste básicamente en una lista separada por comas de conjuntos </a:t>
            </a:r>
            <a:r>
              <a:rPr lang="es-AR" sz="1800" i="1" dirty="0">
                <a:solidFill>
                  <a:schemeClr val="tx1"/>
                </a:solidFill>
              </a:rPr>
              <a:t>clave:valor</a:t>
            </a:r>
            <a:r>
              <a:rPr lang="es-AR" sz="1800" dirty="0">
                <a:solidFill>
                  <a:schemeClr val="tx1"/>
                </a:solidFill>
              </a:rPr>
              <a:t> y encerrada entre llaves.</a:t>
            </a:r>
          </a:p>
          <a:p>
            <a:pPr marL="305971" lvl="1" indent="0">
              <a:buClr>
                <a:srgbClr val="1034C8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EF16E-DD2F-4BF4-A68C-C49001F67E70}"/>
              </a:ext>
            </a:extLst>
          </p:cNvPr>
          <p:cNvSpPr txBox="1"/>
          <p:nvPr/>
        </p:nvSpPr>
        <p:spPr>
          <a:xfrm>
            <a:off x="2377441" y="3175903"/>
            <a:ext cx="836675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person1 = {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firsName: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lastName: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"Smith"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age: 54,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getFullName: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'Person = '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.firsName +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87678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Clases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8" y="1419016"/>
            <a:ext cx="10969429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A partir de ES6 se pueden declarar clases usando la palabra reservada 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800" dirty="0">
                <a:solidFill>
                  <a:schemeClr val="tx1"/>
                </a:solidFill>
              </a:rPr>
              <a:t>Se puede declarar una clase de forma anónima o nombrada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El método </a:t>
            </a:r>
            <a:r>
              <a:rPr lang="es-AR" sz="1800" b="1" dirty="0">
                <a:solidFill>
                  <a:schemeClr val="tx1"/>
                </a:solidFill>
              </a:rPr>
              <a:t>constructor</a:t>
            </a:r>
            <a:r>
              <a:rPr lang="es-AR" sz="1800" dirty="0">
                <a:solidFill>
                  <a:schemeClr val="tx1"/>
                </a:solidFill>
              </a:rPr>
              <a:t> es un método especial para crear e inicializar un objeto creado con una clase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1800" dirty="0">
                <a:solidFill>
                  <a:schemeClr val="tx1"/>
                </a:solidFill>
              </a:rPr>
              <a:t>Un constructor puede usar la palabra reservada super para llamar al constructor de una superclase</a:t>
            </a:r>
            <a:endParaRPr lang="es-419" sz="1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00C4DD-6DC1-4507-88BF-0A52104743C3}"/>
              </a:ext>
            </a:extLst>
          </p:cNvPr>
          <p:cNvSpPr/>
          <p:nvPr/>
        </p:nvSpPr>
        <p:spPr bwMode="auto">
          <a:xfrm>
            <a:off x="7210426" y="3788322"/>
            <a:ext cx="3516627" cy="1109935"/>
          </a:xfrm>
          <a:prstGeom prst="roundRect">
            <a:avLst>
              <a:gd name="adj" fmla="val 2343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Esto va a devolver</a:t>
            </a:r>
            <a:b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DDE44-50BD-41D9-B421-12BF9BC2310F}"/>
              </a:ext>
            </a:extLst>
          </p:cNvPr>
          <p:cNvSpPr txBox="1"/>
          <p:nvPr/>
        </p:nvSpPr>
        <p:spPr>
          <a:xfrm>
            <a:off x="842480" y="2754612"/>
            <a:ext cx="426291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400" dirty="0"/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Rectangulo {</a:t>
            </a:r>
          </a:p>
          <a:p>
            <a:r>
              <a:rPr lang="es-AR" sz="2400" dirty="0"/>
              <a:t>  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(base, altura) {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this.Base = base;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 this.Altura = altura;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}</a:t>
            </a:r>
          </a:p>
          <a:p>
            <a:r>
              <a:rPr lang="es-AR" sz="2400" dirty="0"/>
              <a:t> </a:t>
            </a:r>
          </a:p>
          <a:p>
            <a:r>
              <a:rPr lang="es-AR" sz="2400" dirty="0"/>
              <a:t>  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calcArea() {</a:t>
            </a:r>
          </a:p>
          <a:p>
            <a:r>
              <a:rPr lang="es-AR" sz="2400" dirty="0"/>
              <a:t>    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sz="2400" dirty="0"/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this.Base * this.Altura;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}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E03B3-D875-48A7-B6B0-9F006D2029E3}"/>
              </a:ext>
            </a:extLst>
          </p:cNvPr>
          <p:cNvSpPr txBox="1"/>
          <p:nvPr/>
        </p:nvSpPr>
        <p:spPr>
          <a:xfrm>
            <a:off x="6979922" y="2754612"/>
            <a:ext cx="397763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sz="2400" dirty="0"/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new Rectangulo(5, 10);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console.log(r.calcArea()); </a:t>
            </a:r>
          </a:p>
        </p:txBody>
      </p:sp>
    </p:spTree>
    <p:extLst>
      <p:ext uri="{BB962C8B-B14F-4D97-AF65-F5344CB8AC3E}">
        <p14:creationId xmlns:p14="http://schemas.microsoft.com/office/powerpoint/2010/main" val="142953574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Herencia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9" y="1340189"/>
            <a:ext cx="11056938" cy="372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defRPr>
            </a:lvl1pPr>
          </a:lstStyle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419" sz="1800" dirty="0">
                <a:latin typeface="+mn-lt"/>
              </a:rPr>
              <a:t>La herencia se aplica usando la palabra reservada </a:t>
            </a:r>
            <a:r>
              <a:rPr lang="es-419" sz="1800" dirty="0">
                <a:solidFill>
                  <a:srgbClr val="0000FF"/>
                </a:solidFill>
              </a:rPr>
              <a:t>extends</a:t>
            </a:r>
            <a:endParaRPr lang="es-419" dirty="0">
              <a:solidFill>
                <a:srgbClr val="0000FF"/>
              </a:solidFill>
            </a:endParaRPr>
          </a:p>
          <a:p>
            <a:endParaRPr lang="es-419" dirty="0"/>
          </a:p>
          <a:p>
            <a:endParaRPr lang="es-AR" dirty="0"/>
          </a:p>
          <a:p>
            <a:endParaRPr lang="es-A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s-A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26BCE2-C755-4680-A810-C1971519E244}"/>
              </a:ext>
            </a:extLst>
          </p:cNvPr>
          <p:cNvSpPr/>
          <p:nvPr/>
        </p:nvSpPr>
        <p:spPr bwMode="auto">
          <a:xfrm>
            <a:off x="4158743" y="5064285"/>
            <a:ext cx="3964177" cy="1199355"/>
          </a:xfrm>
          <a:prstGeom prst="roundRect">
            <a:avLst>
              <a:gd name="adj" fmla="val 2343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Esto va a devolver</a:t>
            </a:r>
            <a:b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“Bingo ladra.”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76F3F-8CAF-466D-9211-0844DA755504}"/>
              </a:ext>
            </a:extLst>
          </p:cNvPr>
          <p:cNvSpPr txBox="1"/>
          <p:nvPr/>
        </p:nvSpPr>
        <p:spPr>
          <a:xfrm>
            <a:off x="552199" y="1856471"/>
            <a:ext cx="5543801" cy="2246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/>
              <a:t> 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 {</a:t>
            </a:r>
          </a:p>
          <a:p>
            <a:r>
              <a:rPr lang="es-AR" sz="2000" dirty="0"/>
              <a:t>  </a:t>
            </a:r>
            <a:r>
              <a:rPr lang="es-A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(nombre) {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this.nombre = nombre;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}</a:t>
            </a:r>
          </a:p>
          <a:p>
            <a:r>
              <a:rPr lang="es-AR" sz="2000" dirty="0"/>
              <a:t>   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hablar() {</a:t>
            </a:r>
          </a:p>
          <a:p>
            <a:r>
              <a:rPr lang="es-AR" sz="2000" dirty="0"/>
              <a:t>      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console.log(this.nombre + </a:t>
            </a:r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hace un ruido.'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}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A5103A-5FFB-46C0-A7EB-394569C11594}"/>
              </a:ext>
            </a:extLst>
          </p:cNvPr>
          <p:cNvSpPr txBox="1"/>
          <p:nvPr/>
        </p:nvSpPr>
        <p:spPr>
          <a:xfrm>
            <a:off x="6365671" y="1846426"/>
            <a:ext cx="5480979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400" dirty="0"/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Perro</a:t>
            </a:r>
            <a:r>
              <a:rPr lang="es-AR" sz="2400" dirty="0"/>
              <a:t>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s-AR" sz="2400" dirty="0"/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 {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hablar() {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console.log(this.nombre + </a:t>
            </a:r>
            <a:r>
              <a:rPr lang="es-AR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ladra.'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s-AR" sz="1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7EAF08-D5CC-4608-A9D9-AD493B95942E}"/>
              </a:ext>
            </a:extLst>
          </p:cNvPr>
          <p:cNvSpPr txBox="1"/>
          <p:nvPr/>
        </p:nvSpPr>
        <p:spPr>
          <a:xfrm>
            <a:off x="4374281" y="4072462"/>
            <a:ext cx="398278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Perro(</a:t>
            </a:r>
            <a:r>
              <a:rPr lang="es-AR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'Bingo'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p.hablar();</a:t>
            </a:r>
          </a:p>
          <a:p>
            <a:endParaRPr lang="es-419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8628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Métodos estáticos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9" y="1419016"/>
            <a:ext cx="11056938" cy="372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defRPr>
            </a:lvl1pPr>
          </a:lstStyle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419" sz="1800" dirty="0">
                <a:latin typeface="+mn-lt"/>
              </a:rPr>
              <a:t>Existen métodos estáticos usando la palabra reservada</a:t>
            </a:r>
            <a:r>
              <a:rPr lang="es-419" dirty="0"/>
              <a:t> </a:t>
            </a:r>
            <a:r>
              <a:rPr lang="es-419" sz="1800" dirty="0">
                <a:solidFill>
                  <a:srgbClr val="0000FF"/>
                </a:solidFill>
              </a:rPr>
              <a:t>static</a:t>
            </a:r>
            <a:endParaRPr lang="es-419" dirty="0">
              <a:solidFill>
                <a:srgbClr val="0000FF"/>
              </a:solidFill>
            </a:endParaRPr>
          </a:p>
          <a:p>
            <a:endParaRPr lang="es-419" dirty="0"/>
          </a:p>
          <a:p>
            <a:endParaRPr lang="es-AR" dirty="0"/>
          </a:p>
          <a:p>
            <a:endParaRPr lang="es-A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s-A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7ACED7-3F85-4A8E-9137-01CB5B276505}"/>
              </a:ext>
            </a:extLst>
          </p:cNvPr>
          <p:cNvSpPr/>
          <p:nvPr/>
        </p:nvSpPr>
        <p:spPr bwMode="auto">
          <a:xfrm>
            <a:off x="7175176" y="2741465"/>
            <a:ext cx="3537457" cy="1116679"/>
          </a:xfrm>
          <a:prstGeom prst="roundRect">
            <a:avLst>
              <a:gd name="adj" fmla="val 2343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Esto va a devolver</a:t>
            </a:r>
            <a:b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s-A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765E-3233-4084-8651-0749D07FF480}"/>
              </a:ext>
            </a:extLst>
          </p:cNvPr>
          <p:cNvSpPr txBox="1"/>
          <p:nvPr/>
        </p:nvSpPr>
        <p:spPr>
          <a:xfrm>
            <a:off x="552199" y="2111513"/>
            <a:ext cx="6061753" cy="2677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400" dirty="0"/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Sumatoria {</a:t>
            </a:r>
          </a:p>
          <a:p>
            <a:r>
              <a:rPr lang="es-AR" sz="2400" dirty="0"/>
              <a:t>  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sumarArray(arrayValores) {</a:t>
            </a: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suma = 0;</a:t>
            </a: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 of arrayValores){</a:t>
            </a: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suma += valor;</a:t>
            </a: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suma;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}</a:t>
            </a:r>
          </a:p>
          <a:p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ECF59-FC14-4041-9902-39D58B9394A8}"/>
              </a:ext>
            </a:extLst>
          </p:cNvPr>
          <p:cNvSpPr txBox="1"/>
          <p:nvPr/>
        </p:nvSpPr>
        <p:spPr>
          <a:xfrm>
            <a:off x="6320073" y="2111513"/>
            <a:ext cx="55168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suma = Sumatoria.sumarArray([3,4,5]);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AR" sz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714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18" y="2706371"/>
            <a:ext cx="724001" cy="7621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72736" y="1449976"/>
            <a:ext cx="4428536" cy="4937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>
                <a:solidFill>
                  <a:schemeClr val="tx2"/>
                </a:solidFill>
              </a:rPr>
              <a:t>Frontend</a:t>
            </a:r>
            <a:endParaRPr lang="es-AR" dirty="0">
              <a:solidFill>
                <a:schemeClr val="tx2"/>
              </a:solidFill>
            </a:endParaRPr>
          </a:p>
          <a:p>
            <a:pPr algn="ctr"/>
            <a:r>
              <a:rPr lang="es-AR" dirty="0">
                <a:solidFill>
                  <a:schemeClr val="tx2"/>
                </a:solidFill>
              </a:rPr>
              <a:t>Web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8874" y="1400565"/>
            <a:ext cx="3560974" cy="49871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>
                <a:solidFill>
                  <a:schemeClr val="accent6">
                    <a:lumMod val="50000"/>
                  </a:schemeClr>
                </a:solidFill>
              </a:rPr>
              <a:t>Backend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s-AR" dirty="0">
                <a:solidFill>
                  <a:schemeClr val="accent6">
                    <a:lumMod val="50000"/>
                  </a:schemeClr>
                </a:solidFill>
              </a:rPr>
              <a:t>API REST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886" y="2782741"/>
            <a:ext cx="704948" cy="66684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585163" y="3501128"/>
            <a:ext cx="174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/>
              <a:t>Base de Datos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1307" y="3531067"/>
            <a:ext cx="120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/>
              <a:t>Usuarios</a:t>
            </a:r>
            <a:endParaRPr lang="es-AR" sz="1200" dirty="0"/>
          </a:p>
        </p:txBody>
      </p:sp>
      <p:sp>
        <p:nvSpPr>
          <p:cNvPr id="32" name="Rectangle 31"/>
          <p:cNvSpPr/>
          <p:nvPr/>
        </p:nvSpPr>
        <p:spPr>
          <a:xfrm>
            <a:off x="2027551" y="2456101"/>
            <a:ext cx="2037805" cy="1267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AR" dirty="0" err="1">
                <a:solidFill>
                  <a:schemeClr val="accent6">
                    <a:lumMod val="50000"/>
                  </a:schemeClr>
                </a:solidFill>
              </a:rPr>
              <a:t>Templates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2342" y="2655763"/>
            <a:ext cx="825543" cy="684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67130" y="2651440"/>
            <a:ext cx="825543" cy="689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CSS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47792" y="2155812"/>
            <a:ext cx="640080" cy="1992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Componentes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45101" y="2163152"/>
            <a:ext cx="640080" cy="19928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47792" y="4937761"/>
            <a:ext cx="1637389" cy="42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accent6">
                    <a:lumMod val="50000"/>
                  </a:schemeClr>
                </a:solidFill>
              </a:rPr>
              <a:t>JAVASCRIPT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47791" y="4319858"/>
            <a:ext cx="1637390" cy="4228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4">
                    <a:lumMod val="50000"/>
                  </a:schemeClr>
                </a:solidFill>
              </a:rPr>
              <a:t>Tests</a:t>
            </a:r>
            <a:r>
              <a:rPr lang="es-AR" dirty="0">
                <a:solidFill>
                  <a:schemeClr val="accent4">
                    <a:lumMod val="50000"/>
                  </a:schemeClr>
                </a:solidFill>
              </a:rPr>
              <a:t> Unitarios</a:t>
            </a:r>
          </a:p>
        </p:txBody>
      </p:sp>
      <p:cxnSp>
        <p:nvCxnSpPr>
          <p:cNvPr id="63" name="Straight Arrow Connector 62"/>
          <p:cNvCxnSpPr>
            <a:endCxn id="33" idx="1"/>
          </p:cNvCxnSpPr>
          <p:nvPr/>
        </p:nvCxnSpPr>
        <p:spPr>
          <a:xfrm>
            <a:off x="4055509" y="3146879"/>
            <a:ext cx="392283" cy="5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3"/>
            <a:endCxn id="49" idx="1"/>
          </p:cNvCxnSpPr>
          <p:nvPr/>
        </p:nvCxnSpPr>
        <p:spPr>
          <a:xfrm>
            <a:off x="5087872" y="3152240"/>
            <a:ext cx="357229" cy="7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317681" y="2163152"/>
            <a:ext cx="640080" cy="1992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Controladores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85645" y="2163152"/>
            <a:ext cx="640080" cy="19928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451884" y="2159482"/>
            <a:ext cx="640080" cy="1992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rgbClr val="002060"/>
                </a:solidFill>
              </a:rPr>
              <a:t>Repositorios + ORM</a:t>
            </a:r>
          </a:p>
        </p:txBody>
      </p:sp>
      <p:cxnSp>
        <p:nvCxnSpPr>
          <p:cNvPr id="69" name="Straight Arrow Connector 68"/>
          <p:cNvCxnSpPr>
            <a:stCxn id="49" idx="3"/>
            <a:endCxn id="66" idx="1"/>
          </p:cNvCxnSpPr>
          <p:nvPr/>
        </p:nvCxnSpPr>
        <p:spPr>
          <a:xfrm>
            <a:off x="6085181" y="3159580"/>
            <a:ext cx="1232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6" idx="3"/>
            <a:endCxn id="67" idx="1"/>
          </p:cNvCxnSpPr>
          <p:nvPr/>
        </p:nvCxnSpPr>
        <p:spPr>
          <a:xfrm>
            <a:off x="7957761" y="3159580"/>
            <a:ext cx="427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025725" y="3155909"/>
            <a:ext cx="418719" cy="5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73542" y="2538108"/>
            <a:ext cx="1933303" cy="87884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091964" y="3155909"/>
            <a:ext cx="947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317163" y="4315699"/>
            <a:ext cx="1708562" cy="4228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4">
                    <a:lumMod val="50000"/>
                  </a:schemeClr>
                </a:solidFill>
              </a:rPr>
              <a:t>Tests</a:t>
            </a:r>
            <a:r>
              <a:rPr lang="es-AR" dirty="0">
                <a:solidFill>
                  <a:schemeClr val="accent4">
                    <a:lumMod val="50000"/>
                  </a:schemeClr>
                </a:solidFill>
              </a:rPr>
              <a:t> Unitarios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317163" y="4937761"/>
            <a:ext cx="2774801" cy="42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accent2">
                    <a:lumMod val="50000"/>
                  </a:schemeClr>
                </a:solidFill>
              </a:rPr>
              <a:t>JAVA</a:t>
            </a:r>
            <a:endParaRPr lang="es-A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23258" y="5554061"/>
            <a:ext cx="1637390" cy="42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POO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317162" y="5552411"/>
            <a:ext cx="2774801" cy="42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POO</a:t>
            </a:r>
          </a:p>
        </p:txBody>
      </p:sp>
      <p:cxnSp>
        <p:nvCxnSpPr>
          <p:cNvPr id="6" name="Straight Arrow Connector 5"/>
          <p:cNvCxnSpPr>
            <a:stCxn id="4" idx="3"/>
            <a:endCxn id="32" idx="1"/>
          </p:cNvCxnSpPr>
          <p:nvPr/>
        </p:nvCxnSpPr>
        <p:spPr>
          <a:xfrm>
            <a:off x="1148219" y="3087424"/>
            <a:ext cx="879332" cy="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75941" y="4851923"/>
            <a:ext cx="1827152" cy="5974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6" name="Picture 2" descr="React Logo Icon of Flat style - Available in SVG, PNG, EPS, AI ...">
            <a:extLst>
              <a:ext uri="{FF2B5EF4-FFF2-40B4-BE49-F238E27FC236}">
                <a16:creationId xmlns:a16="http://schemas.microsoft.com/office/drawing/2014/main" id="{7DF7591F-F35E-4141-AD9E-338A96C07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81" y="1274881"/>
            <a:ext cx="350189" cy="35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CADAC8-6171-4D2E-8EA2-126AA444D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77" y="1274881"/>
            <a:ext cx="339480" cy="35607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326570" y="248194"/>
            <a:ext cx="5758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Día 1 - Alcance</a:t>
            </a:r>
            <a:endParaRPr lang="es-AR" sz="4400" b="1" dirty="0"/>
          </a:p>
        </p:txBody>
      </p:sp>
    </p:spTree>
    <p:extLst>
      <p:ext uri="{BB962C8B-B14F-4D97-AF65-F5344CB8AC3E}">
        <p14:creationId xmlns:p14="http://schemas.microsoft.com/office/powerpoint/2010/main" val="3594585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Accessors</a:t>
            </a:r>
            <a:r>
              <a:rPr lang="es-AR" b="1" dirty="0"/>
              <a:t> 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B18D2-A874-4199-9FDE-6FC9685F8400}"/>
              </a:ext>
            </a:extLst>
          </p:cNvPr>
          <p:cNvSpPr txBox="1"/>
          <p:nvPr/>
        </p:nvSpPr>
        <p:spPr>
          <a:xfrm>
            <a:off x="552199" y="1295400"/>
            <a:ext cx="11151918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/>
              <a:t>Los objetos poseen distintos tipos de propiedades, uno de ellos se conocen como </a:t>
            </a:r>
            <a:r>
              <a:rPr lang="es-AR" i="1" dirty="0"/>
              <a:t>“Accessors properties”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endParaRPr lang="es-A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/>
              <a:t>El mismo, posee la particularidad de cambiar el comportamiento estándar de [get] y [put]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endParaRPr lang="es-A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/>
              <a:t>En ocasiones queremos valores basados en otros valores, para esto los data accessors son bastante útiles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endParaRPr lang="es-AR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/>
              <a:t>Para crearlos, usamos los keywords get y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E267A-E72A-45A5-A663-A38691C6287C}"/>
              </a:ext>
            </a:extLst>
          </p:cNvPr>
          <p:cNvSpPr txBox="1"/>
          <p:nvPr/>
        </p:nvSpPr>
        <p:spPr>
          <a:xfrm>
            <a:off x="1258153" y="3596842"/>
            <a:ext cx="3832007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400" dirty="0"/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Persona {</a:t>
            </a:r>
          </a:p>
          <a:p>
            <a:r>
              <a:rPr lang="es-AR" sz="2400" dirty="0"/>
              <a:t>  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nombre(){</a:t>
            </a:r>
          </a:p>
          <a:p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 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this._nombre;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s-419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 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nombre(nom){</a:t>
            </a:r>
          </a:p>
          <a:p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this._nombre = nom;</a:t>
            </a: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4D11E-D8D7-4FBE-9C0A-71C3A627AFA8}"/>
              </a:ext>
            </a:extLst>
          </p:cNvPr>
          <p:cNvSpPr/>
          <p:nvPr/>
        </p:nvSpPr>
        <p:spPr>
          <a:xfrm>
            <a:off x="6918757" y="3925610"/>
            <a:ext cx="4206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ramon = </a:t>
            </a:r>
            <a:r>
              <a:rPr lang="es-419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Persona();</a:t>
            </a: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ramon.nombre = </a:t>
            </a:r>
            <a:r>
              <a:rPr lang="es-419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“Ramón”</a:t>
            </a:r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41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console.log(ramon.nombre);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4457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Funciones Arrow</a:t>
            </a:r>
            <a:r>
              <a:rPr lang="es-AR" b="1" dirty="0"/>
              <a:t> </a:t>
            </a:r>
            <a:endParaRPr lang="es-AR" alt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2199" y="1274534"/>
            <a:ext cx="10932480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La expresión de función flecha tiene una sintaxis más corta que una expresión de función convencional.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Las funciones flecha siempre son anónimas.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Estas funciones son funciones no relacionadas con métodos y no pueden ser usadas como constructores.</a:t>
            </a:r>
          </a:p>
        </p:txBody>
      </p:sp>
      <p:pic>
        <p:nvPicPr>
          <p:cNvPr id="1026" name="Picture 2" descr="https://edteam-media.s3.amazonaws.com/blogs/original/d7917c74-9eb9-495e-bd1f-2f9a2a6a3895.png">
            <a:extLst>
              <a:ext uri="{FF2B5EF4-FFF2-40B4-BE49-F238E27FC236}">
                <a16:creationId xmlns:a16="http://schemas.microsoft.com/office/drawing/2014/main" id="{006CB5A8-6C4E-4D37-B5F0-3F9932AA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90" y="2924147"/>
            <a:ext cx="6490335" cy="364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3306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Template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7281" y="2819065"/>
            <a:ext cx="6061753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b="1" dirty="0">
                <a:solidFill>
                  <a:srgbClr val="000000"/>
                </a:solidFill>
                <a:highlight>
                  <a:srgbClr val="FFFFFF"/>
                </a:highlight>
              </a:rPr>
              <a:t>Ejemplos</a:t>
            </a:r>
          </a:p>
          <a:p>
            <a:pPr algn="ctr"/>
            <a:endParaRPr lang="es-AR" sz="16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`cadena de texto` </a:t>
            </a:r>
          </a:p>
          <a:p>
            <a:pPr algn="ctr"/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‘cadena de texto’ </a:t>
            </a:r>
          </a:p>
          <a:p>
            <a:pPr algn="ctr"/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“cadena de texto”</a:t>
            </a:r>
          </a:p>
          <a:p>
            <a:pPr algn="ctr"/>
            <a:endParaRPr lang="es-AR" sz="16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`línea 1 de la cadena de texto</a:t>
            </a:r>
          </a:p>
          <a:p>
            <a:pPr algn="ctr"/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línea 2 de la cadena de texto`</a:t>
            </a:r>
          </a:p>
          <a:p>
            <a:pPr algn="ctr"/>
            <a:endParaRPr lang="es-AR" sz="16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`cadena de texto ${variable} texto`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199" y="1274534"/>
            <a:ext cx="990437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Los template string son literales de texto que habilitan el uso de expresiones incrustadas.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Es posible utilizar cadenas de texto de más de una línea, y funcionalidades de interpolación de </a:t>
            </a:r>
          </a:p>
          <a:p>
            <a:pPr>
              <a:buClr>
                <a:srgbClr val="0070C0"/>
              </a:buClr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cadenas de texto con ellas</a:t>
            </a:r>
          </a:p>
        </p:txBody>
      </p:sp>
    </p:spTree>
    <p:extLst>
      <p:ext uri="{BB962C8B-B14F-4D97-AF65-F5344CB8AC3E}">
        <p14:creationId xmlns:p14="http://schemas.microsoft.com/office/powerpoint/2010/main" val="356524382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JavaScript – Storage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5021" y="3213587"/>
            <a:ext cx="6061753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600" b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localStorage.setItem(</a:t>
            </a:r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'algo'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'Guarde algo'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b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console.log(localStorage[</a:t>
            </a:r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'algo'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s-A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AR" sz="1600" b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Delete</a:t>
            </a:r>
          </a:p>
          <a:p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localStorage.removeItem(</a:t>
            </a:r>
            <a:r>
              <a:rPr lang="es-AR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'algo'</a:t>
            </a:r>
            <a:r>
              <a:rPr lang="es-A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199" y="1274534"/>
            <a:ext cx="10882723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Son estructuras clave-valor que guardan información del lado del cliente.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ä"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La diferencia entre Local Storage y Session Storage es que la primera no tiene fecha de expiración y la </a:t>
            </a:r>
          </a:p>
          <a:p>
            <a:pPr>
              <a:buClr>
                <a:srgbClr val="0070C0"/>
              </a:buClr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segunda solo será válida para la ventana actual en la que estamos navegando y solo son accesibles para </a:t>
            </a:r>
          </a:p>
          <a:p>
            <a:pPr>
              <a:buClr>
                <a:srgbClr val="0070C0"/>
              </a:buClr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</a:rPr>
              <a:t>el dominio actual. Ambas pueden ser eliminadas si se limpia la información guardada en el navegador.</a:t>
            </a:r>
          </a:p>
        </p:txBody>
      </p:sp>
    </p:spTree>
    <p:extLst>
      <p:ext uri="{BB962C8B-B14F-4D97-AF65-F5344CB8AC3E}">
        <p14:creationId xmlns:p14="http://schemas.microsoft.com/office/powerpoint/2010/main" val="237742001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Links Útiles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198" y="1419016"/>
            <a:ext cx="10969429" cy="3151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034C8"/>
              </a:buClr>
              <a:buNone/>
            </a:pPr>
            <a:r>
              <a:rPr lang="es-PE" sz="3200" b="1" dirty="0">
                <a:solidFill>
                  <a:schemeClr val="tx1"/>
                </a:solidFill>
              </a:rPr>
              <a:t>Libros:</a:t>
            </a:r>
            <a:endParaRPr lang="es-PE" sz="2400" b="1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AR" sz="2400" dirty="0">
                <a:solidFill>
                  <a:schemeClr val="tx1"/>
                </a:solidFill>
                <a:hlinkClick r:id="rId3"/>
              </a:rPr>
              <a:t>https://openlibra.com/es/book/download/introduccion-a-javascript</a:t>
            </a:r>
            <a:endParaRPr lang="es-AR" sz="24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endParaRPr lang="es-419" sz="18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419" sz="3200" b="1" dirty="0">
                <a:solidFill>
                  <a:schemeClr val="tx1"/>
                </a:solidFill>
              </a:rPr>
              <a:t>Curso completo – JavaScript </a:t>
            </a:r>
            <a:r>
              <a:rPr lang="es-419" sz="1400" i="1" dirty="0">
                <a:solidFill>
                  <a:schemeClr val="tx1"/>
                </a:solidFill>
              </a:rPr>
              <a:t>(Video de 7 horas y media)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800" dirty="0">
                <a:solidFill>
                  <a:schemeClr val="tx1"/>
                </a:solidFill>
                <a:hlinkClick r:id="rId4"/>
              </a:rPr>
              <a:t>https://www.youtube.com/watch?v=seaq4UxKNHU</a:t>
            </a:r>
            <a:endParaRPr lang="es-419" sz="1800" dirty="0">
              <a:solidFill>
                <a:schemeClr val="tx1"/>
              </a:solidFill>
            </a:endParaRP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endParaRPr lang="es-419" sz="1800" dirty="0">
              <a:solidFill>
                <a:schemeClr val="tx1"/>
              </a:solidFill>
            </a:endParaRPr>
          </a:p>
          <a:p>
            <a:pPr marL="0" indent="0">
              <a:buClr>
                <a:srgbClr val="1034C8"/>
              </a:buClr>
              <a:buNone/>
            </a:pPr>
            <a:r>
              <a:rPr lang="es-419" sz="3200" b="1" dirty="0">
                <a:solidFill>
                  <a:schemeClr val="tx1"/>
                </a:solidFill>
              </a:rPr>
              <a:t>Curso de Javascript </a:t>
            </a:r>
            <a:r>
              <a:rPr lang="es-419" sz="1400" i="1" dirty="0">
                <a:solidFill>
                  <a:schemeClr val="tx1"/>
                </a:solidFill>
              </a:rPr>
              <a:t>(Gratis y Certificado por Edutin Academy, deben registrarse)</a:t>
            </a:r>
          </a:p>
          <a:p>
            <a:pPr>
              <a:buClr>
                <a:srgbClr val="1034C8"/>
              </a:buClr>
              <a:buFont typeface="Wingdings" panose="05000000000000000000" pitchFamily="2" charset="2"/>
              <a:buChar char="ä"/>
            </a:pPr>
            <a:r>
              <a:rPr lang="es-419" sz="1800" dirty="0">
                <a:solidFill>
                  <a:schemeClr val="tx1"/>
                </a:solidFill>
                <a:hlinkClick r:id="rId5"/>
              </a:rPr>
              <a:t>https://edutin.com/curso-de-javascript-4284</a:t>
            </a:r>
            <a:endParaRPr lang="es-419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2612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hoot! brand guidelines | Kahoo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7054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odos los trabajos de Homer Simpson de la A a la Z | Memes de los simpson,  Homero gordo, Los simpsons">
            <a:extLst>
              <a:ext uri="{FF2B5EF4-FFF2-40B4-BE49-F238E27FC236}">
                <a16:creationId xmlns:a16="http://schemas.microsoft.com/office/drawing/2014/main" id="{36C236C4-E386-4D80-9158-10357330F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0" y="1630479"/>
            <a:ext cx="6652260" cy="38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162F97-12EB-4E0E-AA12-1860071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99" y="1021081"/>
            <a:ext cx="11151918" cy="609398"/>
          </a:xfrm>
        </p:spPr>
        <p:txBody>
          <a:bodyPr/>
          <a:lstStyle/>
          <a:p>
            <a:pPr algn="ctr"/>
            <a:r>
              <a:rPr lang="es-AR" b="1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320984873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18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¿Preguntas?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2" y="1391769"/>
            <a:ext cx="7696803" cy="50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87675"/>
            <a:ext cx="12192000" cy="664797"/>
          </a:xfrm>
        </p:spPr>
        <p:txBody>
          <a:bodyPr/>
          <a:lstStyle/>
          <a:p>
            <a:pPr algn="ctr"/>
            <a:r>
              <a:rPr lang="es-AR" alt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5671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– Por la mañana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9247" y="1224421"/>
            <a:ext cx="11151918" cy="540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05971" marR="0" lvl="0" indent="-3059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11:00 </a:t>
            </a:r>
            <a:r>
              <a:rPr lang="es-AR" sz="28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- 12:30hs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sz="2400" dirty="0" smtClean="0"/>
              <a:t>HTML</a:t>
            </a:r>
            <a:endParaRPr lang="es-E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12:30-12:40 </a:t>
            </a:r>
            <a:r>
              <a:rPr lang="es-AR" sz="28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400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Coffee</a:t>
            </a:r>
            <a:r>
              <a:rPr lang="es-AR" sz="24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Break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12:40-14:00 </a:t>
            </a:r>
            <a:r>
              <a:rPr lang="es-AR" sz="28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400" dirty="0">
                <a:sym typeface="Quattrocento Sans"/>
              </a:rPr>
              <a:t>CSS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sz="2400" dirty="0" smtClean="0">
                <a:sym typeface="Quattrocento Sans"/>
              </a:rPr>
              <a:t>Laboratorio </a:t>
            </a:r>
            <a:r>
              <a:rPr lang="es-ES" sz="2400" dirty="0">
                <a:sym typeface="Quattrocento Sans"/>
              </a:rPr>
              <a:t>HTML </a:t>
            </a:r>
            <a:r>
              <a:rPr lang="es-ES" sz="2400" dirty="0" smtClean="0">
                <a:sym typeface="Quattrocento Sans"/>
              </a:rPr>
              <a:t>básico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14:00-15:00 </a:t>
            </a:r>
            <a:r>
              <a:rPr lang="es-AR" sz="28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Almuerzo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endParaRPr lang="es-AR" sz="2400" dirty="0">
              <a:sym typeface="Quattrocento Sans"/>
            </a:endParaRP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endParaRPr dirty="0">
              <a:sym typeface="Quattrocento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D0D1D3"/>
              </a:clrFrom>
              <a:clrTo>
                <a:srgbClr val="D0D1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051" r="15959" b="21881"/>
          <a:stretch/>
        </p:blipFill>
        <p:spPr>
          <a:xfrm>
            <a:off x="6367675" y="4750205"/>
            <a:ext cx="1197278" cy="1203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58" y="2168181"/>
            <a:ext cx="1055754" cy="105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07" y="837999"/>
            <a:ext cx="2375080" cy="1781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98" y="3223935"/>
            <a:ext cx="2375080" cy="1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– Por la tarde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9247" y="1447801"/>
            <a:ext cx="11151918" cy="50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400" b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15:00 </a:t>
            </a:r>
            <a:r>
              <a:rPr lang="es-AR" sz="24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- 15:30hs</a:t>
            </a:r>
            <a:endParaRPr lang="es-AR" sz="2400" b="1" dirty="0"/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sz="2000" dirty="0">
                <a:sym typeface="Quattrocento Sans"/>
              </a:rPr>
              <a:t>Laboratorio HTML básico</a:t>
            </a:r>
            <a:endParaRPr lang="es-AR"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15:30-17:00 </a:t>
            </a:r>
            <a:r>
              <a:rPr lang="es-AR" sz="24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sz="2000" dirty="0">
                <a:sym typeface="Quattrocento Sans"/>
              </a:rPr>
              <a:t>Introducción a JavaScript Básico</a:t>
            </a:r>
          </a:p>
          <a:p>
            <a:pPr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17:00-17:10 </a:t>
            </a:r>
            <a:r>
              <a:rPr lang="es-AR" sz="24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000" dirty="0" err="1">
                <a:sym typeface="Quattrocento Sans"/>
              </a:rPr>
              <a:t>Coffee</a:t>
            </a:r>
            <a:r>
              <a:rPr lang="es-AR" sz="2000" dirty="0">
                <a:sym typeface="Quattrocento Sans"/>
              </a:rPr>
              <a:t> Break</a:t>
            </a:r>
          </a:p>
          <a:p>
            <a:pPr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15:10 </a:t>
            </a:r>
            <a:r>
              <a:rPr lang="es-AR" sz="24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- 18:30hs</a:t>
            </a:r>
            <a:endParaRPr lang="es-AR" sz="2400" b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sz="2000" dirty="0">
                <a:sym typeface="Quattrocento Sans"/>
              </a:rPr>
              <a:t>Laboratorio sobre el ejercicio anterior</a:t>
            </a:r>
          </a:p>
          <a:p>
            <a:pPr lvl="0"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18:30 </a:t>
            </a:r>
            <a:r>
              <a:rPr lang="es-AR" sz="2400" b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4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Fin del día</a:t>
            </a:r>
            <a:endParaRPr sz="2400" b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  <a:p>
            <a:pPr marL="305971" marR="0" lvl="0" indent="-144236" algn="l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810" y="5312746"/>
            <a:ext cx="1823189" cy="1360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527" y="3089058"/>
            <a:ext cx="1055754" cy="10557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67" y="1447801"/>
            <a:ext cx="2375080" cy="1781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67" y="4079740"/>
            <a:ext cx="2375080" cy="1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0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del Módulo</a:t>
            </a:r>
            <a:endParaRPr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2150" y="1166842"/>
            <a:ext cx="10444163" cy="44783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altLang="es-AR" sz="2800" dirty="0"/>
              <a:t>Entender la </a:t>
            </a:r>
            <a:r>
              <a:rPr lang="es-419" altLang="es-AR" sz="2800" b="1" dirty="0"/>
              <a:t>importancia del Front-</a:t>
            </a:r>
            <a:r>
              <a:rPr lang="es-419" altLang="es-AR" sz="2800" b="1" dirty="0" err="1"/>
              <a:t>End</a:t>
            </a:r>
            <a:r>
              <a:rPr lang="es-419" altLang="es-AR" sz="2800" b="1" dirty="0"/>
              <a:t> </a:t>
            </a:r>
            <a:r>
              <a:rPr lang="es-419" altLang="es-AR" sz="2800" dirty="0"/>
              <a:t>para el correcto desarrollo de software</a:t>
            </a:r>
            <a:endParaRPr lang="es-AR" altLang="es-AR" sz="2800" dirty="0"/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Conocer el lenguaje </a:t>
            </a:r>
            <a:r>
              <a:rPr lang="es-AR" altLang="es-AR" sz="2800" b="1" dirty="0"/>
              <a:t>HTML</a:t>
            </a:r>
            <a:r>
              <a:rPr lang="es-AR" altLang="es-AR" sz="2800" dirty="0"/>
              <a:t> para realizar el </a:t>
            </a:r>
            <a:r>
              <a:rPr lang="es-AR" altLang="es-AR" sz="2800" b="1" dirty="0"/>
              <a:t>maquetado</a:t>
            </a:r>
            <a:r>
              <a:rPr lang="es-AR" altLang="es-AR" sz="2800" dirty="0"/>
              <a:t> de una página web</a:t>
            </a:r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Aprender el lenguaje </a:t>
            </a:r>
            <a:r>
              <a:rPr lang="es-AR" altLang="es-AR" sz="2800" b="1" dirty="0" err="1"/>
              <a:t>CSS</a:t>
            </a:r>
            <a:r>
              <a:rPr lang="es-AR" altLang="es-AR" sz="2800" dirty="0"/>
              <a:t> para imprimir </a:t>
            </a:r>
            <a:r>
              <a:rPr lang="es-AR" altLang="es-AR" sz="2800" b="1" dirty="0"/>
              <a:t>estilo</a:t>
            </a:r>
            <a:r>
              <a:rPr lang="es-AR" altLang="es-AR" sz="2800" dirty="0"/>
              <a:t> </a:t>
            </a:r>
            <a:r>
              <a:rPr lang="es-AR" altLang="es-AR" sz="2800" b="1" dirty="0"/>
              <a:t>y</a:t>
            </a:r>
            <a:r>
              <a:rPr lang="es-AR" altLang="es-AR" sz="2800" dirty="0"/>
              <a:t> </a:t>
            </a:r>
            <a:r>
              <a:rPr lang="es-AR" altLang="es-AR" sz="2800" b="1" dirty="0"/>
              <a:t>presentación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Conocer </a:t>
            </a:r>
            <a:r>
              <a:rPr lang="es-AR" altLang="es-AR" sz="2800" b="1" dirty="0"/>
              <a:t>Javascript</a:t>
            </a:r>
            <a:r>
              <a:rPr lang="es-AR" altLang="es-AR" sz="2800" dirty="0"/>
              <a:t> para darle </a:t>
            </a:r>
            <a:r>
              <a:rPr lang="es-AR" altLang="es-AR" sz="2800" b="1" dirty="0"/>
              <a:t>comportamiento</a:t>
            </a:r>
            <a:r>
              <a:rPr lang="es-AR" altLang="es-AR" sz="2800" dirty="0"/>
              <a:t> a una página web</a:t>
            </a:r>
          </a:p>
          <a:p>
            <a:pPr marL="0" indent="0">
              <a:buNone/>
            </a:pPr>
            <a:endParaRPr lang="es-AR" altLang="es-A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 sz="2800" b="1" dirty="0"/>
              <a:t>Combinar</a:t>
            </a:r>
            <a:r>
              <a:rPr lang="es-AR" altLang="es-AR" sz="2800" dirty="0"/>
              <a:t> HTML, CSS y Javascript para desarrollar páginas y aplicaciones web atractivas e interactivas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 sz="2800" b="1" dirty="0"/>
              <a:t>Ejercitar</a:t>
            </a:r>
            <a:r>
              <a:rPr lang="es-AR" altLang="es-AR" sz="2800" dirty="0"/>
              <a:t> lo aprendido utilizando herramientas utilizadas diariamente en </a:t>
            </a:r>
            <a:r>
              <a:rPr lang="es-AR" altLang="es-AR" sz="2800" dirty="0" err="1"/>
              <a:t>.Net</a:t>
            </a: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22655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I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2.xml><?xml version="1.0" encoding="utf-8"?>
<a:theme xmlns:a="http://schemas.openxmlformats.org/drawingml/2006/main" name="Baufest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3F3F3F"/>
    </a:dk2>
    <a:lt2>
      <a:srgbClr val="F2F2F2"/>
    </a:lt2>
    <a:accent1>
      <a:srgbClr val="00AEEF"/>
    </a:accent1>
    <a:accent2>
      <a:srgbClr val="8CC600"/>
    </a:accent2>
    <a:accent3>
      <a:srgbClr val="FF8A00"/>
    </a:accent3>
    <a:accent4>
      <a:srgbClr val="FF0097"/>
    </a:accent4>
    <a:accent5>
      <a:srgbClr val="0071BC"/>
    </a:accent5>
    <a:accent6>
      <a:srgbClr val="910091"/>
    </a:accent6>
    <a:hlink>
      <a:srgbClr val="0071BC"/>
    </a:hlink>
    <a:folHlink>
      <a:srgbClr val="0071B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TG Asset File" ma:contentTypeID="0x0101009F858E1B7D9342B795C788B53F54E1380091B2ACDBF8CC8745AF6BBB268F89ECBF" ma:contentTypeVersion="1" ma:contentTypeDescription="Crear nuevo documento." ma:contentTypeScope="" ma:versionID="b775c03566686602620a201f6744a4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e5351508-46ca-4454-b07c-bc767568d5f1" ContentTypeId="0x0101009F858E1B7D9342B795C788B53F54E138" PreviousValue="false"/>
</file>

<file path=customXml/item3.xml><?xml version="1.0" encoding="utf-8"?>
<?mso-contentType ?>
<spe:Receivers xmlns:spe="http://schemas.microsoft.com/sharepoint/events">
  <Receiver>
    <Name/>
    <Synchronization>Asynchronous</Synchronization>
    <Type>10001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  <Receiver>
    <Name/>
    <Synchronization>Asynchronous</Synchronization>
    <Type>10002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08E0F4-FE14-4B82-B27A-0E40833F2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7799AE-5935-4791-AB97-7DFEB3E9DB4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0B50B75D-243C-457B-8958-4F95BD31B0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FA0A707-7857-4B74-A994-42FA3B6A961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2C8098EC-BD0F-4988-8F2F-6892F80F8076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71815</TotalTime>
  <Words>5633</Words>
  <Application>Microsoft Office PowerPoint</Application>
  <PresentationFormat>Widescreen</PresentationFormat>
  <Paragraphs>950</Paragraphs>
  <Slides>68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Arial</vt:lpstr>
      <vt:lpstr>Calibri</vt:lpstr>
      <vt:lpstr>Century Gothic</vt:lpstr>
      <vt:lpstr>Consolas</vt:lpstr>
      <vt:lpstr>Courier New</vt:lpstr>
      <vt:lpstr>Quattrocento Sans</vt:lpstr>
      <vt:lpstr>Segoe Pro Light</vt:lpstr>
      <vt:lpstr>Segoe UI</vt:lpstr>
      <vt:lpstr>Segoe UI Light</vt:lpstr>
      <vt:lpstr>Segoe UI Semibold</vt:lpstr>
      <vt:lpstr>Wingdings</vt:lpstr>
      <vt:lpstr>PEI</vt:lpstr>
      <vt:lpstr>Baufest</vt:lpstr>
      <vt:lpstr>PowerPoint Presentation</vt:lpstr>
      <vt:lpstr>Sobre el Instructor</vt:lpstr>
      <vt:lpstr>Sobre el colaborador</vt:lpstr>
      <vt:lpstr>Sobre la colaboradora</vt:lpstr>
      <vt:lpstr>Sobre la colaboradora</vt:lpstr>
      <vt:lpstr>PowerPoint Presentation</vt:lpstr>
      <vt:lpstr>Agenda – Por la mañana</vt:lpstr>
      <vt:lpstr>Agenda – Por la tarde</vt:lpstr>
      <vt:lpstr>Objetivos del Módulo</vt:lpstr>
      <vt:lpstr>PowerPoint Presentation</vt:lpstr>
      <vt:lpstr>Separación de Estructura, Presentación y Comportamiento</vt:lpstr>
      <vt:lpstr>Lenguaje HTML y Conceptos Básicos</vt:lpstr>
      <vt:lpstr>Lenguaje HTML y Conceptos Básicos</vt:lpstr>
      <vt:lpstr>Lenguaje HTML y Conceptos Básicos</vt:lpstr>
      <vt:lpstr>Elementos HTML Básicos</vt:lpstr>
      <vt:lpstr>Elementos HTML Básicos</vt:lpstr>
      <vt:lpstr>Elementos HTML Básicos</vt:lpstr>
      <vt:lpstr>Elementos HTML Básicos </vt:lpstr>
      <vt:lpstr>Elementos HTML Básicos </vt:lpstr>
      <vt:lpstr>Elementos HTML Básicos </vt:lpstr>
      <vt:lpstr>Elementos HTML Básicos </vt:lpstr>
      <vt:lpstr>Formularios</vt:lpstr>
      <vt:lpstr>Formularios</vt:lpstr>
      <vt:lpstr>Formularios</vt:lpstr>
      <vt:lpstr>Formularios</vt:lpstr>
      <vt:lpstr>PowerPoint Presentation</vt:lpstr>
      <vt:lpstr>PowerPoint Presentation</vt:lpstr>
      <vt:lpstr>CSS y Conceptos Básicos</vt:lpstr>
      <vt:lpstr>Reglas de Estilo CSS – Declaración</vt:lpstr>
      <vt:lpstr>Reglas de Estilo CSS – Declaración</vt:lpstr>
      <vt:lpstr>Reglas de Estilo CSS – Declaración</vt:lpstr>
      <vt:lpstr>Reglas de Estilo CSS – Selectores</vt:lpstr>
      <vt:lpstr>Reglas de Estilo CSS – Selectores</vt:lpstr>
      <vt:lpstr>Reglas de Estilo CSS – Selectores</vt:lpstr>
      <vt:lpstr>Reglas de Estilo CSS – Selectores</vt:lpstr>
      <vt:lpstr>Reglas de Estilo CSS – Selectores</vt:lpstr>
      <vt:lpstr>Reglas de Estilo CSS – Selectores</vt:lpstr>
      <vt:lpstr>Reglas de Estilo CSS – Selectores</vt:lpstr>
      <vt:lpstr>Reglas de Estilo CSS – Propiedades CSS</vt:lpstr>
      <vt:lpstr>Estilos en Cascada</vt:lpstr>
      <vt:lpstr>Estilos en Cascada</vt:lpstr>
      <vt:lpstr>Estilos en Cascada</vt:lpstr>
      <vt:lpstr>Libros y cursos</vt:lpstr>
      <vt:lpstr>PowerPoint Presentation</vt:lpstr>
      <vt:lpstr>Ejercicio</vt:lpstr>
      <vt:lpstr>PowerPoint Presentation</vt:lpstr>
      <vt:lpstr>Lenguaje JavaScript y Conceptos Básicos</vt:lpstr>
      <vt:lpstr>Lenguaje JavaScript y Conceptos Básicos</vt:lpstr>
      <vt:lpstr>Lenguaje JavaScript y Conceptos Básicos</vt:lpstr>
      <vt:lpstr>Lenguaje JavaScript y Conceptos Básicos</vt:lpstr>
      <vt:lpstr>Lenguaje JavaScript y Conceptos Básicos</vt:lpstr>
      <vt:lpstr>Lenguaje JavaScript y Conceptos Básicos</vt:lpstr>
      <vt:lpstr>JavaScript – Selectores</vt:lpstr>
      <vt:lpstr>JavaScript – Eventos</vt:lpstr>
      <vt:lpstr>JavaScript – Listeners</vt:lpstr>
      <vt:lpstr>JavaScript – Objetos</vt:lpstr>
      <vt:lpstr>JavaScript – Clases</vt:lpstr>
      <vt:lpstr>JavaScript – Herencia</vt:lpstr>
      <vt:lpstr>JavaScript – Métodos estáticos</vt:lpstr>
      <vt:lpstr>JavaScript – Accessors </vt:lpstr>
      <vt:lpstr>JavaScript – Funciones Arrow </vt:lpstr>
      <vt:lpstr>JavaScript – Template String</vt:lpstr>
      <vt:lpstr>JavaScript – Storage</vt:lpstr>
      <vt:lpstr>Links Útiles</vt:lpstr>
      <vt:lpstr>PowerPoint Presentation</vt:lpstr>
      <vt:lpstr>Ejercicio</vt:lpstr>
      <vt:lpstr>¿Preguntas?</vt:lpstr>
      <vt:lpstr>¡Muchas Gracias!</vt:lpstr>
    </vt:vector>
  </TitlesOfParts>
  <Company>baufest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</dc:title>
  <dc:creator>fmagallanes</dc:creator>
  <cp:keywords/>
  <dc:description/>
  <cp:lastModifiedBy>David Alejandro Laucella</cp:lastModifiedBy>
  <cp:revision>1513</cp:revision>
  <dcterms:created xsi:type="dcterms:W3CDTF">2013-09-25T20:22:51Z</dcterms:created>
  <dcterms:modified xsi:type="dcterms:W3CDTF">2020-09-14T17:55:47Z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0x0101009F858E1B7D9342B795C788B53F54E1380091B2ACDBF8CC8745AF6BBB268F89ECBF</vt:lpwstr>
  </property>
  <property fmtid="{D5CDD505-2E9C-101B-9397-08002B2CF9AE}" pid="3" name="TaxKeyword">
    <vt:lpwstr>274;#Yammer|11111111-1111-1111-1111-111111111111;#273;#Office 365|11111111-1111-1111-1111-111111111111;#276;#SharePoint|11111111-1111-1111-1111-111111111111</vt:lpwstr>
  </property>
  <property fmtid="{D5CDD505-2E9C-101B-9397-08002B2CF9AE}" pid="4" name="Audiences">
    <vt:lpwstr/>
  </property>
  <property fmtid="{D5CDD505-2E9C-101B-9397-08002B2CF9AE}" pid="5" name="Capabilities">
    <vt:lpwstr/>
  </property>
  <property fmtid="{D5CDD505-2E9C-101B-9397-08002B2CF9AE}" pid="6" name="Region">
    <vt:lpwstr/>
  </property>
  <property fmtid="{D5CDD505-2E9C-101B-9397-08002B2CF9AE}" pid="7" name="Segments">
    <vt:lpwstr/>
  </property>
  <property fmtid="{D5CDD505-2E9C-101B-9397-08002B2CF9AE}" pid="8" name="Confidentiality">
    <vt:lpwstr>21;#Microsoft confidential|461efa83-0283-486a-a8d5-943328f3693f</vt:lpwstr>
  </property>
  <property fmtid="{D5CDD505-2E9C-101B-9397-08002B2CF9AE}" pid="9" name="ActivitiesAndPrograms">
    <vt:lpwstr>12990;#Microsoft product launch campaigns|e634bb7f-b77b-4305-b346-03da1c4c6f6e;#17801;#customer previews|e2bbe8c6-02ca-433d-b282-9f545cdfab07</vt:lpwstr>
  </property>
  <property fmtid="{D5CDD505-2E9C-101B-9397-08002B2CF9AE}" pid="10" name="Partners">
    <vt:lpwstr/>
  </property>
  <property fmtid="{D5CDD505-2E9C-101B-9397-08002B2CF9AE}" pid="11" name="Groups">
    <vt:lpwstr/>
  </property>
  <property fmtid="{D5CDD505-2E9C-101B-9397-08002B2CF9AE}" pid="12" name="Topics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SMSGDomain">
    <vt:lpwstr>13357;#Microsoft Office Division|998d7cd0-7f52-4d06-a505-529ce4856340;#12156;#SharePoint Marketing Group|38fce096-29c2-492a-80df-81d2fa31b3d6</vt:lpwstr>
  </property>
  <property fmtid="{D5CDD505-2E9C-101B-9397-08002B2CF9AE}" pid="16" name="Competitors">
    <vt:lpwstr/>
  </property>
  <property fmtid="{D5CDD505-2E9C-101B-9397-08002B2CF9AE}" pid="17" name="BusinessArchitecture">
    <vt:lpwstr/>
  </property>
  <property fmtid="{D5CDD505-2E9C-101B-9397-08002B2CF9AE}" pid="18" name="Products">
    <vt:lpwstr>10899;#Microsoft Office|3a4e9862-cdce-4bdc-8664-91038e3eb1e9;#16039;#Microsoft Office future versions|b77148c7-a73d-44bc-a163-bb7920270559;#14528;#Microsoft SharePoint|58fdf744-ba0b-4be8-990e-0d9024c872fd;#18186;#Microsoft SharePoint Server 2013 (Version)</vt:lpwstr>
  </property>
  <property fmtid="{D5CDD505-2E9C-101B-9397-08002B2CF9AE}" pid="19" name="_dlc_policyId">
    <vt:lpwstr/>
  </property>
  <property fmtid="{D5CDD505-2E9C-101B-9397-08002B2CF9AE}" pid="20" name="ItemRetentionFormula">
    <vt:lpwstr/>
  </property>
  <property fmtid="{D5CDD505-2E9C-101B-9397-08002B2CF9AE}" pid="21" name="ItemType">
    <vt:lpwstr>10070;#presentation slides|3ba3fe7b-e0a0-4921-8b33-d25a05c69d10</vt:lpwstr>
  </property>
  <property fmtid="{D5CDD505-2E9C-101B-9397-08002B2CF9AE}" pid="22" name="LastUpdatedByBatchTagging">
    <vt:bool>false</vt:bool>
  </property>
  <property fmtid="{D5CDD505-2E9C-101B-9397-08002B2CF9AE}" pid="23" name="Languages">
    <vt:lpwstr/>
  </property>
  <property fmtid="{D5CDD505-2E9C-101B-9397-08002B2CF9AE}" pid="24" name="_dlc_DocIdItemGuid">
    <vt:lpwstr>1a6e5196-2108-4f34-a645-44c6da67e10a</vt:lpwstr>
  </property>
  <property fmtid="{D5CDD505-2E9C-101B-9397-08002B2CF9AE}" pid="25" name="WorkflowCreationPath">
    <vt:lpwstr>d3765c0c-e2b5-4307-934b-d5d862e93ab3,3;d3765c0c-e2b5-4307-934b-d5d862e93ab3,3;</vt:lpwstr>
  </property>
  <property fmtid="{D5CDD505-2E9C-101B-9397-08002B2CF9AE}" pid="26" name="IsMyDocuments">
    <vt:bool>true</vt:bool>
  </property>
  <property fmtid="{D5CDD505-2E9C-101B-9397-08002B2CF9AE}" pid="27" name="WorkflowChangePath">
    <vt:lpwstr>d3765c0c-e2b5-4307-934b-d5d862e93ab3,4;d3765c0c-e2b5-4307-934b-d5d862e93ab3,4;d3765c0c-e2b5-4307-934b-d5d862e93ab3,9;d3765c0c-e2b5-4307-934b-d5d862e93ab3,9;d3765c0c-e2b5-4307-934b-d5d862e93ab3,14;d3765c0c-e2b5-4307-934b-d5d862e93ab3,20;</vt:lpwstr>
  </property>
  <property fmtid="{D5CDD505-2E9C-101B-9397-08002B2CF9AE}" pid="28" name="messageframeworktype">
    <vt:lpwstr/>
  </property>
  <property fmtid="{D5CDD505-2E9C-101B-9397-08002B2CF9AE}" pid="29" name="SMSGTags">
    <vt:lpwstr/>
  </property>
  <property fmtid="{D5CDD505-2E9C-101B-9397-08002B2CF9AE}" pid="30" name="EnterpriseDomainTags">
    <vt:lpwstr/>
  </property>
  <property fmtid="{D5CDD505-2E9C-101B-9397-08002B2CF9AE}" pid="31" name="EnterpriseDomainTagsTaxHTField0">
    <vt:lpwstr/>
  </property>
  <property fmtid="{D5CDD505-2E9C-101B-9397-08002B2CF9AE}" pid="32" name="_docset_NoMedatataSyncRequired">
    <vt:lpwstr>False</vt:lpwstr>
  </property>
  <property fmtid="{D5CDD505-2E9C-101B-9397-08002B2CF9AE}" pid="33" name="SMSGTagsTaxHTField0">
    <vt:lpwstr/>
  </property>
  <property fmtid="{D5CDD505-2E9C-101B-9397-08002B2CF9AE}" pid="34" name="TaxCatchAll">
    <vt:lpwstr>11;#Office 365;#3;#Yammer;#14;#SharePoint</vt:lpwstr>
  </property>
  <property fmtid="{D5CDD505-2E9C-101B-9397-08002B2CF9AE}" pid="35" name="TaxKeywordTaxHTField">
    <vt:lpwstr>Office 365|11111111-1111-1111-1111-111111111111;Yammer|11111111-1111-1111-1111-111111111111;SharePoint|11111111-1111-1111-1111-111111111111</vt:lpwstr>
  </property>
</Properties>
</file>