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  <p:sldMasterId id="2147483692" r:id="rId7"/>
  </p:sldMasterIdLst>
  <p:notesMasterIdLst>
    <p:notesMasterId r:id="rId100"/>
  </p:notesMasterIdLst>
  <p:handoutMasterIdLst>
    <p:handoutMasterId r:id="rId101"/>
  </p:handoutMasterIdLst>
  <p:sldIdLst>
    <p:sldId id="585" r:id="rId8"/>
    <p:sldId id="259" r:id="rId9"/>
    <p:sldId id="719" r:id="rId10"/>
    <p:sldId id="745" r:id="rId11"/>
    <p:sldId id="686" r:id="rId12"/>
    <p:sldId id="718" r:id="rId13"/>
    <p:sldId id="590" r:id="rId14"/>
    <p:sldId id="589" r:id="rId15"/>
    <p:sldId id="592" r:id="rId16"/>
    <p:sldId id="702" r:id="rId17"/>
    <p:sldId id="703" r:id="rId18"/>
    <p:sldId id="600" r:id="rId19"/>
    <p:sldId id="601" r:id="rId20"/>
    <p:sldId id="603" r:id="rId21"/>
    <p:sldId id="593" r:id="rId22"/>
    <p:sldId id="684" r:id="rId23"/>
    <p:sldId id="741" r:id="rId24"/>
    <p:sldId id="742" r:id="rId25"/>
    <p:sldId id="688" r:id="rId26"/>
    <p:sldId id="689" r:id="rId27"/>
    <p:sldId id="608" r:id="rId28"/>
    <p:sldId id="612" r:id="rId29"/>
    <p:sldId id="613" r:id="rId30"/>
    <p:sldId id="616" r:id="rId31"/>
    <p:sldId id="617" r:id="rId32"/>
    <p:sldId id="619" r:id="rId33"/>
    <p:sldId id="620" r:id="rId34"/>
    <p:sldId id="622" r:id="rId35"/>
    <p:sldId id="624" r:id="rId36"/>
    <p:sldId id="621" r:id="rId37"/>
    <p:sldId id="676" r:id="rId38"/>
    <p:sldId id="610" r:id="rId39"/>
    <p:sldId id="630" r:id="rId40"/>
    <p:sldId id="648" r:id="rId41"/>
    <p:sldId id="649" r:id="rId42"/>
    <p:sldId id="646" r:id="rId43"/>
    <p:sldId id="650" r:id="rId44"/>
    <p:sldId id="651" r:id="rId45"/>
    <p:sldId id="699" r:id="rId46"/>
    <p:sldId id="609" r:id="rId47"/>
    <p:sldId id="632" r:id="rId48"/>
    <p:sldId id="633" r:id="rId49"/>
    <p:sldId id="634" r:id="rId50"/>
    <p:sldId id="635" r:id="rId51"/>
    <p:sldId id="697" r:id="rId52"/>
    <p:sldId id="642" r:id="rId53"/>
    <p:sldId id="653" r:id="rId54"/>
    <p:sldId id="654" r:id="rId55"/>
    <p:sldId id="655" r:id="rId56"/>
    <p:sldId id="656" r:id="rId57"/>
    <p:sldId id="657" r:id="rId58"/>
    <p:sldId id="704" r:id="rId59"/>
    <p:sldId id="740" r:id="rId60"/>
    <p:sldId id="743" r:id="rId61"/>
    <p:sldId id="717" r:id="rId62"/>
    <p:sldId id="707" r:id="rId63"/>
    <p:sldId id="721" r:id="rId64"/>
    <p:sldId id="709" r:id="rId65"/>
    <p:sldId id="710" r:id="rId66"/>
    <p:sldId id="711" r:id="rId67"/>
    <p:sldId id="712" r:id="rId68"/>
    <p:sldId id="713" r:id="rId69"/>
    <p:sldId id="714" r:id="rId70"/>
    <p:sldId id="720" r:id="rId71"/>
    <p:sldId id="734" r:id="rId72"/>
    <p:sldId id="735" r:id="rId73"/>
    <p:sldId id="736" r:id="rId74"/>
    <p:sldId id="737" r:id="rId75"/>
    <p:sldId id="738" r:id="rId76"/>
    <p:sldId id="739" r:id="rId77"/>
    <p:sldId id="670" r:id="rId78"/>
    <p:sldId id="673" r:id="rId79"/>
    <p:sldId id="672" r:id="rId80"/>
    <p:sldId id="674" r:id="rId81"/>
    <p:sldId id="744" r:id="rId82"/>
    <p:sldId id="690" r:id="rId83"/>
    <p:sldId id="725" r:id="rId84"/>
    <p:sldId id="678" r:id="rId85"/>
    <p:sldId id="723" r:id="rId86"/>
    <p:sldId id="726" r:id="rId87"/>
    <p:sldId id="727" r:id="rId88"/>
    <p:sldId id="729" r:id="rId89"/>
    <p:sldId id="730" r:id="rId90"/>
    <p:sldId id="732" r:id="rId91"/>
    <p:sldId id="751" r:id="rId92"/>
    <p:sldId id="746" r:id="rId93"/>
    <p:sldId id="747" r:id="rId94"/>
    <p:sldId id="748" r:id="rId95"/>
    <p:sldId id="749" r:id="rId96"/>
    <p:sldId id="750" r:id="rId97"/>
    <p:sldId id="581" r:id="rId98"/>
    <p:sldId id="584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048">
          <p15:clr>
            <a:srgbClr val="A4A3A4"/>
          </p15:clr>
        </p15:guide>
        <p15:guide id="4" orient="horz" pos="731">
          <p15:clr>
            <a:srgbClr val="A4A3A4"/>
          </p15:clr>
        </p15:guide>
        <p15:guide id="5" orient="horz" pos="2216">
          <p15:clr>
            <a:srgbClr val="A4A3A4"/>
          </p15:clr>
        </p15:guide>
        <p15:guide id="6" pos="370">
          <p15:clr>
            <a:srgbClr val="A4A3A4"/>
          </p15:clr>
        </p15:guide>
        <p15:guide id="7" pos="7310">
          <p15:clr>
            <a:srgbClr val="A4A3A4"/>
          </p15:clr>
        </p15:guide>
        <p15:guide id="8" pos="550">
          <p15:clr>
            <a:srgbClr val="A4A3A4"/>
          </p15:clr>
        </p15:guide>
        <p15:guide id="9" orient="horz" pos="3720">
          <p15:clr>
            <a:srgbClr val="A4A3A4"/>
          </p15:clr>
        </p15:guide>
        <p15:guide id="10" orient="horz" pos="2085">
          <p15:clr>
            <a:srgbClr val="A4A3A4"/>
          </p15:clr>
        </p15:guide>
        <p15:guide id="11" orient="horz" pos="2280">
          <p15:clr>
            <a:srgbClr val="A4A3A4"/>
          </p15:clr>
        </p15:guide>
        <p15:guide id="12" orient="horz" pos="3816">
          <p15:clr>
            <a:srgbClr val="A4A3A4"/>
          </p15:clr>
        </p15:guide>
        <p15:guide id="13" pos="24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Stone" initials="MS" lastIdx="1" clrIdx="0">
    <p:extLst>
      <p:ext uri="{19B8F6BF-5375-455C-9EA6-DF929625EA0E}">
        <p15:presenceInfo xmlns:p15="http://schemas.microsoft.com/office/powerpoint/2012/main" userId="S-1-5-21-124525095-708259637-1543119021-935102" providerId="AD"/>
      </p:ext>
    </p:extLst>
  </p:cmAuthor>
  <p:cmAuthor id="2" name="Mary Feil-Jacobs" initials="MFJ" lastIdx="56" clrIdx="1"/>
  <p:cmAuthor id="3" name="Christophe Fiessinger" initials="CF" lastIdx="3" clrIdx="2">
    <p:extLst>
      <p:ext uri="{19B8F6BF-5375-455C-9EA6-DF929625EA0E}">
        <p15:presenceInfo xmlns:p15="http://schemas.microsoft.com/office/powerpoint/2012/main" userId="S-1-5-21-2127521184-1604012920-1887927527-36820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99"/>
    <a:srgbClr val="0071BC"/>
    <a:srgbClr val="7CB6E1"/>
    <a:srgbClr val="F6FFE1"/>
    <a:srgbClr val="0072C6"/>
    <a:srgbClr val="D9D9D9"/>
    <a:srgbClr val="969696"/>
    <a:srgbClr val="33CCFF"/>
    <a:srgbClr val="59A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76825" autoAdjust="0"/>
  </p:normalViewPr>
  <p:slideViewPr>
    <p:cSldViewPr snapToGrid="0" snapToObjects="1">
      <p:cViewPr varScale="1">
        <p:scale>
          <a:sx n="42" d="100"/>
          <a:sy n="42" d="100"/>
        </p:scale>
        <p:origin x="714" y="54"/>
      </p:cViewPr>
      <p:guideLst>
        <p:guide orient="horz" pos="2160"/>
        <p:guide pos="3840"/>
        <p:guide orient="horz" pos="3048"/>
        <p:guide orient="horz" pos="731"/>
        <p:guide orient="horz" pos="2216"/>
        <p:guide pos="370"/>
        <p:guide pos="7310"/>
        <p:guide pos="550"/>
        <p:guide orient="horz" pos="3720"/>
        <p:guide orient="horz" pos="2085"/>
        <p:guide orient="horz" pos="2280"/>
        <p:guide orient="horz" pos="3816"/>
        <p:guide pos="24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 snapToObjects="1">
      <p:cViewPr varScale="1">
        <p:scale>
          <a:sx n="58" d="100"/>
          <a:sy n="58" d="100"/>
        </p:scale>
        <p:origin x="279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102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59" Type="http://schemas.openxmlformats.org/officeDocument/2006/relationships/slide" Target="slides/slide52.xml"/><Relationship Id="rId103" Type="http://schemas.openxmlformats.org/officeDocument/2006/relationships/presProps" Target="pres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6" Type="http://schemas.openxmlformats.org/officeDocument/2006/relationships/tableStyles" Target="tableStyles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viewProps" Target="viewProps.xml"/><Relationship Id="rId7" Type="http://schemas.openxmlformats.org/officeDocument/2006/relationships/slideMaster" Target="slideMasters/slideMaster2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customXml" Target="../customXml/item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notesMaster" Target="notesMasters/notesMaster1.xml"/><Relationship Id="rId105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3" Type="http://schemas.openxmlformats.org/officeDocument/2006/relationships/customXml" Target="../customXml/item3.xml"/><Relationship Id="rId25" Type="http://schemas.openxmlformats.org/officeDocument/2006/relationships/slide" Target="slides/slide18.xml"/><Relationship Id="rId46" Type="http://schemas.openxmlformats.org/officeDocument/2006/relationships/slide" Target="slides/slide39.xml"/><Relationship Id="rId67" Type="http://schemas.openxmlformats.org/officeDocument/2006/relationships/slide" Target="slides/slide6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2AD584-7FEA-4C5B-881E-F9D0981B69D3}" type="doc">
      <dgm:prSet loTypeId="urn:microsoft.com/office/officeart/2005/8/layout/radial1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05B5D15-94CA-4E2B-A48E-2DFF94B53446}">
      <dgm:prSet phldrT="[Text]" custT="1"/>
      <dgm:spPr>
        <a:gradFill flip="none" rotWithShape="0">
          <a:gsLst>
            <a:gs pos="0">
              <a:srgbClr val="FFC000">
                <a:tint val="66000"/>
                <a:satMod val="160000"/>
              </a:srgbClr>
            </a:gs>
            <a:gs pos="50000">
              <a:srgbClr val="FFC000">
                <a:tint val="44500"/>
                <a:satMod val="160000"/>
              </a:srgbClr>
            </a:gs>
            <a:gs pos="100000">
              <a:srgbClr val="FFC000">
                <a:tint val="23500"/>
                <a:satMod val="160000"/>
              </a:srgbClr>
            </a:gs>
          </a:gsLst>
          <a:path path="circle">
            <a:fillToRect l="50000" t="50000" r="50000" b="50000"/>
          </a:path>
          <a:tileRect/>
        </a:gra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3200" b="0" u="none" dirty="0">
              <a:solidFill>
                <a:schemeClr val="tx2">
                  <a:lumMod val="50000"/>
                </a:schemeClr>
              </a:solidFill>
              <a:latin typeface="Tw Cen MT" panose="020B0602020104020603" pitchFamily="34" charset="0"/>
            </a:rPr>
            <a:t>Base de datos</a:t>
          </a:r>
        </a:p>
      </dgm:t>
    </dgm:pt>
    <dgm:pt modelId="{E1090692-1245-409B-943B-D1E512E8B505}" type="parTrans" cxnId="{DF441F02-6E9D-4B8A-9308-35853EB35A69}">
      <dgm:prSet/>
      <dgm:spPr/>
      <dgm:t>
        <a:bodyPr/>
        <a:lstStyle/>
        <a:p>
          <a:endParaRPr lang="en-US"/>
        </a:p>
      </dgm:t>
    </dgm:pt>
    <dgm:pt modelId="{813DEF4C-7135-4DDD-A885-3388C8C39A58}" type="sibTrans" cxnId="{DF441F02-6E9D-4B8A-9308-35853EB35A69}">
      <dgm:prSet/>
      <dgm:spPr/>
      <dgm:t>
        <a:bodyPr/>
        <a:lstStyle/>
        <a:p>
          <a:endParaRPr lang="en-US"/>
        </a:p>
      </dgm:t>
    </dgm:pt>
    <dgm:pt modelId="{D59A2FC9-C2F5-42CB-A618-98A28B3C5941}">
      <dgm:prSet phldrT="[Text]" custT="1"/>
      <dgm:spPr>
        <a:gradFill flip="none" rotWithShape="1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16200000" scaled="1"/>
          <a:tileRect/>
        </a:gradFill>
        <a:ln>
          <a:solidFill>
            <a:schemeClr val="accent6">
              <a:lumMod val="75000"/>
            </a:schemeClr>
          </a:solidFill>
        </a:ln>
      </dgm:spPr>
      <dgm:t>
        <a:bodyPr anchor="t" anchorCtr="0"/>
        <a:lstStyle/>
        <a:p>
          <a:pPr algn="ctr"/>
          <a:r>
            <a:rPr lang="en-US" sz="1700" b="1" u="none" dirty="0">
              <a:solidFill>
                <a:schemeClr val="tx1">
                  <a:lumMod val="95000"/>
                  <a:lumOff val="5000"/>
                </a:schemeClr>
              </a:solidFill>
            </a:rPr>
            <a:t>SOFTWARE</a:t>
          </a:r>
        </a:p>
      </dgm:t>
    </dgm:pt>
    <dgm:pt modelId="{D4047773-4E2B-4165-81FD-0E0302A1E072}" type="parTrans" cxnId="{9CABA2A6-8B61-4AF9-B4EA-A4F1AAC0DBC7}">
      <dgm:prSet/>
      <dgm:spPr/>
      <dgm:t>
        <a:bodyPr/>
        <a:lstStyle/>
        <a:p>
          <a:endParaRPr lang="en-US"/>
        </a:p>
      </dgm:t>
    </dgm:pt>
    <dgm:pt modelId="{F7CF22C2-85DE-42B7-8A70-B9E50D20ED59}" type="sibTrans" cxnId="{9CABA2A6-8B61-4AF9-B4EA-A4F1AAC0DBC7}">
      <dgm:prSet/>
      <dgm:spPr/>
      <dgm:t>
        <a:bodyPr/>
        <a:lstStyle/>
        <a:p>
          <a:endParaRPr lang="en-US"/>
        </a:p>
      </dgm:t>
    </dgm:pt>
    <dgm:pt modelId="{25AAAF07-3CBD-46BF-B492-D66201C4FDDD}">
      <dgm:prSet phldrT="[Text]" custT="1"/>
      <dgm:spPr>
        <a:gradFill flip="none" rotWithShape="1">
          <a:gsLst>
            <a:gs pos="0">
              <a:schemeClr val="accent1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1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1">
                <a:lumMod val="60000"/>
                <a:lumOff val="40000"/>
                <a:tint val="23500"/>
                <a:satMod val="160000"/>
              </a:schemeClr>
            </a:gs>
          </a:gsLst>
          <a:lin ang="16200000" scaled="1"/>
          <a:tileRect/>
        </a:gradFill>
        <a:ln>
          <a:solidFill>
            <a:schemeClr val="accent1">
              <a:lumMod val="75000"/>
            </a:schemeClr>
          </a:solidFill>
        </a:ln>
      </dgm:spPr>
      <dgm:t>
        <a:bodyPr anchor="t" anchorCtr="0"/>
        <a:lstStyle/>
        <a:p>
          <a:pPr algn="ctr"/>
          <a:r>
            <a:rPr lang="en-US" sz="1700" b="1" u="none" dirty="0">
              <a:solidFill>
                <a:schemeClr val="tx1">
                  <a:lumMod val="95000"/>
                  <a:lumOff val="5000"/>
                </a:schemeClr>
              </a:solidFill>
            </a:rPr>
            <a:t>HARDWARE</a:t>
          </a:r>
        </a:p>
      </dgm:t>
    </dgm:pt>
    <dgm:pt modelId="{993FA4D8-DAF9-4138-BC4A-98286143DAF5}" type="parTrans" cxnId="{D135C2F6-36F3-44D5-93A4-6FD564DD521D}">
      <dgm:prSet/>
      <dgm:spPr/>
      <dgm:t>
        <a:bodyPr/>
        <a:lstStyle/>
        <a:p>
          <a:endParaRPr lang="en-US"/>
        </a:p>
      </dgm:t>
    </dgm:pt>
    <dgm:pt modelId="{A52CB4DF-F693-4214-A426-D24E6ACA6AA5}" type="sibTrans" cxnId="{D135C2F6-36F3-44D5-93A4-6FD564DD521D}">
      <dgm:prSet/>
      <dgm:spPr/>
      <dgm:t>
        <a:bodyPr/>
        <a:lstStyle/>
        <a:p>
          <a:endParaRPr lang="en-US"/>
        </a:p>
      </dgm:t>
    </dgm:pt>
    <dgm:pt modelId="{33935BD2-53CC-469B-AA0B-548CC0156FA9}">
      <dgm:prSet phldrT="[Text]" custT="1"/>
      <dgm:spPr>
        <a:gradFill flip="none" rotWithShape="1">
          <a:gsLst>
            <a:gs pos="0">
              <a:schemeClr val="tx1">
                <a:lumMod val="75000"/>
                <a:lumOff val="25000"/>
                <a:tint val="66000"/>
                <a:satMod val="160000"/>
              </a:schemeClr>
            </a:gs>
            <a:gs pos="50000">
              <a:schemeClr val="tx1">
                <a:lumMod val="75000"/>
                <a:lumOff val="25000"/>
                <a:tint val="44500"/>
                <a:satMod val="160000"/>
              </a:schemeClr>
            </a:gs>
            <a:gs pos="100000">
              <a:schemeClr val="tx1">
                <a:lumMod val="75000"/>
                <a:lumOff val="25000"/>
                <a:tint val="23500"/>
                <a:satMod val="160000"/>
              </a:schemeClr>
            </a:gs>
          </a:gsLst>
          <a:lin ang="13500000" scaled="1"/>
          <a:tileRect/>
        </a:gradFill>
        <a:ln>
          <a:solidFill>
            <a:schemeClr val="tx1">
              <a:lumMod val="65000"/>
              <a:lumOff val="35000"/>
            </a:schemeClr>
          </a:solidFill>
        </a:ln>
      </dgm:spPr>
      <dgm:t>
        <a:bodyPr anchor="t" anchorCtr="0"/>
        <a:lstStyle/>
        <a:p>
          <a:pPr algn="ctr"/>
          <a:r>
            <a:rPr lang="en-US" sz="1700" b="1" i="0" u="none" dirty="0">
              <a:solidFill>
                <a:schemeClr val="tx1">
                  <a:lumMod val="95000"/>
                  <a:lumOff val="5000"/>
                </a:schemeClr>
              </a:solidFill>
            </a:rPr>
            <a:t>DATOS</a:t>
          </a:r>
        </a:p>
      </dgm:t>
    </dgm:pt>
    <dgm:pt modelId="{98DBF490-C422-4EE5-A41F-1FC326324354}" type="parTrans" cxnId="{0B4C8BB0-E6FA-4D16-942D-B54F0E7E586F}">
      <dgm:prSet/>
      <dgm:spPr/>
      <dgm:t>
        <a:bodyPr/>
        <a:lstStyle/>
        <a:p>
          <a:endParaRPr lang="en-US"/>
        </a:p>
      </dgm:t>
    </dgm:pt>
    <dgm:pt modelId="{462AEE97-E21B-47C3-BAFB-84DCCC3730AB}" type="sibTrans" cxnId="{0B4C8BB0-E6FA-4D16-942D-B54F0E7E586F}">
      <dgm:prSet/>
      <dgm:spPr/>
      <dgm:t>
        <a:bodyPr/>
        <a:lstStyle/>
        <a:p>
          <a:endParaRPr lang="en-US"/>
        </a:p>
      </dgm:t>
    </dgm:pt>
    <dgm:pt modelId="{7241DAC9-F6C0-458D-A671-78B471CF09D0}">
      <dgm:prSet phldrT="[Text]" custT="1"/>
      <dgm:spPr>
        <a:gradFill flip="none" rotWithShape="1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16200000" scaled="1"/>
          <a:tileRect/>
        </a:gradFill>
        <a:ln>
          <a:solidFill>
            <a:schemeClr val="accent6">
              <a:lumMod val="75000"/>
            </a:schemeClr>
          </a:solidFill>
        </a:ln>
      </dgm:spPr>
      <dgm:t>
        <a:bodyPr anchor="t" anchorCtr="0"/>
        <a:lstStyle/>
        <a:p>
          <a:pPr algn="l"/>
          <a:r>
            <a:rPr lang="en-US" sz="1500" b="0" i="1" dirty="0">
              <a:solidFill>
                <a:schemeClr val="tx1">
                  <a:lumMod val="95000"/>
                  <a:lumOff val="5000"/>
                </a:schemeClr>
              </a:solidFill>
            </a:rPr>
            <a:t>Gestor de la base</a:t>
          </a:r>
          <a:endParaRPr lang="en-US" sz="1500" b="0" i="1" u="sng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9A38B939-586C-4AF9-B08C-1534C29CFDDF}" type="parTrans" cxnId="{CF5D2477-C9D0-4DA3-A776-03DE5F16A025}">
      <dgm:prSet/>
      <dgm:spPr/>
      <dgm:t>
        <a:bodyPr/>
        <a:lstStyle/>
        <a:p>
          <a:endParaRPr lang="en-US"/>
        </a:p>
      </dgm:t>
    </dgm:pt>
    <dgm:pt modelId="{6EB21B49-03F9-4948-A590-EDFB24B690FF}" type="sibTrans" cxnId="{CF5D2477-C9D0-4DA3-A776-03DE5F16A025}">
      <dgm:prSet/>
      <dgm:spPr/>
      <dgm:t>
        <a:bodyPr/>
        <a:lstStyle/>
        <a:p>
          <a:endParaRPr lang="en-US"/>
        </a:p>
      </dgm:t>
    </dgm:pt>
    <dgm:pt modelId="{C94901BF-A312-4F51-B8FC-C9A4F405AD33}">
      <dgm:prSet phldrT="[Text]" custT="1"/>
      <dgm:spPr>
        <a:gradFill flip="none" rotWithShape="1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16200000" scaled="1"/>
          <a:tileRect/>
        </a:gradFill>
        <a:ln>
          <a:solidFill>
            <a:schemeClr val="accent6">
              <a:lumMod val="75000"/>
            </a:schemeClr>
          </a:solidFill>
        </a:ln>
      </dgm:spPr>
      <dgm:t>
        <a:bodyPr anchor="t" anchorCtr="0"/>
        <a:lstStyle/>
        <a:p>
          <a:pPr algn="l"/>
          <a:r>
            <a:rPr lang="en-US" sz="1500" b="0" i="1" dirty="0">
              <a:solidFill>
                <a:schemeClr val="tx1">
                  <a:lumMod val="95000"/>
                  <a:lumOff val="5000"/>
                </a:schemeClr>
              </a:solidFill>
            </a:rPr>
            <a:t>Proporciona vistas</a:t>
          </a:r>
          <a:endParaRPr lang="en-US" sz="1500" b="0" i="1" u="sng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3B2413F7-4F80-4B3D-8978-A2F6D912444E}" type="parTrans" cxnId="{AFD57F49-1BED-490D-8612-231B118F5809}">
      <dgm:prSet/>
      <dgm:spPr/>
      <dgm:t>
        <a:bodyPr/>
        <a:lstStyle/>
        <a:p>
          <a:endParaRPr lang="en-US"/>
        </a:p>
      </dgm:t>
    </dgm:pt>
    <dgm:pt modelId="{53CDE7D6-3FEE-44C8-B20B-72D0C3D259A6}" type="sibTrans" cxnId="{AFD57F49-1BED-490D-8612-231B118F5809}">
      <dgm:prSet/>
      <dgm:spPr/>
      <dgm:t>
        <a:bodyPr/>
        <a:lstStyle/>
        <a:p>
          <a:endParaRPr lang="en-US"/>
        </a:p>
      </dgm:t>
    </dgm:pt>
    <dgm:pt modelId="{80F0B06E-24C0-4C96-804C-EEE2A79004A4}">
      <dgm:prSet phldrT="[Text]" custT="1"/>
      <dgm:spPr>
        <a:gradFill flip="none" rotWithShape="1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16200000" scaled="1"/>
          <a:tileRect/>
        </a:gradFill>
        <a:ln>
          <a:solidFill>
            <a:schemeClr val="accent6">
              <a:lumMod val="75000"/>
            </a:schemeClr>
          </a:solidFill>
        </a:ln>
      </dgm:spPr>
      <dgm:t>
        <a:bodyPr anchor="t" anchorCtr="0"/>
        <a:lstStyle/>
        <a:p>
          <a:pPr algn="l"/>
          <a:r>
            <a:rPr lang="en-US" sz="1500" b="0" i="1" dirty="0">
              <a:solidFill>
                <a:schemeClr val="tx1">
                  <a:lumMod val="95000"/>
                  <a:lumOff val="5000"/>
                </a:schemeClr>
              </a:solidFill>
            </a:rPr>
            <a:t>Funciones</a:t>
          </a:r>
          <a:endParaRPr lang="en-US" sz="1500" b="0" i="1" u="sng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B0AB89FD-E884-43AD-A8C6-3CCD056BE3A4}" type="parTrans" cxnId="{732AADA6-4E3D-4370-A23E-F54939C356A2}">
      <dgm:prSet/>
      <dgm:spPr/>
      <dgm:t>
        <a:bodyPr/>
        <a:lstStyle/>
        <a:p>
          <a:endParaRPr lang="en-US"/>
        </a:p>
      </dgm:t>
    </dgm:pt>
    <dgm:pt modelId="{D1BD24B1-DA88-49E6-9E0C-3910E476ECE7}" type="sibTrans" cxnId="{732AADA6-4E3D-4370-A23E-F54939C356A2}">
      <dgm:prSet/>
      <dgm:spPr/>
      <dgm:t>
        <a:bodyPr/>
        <a:lstStyle/>
        <a:p>
          <a:endParaRPr lang="en-US"/>
        </a:p>
      </dgm:t>
    </dgm:pt>
    <dgm:pt modelId="{22F54121-B4AB-431E-81D0-BA78661D4A88}">
      <dgm:prSet phldrT="[Text]" custT="1"/>
      <dgm:spPr>
        <a:gradFill flip="none" rotWithShape="1">
          <a:gsLst>
            <a:gs pos="0">
              <a:schemeClr val="tx1">
                <a:lumMod val="75000"/>
                <a:lumOff val="25000"/>
                <a:tint val="66000"/>
                <a:satMod val="160000"/>
              </a:schemeClr>
            </a:gs>
            <a:gs pos="50000">
              <a:schemeClr val="tx1">
                <a:lumMod val="75000"/>
                <a:lumOff val="25000"/>
                <a:tint val="44500"/>
                <a:satMod val="160000"/>
              </a:schemeClr>
            </a:gs>
            <a:gs pos="100000">
              <a:schemeClr val="tx1">
                <a:lumMod val="75000"/>
                <a:lumOff val="25000"/>
                <a:tint val="23500"/>
                <a:satMod val="160000"/>
              </a:schemeClr>
            </a:gs>
          </a:gsLst>
          <a:lin ang="13500000" scaled="1"/>
          <a:tileRect/>
        </a:gradFill>
        <a:ln>
          <a:solidFill>
            <a:schemeClr val="tx1">
              <a:lumMod val="65000"/>
              <a:lumOff val="35000"/>
            </a:schemeClr>
          </a:solidFill>
        </a:ln>
      </dgm:spPr>
      <dgm:t>
        <a:bodyPr anchor="t" anchorCtr="0"/>
        <a:lstStyle/>
        <a:p>
          <a:pPr algn="l"/>
          <a:r>
            <a:rPr lang="en-US" sz="1500" b="0" i="1" dirty="0">
              <a:solidFill>
                <a:schemeClr val="tx1">
                  <a:lumMod val="95000"/>
                  <a:lumOff val="5000"/>
                </a:schemeClr>
              </a:solidFill>
            </a:rPr>
            <a:t>Compartidos</a:t>
          </a:r>
        </a:p>
      </dgm:t>
    </dgm:pt>
    <dgm:pt modelId="{7C41905A-ADC1-42D0-B7AB-07BEFCB72BBC}" type="parTrans" cxnId="{35C0658A-C2D0-426D-8349-C9CDD9A789CA}">
      <dgm:prSet/>
      <dgm:spPr/>
      <dgm:t>
        <a:bodyPr/>
        <a:lstStyle/>
        <a:p>
          <a:endParaRPr lang="en-US"/>
        </a:p>
      </dgm:t>
    </dgm:pt>
    <dgm:pt modelId="{6A58E659-32CB-41F3-8E4A-E35BAEBEE6D3}" type="sibTrans" cxnId="{35C0658A-C2D0-426D-8349-C9CDD9A789CA}">
      <dgm:prSet/>
      <dgm:spPr/>
      <dgm:t>
        <a:bodyPr/>
        <a:lstStyle/>
        <a:p>
          <a:endParaRPr lang="en-US"/>
        </a:p>
      </dgm:t>
    </dgm:pt>
    <dgm:pt modelId="{865CFCA9-6457-4251-9D93-3F48507FD5C3}">
      <dgm:prSet phldrT="[Text]" custT="1"/>
      <dgm:spPr>
        <a:gradFill flip="none" rotWithShape="1">
          <a:gsLst>
            <a:gs pos="0">
              <a:schemeClr val="tx1">
                <a:lumMod val="75000"/>
                <a:lumOff val="25000"/>
                <a:tint val="66000"/>
                <a:satMod val="160000"/>
              </a:schemeClr>
            </a:gs>
            <a:gs pos="50000">
              <a:schemeClr val="tx1">
                <a:lumMod val="75000"/>
                <a:lumOff val="25000"/>
                <a:tint val="44500"/>
                <a:satMod val="160000"/>
              </a:schemeClr>
            </a:gs>
            <a:gs pos="100000">
              <a:schemeClr val="tx1">
                <a:lumMod val="75000"/>
                <a:lumOff val="25000"/>
                <a:tint val="23500"/>
                <a:satMod val="160000"/>
              </a:schemeClr>
            </a:gs>
          </a:gsLst>
          <a:lin ang="13500000" scaled="1"/>
          <a:tileRect/>
        </a:gradFill>
        <a:ln>
          <a:solidFill>
            <a:schemeClr val="tx1">
              <a:lumMod val="65000"/>
              <a:lumOff val="35000"/>
            </a:schemeClr>
          </a:solidFill>
        </a:ln>
      </dgm:spPr>
      <dgm:t>
        <a:bodyPr anchor="t" anchorCtr="0"/>
        <a:lstStyle/>
        <a:p>
          <a:pPr algn="l"/>
          <a:r>
            <a:rPr lang="en-US" sz="1500" b="0" i="1" dirty="0">
              <a:solidFill>
                <a:schemeClr val="tx1">
                  <a:lumMod val="95000"/>
                  <a:lumOff val="5000"/>
                </a:schemeClr>
              </a:solidFill>
            </a:rPr>
            <a:t>Persistentes</a:t>
          </a:r>
        </a:p>
      </dgm:t>
    </dgm:pt>
    <dgm:pt modelId="{045EEBED-DA61-4AA5-8268-C9F52F889E1D}" type="parTrans" cxnId="{828F81A0-7547-4BFE-9A3B-70CB40509A55}">
      <dgm:prSet/>
      <dgm:spPr/>
      <dgm:t>
        <a:bodyPr/>
        <a:lstStyle/>
        <a:p>
          <a:endParaRPr lang="en-US"/>
        </a:p>
      </dgm:t>
    </dgm:pt>
    <dgm:pt modelId="{144152C5-B10E-46C3-9142-09B063ABC6C2}" type="sibTrans" cxnId="{828F81A0-7547-4BFE-9A3B-70CB40509A55}">
      <dgm:prSet/>
      <dgm:spPr/>
      <dgm:t>
        <a:bodyPr/>
        <a:lstStyle/>
        <a:p>
          <a:endParaRPr lang="en-US"/>
        </a:p>
      </dgm:t>
    </dgm:pt>
    <dgm:pt modelId="{A430BF16-E9ED-49DE-85FC-2A242AF0F4A9}">
      <dgm:prSet phldrT="[Text]" custT="1"/>
      <dgm:spPr>
        <a:gradFill flip="none" rotWithShape="1">
          <a:gsLst>
            <a:gs pos="0">
              <a:schemeClr val="tx1">
                <a:lumMod val="75000"/>
                <a:lumOff val="25000"/>
                <a:tint val="66000"/>
                <a:satMod val="160000"/>
              </a:schemeClr>
            </a:gs>
            <a:gs pos="50000">
              <a:schemeClr val="tx1">
                <a:lumMod val="75000"/>
                <a:lumOff val="25000"/>
                <a:tint val="44500"/>
                <a:satMod val="160000"/>
              </a:schemeClr>
            </a:gs>
            <a:gs pos="100000">
              <a:schemeClr val="tx1">
                <a:lumMod val="75000"/>
                <a:lumOff val="25000"/>
                <a:tint val="23500"/>
                <a:satMod val="160000"/>
              </a:schemeClr>
            </a:gs>
          </a:gsLst>
          <a:lin ang="13500000" scaled="1"/>
          <a:tileRect/>
        </a:gradFill>
        <a:ln>
          <a:solidFill>
            <a:schemeClr val="tx1">
              <a:lumMod val="65000"/>
              <a:lumOff val="35000"/>
            </a:schemeClr>
          </a:solidFill>
        </a:ln>
      </dgm:spPr>
      <dgm:t>
        <a:bodyPr anchor="t" anchorCtr="0"/>
        <a:lstStyle/>
        <a:p>
          <a:pPr algn="l"/>
          <a:r>
            <a:rPr lang="en-US" sz="1500" b="0" i="1" dirty="0">
              <a:solidFill>
                <a:schemeClr val="tx1">
                  <a:lumMod val="95000"/>
                  <a:lumOff val="5000"/>
                </a:schemeClr>
              </a:solidFill>
            </a:rPr>
            <a:t>Relacionados</a:t>
          </a:r>
        </a:p>
      </dgm:t>
    </dgm:pt>
    <dgm:pt modelId="{67440356-CA29-4914-9257-3B30F0FE6A89}" type="parTrans" cxnId="{DD886227-609B-4504-B378-ED8317A7FF6A}">
      <dgm:prSet/>
      <dgm:spPr/>
      <dgm:t>
        <a:bodyPr/>
        <a:lstStyle/>
        <a:p>
          <a:endParaRPr lang="en-US"/>
        </a:p>
      </dgm:t>
    </dgm:pt>
    <dgm:pt modelId="{F62FB4EC-394F-4B9C-9E20-906E2D6FECBE}" type="sibTrans" cxnId="{DD886227-609B-4504-B378-ED8317A7FF6A}">
      <dgm:prSet/>
      <dgm:spPr/>
      <dgm:t>
        <a:bodyPr/>
        <a:lstStyle/>
        <a:p>
          <a:endParaRPr lang="en-US"/>
        </a:p>
      </dgm:t>
    </dgm:pt>
    <dgm:pt modelId="{9E62F668-2512-41E7-9EE1-70F9578E4220}">
      <dgm:prSet phldrT="[Text]" custT="1"/>
      <dgm:spPr>
        <a:gradFill flip="none" rotWithShape="1">
          <a:gsLst>
            <a:gs pos="0">
              <a:schemeClr val="tx1">
                <a:lumMod val="75000"/>
                <a:lumOff val="25000"/>
                <a:tint val="66000"/>
                <a:satMod val="160000"/>
              </a:schemeClr>
            </a:gs>
            <a:gs pos="50000">
              <a:schemeClr val="tx1">
                <a:lumMod val="75000"/>
                <a:lumOff val="25000"/>
                <a:tint val="44500"/>
                <a:satMod val="160000"/>
              </a:schemeClr>
            </a:gs>
            <a:gs pos="100000">
              <a:schemeClr val="tx1">
                <a:lumMod val="75000"/>
                <a:lumOff val="25000"/>
                <a:tint val="23500"/>
                <a:satMod val="160000"/>
              </a:schemeClr>
            </a:gs>
          </a:gsLst>
          <a:lin ang="13500000" scaled="1"/>
          <a:tileRect/>
        </a:gradFill>
        <a:ln>
          <a:solidFill>
            <a:schemeClr val="tx1">
              <a:lumMod val="65000"/>
              <a:lumOff val="35000"/>
            </a:schemeClr>
          </a:solidFill>
        </a:ln>
      </dgm:spPr>
      <dgm:t>
        <a:bodyPr anchor="t" anchorCtr="0"/>
        <a:lstStyle/>
        <a:p>
          <a:pPr algn="l"/>
          <a:r>
            <a:rPr lang="en-US" sz="1500" b="0" i="1" dirty="0">
              <a:solidFill>
                <a:schemeClr val="tx1">
                  <a:lumMod val="95000"/>
                  <a:lumOff val="5000"/>
                </a:schemeClr>
              </a:solidFill>
            </a:rPr>
            <a:t>No relacionados</a:t>
          </a:r>
        </a:p>
      </dgm:t>
    </dgm:pt>
    <dgm:pt modelId="{8FC97500-BAD8-4F73-A466-8E398A952C7C}" type="parTrans" cxnId="{B7FDF8C1-C1C9-41D8-9464-6150C81C3C37}">
      <dgm:prSet/>
      <dgm:spPr/>
      <dgm:t>
        <a:bodyPr/>
        <a:lstStyle/>
        <a:p>
          <a:endParaRPr lang="en-US"/>
        </a:p>
      </dgm:t>
    </dgm:pt>
    <dgm:pt modelId="{D92AEA18-F814-4AFC-9E1A-5AFA4A3E9C9C}" type="sibTrans" cxnId="{B7FDF8C1-C1C9-41D8-9464-6150C81C3C37}">
      <dgm:prSet/>
      <dgm:spPr/>
      <dgm:t>
        <a:bodyPr/>
        <a:lstStyle/>
        <a:p>
          <a:endParaRPr lang="en-US"/>
        </a:p>
      </dgm:t>
    </dgm:pt>
    <dgm:pt modelId="{48933ABE-2D7B-43A6-A52C-01BC6746B65F}">
      <dgm:prSet phldrT="[Text]" custT="1"/>
      <dgm:spPr>
        <a:gradFill flip="none" rotWithShape="1">
          <a:gsLst>
            <a:gs pos="0">
              <a:schemeClr val="accent1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1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1">
                <a:lumMod val="60000"/>
                <a:lumOff val="40000"/>
                <a:tint val="23500"/>
                <a:satMod val="160000"/>
              </a:schemeClr>
            </a:gs>
          </a:gsLst>
          <a:lin ang="16200000" scaled="1"/>
          <a:tileRect/>
        </a:gradFill>
        <a:ln>
          <a:solidFill>
            <a:schemeClr val="accent1">
              <a:lumMod val="75000"/>
            </a:schemeClr>
          </a:solidFill>
        </a:ln>
      </dgm:spPr>
      <dgm:t>
        <a:bodyPr anchor="t" anchorCtr="0"/>
        <a:lstStyle/>
        <a:p>
          <a:pPr algn="l"/>
          <a:r>
            <a:rPr lang="en-US" sz="1500" b="0" i="1" u="none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rPr>
            <a:t>Almacenamiento</a:t>
          </a:r>
        </a:p>
      </dgm:t>
    </dgm:pt>
    <dgm:pt modelId="{B1C8EB12-447C-4048-881D-42FB42B148D3}" type="parTrans" cxnId="{AFE634C8-85EF-4FC6-B0BC-E65E59C6D393}">
      <dgm:prSet/>
      <dgm:spPr/>
      <dgm:t>
        <a:bodyPr/>
        <a:lstStyle/>
        <a:p>
          <a:endParaRPr lang="en-US"/>
        </a:p>
      </dgm:t>
    </dgm:pt>
    <dgm:pt modelId="{F435647E-DFA5-4694-846E-B5EC348A11BE}" type="sibTrans" cxnId="{AFE634C8-85EF-4FC6-B0BC-E65E59C6D393}">
      <dgm:prSet/>
      <dgm:spPr/>
      <dgm:t>
        <a:bodyPr/>
        <a:lstStyle/>
        <a:p>
          <a:endParaRPr lang="en-US"/>
        </a:p>
      </dgm:t>
    </dgm:pt>
    <dgm:pt modelId="{1FA7113F-F187-4C7A-8F48-B7CCAA175A85}">
      <dgm:prSet phldrT="[Text]" custT="1"/>
      <dgm:spPr>
        <a:gradFill flip="none" rotWithShape="1">
          <a:gsLst>
            <a:gs pos="0">
              <a:schemeClr val="accent1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1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1">
                <a:lumMod val="60000"/>
                <a:lumOff val="40000"/>
                <a:tint val="23500"/>
                <a:satMod val="160000"/>
              </a:schemeClr>
            </a:gs>
          </a:gsLst>
          <a:lin ang="16200000" scaled="1"/>
          <a:tileRect/>
        </a:gradFill>
        <a:ln>
          <a:solidFill>
            <a:schemeClr val="accent1">
              <a:lumMod val="75000"/>
            </a:schemeClr>
          </a:solidFill>
        </a:ln>
      </dgm:spPr>
      <dgm:t>
        <a:bodyPr anchor="t" anchorCtr="0"/>
        <a:lstStyle/>
        <a:p>
          <a:pPr algn="l"/>
          <a:r>
            <a:rPr lang="en-US" sz="1500" b="0" i="1" u="none" dirty="0">
              <a:solidFill>
                <a:schemeClr val="tx1">
                  <a:lumMod val="95000"/>
                  <a:lumOff val="5000"/>
                </a:schemeClr>
              </a:solidFill>
            </a:rPr>
            <a:t>Soporta software</a:t>
          </a:r>
        </a:p>
      </dgm:t>
    </dgm:pt>
    <dgm:pt modelId="{0346EA0C-AB70-4663-B148-30920B0F7160}" type="parTrans" cxnId="{F043A962-9A67-4B88-AD2C-FA9EC5054D85}">
      <dgm:prSet/>
      <dgm:spPr/>
      <dgm:t>
        <a:bodyPr/>
        <a:lstStyle/>
        <a:p>
          <a:endParaRPr lang="en-US"/>
        </a:p>
      </dgm:t>
    </dgm:pt>
    <dgm:pt modelId="{A575B00F-AD6A-4393-8390-32854333ACF7}" type="sibTrans" cxnId="{F043A962-9A67-4B88-AD2C-FA9EC5054D85}">
      <dgm:prSet/>
      <dgm:spPr/>
      <dgm:t>
        <a:bodyPr/>
        <a:lstStyle/>
        <a:p>
          <a:endParaRPr lang="en-US"/>
        </a:p>
      </dgm:t>
    </dgm:pt>
    <dgm:pt modelId="{7CEEC64F-2FCC-4D96-9B35-61F4BF228D41}">
      <dgm:prSet phldrT="[Text]" custT="1"/>
      <dgm:spPr>
        <a:gradFill flip="none" rotWithShape="1">
          <a:gsLst>
            <a:gs pos="0">
              <a:schemeClr val="accent1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1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1">
                <a:lumMod val="60000"/>
                <a:lumOff val="40000"/>
                <a:tint val="23500"/>
                <a:satMod val="160000"/>
              </a:schemeClr>
            </a:gs>
          </a:gsLst>
          <a:lin ang="16200000" scaled="1"/>
          <a:tileRect/>
        </a:gradFill>
        <a:ln>
          <a:solidFill>
            <a:schemeClr val="accent1">
              <a:lumMod val="75000"/>
            </a:schemeClr>
          </a:solidFill>
        </a:ln>
      </dgm:spPr>
      <dgm:t>
        <a:bodyPr anchor="t" anchorCtr="0"/>
        <a:lstStyle/>
        <a:p>
          <a:pPr algn="l"/>
          <a:endParaRPr lang="en-US" sz="1500" b="0" u="none" dirty="0"/>
        </a:p>
      </dgm:t>
    </dgm:pt>
    <dgm:pt modelId="{A4E29C4C-996B-46CA-B5C6-2F59F5375026}" type="parTrans" cxnId="{077D52F1-5FAA-4CFC-96F1-D71BAA16BC5F}">
      <dgm:prSet/>
      <dgm:spPr/>
      <dgm:t>
        <a:bodyPr/>
        <a:lstStyle/>
        <a:p>
          <a:endParaRPr lang="en-US"/>
        </a:p>
      </dgm:t>
    </dgm:pt>
    <dgm:pt modelId="{3DDC667B-A0B1-45F0-AAFE-03961B7B1F80}" type="sibTrans" cxnId="{077D52F1-5FAA-4CFC-96F1-D71BAA16BC5F}">
      <dgm:prSet/>
      <dgm:spPr/>
      <dgm:t>
        <a:bodyPr/>
        <a:lstStyle/>
        <a:p>
          <a:endParaRPr lang="en-US"/>
        </a:p>
      </dgm:t>
    </dgm:pt>
    <dgm:pt modelId="{01B29C47-F677-4322-883F-C31575590F28}">
      <dgm:prSet phldrT="[Text]" custT="1"/>
      <dgm:spPr>
        <a:gradFill flip="none" rotWithShape="1">
          <a:gsLst>
            <a:gs pos="0">
              <a:schemeClr val="accent1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1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1">
                <a:lumMod val="60000"/>
                <a:lumOff val="40000"/>
                <a:tint val="23500"/>
                <a:satMod val="160000"/>
              </a:schemeClr>
            </a:gs>
          </a:gsLst>
          <a:lin ang="16200000" scaled="1"/>
          <a:tileRect/>
        </a:gradFill>
        <a:ln>
          <a:solidFill>
            <a:schemeClr val="accent1">
              <a:lumMod val="75000"/>
            </a:schemeClr>
          </a:solidFill>
        </a:ln>
      </dgm:spPr>
      <dgm:t>
        <a:bodyPr anchor="t" anchorCtr="0"/>
        <a:lstStyle/>
        <a:p>
          <a:pPr algn="l"/>
          <a:endParaRPr lang="en-US" sz="1500" b="0" i="1" u="none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30B423BD-058F-45AD-BFFC-A15D4AF65650}" type="parTrans" cxnId="{F9E1DB66-2C68-4BF0-A9E2-1DB36AC88EA6}">
      <dgm:prSet/>
      <dgm:spPr/>
      <dgm:t>
        <a:bodyPr/>
        <a:lstStyle/>
        <a:p>
          <a:endParaRPr lang="en-US"/>
        </a:p>
      </dgm:t>
    </dgm:pt>
    <dgm:pt modelId="{BD970719-57D7-4D48-A4FD-C2830A9FC2C1}" type="sibTrans" cxnId="{F9E1DB66-2C68-4BF0-A9E2-1DB36AC88EA6}">
      <dgm:prSet/>
      <dgm:spPr/>
      <dgm:t>
        <a:bodyPr/>
        <a:lstStyle/>
        <a:p>
          <a:endParaRPr lang="en-US"/>
        </a:p>
      </dgm:t>
    </dgm:pt>
    <dgm:pt modelId="{F3519788-2833-476A-8A1D-EED5E220FF08}">
      <dgm:prSet phldrT="[Text]" custT="1"/>
      <dgm:spPr>
        <a:gradFill flip="none" rotWithShape="1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16200000" scaled="1"/>
          <a:tileRect/>
        </a:gra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pPr algn="l"/>
          <a:r>
            <a:rPr lang="en-US" sz="1500" b="0" i="1" dirty="0">
              <a:solidFill>
                <a:schemeClr val="tx1">
                  <a:lumMod val="95000"/>
                  <a:lumOff val="5000"/>
                </a:schemeClr>
              </a:solidFill>
            </a:rPr>
            <a:t>Stored procedures</a:t>
          </a:r>
          <a:endParaRPr lang="en-US" sz="1500" b="0" i="1" u="sng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D0C513B9-74E5-4C64-A00B-67BA3D54B6CE}" type="parTrans" cxnId="{3EB11262-2D06-4C03-ADDC-CA2FEF7062AC}">
      <dgm:prSet/>
      <dgm:spPr/>
      <dgm:t>
        <a:bodyPr/>
        <a:lstStyle/>
        <a:p>
          <a:endParaRPr lang="en-US"/>
        </a:p>
      </dgm:t>
    </dgm:pt>
    <dgm:pt modelId="{A5746845-0A0F-4BEC-B14C-C30F868B040A}" type="sibTrans" cxnId="{3EB11262-2D06-4C03-ADDC-CA2FEF7062AC}">
      <dgm:prSet/>
      <dgm:spPr/>
      <dgm:t>
        <a:bodyPr/>
        <a:lstStyle/>
        <a:p>
          <a:endParaRPr lang="en-US"/>
        </a:p>
      </dgm:t>
    </dgm:pt>
    <dgm:pt modelId="{85041605-A315-4F56-A80A-55D4FEC0CBCF}" type="pres">
      <dgm:prSet presAssocID="{DF2AD584-7FEA-4C5B-881E-F9D0981B69D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309829-FC05-4126-9DCC-9B908D405B8F}" type="pres">
      <dgm:prSet presAssocID="{E05B5D15-94CA-4E2B-A48E-2DFF94B53446}" presName="centerShape" presStyleLbl="node0" presStyleIdx="0" presStyleCnt="1" custScaleX="222696" custScaleY="88006" custLinFactNeighborX="0" custLinFactNeighborY="-48433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D580191A-0912-4CB0-A7EC-02687E196288}" type="pres">
      <dgm:prSet presAssocID="{D4047773-4E2B-4165-81FD-0E0302A1E072}" presName="Name9" presStyleLbl="parChTrans1D2" presStyleIdx="0" presStyleCnt="3"/>
      <dgm:spPr/>
      <dgm:t>
        <a:bodyPr/>
        <a:lstStyle/>
        <a:p>
          <a:endParaRPr lang="en-US"/>
        </a:p>
      </dgm:t>
    </dgm:pt>
    <dgm:pt modelId="{294CB3E6-A94A-4577-91FD-295510232FA3}" type="pres">
      <dgm:prSet presAssocID="{D4047773-4E2B-4165-81FD-0E0302A1E072}" presName="connTx" presStyleLbl="parChTrans1D2" presStyleIdx="0" presStyleCnt="3"/>
      <dgm:spPr/>
      <dgm:t>
        <a:bodyPr/>
        <a:lstStyle/>
        <a:p>
          <a:endParaRPr lang="en-US"/>
        </a:p>
      </dgm:t>
    </dgm:pt>
    <dgm:pt modelId="{91C90745-ED57-4761-B4AB-E6D435B94384}" type="pres">
      <dgm:prSet presAssocID="{D59A2FC9-C2F5-42CB-A618-98A28B3C5941}" presName="node" presStyleLbl="node1" presStyleIdx="0" presStyleCnt="3" custScaleX="131163" custScaleY="126077" custRadScaleRad="13201" custRadScaleInc="2998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D96D08-86D5-46A5-8BA5-BD727D7ECD72}" type="pres">
      <dgm:prSet presAssocID="{993FA4D8-DAF9-4138-BC4A-98286143DAF5}" presName="Name9" presStyleLbl="parChTrans1D2" presStyleIdx="1" presStyleCnt="3"/>
      <dgm:spPr/>
      <dgm:t>
        <a:bodyPr/>
        <a:lstStyle/>
        <a:p>
          <a:endParaRPr lang="en-US"/>
        </a:p>
      </dgm:t>
    </dgm:pt>
    <dgm:pt modelId="{C4537E0D-2C1B-40A2-B2FC-EAA6CF00DA32}" type="pres">
      <dgm:prSet presAssocID="{993FA4D8-DAF9-4138-BC4A-98286143DAF5}" presName="connTx" presStyleLbl="parChTrans1D2" presStyleIdx="1" presStyleCnt="3"/>
      <dgm:spPr/>
      <dgm:t>
        <a:bodyPr/>
        <a:lstStyle/>
        <a:p>
          <a:endParaRPr lang="en-US"/>
        </a:p>
      </dgm:t>
    </dgm:pt>
    <dgm:pt modelId="{ED6196A8-4C8D-48D5-A5D3-796ECA82E02A}" type="pres">
      <dgm:prSet presAssocID="{25AAAF07-3CBD-46BF-B492-D66201C4FDDD}" presName="node" presStyleLbl="node1" presStyleIdx="1" presStyleCnt="3" custScaleX="131163" custScaleY="126077" custRadScaleRad="156915" custRadScaleInc="-438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DC83F-57FC-4E83-AC17-F613B1DB4060}" type="pres">
      <dgm:prSet presAssocID="{98DBF490-C422-4EE5-A41F-1FC326324354}" presName="Name9" presStyleLbl="parChTrans1D2" presStyleIdx="2" presStyleCnt="3"/>
      <dgm:spPr/>
      <dgm:t>
        <a:bodyPr/>
        <a:lstStyle/>
        <a:p>
          <a:endParaRPr lang="en-US"/>
        </a:p>
      </dgm:t>
    </dgm:pt>
    <dgm:pt modelId="{1B6F139B-E0B5-4993-BE3E-26EB5D053257}" type="pres">
      <dgm:prSet presAssocID="{98DBF490-C422-4EE5-A41F-1FC326324354}" presName="connTx" presStyleLbl="parChTrans1D2" presStyleIdx="2" presStyleCnt="3"/>
      <dgm:spPr/>
      <dgm:t>
        <a:bodyPr/>
        <a:lstStyle/>
        <a:p>
          <a:endParaRPr lang="en-US"/>
        </a:p>
      </dgm:t>
    </dgm:pt>
    <dgm:pt modelId="{2DD5FB10-0874-4A9C-B0C1-CA6E69138E5E}" type="pres">
      <dgm:prSet presAssocID="{33935BD2-53CC-469B-AA0B-548CC0156FA9}" presName="node" presStyleLbl="node1" presStyleIdx="2" presStyleCnt="3" custScaleX="131163" custScaleY="126077" custRadScaleRad="153849" custRadScaleInc="412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E63665-3E67-431E-AA57-EF52F3BA3D1C}" type="presOf" srcId="{7241DAC9-F6C0-458D-A671-78B471CF09D0}" destId="{91C90745-ED57-4761-B4AB-E6D435B94384}" srcOrd="0" destOrd="1" presId="urn:microsoft.com/office/officeart/2005/8/layout/radial1"/>
    <dgm:cxn modelId="{BC976088-A5B5-499B-BF85-ED63E0FB1F64}" type="presOf" srcId="{D4047773-4E2B-4165-81FD-0E0302A1E072}" destId="{294CB3E6-A94A-4577-91FD-295510232FA3}" srcOrd="1" destOrd="0" presId="urn:microsoft.com/office/officeart/2005/8/layout/radial1"/>
    <dgm:cxn modelId="{2B94873F-1FCA-4077-A24E-744455DE2ED9}" type="presOf" srcId="{01B29C47-F677-4322-883F-C31575590F28}" destId="{ED6196A8-4C8D-48D5-A5D3-796ECA82E02A}" srcOrd="0" destOrd="3" presId="urn:microsoft.com/office/officeart/2005/8/layout/radial1"/>
    <dgm:cxn modelId="{077D52F1-5FAA-4CFC-96F1-D71BAA16BC5F}" srcId="{25AAAF07-3CBD-46BF-B492-D66201C4FDDD}" destId="{7CEEC64F-2FCC-4D96-9B35-61F4BF228D41}" srcOrd="3" destOrd="0" parTransId="{A4E29C4C-996B-46CA-B5C6-2F59F5375026}" sibTransId="{3DDC667B-A0B1-45F0-AAFE-03961B7B1F80}"/>
    <dgm:cxn modelId="{B7FDF8C1-C1C9-41D8-9464-6150C81C3C37}" srcId="{33935BD2-53CC-469B-AA0B-548CC0156FA9}" destId="{9E62F668-2512-41E7-9EE1-70F9578E4220}" srcOrd="3" destOrd="0" parTransId="{8FC97500-BAD8-4F73-A466-8E398A952C7C}" sibTransId="{D92AEA18-F814-4AFC-9E1A-5AFA4A3E9C9C}"/>
    <dgm:cxn modelId="{41A6D662-DD0D-4418-BDE0-6503C08965FF}" type="presOf" srcId="{A430BF16-E9ED-49DE-85FC-2A242AF0F4A9}" destId="{2DD5FB10-0874-4A9C-B0C1-CA6E69138E5E}" srcOrd="0" destOrd="3" presId="urn:microsoft.com/office/officeart/2005/8/layout/radial1"/>
    <dgm:cxn modelId="{9CABA2A6-8B61-4AF9-B4EA-A4F1AAC0DBC7}" srcId="{E05B5D15-94CA-4E2B-A48E-2DFF94B53446}" destId="{D59A2FC9-C2F5-42CB-A618-98A28B3C5941}" srcOrd="0" destOrd="0" parTransId="{D4047773-4E2B-4165-81FD-0E0302A1E072}" sibTransId="{F7CF22C2-85DE-42B7-8A70-B9E50D20ED59}"/>
    <dgm:cxn modelId="{DD886227-609B-4504-B378-ED8317A7FF6A}" srcId="{33935BD2-53CC-469B-AA0B-548CC0156FA9}" destId="{A430BF16-E9ED-49DE-85FC-2A242AF0F4A9}" srcOrd="2" destOrd="0" parTransId="{67440356-CA29-4914-9257-3B30F0FE6A89}" sibTransId="{F62FB4EC-394F-4B9C-9E20-906E2D6FECBE}"/>
    <dgm:cxn modelId="{E7F43C83-53C8-4BFD-97F0-06EB4D60ED92}" type="presOf" srcId="{865CFCA9-6457-4251-9D93-3F48507FD5C3}" destId="{2DD5FB10-0874-4A9C-B0C1-CA6E69138E5E}" srcOrd="0" destOrd="2" presId="urn:microsoft.com/office/officeart/2005/8/layout/radial1"/>
    <dgm:cxn modelId="{D618B9ED-67C0-428F-A1D8-865E8362A00F}" type="presOf" srcId="{48933ABE-2D7B-43A6-A52C-01BC6746B65F}" destId="{ED6196A8-4C8D-48D5-A5D3-796ECA82E02A}" srcOrd="0" destOrd="1" presId="urn:microsoft.com/office/officeart/2005/8/layout/radial1"/>
    <dgm:cxn modelId="{D663B49F-051F-4D11-85E8-DE017EB818D4}" type="presOf" srcId="{E05B5D15-94CA-4E2B-A48E-2DFF94B53446}" destId="{47309829-FC05-4126-9DCC-9B908D405B8F}" srcOrd="0" destOrd="0" presId="urn:microsoft.com/office/officeart/2005/8/layout/radial1"/>
    <dgm:cxn modelId="{BFF3594C-B0B5-4EB5-BD33-3505CAF3BB1F}" type="presOf" srcId="{C94901BF-A312-4F51-B8FC-C9A4F405AD33}" destId="{91C90745-ED57-4761-B4AB-E6D435B94384}" srcOrd="0" destOrd="2" presId="urn:microsoft.com/office/officeart/2005/8/layout/radial1"/>
    <dgm:cxn modelId="{76E95C16-F461-4B30-8087-7A65F95D70CB}" type="presOf" srcId="{993FA4D8-DAF9-4138-BC4A-98286143DAF5}" destId="{C8D96D08-86D5-46A5-8BA5-BD727D7ECD72}" srcOrd="0" destOrd="0" presId="urn:microsoft.com/office/officeart/2005/8/layout/radial1"/>
    <dgm:cxn modelId="{B2CF5ABB-4E28-4C9B-8AEA-219A33E4C71B}" type="presOf" srcId="{D4047773-4E2B-4165-81FD-0E0302A1E072}" destId="{D580191A-0912-4CB0-A7EC-02687E196288}" srcOrd="0" destOrd="0" presId="urn:microsoft.com/office/officeart/2005/8/layout/radial1"/>
    <dgm:cxn modelId="{EFCAD995-0A8D-4590-94A6-09B5004B32CB}" type="presOf" srcId="{F3519788-2833-476A-8A1D-EED5E220FF08}" destId="{91C90745-ED57-4761-B4AB-E6D435B94384}" srcOrd="0" destOrd="4" presId="urn:microsoft.com/office/officeart/2005/8/layout/radial1"/>
    <dgm:cxn modelId="{3EB11262-2D06-4C03-ADDC-CA2FEF7062AC}" srcId="{D59A2FC9-C2F5-42CB-A618-98A28B3C5941}" destId="{F3519788-2833-476A-8A1D-EED5E220FF08}" srcOrd="3" destOrd="0" parTransId="{D0C513B9-74E5-4C64-A00B-67BA3D54B6CE}" sibTransId="{A5746845-0A0F-4BEC-B14C-C30F868B040A}"/>
    <dgm:cxn modelId="{AF2257A9-156D-456E-B955-1FCF0EAE6DAA}" type="presOf" srcId="{DF2AD584-7FEA-4C5B-881E-F9D0981B69D3}" destId="{85041605-A315-4F56-A80A-55D4FEC0CBCF}" srcOrd="0" destOrd="0" presId="urn:microsoft.com/office/officeart/2005/8/layout/radial1"/>
    <dgm:cxn modelId="{BA1CC359-1B0C-4099-B07F-C58ED3E8F119}" type="presOf" srcId="{98DBF490-C422-4EE5-A41F-1FC326324354}" destId="{AD0DC83F-57FC-4E83-AC17-F613B1DB4060}" srcOrd="0" destOrd="0" presId="urn:microsoft.com/office/officeart/2005/8/layout/radial1"/>
    <dgm:cxn modelId="{F7D05E8D-12EF-459F-8CA5-107419AAF7A8}" type="presOf" srcId="{993FA4D8-DAF9-4138-BC4A-98286143DAF5}" destId="{C4537E0D-2C1B-40A2-B2FC-EAA6CF00DA32}" srcOrd="1" destOrd="0" presId="urn:microsoft.com/office/officeart/2005/8/layout/radial1"/>
    <dgm:cxn modelId="{30DB2A70-3EE1-4C1F-B3B8-0CEF8894A499}" type="presOf" srcId="{7CEEC64F-2FCC-4D96-9B35-61F4BF228D41}" destId="{ED6196A8-4C8D-48D5-A5D3-796ECA82E02A}" srcOrd="0" destOrd="4" presId="urn:microsoft.com/office/officeart/2005/8/layout/radial1"/>
    <dgm:cxn modelId="{CF5D2477-C9D0-4DA3-A776-03DE5F16A025}" srcId="{D59A2FC9-C2F5-42CB-A618-98A28B3C5941}" destId="{7241DAC9-F6C0-458D-A671-78B471CF09D0}" srcOrd="0" destOrd="0" parTransId="{9A38B939-586C-4AF9-B08C-1534C29CFDDF}" sibTransId="{6EB21B49-03F9-4948-A590-EDFB24B690FF}"/>
    <dgm:cxn modelId="{6A3D1E9B-1875-4766-AB78-48A8179D5251}" type="presOf" srcId="{9E62F668-2512-41E7-9EE1-70F9578E4220}" destId="{2DD5FB10-0874-4A9C-B0C1-CA6E69138E5E}" srcOrd="0" destOrd="4" presId="urn:microsoft.com/office/officeart/2005/8/layout/radial1"/>
    <dgm:cxn modelId="{35C0658A-C2D0-426D-8349-C9CDD9A789CA}" srcId="{33935BD2-53CC-469B-AA0B-548CC0156FA9}" destId="{22F54121-B4AB-431E-81D0-BA78661D4A88}" srcOrd="0" destOrd="0" parTransId="{7C41905A-ADC1-42D0-B7AB-07BEFCB72BBC}" sibTransId="{6A58E659-32CB-41F3-8E4A-E35BAEBEE6D3}"/>
    <dgm:cxn modelId="{3CEF6821-5D16-4FF0-A073-61296ECF46D2}" type="presOf" srcId="{98DBF490-C422-4EE5-A41F-1FC326324354}" destId="{1B6F139B-E0B5-4993-BE3E-26EB5D053257}" srcOrd="1" destOrd="0" presId="urn:microsoft.com/office/officeart/2005/8/layout/radial1"/>
    <dgm:cxn modelId="{F043A962-9A67-4B88-AD2C-FA9EC5054D85}" srcId="{25AAAF07-3CBD-46BF-B492-D66201C4FDDD}" destId="{1FA7113F-F187-4C7A-8F48-B7CCAA175A85}" srcOrd="1" destOrd="0" parTransId="{0346EA0C-AB70-4663-B148-30920B0F7160}" sibTransId="{A575B00F-AD6A-4393-8390-32854333ACF7}"/>
    <dgm:cxn modelId="{828F81A0-7547-4BFE-9A3B-70CB40509A55}" srcId="{33935BD2-53CC-469B-AA0B-548CC0156FA9}" destId="{865CFCA9-6457-4251-9D93-3F48507FD5C3}" srcOrd="1" destOrd="0" parTransId="{045EEBED-DA61-4AA5-8268-C9F52F889E1D}" sibTransId="{144152C5-B10E-46C3-9142-09B063ABC6C2}"/>
    <dgm:cxn modelId="{9386F0B5-CB67-46C5-B050-051ED3DB8B51}" type="presOf" srcId="{80F0B06E-24C0-4C96-804C-EEE2A79004A4}" destId="{91C90745-ED57-4761-B4AB-E6D435B94384}" srcOrd="0" destOrd="3" presId="urn:microsoft.com/office/officeart/2005/8/layout/radial1"/>
    <dgm:cxn modelId="{679D15A3-F794-4E5B-B34C-CA6D14DD655F}" type="presOf" srcId="{1FA7113F-F187-4C7A-8F48-B7CCAA175A85}" destId="{ED6196A8-4C8D-48D5-A5D3-796ECA82E02A}" srcOrd="0" destOrd="2" presId="urn:microsoft.com/office/officeart/2005/8/layout/radial1"/>
    <dgm:cxn modelId="{69B0E7BE-1939-4A46-9728-17196D553CB5}" type="presOf" srcId="{25AAAF07-3CBD-46BF-B492-D66201C4FDDD}" destId="{ED6196A8-4C8D-48D5-A5D3-796ECA82E02A}" srcOrd="0" destOrd="0" presId="urn:microsoft.com/office/officeart/2005/8/layout/radial1"/>
    <dgm:cxn modelId="{732AADA6-4E3D-4370-A23E-F54939C356A2}" srcId="{D59A2FC9-C2F5-42CB-A618-98A28B3C5941}" destId="{80F0B06E-24C0-4C96-804C-EEE2A79004A4}" srcOrd="2" destOrd="0" parTransId="{B0AB89FD-E884-43AD-A8C6-3CCD056BE3A4}" sibTransId="{D1BD24B1-DA88-49E6-9E0C-3910E476ECE7}"/>
    <dgm:cxn modelId="{DF441F02-6E9D-4B8A-9308-35853EB35A69}" srcId="{DF2AD584-7FEA-4C5B-881E-F9D0981B69D3}" destId="{E05B5D15-94CA-4E2B-A48E-2DFF94B53446}" srcOrd="0" destOrd="0" parTransId="{E1090692-1245-409B-943B-D1E512E8B505}" sibTransId="{813DEF4C-7135-4DDD-A885-3388C8C39A58}"/>
    <dgm:cxn modelId="{0B4C8BB0-E6FA-4D16-942D-B54F0E7E586F}" srcId="{E05B5D15-94CA-4E2B-A48E-2DFF94B53446}" destId="{33935BD2-53CC-469B-AA0B-548CC0156FA9}" srcOrd="2" destOrd="0" parTransId="{98DBF490-C422-4EE5-A41F-1FC326324354}" sibTransId="{462AEE97-E21B-47C3-BAFB-84DCCC3730AB}"/>
    <dgm:cxn modelId="{068C7DA9-C51F-4FAB-A078-53AC56FADDE3}" type="presOf" srcId="{22F54121-B4AB-431E-81D0-BA78661D4A88}" destId="{2DD5FB10-0874-4A9C-B0C1-CA6E69138E5E}" srcOrd="0" destOrd="1" presId="urn:microsoft.com/office/officeart/2005/8/layout/radial1"/>
    <dgm:cxn modelId="{AFD57F49-1BED-490D-8612-231B118F5809}" srcId="{D59A2FC9-C2F5-42CB-A618-98A28B3C5941}" destId="{C94901BF-A312-4F51-B8FC-C9A4F405AD33}" srcOrd="1" destOrd="0" parTransId="{3B2413F7-4F80-4B3D-8978-A2F6D912444E}" sibTransId="{53CDE7D6-3FEE-44C8-B20B-72D0C3D259A6}"/>
    <dgm:cxn modelId="{D135C2F6-36F3-44D5-93A4-6FD564DD521D}" srcId="{E05B5D15-94CA-4E2B-A48E-2DFF94B53446}" destId="{25AAAF07-3CBD-46BF-B492-D66201C4FDDD}" srcOrd="1" destOrd="0" parTransId="{993FA4D8-DAF9-4138-BC4A-98286143DAF5}" sibTransId="{A52CB4DF-F693-4214-A426-D24E6ACA6AA5}"/>
    <dgm:cxn modelId="{E8C3E7A1-0FB0-45CF-837E-41267290416A}" type="presOf" srcId="{33935BD2-53CC-469B-AA0B-548CC0156FA9}" destId="{2DD5FB10-0874-4A9C-B0C1-CA6E69138E5E}" srcOrd="0" destOrd="0" presId="urn:microsoft.com/office/officeart/2005/8/layout/radial1"/>
    <dgm:cxn modelId="{B2E99990-C882-4EB0-808F-1378946CE50A}" type="presOf" srcId="{D59A2FC9-C2F5-42CB-A618-98A28B3C5941}" destId="{91C90745-ED57-4761-B4AB-E6D435B94384}" srcOrd="0" destOrd="0" presId="urn:microsoft.com/office/officeart/2005/8/layout/radial1"/>
    <dgm:cxn modelId="{AFE634C8-85EF-4FC6-B0BC-E65E59C6D393}" srcId="{25AAAF07-3CBD-46BF-B492-D66201C4FDDD}" destId="{48933ABE-2D7B-43A6-A52C-01BC6746B65F}" srcOrd="0" destOrd="0" parTransId="{B1C8EB12-447C-4048-881D-42FB42B148D3}" sibTransId="{F435647E-DFA5-4694-846E-B5EC348A11BE}"/>
    <dgm:cxn modelId="{F9E1DB66-2C68-4BF0-A9E2-1DB36AC88EA6}" srcId="{25AAAF07-3CBD-46BF-B492-D66201C4FDDD}" destId="{01B29C47-F677-4322-883F-C31575590F28}" srcOrd="2" destOrd="0" parTransId="{30B423BD-058F-45AD-BFFC-A15D4AF65650}" sibTransId="{BD970719-57D7-4D48-A4FD-C2830A9FC2C1}"/>
    <dgm:cxn modelId="{CF7F6987-0ADA-4022-8F5D-A740D316A52B}" type="presParOf" srcId="{85041605-A315-4F56-A80A-55D4FEC0CBCF}" destId="{47309829-FC05-4126-9DCC-9B908D405B8F}" srcOrd="0" destOrd="0" presId="urn:microsoft.com/office/officeart/2005/8/layout/radial1"/>
    <dgm:cxn modelId="{53A322FA-76E0-482B-9D7F-224B19F2787B}" type="presParOf" srcId="{85041605-A315-4F56-A80A-55D4FEC0CBCF}" destId="{D580191A-0912-4CB0-A7EC-02687E196288}" srcOrd="1" destOrd="0" presId="urn:microsoft.com/office/officeart/2005/8/layout/radial1"/>
    <dgm:cxn modelId="{DE8C70FF-519F-4A6E-8F68-237F96E486B1}" type="presParOf" srcId="{D580191A-0912-4CB0-A7EC-02687E196288}" destId="{294CB3E6-A94A-4577-91FD-295510232FA3}" srcOrd="0" destOrd="0" presId="urn:microsoft.com/office/officeart/2005/8/layout/radial1"/>
    <dgm:cxn modelId="{2D348F5C-FF9C-446D-A5F3-9135D0ABBA36}" type="presParOf" srcId="{85041605-A315-4F56-A80A-55D4FEC0CBCF}" destId="{91C90745-ED57-4761-B4AB-E6D435B94384}" srcOrd="2" destOrd="0" presId="urn:microsoft.com/office/officeart/2005/8/layout/radial1"/>
    <dgm:cxn modelId="{0A602AC0-11B3-4879-A6F1-BD58A0B4E14B}" type="presParOf" srcId="{85041605-A315-4F56-A80A-55D4FEC0CBCF}" destId="{C8D96D08-86D5-46A5-8BA5-BD727D7ECD72}" srcOrd="3" destOrd="0" presId="urn:microsoft.com/office/officeart/2005/8/layout/radial1"/>
    <dgm:cxn modelId="{3F40AEE4-F244-430D-8A1D-FB3BB25A18DC}" type="presParOf" srcId="{C8D96D08-86D5-46A5-8BA5-BD727D7ECD72}" destId="{C4537E0D-2C1B-40A2-B2FC-EAA6CF00DA32}" srcOrd="0" destOrd="0" presId="urn:microsoft.com/office/officeart/2005/8/layout/radial1"/>
    <dgm:cxn modelId="{1606957E-F468-44E0-BAF1-D254AA543E66}" type="presParOf" srcId="{85041605-A315-4F56-A80A-55D4FEC0CBCF}" destId="{ED6196A8-4C8D-48D5-A5D3-796ECA82E02A}" srcOrd="4" destOrd="0" presId="urn:microsoft.com/office/officeart/2005/8/layout/radial1"/>
    <dgm:cxn modelId="{4A381193-51DB-437E-AE4B-90E022786ABC}" type="presParOf" srcId="{85041605-A315-4F56-A80A-55D4FEC0CBCF}" destId="{AD0DC83F-57FC-4E83-AC17-F613B1DB4060}" srcOrd="5" destOrd="0" presId="urn:microsoft.com/office/officeart/2005/8/layout/radial1"/>
    <dgm:cxn modelId="{AECB34F9-F702-4B7C-A10D-E26293CF6628}" type="presParOf" srcId="{AD0DC83F-57FC-4E83-AC17-F613B1DB4060}" destId="{1B6F139B-E0B5-4993-BE3E-26EB5D053257}" srcOrd="0" destOrd="0" presId="urn:microsoft.com/office/officeart/2005/8/layout/radial1"/>
    <dgm:cxn modelId="{715BEDEC-5CB1-4799-A8E2-1C64C73C22EB}" type="presParOf" srcId="{85041605-A315-4F56-A80A-55D4FEC0CBCF}" destId="{2DD5FB10-0874-4A9C-B0C1-CA6E69138E5E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09829-FC05-4126-9DCC-9B908D405B8F}">
      <dsp:nvSpPr>
        <dsp:cNvPr id="0" name=""/>
        <dsp:cNvSpPr/>
      </dsp:nvSpPr>
      <dsp:spPr>
        <a:xfrm>
          <a:off x="3569851" y="206622"/>
          <a:ext cx="4047250" cy="1599410"/>
        </a:xfrm>
        <a:prstGeom prst="ellipse">
          <a:avLst/>
        </a:prstGeom>
        <a:gradFill flip="none" rotWithShape="0">
          <a:gsLst>
            <a:gs pos="0">
              <a:srgbClr val="FFC000">
                <a:tint val="66000"/>
                <a:satMod val="160000"/>
              </a:srgbClr>
            </a:gs>
            <a:gs pos="50000">
              <a:srgbClr val="FFC000">
                <a:tint val="44500"/>
                <a:satMod val="160000"/>
              </a:srgbClr>
            </a:gs>
            <a:gs pos="100000">
              <a:srgbClr val="FFC000">
                <a:tint val="23500"/>
                <a:satMod val="160000"/>
              </a:srgb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u="none" kern="1200" dirty="0">
              <a:solidFill>
                <a:schemeClr val="tx2">
                  <a:lumMod val="50000"/>
                </a:schemeClr>
              </a:solidFill>
              <a:latin typeface="Tw Cen MT" panose="020B0602020104020603" pitchFamily="34" charset="0"/>
            </a:rPr>
            <a:t>Base de datos</a:t>
          </a:r>
        </a:p>
      </dsp:txBody>
      <dsp:txXfrm>
        <a:off x="4162557" y="440850"/>
        <a:ext cx="2861838" cy="1130954"/>
      </dsp:txXfrm>
    </dsp:sp>
    <dsp:sp modelId="{D580191A-0912-4CB0-A7EC-02687E196288}">
      <dsp:nvSpPr>
        <dsp:cNvPr id="0" name=""/>
        <dsp:cNvSpPr/>
      </dsp:nvSpPr>
      <dsp:spPr>
        <a:xfrm rot="5399391">
          <a:off x="5266110" y="2118978"/>
          <a:ext cx="655132" cy="29242"/>
        </a:xfrm>
        <a:custGeom>
          <a:avLst/>
          <a:gdLst/>
          <a:ahLst/>
          <a:cxnLst/>
          <a:rect l="0" t="0" r="0" b="0"/>
          <a:pathLst>
            <a:path>
              <a:moveTo>
                <a:pt x="0" y="14621"/>
              </a:moveTo>
              <a:lnTo>
                <a:pt x="655132" y="1462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77298" y="2117220"/>
        <a:ext cx="32756" cy="32756"/>
      </dsp:txXfrm>
    </dsp:sp>
    <dsp:sp modelId="{91C90745-ED57-4761-B4AB-E6D435B94384}">
      <dsp:nvSpPr>
        <dsp:cNvPr id="0" name=""/>
        <dsp:cNvSpPr/>
      </dsp:nvSpPr>
      <dsp:spPr>
        <a:xfrm>
          <a:off x="4402067" y="2461165"/>
          <a:ext cx="2383740" cy="2291308"/>
        </a:xfrm>
        <a:prstGeom prst="ellipse">
          <a:avLst/>
        </a:prstGeom>
        <a:gradFill flip="none" rotWithShape="1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u="none" kern="1200" dirty="0">
              <a:solidFill>
                <a:schemeClr val="tx1">
                  <a:lumMod val="95000"/>
                  <a:lumOff val="5000"/>
                </a:schemeClr>
              </a:solidFill>
            </a:rPr>
            <a:t>SOFTWARE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1" kern="1200" dirty="0">
              <a:solidFill>
                <a:schemeClr val="tx1">
                  <a:lumMod val="95000"/>
                  <a:lumOff val="5000"/>
                </a:schemeClr>
              </a:solidFill>
            </a:rPr>
            <a:t>Gestor de la base</a:t>
          </a:r>
          <a:endParaRPr lang="en-US" sz="1500" b="0" i="1" u="sng" kern="1200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1" kern="1200" dirty="0">
              <a:solidFill>
                <a:schemeClr val="tx1">
                  <a:lumMod val="95000"/>
                  <a:lumOff val="5000"/>
                </a:schemeClr>
              </a:solidFill>
            </a:rPr>
            <a:t>Proporciona vistas</a:t>
          </a:r>
          <a:endParaRPr lang="en-US" sz="1500" b="0" i="1" u="sng" kern="1200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1" kern="1200" dirty="0">
              <a:solidFill>
                <a:schemeClr val="tx1">
                  <a:lumMod val="95000"/>
                  <a:lumOff val="5000"/>
                </a:schemeClr>
              </a:solidFill>
            </a:rPr>
            <a:t>Funciones</a:t>
          </a:r>
          <a:endParaRPr lang="en-US" sz="1500" b="0" i="1" u="sng" kern="1200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1" kern="1200" dirty="0">
              <a:solidFill>
                <a:schemeClr val="tx1">
                  <a:lumMod val="95000"/>
                  <a:lumOff val="5000"/>
                </a:schemeClr>
              </a:solidFill>
            </a:rPr>
            <a:t>Stored procedures</a:t>
          </a:r>
          <a:endParaRPr lang="en-US" sz="1500" b="0" i="1" u="sng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4751158" y="2796719"/>
        <a:ext cx="1685558" cy="1620200"/>
      </dsp:txXfrm>
    </dsp:sp>
    <dsp:sp modelId="{C8D96D08-86D5-46A5-8BA5-BD727D7ECD72}">
      <dsp:nvSpPr>
        <dsp:cNvPr id="0" name=""/>
        <dsp:cNvSpPr/>
      </dsp:nvSpPr>
      <dsp:spPr>
        <a:xfrm rot="2061270">
          <a:off x="6425094" y="2270312"/>
          <a:ext cx="2077847" cy="29242"/>
        </a:xfrm>
        <a:custGeom>
          <a:avLst/>
          <a:gdLst/>
          <a:ahLst/>
          <a:cxnLst/>
          <a:rect l="0" t="0" r="0" b="0"/>
          <a:pathLst>
            <a:path>
              <a:moveTo>
                <a:pt x="0" y="14621"/>
              </a:moveTo>
              <a:lnTo>
                <a:pt x="2077847" y="1462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7412072" y="2232987"/>
        <a:ext cx="103892" cy="103892"/>
      </dsp:txXfrm>
    </dsp:sp>
    <dsp:sp modelId="{ED6196A8-4C8D-48D5-A5D3-796ECA82E02A}">
      <dsp:nvSpPr>
        <dsp:cNvPr id="0" name=""/>
        <dsp:cNvSpPr/>
      </dsp:nvSpPr>
      <dsp:spPr>
        <a:xfrm>
          <a:off x="8101159" y="2389497"/>
          <a:ext cx="2383740" cy="2291308"/>
        </a:xfrm>
        <a:prstGeom prst="ellipse">
          <a:avLst/>
        </a:prstGeom>
        <a:gradFill flip="none" rotWithShape="1">
          <a:gsLst>
            <a:gs pos="0">
              <a:schemeClr val="accent1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1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1">
                <a:lumMod val="60000"/>
                <a:lumOff val="40000"/>
                <a:tint val="23500"/>
                <a:satMod val="16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u="none" kern="1200" dirty="0">
              <a:solidFill>
                <a:schemeClr val="tx1">
                  <a:lumMod val="95000"/>
                  <a:lumOff val="5000"/>
                </a:schemeClr>
              </a:solidFill>
            </a:rPr>
            <a:t>HARDWARE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1" u="none" kern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rPr>
            <a:t>Almacenamiento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1" u="none" kern="1200" dirty="0">
              <a:solidFill>
                <a:schemeClr val="tx1">
                  <a:lumMod val="95000"/>
                  <a:lumOff val="5000"/>
                </a:schemeClr>
              </a:solidFill>
            </a:rPr>
            <a:t>Soporta software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b="0" i="1" u="none" kern="1200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b="0" u="none" kern="1200" dirty="0"/>
        </a:p>
      </dsp:txBody>
      <dsp:txXfrm>
        <a:off x="8450250" y="2725051"/>
        <a:ext cx="1685558" cy="1620200"/>
      </dsp:txXfrm>
    </dsp:sp>
    <dsp:sp modelId="{AD0DC83F-57FC-4E83-AC17-F613B1DB4060}">
      <dsp:nvSpPr>
        <dsp:cNvPr id="0" name=""/>
        <dsp:cNvSpPr/>
      </dsp:nvSpPr>
      <dsp:spPr>
        <a:xfrm rot="8646381">
          <a:off x="2726862" y="2307942"/>
          <a:ext cx="2095763" cy="29242"/>
        </a:xfrm>
        <a:custGeom>
          <a:avLst/>
          <a:gdLst/>
          <a:ahLst/>
          <a:cxnLst/>
          <a:rect l="0" t="0" r="0" b="0"/>
          <a:pathLst>
            <a:path>
              <a:moveTo>
                <a:pt x="0" y="14621"/>
              </a:moveTo>
              <a:lnTo>
                <a:pt x="2095763" y="1462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0800000">
        <a:off x="3722349" y="2270169"/>
        <a:ext cx="104788" cy="104788"/>
      </dsp:txXfrm>
    </dsp:sp>
    <dsp:sp modelId="{2DD5FB10-0874-4A9C-B0C1-CA6E69138E5E}">
      <dsp:nvSpPr>
        <dsp:cNvPr id="0" name=""/>
        <dsp:cNvSpPr/>
      </dsp:nvSpPr>
      <dsp:spPr>
        <a:xfrm>
          <a:off x="781810" y="2480356"/>
          <a:ext cx="2383740" cy="2291308"/>
        </a:xfrm>
        <a:prstGeom prst="ellipse">
          <a:avLst/>
        </a:prstGeom>
        <a:gradFill flip="none" rotWithShape="1">
          <a:gsLst>
            <a:gs pos="0">
              <a:schemeClr val="tx1">
                <a:lumMod val="75000"/>
                <a:lumOff val="25000"/>
                <a:tint val="66000"/>
                <a:satMod val="160000"/>
              </a:schemeClr>
            </a:gs>
            <a:gs pos="50000">
              <a:schemeClr val="tx1">
                <a:lumMod val="75000"/>
                <a:lumOff val="25000"/>
                <a:tint val="44500"/>
                <a:satMod val="160000"/>
              </a:schemeClr>
            </a:gs>
            <a:gs pos="100000">
              <a:schemeClr val="tx1">
                <a:lumMod val="75000"/>
                <a:lumOff val="25000"/>
                <a:tint val="23500"/>
                <a:satMod val="160000"/>
              </a:schemeClr>
            </a:gs>
          </a:gsLst>
          <a:lin ang="13500000" scaled="1"/>
          <a:tileRect/>
        </a:gradFill>
        <a:ln w="254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i="0" u="none" kern="1200" dirty="0">
              <a:solidFill>
                <a:schemeClr val="tx1">
                  <a:lumMod val="95000"/>
                  <a:lumOff val="5000"/>
                </a:schemeClr>
              </a:solidFill>
            </a:rPr>
            <a:t>DATOS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1" kern="1200" dirty="0">
              <a:solidFill>
                <a:schemeClr val="tx1">
                  <a:lumMod val="95000"/>
                  <a:lumOff val="5000"/>
                </a:schemeClr>
              </a:solidFill>
            </a:rPr>
            <a:t>Compartidos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1" kern="1200" dirty="0">
              <a:solidFill>
                <a:schemeClr val="tx1">
                  <a:lumMod val="95000"/>
                  <a:lumOff val="5000"/>
                </a:schemeClr>
              </a:solidFill>
            </a:rPr>
            <a:t>Persistentes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1" kern="1200" dirty="0">
              <a:solidFill>
                <a:schemeClr val="tx1">
                  <a:lumMod val="95000"/>
                  <a:lumOff val="5000"/>
                </a:schemeClr>
              </a:solidFill>
            </a:rPr>
            <a:t>Relacionados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1" kern="1200" dirty="0">
              <a:solidFill>
                <a:schemeClr val="tx1">
                  <a:lumMod val="95000"/>
                  <a:lumOff val="5000"/>
                </a:schemeClr>
              </a:solidFill>
            </a:rPr>
            <a:t>No relacionados</a:t>
          </a:r>
        </a:p>
      </dsp:txBody>
      <dsp:txXfrm>
        <a:off x="1130901" y="2815910"/>
        <a:ext cx="1685558" cy="1620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9AED2-0EDC-41D4-9E17-C6F0028F92E6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E0618-4BE6-41D8-BDC9-B2BB6BC9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4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FCE36-25C5-4CA5-A178-0B2B6B82BC53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E5716-D24E-4FC4-B470-2C33324D5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Modificar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95996-F446-43CA-BB10-71AE2A864C5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134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Explicar que la base de datos está compuesta por lo 3</a:t>
            </a:r>
            <a:r>
              <a:rPr lang="es-419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ítems que se muestran en la diapositiva.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7358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sz="1200" u="sng" dirty="0" smtClean="0"/>
              <a:t>Tabla: </a:t>
            </a:r>
            <a:r>
              <a:rPr lang="es-419" sz="1200" dirty="0" smtClean="0"/>
              <a:t>Es una colección de datos relacionados en forma de </a:t>
            </a:r>
            <a:r>
              <a:rPr lang="es-419" sz="1200" b="1" dirty="0" smtClean="0"/>
              <a:t>filas </a:t>
            </a:r>
            <a:r>
              <a:rPr lang="es-419" sz="1200" dirty="0" smtClean="0"/>
              <a:t>y </a:t>
            </a:r>
            <a:r>
              <a:rPr lang="es-419" sz="1200" b="1" dirty="0" smtClean="0"/>
              <a:t>columnas. </a:t>
            </a:r>
            <a:r>
              <a:rPr lang="es-419" sz="1200" dirty="0" smtClean="0"/>
              <a:t>En un RDBMS, es la forma estándar de almacenar datos.</a:t>
            </a:r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sz="1200" u="sng" dirty="0" smtClean="0"/>
              <a:t>Campo:</a:t>
            </a:r>
            <a:r>
              <a:rPr lang="es-419" sz="1200" dirty="0" smtClean="0"/>
              <a:t> Es la entidad más pequeña </a:t>
            </a:r>
            <a:r>
              <a:rPr lang="es-AR" sz="1200" dirty="0" smtClean="0"/>
              <a:t>en la cual puede dividirse una Tabla.</a:t>
            </a:r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sz="1200" u="sng" dirty="0" smtClean="0"/>
              <a:t>Fila o Registro: </a:t>
            </a:r>
            <a:r>
              <a:rPr lang="es-AR" sz="1200" dirty="0" smtClean="0"/>
              <a:t>Cada una de las entradas de datos relacionados almacenados en una Tabla.</a:t>
            </a:r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sz="1200" u="sng" dirty="0" smtClean="0"/>
              <a:t>Columna: </a:t>
            </a:r>
            <a:r>
              <a:rPr lang="es-AR" sz="1200" dirty="0" smtClean="0"/>
              <a:t>Entidad vertical que contiene todos los datos asociados a un mismo Campo</a:t>
            </a:r>
            <a:endParaRPr lang="es-419" sz="1200" dirty="0" smtClean="0"/>
          </a:p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758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sz="1200" dirty="0" smtClean="0"/>
              <a:t>Es un lenguaje de consulta estructurada, en inglés </a:t>
            </a:r>
            <a:r>
              <a:rPr lang="es-419" sz="1200" dirty="0" err="1" smtClean="0"/>
              <a:t>Structured</a:t>
            </a:r>
            <a:r>
              <a:rPr lang="es-419" sz="1200" dirty="0" smtClean="0"/>
              <a:t> </a:t>
            </a:r>
            <a:r>
              <a:rPr lang="es-419" sz="1200" dirty="0" err="1" smtClean="0"/>
              <a:t>Query</a:t>
            </a:r>
            <a:r>
              <a:rPr lang="es-419" sz="1200" dirty="0" smtClean="0"/>
              <a:t> </a:t>
            </a:r>
            <a:r>
              <a:rPr lang="es-419" sz="1200" dirty="0" err="1" smtClean="0"/>
              <a:t>Language</a:t>
            </a:r>
            <a:r>
              <a:rPr lang="es-419" sz="1200" dirty="0" smtClean="0"/>
              <a:t>. Nos permite trabajar con los datos contenidos en la base de datos.</a:t>
            </a:r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419" sz="1200" dirty="0" smtClean="0"/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El sistema que permite crear, actualizar y administrar una base de datos relacional </a:t>
            </a:r>
            <a:r>
              <a:rPr lang="es-419" sz="1200" dirty="0" smtClean="0"/>
              <a:t>se denomina </a:t>
            </a:r>
            <a:r>
              <a:rPr lang="es-419" sz="1200" b="1" dirty="0" smtClean="0"/>
              <a:t>RDBMS</a:t>
            </a:r>
            <a:r>
              <a:rPr lang="es-419" sz="1200" dirty="0" smtClean="0"/>
              <a:t> (</a:t>
            </a:r>
            <a:r>
              <a:rPr lang="es-419" sz="1200" dirty="0" err="1" smtClean="0"/>
              <a:t>Relational</a:t>
            </a:r>
            <a:r>
              <a:rPr lang="es-419" sz="1200" dirty="0" smtClean="0"/>
              <a:t> </a:t>
            </a:r>
            <a:r>
              <a:rPr lang="es-419" sz="1200" dirty="0" err="1" smtClean="0"/>
              <a:t>DataBase</a:t>
            </a:r>
            <a:r>
              <a:rPr lang="es-419" sz="1200" dirty="0" smtClean="0"/>
              <a:t> Management </a:t>
            </a:r>
            <a:r>
              <a:rPr lang="es-419" sz="1200" dirty="0" err="1" smtClean="0"/>
              <a:t>System</a:t>
            </a:r>
            <a:r>
              <a:rPr lang="es-419" sz="1200" dirty="0" smtClean="0"/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419" sz="1200" dirty="0" smtClean="0"/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419" sz="1200" b="1" dirty="0" smtClean="0"/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419" sz="1200" b="1" dirty="0" smtClean="0"/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sz="1200" b="1" dirty="0" smtClean="0"/>
              <a:t>Bases </a:t>
            </a:r>
            <a:r>
              <a:rPr lang="es-419" sz="1200" b="1" dirty="0"/>
              <a:t>de datos relacionales:</a:t>
            </a:r>
            <a:r>
              <a:rPr lang="es-419" sz="1200" b="1" baseline="0" dirty="0"/>
              <a:t> </a:t>
            </a:r>
            <a:r>
              <a:rPr lang="es-419" sz="1200" b="0" baseline="0" dirty="0"/>
              <a:t>explicar que son las que cumplen con la estructura de almacenamiento que se va a explicar a continuación.</a:t>
            </a:r>
            <a:endParaRPr lang="es-419" sz="1200" b="1" dirty="0"/>
          </a:p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6422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5716-D24E-4FC4-B470-2C33324D5CA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45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El sistema que permite crear, actualizar y administrar una base de datos relacional </a:t>
            </a:r>
            <a:r>
              <a:rPr lang="es-419" sz="1200" dirty="0" smtClean="0"/>
              <a:t>se denomina </a:t>
            </a:r>
            <a:r>
              <a:rPr lang="es-419" sz="1200" b="1" dirty="0" smtClean="0"/>
              <a:t>RDBMS</a:t>
            </a:r>
            <a:r>
              <a:rPr lang="es-419" sz="1200" dirty="0" smtClean="0"/>
              <a:t> (</a:t>
            </a:r>
            <a:r>
              <a:rPr lang="es-419" sz="1200" dirty="0" err="1" smtClean="0"/>
              <a:t>Relational</a:t>
            </a:r>
            <a:r>
              <a:rPr lang="es-419" sz="1200" dirty="0" smtClean="0"/>
              <a:t> </a:t>
            </a:r>
            <a:r>
              <a:rPr lang="es-419" sz="1200" dirty="0" err="1" smtClean="0"/>
              <a:t>DataBase</a:t>
            </a:r>
            <a:r>
              <a:rPr lang="es-419" sz="1200" dirty="0" smtClean="0"/>
              <a:t> Management </a:t>
            </a:r>
            <a:r>
              <a:rPr lang="es-419" sz="1200" dirty="0" err="1" smtClean="0"/>
              <a:t>System</a:t>
            </a:r>
            <a:r>
              <a:rPr lang="es-419" sz="1200" dirty="0" smtClean="0"/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419" sz="1200" dirty="0" smtClean="0"/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419" sz="1200" b="1" dirty="0" smtClean="0"/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419" sz="1200" b="1" dirty="0" smtClean="0"/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sz="1200" b="1" dirty="0" smtClean="0"/>
              <a:t>Bases </a:t>
            </a:r>
            <a:r>
              <a:rPr lang="es-419" sz="1200" b="1" dirty="0"/>
              <a:t>de datos relacionales:</a:t>
            </a:r>
            <a:r>
              <a:rPr lang="es-419" sz="1200" b="1" baseline="0" dirty="0"/>
              <a:t> </a:t>
            </a:r>
            <a:r>
              <a:rPr lang="es-419" sz="1200" b="0" baseline="0" dirty="0"/>
              <a:t>explicar que son las que cumplen con la estructura de almacenamiento que se va a explicar a continuación.</a:t>
            </a:r>
            <a:endParaRPr lang="es-419" sz="1200" b="1" dirty="0"/>
          </a:p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6094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5716-D24E-4FC4-B470-2C33324D5CA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01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r>
              <a:rPr lang="es-419" dirty="0" smtClean="0"/>
              <a:t>Cliente</a:t>
            </a:r>
            <a:r>
              <a:rPr lang="es-419" baseline="0" dirty="0" smtClean="0"/>
              <a:t> del gestor de DB de </a:t>
            </a:r>
            <a:r>
              <a:rPr lang="es-419" baseline="0" dirty="0" err="1" smtClean="0"/>
              <a:t>postgress</a:t>
            </a:r>
            <a:r>
              <a:rPr lang="es-419" baseline="0" dirty="0" smtClean="0"/>
              <a:t>. Provee una interfaz gráfica y nos permite ejecutar </a:t>
            </a:r>
            <a:r>
              <a:rPr lang="es-419" baseline="0" dirty="0" err="1" smtClean="0"/>
              <a:t>queries</a:t>
            </a:r>
            <a:r>
              <a:rPr lang="es-419" baseline="0" dirty="0" smtClean="0"/>
              <a:t>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988797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087439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1200" b="1" dirty="0" smtClean="0"/>
              <a:t>Diagrama Entidad-Relación (DER)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1200" dirty="0" smtClean="0"/>
              <a:t>Es un modelo que permite </a:t>
            </a:r>
            <a:r>
              <a:rPr lang="es-AR" sz="1200" b="1" dirty="0" smtClean="0"/>
              <a:t>representar</a:t>
            </a:r>
            <a:r>
              <a:rPr lang="es-AR" sz="1200" dirty="0" smtClean="0"/>
              <a:t> de forma gráfica el conjunto de </a:t>
            </a:r>
            <a:r>
              <a:rPr lang="es-AR" sz="1200" b="1" dirty="0" smtClean="0"/>
              <a:t>entidades</a:t>
            </a:r>
            <a:r>
              <a:rPr lang="es-AR" sz="1200" dirty="0" smtClean="0"/>
              <a:t> más relevantes de un sistema y sus </a:t>
            </a:r>
            <a:r>
              <a:rPr lang="es-AR" sz="1200" b="1" dirty="0" smtClean="0"/>
              <a:t>atributos</a:t>
            </a:r>
            <a:r>
              <a:rPr lang="es-AR" sz="1200" dirty="0" smtClean="0"/>
              <a:t> e </a:t>
            </a:r>
            <a:r>
              <a:rPr lang="es-AR" sz="1200" b="1" dirty="0" smtClean="0"/>
              <a:t>interrelaciones.</a:t>
            </a:r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615688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285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3112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u="sng" dirty="0" smtClean="0"/>
              <a:t>Características: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i="1" dirty="0" smtClean="0"/>
              <a:t>Valores: </a:t>
            </a:r>
            <a:r>
              <a:rPr lang="es-AR" sz="2446" dirty="0" smtClean="0"/>
              <a:t>Cada atributo de una entidad podrá contener un valor asociado. 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i="1" dirty="0" smtClean="0"/>
              <a:t>Unicidad: </a:t>
            </a:r>
            <a:r>
              <a:rPr lang="es-AR" sz="2446" dirty="0" smtClean="0"/>
              <a:t>Dos o más instancias de una entidad no  pueden tener exactamente los mismos valores</a:t>
            </a:r>
            <a:br>
              <a:rPr lang="es-AR" sz="2446" dirty="0" smtClean="0"/>
            </a:br>
            <a:r>
              <a:rPr lang="es-AR" sz="2446" dirty="0" smtClean="0"/>
              <a:t>en todos sus campos.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i="1" dirty="0" smtClean="0"/>
              <a:t>Dominio: </a:t>
            </a:r>
            <a:r>
              <a:rPr lang="es-419" sz="2446" dirty="0" smtClean="0"/>
              <a:t>Tipo de datos que puede almacenar.</a:t>
            </a:r>
            <a:endParaRPr lang="es-AR" sz="2091" i="1" dirty="0"/>
          </a:p>
        </p:txBody>
      </p:sp>
    </p:spTree>
    <p:extLst>
      <p:ext uri="{BB962C8B-B14F-4D97-AF65-F5344CB8AC3E}">
        <p14:creationId xmlns:p14="http://schemas.microsoft.com/office/powerpoint/2010/main" val="26265915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u="sng" dirty="0" smtClean="0"/>
              <a:t>Identificadores: </a:t>
            </a:r>
            <a:r>
              <a:rPr lang="es-419" sz="1200" dirty="0" smtClean="0"/>
              <a:t>Son los que permiten diferenciar a una instancia de la entidad de otra.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Simples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s-A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rojo; verde; amarillo</a:t>
            </a:r>
            <a:r>
              <a:rPr lang="es-A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Compuestos</a:t>
            </a:r>
            <a:r>
              <a:rPr lang="es-A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(Ariel</a:t>
            </a:r>
            <a:r>
              <a:rPr lang="es-A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Martín; Alejandra Elizabeth</a:t>
            </a:r>
            <a:r>
              <a:rPr lang="es-A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Múltiples</a:t>
            </a:r>
            <a:r>
              <a:rPr lang="es-A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(4234-5678; 4325-4531)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Derivados</a:t>
            </a:r>
            <a:r>
              <a:rPr lang="es-A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(Total [Precio * Cantidad])</a:t>
            </a:r>
            <a:endParaRPr lang="es-A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88536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419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</a:t>
            </a:r>
            <a:r>
              <a:rPr lang="es-419" sz="1200" b="0" i="0" u="sng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 puede agregar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419" sz="1200" b="0" i="0" u="sng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1600" b="1" dirty="0">
                <a:solidFill>
                  <a:schemeClr val="tx1"/>
                </a:solidFill>
              </a:rPr>
              <a:t>Clave candidata: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>
                <a:solidFill>
                  <a:schemeClr val="tx1"/>
                </a:solidFill>
              </a:rPr>
              <a:t>Es aquella columna que cumple todos los requisitos de una clave principal. En otras palabras, tiene potencial para ser una clave principal.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AR" sz="14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1600" b="1" dirty="0" err="1">
                <a:solidFill>
                  <a:schemeClr val="tx1"/>
                </a:solidFill>
              </a:rPr>
              <a:t>Superclave</a:t>
            </a:r>
            <a:r>
              <a:rPr lang="es-AR" sz="1600" b="1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>
                <a:solidFill>
                  <a:schemeClr val="tx1"/>
                </a:solidFill>
              </a:rPr>
              <a:t>Es un conjunto de uno o más atributos que, tomados colectivamente, permiten identificar de forma única una entidad en el conjunto de entidades.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>
                <a:solidFill>
                  <a:schemeClr val="tx1"/>
                </a:solidFill>
              </a:rPr>
              <a:t>Una </a:t>
            </a:r>
            <a:r>
              <a:rPr lang="es-AR" sz="1400" dirty="0" err="1">
                <a:solidFill>
                  <a:schemeClr val="tx1"/>
                </a:solidFill>
              </a:rPr>
              <a:t>SuperClave</a:t>
            </a:r>
            <a:r>
              <a:rPr lang="es-AR" sz="1400" dirty="0">
                <a:solidFill>
                  <a:schemeClr val="tx1"/>
                </a:solidFill>
              </a:rPr>
              <a:t> puede contener atributos innecesarios.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AR" sz="1800" dirty="0">
                <a:solidFill>
                  <a:schemeClr val="tx1"/>
                </a:solidFill>
              </a:rPr>
              <a:t>Ejemplo: el atributo </a:t>
            </a:r>
            <a:r>
              <a:rPr lang="es-AR" sz="1800" dirty="0" err="1">
                <a:solidFill>
                  <a:schemeClr val="tx1"/>
                </a:solidFill>
              </a:rPr>
              <a:t>IdPersona</a:t>
            </a:r>
            <a:r>
              <a:rPr lang="es-AR" sz="1800" dirty="0">
                <a:solidFill>
                  <a:schemeClr val="tx1"/>
                </a:solidFill>
              </a:rPr>
              <a:t> del conjunto de entidades Persona es suficiente para distinguir una entidad Persona de las otras. Así, </a:t>
            </a:r>
            <a:r>
              <a:rPr lang="es-AR" sz="1800" dirty="0" err="1">
                <a:solidFill>
                  <a:schemeClr val="tx1"/>
                </a:solidFill>
              </a:rPr>
              <a:t>IdPersona</a:t>
            </a:r>
            <a:r>
              <a:rPr lang="es-AR" sz="1800" dirty="0">
                <a:solidFill>
                  <a:schemeClr val="tx1"/>
                </a:solidFill>
              </a:rPr>
              <a:t> es una </a:t>
            </a:r>
            <a:r>
              <a:rPr lang="es-AR" sz="1800" dirty="0" err="1">
                <a:solidFill>
                  <a:schemeClr val="tx1"/>
                </a:solidFill>
              </a:rPr>
              <a:t>superclave</a:t>
            </a:r>
            <a:r>
              <a:rPr lang="es-AR" sz="1800" dirty="0">
                <a:solidFill>
                  <a:schemeClr val="tx1"/>
                </a:solidFill>
              </a:rPr>
              <a:t>. Análogamente, la combinación de Nombre e </a:t>
            </a:r>
            <a:r>
              <a:rPr lang="es-AR" sz="1800" dirty="0" err="1">
                <a:solidFill>
                  <a:schemeClr val="tx1"/>
                </a:solidFill>
              </a:rPr>
              <a:t>IdPersona</a:t>
            </a:r>
            <a:r>
              <a:rPr lang="es-AR" sz="1800" dirty="0">
                <a:solidFill>
                  <a:schemeClr val="tx1"/>
                </a:solidFill>
              </a:rPr>
              <a:t> es una </a:t>
            </a:r>
            <a:r>
              <a:rPr lang="es-AR" sz="1800" dirty="0" err="1">
                <a:solidFill>
                  <a:schemeClr val="tx1"/>
                </a:solidFill>
              </a:rPr>
              <a:t>superclave</a:t>
            </a:r>
            <a:r>
              <a:rPr lang="es-AR" sz="1800" dirty="0">
                <a:solidFill>
                  <a:schemeClr val="tx1"/>
                </a:solidFill>
              </a:rPr>
              <a:t> del conjunto de entidades Persona. El atributo Nombre no es una </a:t>
            </a:r>
            <a:r>
              <a:rPr lang="es-AR" sz="1800" dirty="0" err="1">
                <a:solidFill>
                  <a:schemeClr val="tx1"/>
                </a:solidFill>
              </a:rPr>
              <a:t>superclave</a:t>
            </a:r>
            <a:r>
              <a:rPr lang="es-AR" sz="1800" dirty="0">
                <a:solidFill>
                  <a:schemeClr val="tx1"/>
                </a:solidFill>
              </a:rPr>
              <a:t>, porque varias personas podrían tener el mismo nombre</a:t>
            </a:r>
            <a:endParaRPr lang="es-AR" altLang="es-A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s-AR" sz="1755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A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2912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419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Dependencia: </a:t>
            </a:r>
            <a:r>
              <a:rPr lang="es-419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Venta --- </a:t>
            </a:r>
            <a:r>
              <a:rPr lang="es-419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DetalleDeVenta</a:t>
            </a:r>
            <a:endParaRPr lang="es-419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419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Asociación: </a:t>
            </a:r>
            <a:r>
              <a:rPr lang="es-419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Factura ---</a:t>
            </a:r>
            <a:r>
              <a:rPr lang="es-419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419" sz="1200" b="1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419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Entidad independiente: </a:t>
            </a:r>
            <a:r>
              <a:rPr lang="es-419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el ejemplo, </a:t>
            </a:r>
            <a:r>
              <a:rPr lang="es-419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TipoDocumento</a:t>
            </a:r>
            <a:r>
              <a:rPr lang="es-419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puede existir por si sola.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419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Entidad dependiente: </a:t>
            </a:r>
            <a:r>
              <a:rPr lang="es-419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 no puede existir si no existe un </a:t>
            </a:r>
            <a:r>
              <a:rPr lang="es-419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TipoDocumento</a:t>
            </a:r>
            <a:r>
              <a:rPr lang="es-419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asociarle.</a:t>
            </a:r>
            <a:endParaRPr lang="es-A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4870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419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Dependencia: </a:t>
            </a:r>
            <a:r>
              <a:rPr lang="es-419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Venta --- </a:t>
            </a:r>
            <a:r>
              <a:rPr lang="es-419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DetalleDeVenta</a:t>
            </a:r>
            <a:endParaRPr lang="es-419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419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Asociación: </a:t>
            </a:r>
            <a:r>
              <a:rPr lang="es-419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Factura ---</a:t>
            </a:r>
            <a:r>
              <a:rPr lang="es-419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419" sz="1200" b="1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419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Entidad independiente: </a:t>
            </a:r>
            <a:r>
              <a:rPr lang="es-419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el ejemplo, </a:t>
            </a:r>
            <a:r>
              <a:rPr lang="es-419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TipoDocumento</a:t>
            </a:r>
            <a:r>
              <a:rPr lang="es-419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puede existir por si sola.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419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Entidad dependiente: </a:t>
            </a:r>
            <a:r>
              <a:rPr lang="es-419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 no puede existir si no existe un </a:t>
            </a:r>
            <a:r>
              <a:rPr lang="es-419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TipoDocumento</a:t>
            </a:r>
            <a:r>
              <a:rPr lang="es-419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asociarle.</a:t>
            </a:r>
            <a:endParaRPr lang="es-A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6866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s-A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76452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50238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5343075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7420281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4026702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30393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7202377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9401952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Explicar brevemente </a:t>
            </a:r>
            <a:r>
              <a:rPr lang="es-419" dirty="0" err="1"/>
              <a:t>primary</a:t>
            </a:r>
            <a:r>
              <a:rPr lang="es-419" baseline="0" dirty="0"/>
              <a:t> </a:t>
            </a:r>
            <a:r>
              <a:rPr lang="es-419" baseline="0" dirty="0" err="1"/>
              <a:t>key</a:t>
            </a:r>
            <a:r>
              <a:rPr lang="es-419" baseline="0" dirty="0"/>
              <a:t> para poder crear las tablas, luego se verá con más detalle.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5716-D24E-4FC4-B470-2C33324D5CA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091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2743146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6565962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4317269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40903352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6556647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3661412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086148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20772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3886983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41329643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5716-D24E-4FC4-B470-2C33324D5CA4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676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5716-D24E-4FC4-B470-2C33324D5CA4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31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010617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7486569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1157425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3320145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9000427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023989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99912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42022567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75996451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1629298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5716-D24E-4FC4-B470-2C33324D5CA4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4716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40847658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7781841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Comentar para</a:t>
            </a:r>
            <a:r>
              <a:rPr lang="es-AR" altLang="es-AR" baseline="0" dirty="0"/>
              <a:t> qué sirve el IDENTITY</a:t>
            </a:r>
            <a:endParaRPr lang="es-AR" altLang="es-AR" dirty="0"/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6927455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7102614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48606864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4239898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232359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665530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grandes app con cantidad de datos y tablas cuando los ORM son mas complicados y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perdes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 que es el control y puede generar problemas</a:t>
            </a:r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performance.</a:t>
            </a:r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419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DBA se ven mu impactados con los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orms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 que complican el mantenimiento de la base.</a:t>
            </a:r>
            <a:endParaRPr lang="es-419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419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Cualquier cambio en la DB puede romper directamente la api, como por ejemplo nuevos campos en tablas.</a:t>
            </a:r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06963836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91790615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68853552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418521873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altLang="es-AR" dirty="0" smtClean="0"/>
              <a:t>Explicar cómo funcionan las</a:t>
            </a:r>
            <a:r>
              <a:rPr lang="es-419" altLang="es-AR" baseline="0" dirty="0" smtClean="0"/>
              <a:t> anotaciones que aparecen ahí</a:t>
            </a:r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419" altLang="es-A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altLang="es-AR" baseline="0" dirty="0" smtClean="0"/>
              <a:t>@</a:t>
            </a:r>
            <a:r>
              <a:rPr lang="es-419" altLang="es-AR" baseline="0" dirty="0" err="1" smtClean="0"/>
              <a:t>Entity</a:t>
            </a:r>
            <a:r>
              <a:rPr lang="es-419" altLang="es-AR" baseline="0" dirty="0" smtClean="0"/>
              <a:t>: Define la entidad</a:t>
            </a:r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altLang="es-AR" baseline="0" dirty="0" smtClean="0"/>
              <a:t>@</a:t>
            </a:r>
            <a:r>
              <a:rPr lang="es-419" altLang="es-AR" baseline="0" dirty="0" err="1" smtClean="0"/>
              <a:t>Table</a:t>
            </a:r>
            <a:r>
              <a:rPr lang="es-419" altLang="es-AR" baseline="0" dirty="0" smtClean="0"/>
              <a:t>: Es opcional y te permite configurar la tabla, en este caso el nombre</a:t>
            </a:r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altLang="es-AR" baseline="0" dirty="0" smtClean="0"/>
              <a:t>@Id: representa la columna que será </a:t>
            </a:r>
            <a:r>
              <a:rPr lang="es-419" altLang="es-AR" baseline="0" dirty="0" err="1" smtClean="0"/>
              <a:t>primary</a:t>
            </a:r>
            <a:r>
              <a:rPr lang="es-419" altLang="es-AR" baseline="0" dirty="0" smtClean="0"/>
              <a:t> </a:t>
            </a:r>
            <a:r>
              <a:rPr lang="es-419" altLang="es-AR" baseline="0" dirty="0" err="1" smtClean="0"/>
              <a:t>key</a:t>
            </a:r>
            <a:r>
              <a:rPr lang="es-419" altLang="es-AR" baseline="0" dirty="0" smtClean="0"/>
              <a:t> de esa tabla</a:t>
            </a:r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altLang="es-AR" baseline="0" dirty="0" smtClean="0"/>
              <a:t>@</a:t>
            </a:r>
            <a:r>
              <a:rPr lang="es-419" altLang="es-AR" baseline="0" dirty="0" err="1" smtClean="0"/>
              <a:t>GeneratedValue</a:t>
            </a:r>
            <a:r>
              <a:rPr lang="es-419" altLang="es-AR" baseline="0" dirty="0" smtClean="0"/>
              <a:t>: Indica que el id se generará según la estrategia que se quiera.</a:t>
            </a:r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altLang="es-AR" baseline="0" dirty="0" smtClean="0"/>
              <a:t>@</a:t>
            </a:r>
            <a:r>
              <a:rPr lang="es-419" altLang="es-AR" baseline="0" dirty="0" err="1" smtClean="0"/>
              <a:t>Column</a:t>
            </a:r>
            <a:r>
              <a:rPr lang="es-419" altLang="es-AR" baseline="0" dirty="0" smtClean="0"/>
              <a:t>: Representa una columna de la </a:t>
            </a:r>
            <a:r>
              <a:rPr lang="es-419" altLang="es-AR" baseline="0" dirty="0" err="1" smtClean="0"/>
              <a:t>table</a:t>
            </a:r>
            <a:endParaRPr lang="es-419" altLang="es-A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036569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altLang="es-AR" dirty="0" smtClean="0"/>
              <a:t>Explicar cómo funcionan las</a:t>
            </a:r>
            <a:r>
              <a:rPr lang="es-419" altLang="es-AR" baseline="0" dirty="0" smtClean="0"/>
              <a:t> anotaciones que aparecen ahí</a:t>
            </a:r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419" altLang="es-A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altLang="es-AR" baseline="0" dirty="0" smtClean="0"/>
              <a:t>@</a:t>
            </a:r>
            <a:r>
              <a:rPr lang="es-419" altLang="es-AR" baseline="0" dirty="0" err="1" smtClean="0"/>
              <a:t>JoinColumn</a:t>
            </a:r>
            <a:r>
              <a:rPr lang="es-419" altLang="es-AR" baseline="0" dirty="0" smtClean="0"/>
              <a:t>: Determina un relación con la entidad representada por el atributo. Genera una </a:t>
            </a:r>
            <a:r>
              <a:rPr lang="es-419" altLang="es-AR" baseline="0" dirty="0" err="1" smtClean="0"/>
              <a:t>foreign</a:t>
            </a:r>
            <a:r>
              <a:rPr lang="es-419" altLang="es-AR" baseline="0" dirty="0" smtClean="0"/>
              <a:t> </a:t>
            </a:r>
            <a:r>
              <a:rPr lang="es-419" altLang="es-AR" baseline="0" dirty="0" err="1" smtClean="0"/>
              <a:t>key</a:t>
            </a:r>
            <a:endParaRPr lang="es-419" altLang="es-A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altLang="es-AR" baseline="0" dirty="0" smtClean="0"/>
              <a:t>@</a:t>
            </a:r>
            <a:r>
              <a:rPr lang="es-419" altLang="es-AR" baseline="0" dirty="0" err="1" smtClean="0"/>
              <a:t>ManyToOne</a:t>
            </a:r>
            <a:r>
              <a:rPr lang="es-419" altLang="es-AR" baseline="0" dirty="0" smtClean="0"/>
              <a:t>: Determina que la relación es de muchos a uno.</a:t>
            </a:r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419" altLang="es-A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altLang="es-AR" baseline="0" dirty="0" smtClean="0"/>
              <a:t>Explicar que existe @</a:t>
            </a:r>
            <a:r>
              <a:rPr lang="es-419" altLang="es-AR" baseline="0" dirty="0" err="1" smtClean="0"/>
              <a:t>OneToMany</a:t>
            </a:r>
            <a:r>
              <a:rPr lang="es-419" altLang="es-AR" baseline="0" dirty="0" smtClean="0"/>
              <a:t> y @</a:t>
            </a:r>
            <a:r>
              <a:rPr lang="es-419" altLang="es-AR" baseline="0" dirty="0" err="1" smtClean="0"/>
              <a:t>ManyToMany</a:t>
            </a:r>
            <a:r>
              <a:rPr lang="es-419" altLang="es-AR" baseline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95186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altLang="es-AR" dirty="0" smtClean="0"/>
              <a:t>Explicar cómo funcionan las</a:t>
            </a:r>
            <a:r>
              <a:rPr lang="es-419" altLang="es-AR" baseline="0" dirty="0" smtClean="0"/>
              <a:t> anotaciones que aparecen ahí</a:t>
            </a:r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419" altLang="es-A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altLang="es-AR" baseline="0" dirty="0" smtClean="0"/>
              <a:t>@</a:t>
            </a:r>
            <a:r>
              <a:rPr lang="es-419" altLang="es-AR" baseline="0" dirty="0" err="1" smtClean="0"/>
              <a:t>JoinColumn</a:t>
            </a:r>
            <a:r>
              <a:rPr lang="es-419" altLang="es-AR" baseline="0" dirty="0" smtClean="0"/>
              <a:t>: Determina un relación con la entidad representada por el atributo. Genera una </a:t>
            </a:r>
            <a:r>
              <a:rPr lang="es-419" altLang="es-AR" baseline="0" dirty="0" err="1" smtClean="0"/>
              <a:t>foreign</a:t>
            </a:r>
            <a:r>
              <a:rPr lang="es-419" altLang="es-AR" baseline="0" dirty="0" smtClean="0"/>
              <a:t> </a:t>
            </a:r>
            <a:r>
              <a:rPr lang="es-419" altLang="es-AR" baseline="0" dirty="0" err="1" smtClean="0"/>
              <a:t>key</a:t>
            </a:r>
            <a:endParaRPr lang="es-419" altLang="es-A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altLang="es-AR" baseline="0" dirty="0" smtClean="0"/>
              <a:t>@</a:t>
            </a:r>
            <a:r>
              <a:rPr lang="es-419" altLang="es-AR" baseline="0" dirty="0" err="1" smtClean="0"/>
              <a:t>ManyToOne</a:t>
            </a:r>
            <a:r>
              <a:rPr lang="es-419" altLang="es-AR" baseline="0" dirty="0" smtClean="0"/>
              <a:t>: Determina que la relación es de muchos a uno.</a:t>
            </a:r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419" altLang="es-A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altLang="es-AR" baseline="0" dirty="0" smtClean="0"/>
              <a:t>Explicar que existe @</a:t>
            </a:r>
            <a:r>
              <a:rPr lang="es-419" altLang="es-AR" baseline="0" dirty="0" err="1" smtClean="0"/>
              <a:t>OneToMany</a:t>
            </a:r>
            <a:r>
              <a:rPr lang="es-419" altLang="es-AR" baseline="0" dirty="0" smtClean="0"/>
              <a:t> y @</a:t>
            </a:r>
            <a:r>
              <a:rPr lang="es-419" altLang="es-AR" baseline="0" dirty="0" err="1" smtClean="0"/>
              <a:t>ManyToMany</a:t>
            </a:r>
            <a:r>
              <a:rPr lang="es-419" altLang="es-AR" baseline="0" dirty="0" smtClean="0"/>
              <a:t> que no se suele usar.</a:t>
            </a:r>
          </a:p>
        </p:txBody>
      </p:sp>
    </p:spTree>
    <p:extLst>
      <p:ext uri="{BB962C8B-B14F-4D97-AF65-F5344CB8AC3E}">
        <p14:creationId xmlns:p14="http://schemas.microsoft.com/office/powerpoint/2010/main" val="38709760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419" altLang="es-A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0338916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altLang="es-AR" baseline="0" dirty="0" smtClean="0"/>
              <a:t>Ejemplo del proyecto de tenis.</a:t>
            </a:r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419" altLang="es-A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altLang="es-AR" baseline="0" dirty="0" smtClean="0"/>
              <a:t>Explicar brevemente que hace el código en cada caso. Explicar que se está utilizando un DTO para enviar la información al </a:t>
            </a:r>
            <a:r>
              <a:rPr lang="es-419" altLang="es-AR" baseline="0" dirty="0" err="1" smtClean="0"/>
              <a:t>front</a:t>
            </a:r>
            <a:r>
              <a:rPr lang="es-419" altLang="es-AR" baseline="0" dirty="0" smtClean="0"/>
              <a:t> y desligar la </a:t>
            </a:r>
            <a:r>
              <a:rPr lang="es-419" altLang="es-AR" baseline="0" dirty="0" err="1" smtClean="0"/>
              <a:t>info</a:t>
            </a:r>
            <a:r>
              <a:rPr lang="es-419" altLang="es-AR" baseline="0" dirty="0" smtClean="0"/>
              <a:t> enviada del modelo de datos.</a:t>
            </a:r>
          </a:p>
        </p:txBody>
      </p:sp>
    </p:spTree>
    <p:extLst>
      <p:ext uri="{BB962C8B-B14F-4D97-AF65-F5344CB8AC3E}">
        <p14:creationId xmlns:p14="http://schemas.microsoft.com/office/powerpoint/2010/main" val="2399391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306002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5716-D24E-4FC4-B470-2C33324D5CA4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6699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5716-D24E-4FC4-B470-2C33324D5CA4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7946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altLang="es-AR" baseline="0" dirty="0" smtClean="0"/>
              <a:t>Explicar un poco qué es el </a:t>
            </a:r>
            <a:r>
              <a:rPr lang="es-419" altLang="es-AR" baseline="0" dirty="0" err="1" smtClean="0"/>
              <a:t>entity</a:t>
            </a:r>
            <a:r>
              <a:rPr lang="es-419" altLang="es-AR" baseline="0" dirty="0" smtClean="0"/>
              <a:t> manager</a:t>
            </a:r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419" altLang="es-A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altLang="es-AR" baseline="0" dirty="0" smtClean="0"/>
              <a:t>Los dos ejemplos son equivalentes y están ejecutando la </a:t>
            </a:r>
            <a:r>
              <a:rPr lang="es-419" altLang="es-AR" baseline="0" dirty="0" err="1" smtClean="0"/>
              <a:t>query</a:t>
            </a:r>
            <a:r>
              <a:rPr lang="es-419" altLang="es-AR" baseline="0" dirty="0" smtClean="0"/>
              <a:t> SELECT * FROM jugador.</a:t>
            </a:r>
          </a:p>
        </p:txBody>
      </p:sp>
    </p:spTree>
    <p:extLst>
      <p:ext uri="{BB962C8B-B14F-4D97-AF65-F5344CB8AC3E}">
        <p14:creationId xmlns:p14="http://schemas.microsoft.com/office/powerpoint/2010/main" val="157881917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419" altLang="es-A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54064221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419" altLang="es-A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87777970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419" altLang="es-A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43469938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419" altLang="es-A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38353456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8463" y="693738"/>
            <a:ext cx="6038850" cy="339725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0" y="4497388"/>
            <a:ext cx="4649788" cy="4200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98" tIns="44949" rIns="89898" bIns="44949"/>
          <a:lstStyle/>
          <a:p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53212426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4156228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1401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datos: Compone tanto</a:t>
            </a:r>
            <a:r>
              <a:rPr lang="es-419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los “datos”, como el “hardware” y el “software” que permite almacenar y manipular esos datos.</a:t>
            </a:r>
          </a:p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Usuarios: Que utilizan aplicaciones que ejecutan “</a:t>
            </a:r>
            <a:r>
              <a:rPr lang="es-419" sz="1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queries</a:t>
            </a:r>
            <a:r>
              <a:rPr lang="es-419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que consumen el software proporcionado por la base de datos.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4875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167" y="6473599"/>
            <a:ext cx="1098290" cy="36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1930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076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7" y="1447801"/>
            <a:ext cx="11151918" cy="1768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680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93939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FCEB-6E77-47D3-9FEA-AF307DBF537D}" type="datetimeFigureOut">
              <a:rPr lang="es-AR" smtClean="0"/>
              <a:t>15/9/2020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7D63-5ADB-43E7-982A-BDDB409AFDC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802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26866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8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926" y="628359"/>
            <a:ext cx="8488424" cy="572434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/>
              <a:t>Haga clic aquí para editar el título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4437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59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464177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chemeClr val="tx2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/>
              <a:t>Haga clic aquí para editar el título</a:t>
            </a:r>
            <a:endParaRPr dirty="0"/>
          </a:p>
        </p:txBody>
      </p:sp>
      <p:sp>
        <p:nvSpPr>
          <p:cNvPr id="60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1096833"/>
            <a:ext cx="8488424" cy="3961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157428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title + Content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14" name="Marcador de texto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69988" y="2190750"/>
            <a:ext cx="8488362" cy="363855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6"/>
              </a:buClr>
              <a:buFont typeface="Arial" charset="0"/>
              <a:buChar char="•"/>
              <a:defRPr sz="2000" b="0">
                <a:solidFill>
                  <a:schemeClr val="tx1"/>
                </a:solidFill>
                <a:latin typeface="+mn-lt"/>
              </a:defRPr>
            </a:lvl1pPr>
            <a:lvl2pPr marL="54000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04863" indent="-265113">
              <a:buClr>
                <a:schemeClr val="accent6"/>
              </a:buClr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3pPr>
            <a:lvl4pPr marL="0" indent="0">
              <a:buClr>
                <a:schemeClr val="accent6"/>
              </a:buClr>
              <a:buFont typeface="Wingdings" charset="2"/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0" indent="0">
              <a:buClr>
                <a:schemeClr val="accent6"/>
              </a:buClr>
              <a:buFont typeface="Wingdings" charset="2"/>
              <a:buNone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1"/>
            <a:endParaRPr lang="es-ES" dirty="0"/>
          </a:p>
        </p:txBody>
      </p:sp>
      <p:sp>
        <p:nvSpPr>
          <p:cNvPr id="8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464177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/>
              <a:t>Haga clic aquí para editar el título</a:t>
            </a:r>
            <a:endParaRPr dirty="0"/>
          </a:p>
        </p:txBody>
      </p:sp>
      <p:sp>
        <p:nvSpPr>
          <p:cNvPr id="9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1096833"/>
            <a:ext cx="8488424" cy="3323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1914241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gi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1"/>
            <a:ext cx="11151916" cy="1768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112" y="6500394"/>
            <a:ext cx="1079500" cy="3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4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52" r:id="rId2"/>
    <p:sldLayoutId id="2147483651" r:id="rId3"/>
    <p:sldLayoutId id="2147483703" r:id="rId4"/>
    <p:sldLayoutId id="2147483704" r:id="rId5"/>
  </p:sldLayoutIdLst>
  <p:transition>
    <p:fade/>
  </p:transition>
  <p:txStyles>
    <p:titleStyle>
      <a:lvl1pPr algn="l" defTabSz="808406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89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05971" indent="-305971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83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557205" indent="-25123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557205" algn="l"/>
        </a:tabLst>
        <a:defRPr sz="2476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808439" indent="-25123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121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310906" indent="-197899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808439" algn="l"/>
        </a:tabLst>
        <a:defRPr sz="1768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514420" indent="-20351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768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223118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6pPr>
      <a:lvl7pPr marL="2627320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7pPr>
      <a:lvl8pPr marL="3031524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8pPr>
      <a:lvl9pPr marL="3435727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1pPr>
      <a:lvl2pPr marL="404204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2pPr>
      <a:lvl3pPr marL="80840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3pPr>
      <a:lvl4pPr marL="1212609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4pPr>
      <a:lvl5pPr marL="1616813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5pPr>
      <a:lvl6pPr marL="202101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6pPr>
      <a:lvl7pPr marL="2425219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7pPr>
      <a:lvl8pPr marL="2829422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8pPr>
      <a:lvl9pPr marL="323362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1"/>
            <a:ext cx="11151916" cy="1768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112" y="6500394"/>
            <a:ext cx="1079500" cy="3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0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9" r:id="rId2"/>
    <p:sldLayoutId id="2147483698" r:id="rId3"/>
    <p:sldLayoutId id="2147483700" r:id="rId4"/>
  </p:sldLayoutIdLst>
  <p:transition>
    <p:fade/>
  </p:transition>
  <p:txStyles>
    <p:titleStyle>
      <a:lvl1pPr algn="l" defTabSz="808406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89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05971" indent="-305971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83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557205" indent="-25123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557205" algn="l"/>
        </a:tabLst>
        <a:defRPr sz="2476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808439" indent="-25123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121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310906" indent="-197899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808439" algn="l"/>
        </a:tabLst>
        <a:defRPr sz="1768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514420" indent="-20351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768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223118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6pPr>
      <a:lvl7pPr marL="2627320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7pPr>
      <a:lvl8pPr marL="3031524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8pPr>
      <a:lvl9pPr marL="3435727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1pPr>
      <a:lvl2pPr marL="404204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2pPr>
      <a:lvl3pPr marL="80840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3pPr>
      <a:lvl4pPr marL="1212609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4pPr>
      <a:lvl5pPr marL="1616813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5pPr>
      <a:lvl6pPr marL="202101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6pPr>
      <a:lvl7pPr marL="2425219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7pPr>
      <a:lvl8pPr marL="2829422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8pPr>
      <a:lvl9pPr marL="323362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gif"/><Relationship Id="rId5" Type="http://schemas.openxmlformats.org/officeDocument/2006/relationships/image" Target="../media/image27.gif"/><Relationship Id="rId4" Type="http://schemas.openxmlformats.org/officeDocument/2006/relationships/image" Target="../media/image26.gi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294468" y="359056"/>
            <a:ext cx="11596766" cy="1606594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AR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Programa de Entrenamiento Intensivo</a:t>
            </a:r>
            <a:br>
              <a:rPr lang="es-AR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s-AR" sz="5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Title 5"/>
          <p:cNvSpPr txBox="1">
            <a:spLocks/>
          </p:cNvSpPr>
          <p:nvPr/>
        </p:nvSpPr>
        <p:spPr>
          <a:xfrm>
            <a:off x="8943279" y="1788156"/>
            <a:ext cx="2947956" cy="443198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r"/>
            <a:r>
              <a:rPr lang="es-AR" sz="3200" dirty="0" smtClean="0">
                <a:solidFill>
                  <a:srgbClr val="FFFFFF">
                    <a:alpha val="99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Septiembre </a:t>
            </a:r>
            <a:r>
              <a:rPr sz="3200" dirty="0">
                <a:solidFill>
                  <a:srgbClr val="FFFFFF">
                    <a:alpha val="99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de </a:t>
            </a:r>
            <a:r>
              <a:rPr lang="es-AR" sz="3200" dirty="0">
                <a:solidFill>
                  <a:srgbClr val="FFFFFF">
                    <a:alpha val="99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2020</a:t>
            </a:r>
            <a:endParaRPr sz="3200" dirty="0">
              <a:solidFill>
                <a:srgbClr val="FFFFFF">
                  <a:alpha val="99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/>
            </a:endParaRPr>
          </a:p>
        </p:txBody>
      </p:sp>
      <p:sp>
        <p:nvSpPr>
          <p:cNvPr id="16" name="Title 5"/>
          <p:cNvSpPr txBox="1">
            <a:spLocks/>
          </p:cNvSpPr>
          <p:nvPr/>
        </p:nvSpPr>
        <p:spPr>
          <a:xfrm>
            <a:off x="294468" y="5968403"/>
            <a:ext cx="10261600" cy="553998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AR" sz="4000" b="1" dirty="0">
                <a:solidFill>
                  <a:srgbClr val="FFFFFF">
                    <a:alpha val="99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Día 04 – 	Acceso a datos y </a:t>
            </a:r>
            <a:r>
              <a:rPr lang="es-AR" sz="4000" b="1" dirty="0" err="1">
                <a:solidFill>
                  <a:srgbClr val="FFFFFF">
                    <a:alpha val="99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ORMs</a:t>
            </a:r>
            <a:endParaRPr lang="es-AR" sz="4000" b="1" dirty="0">
              <a:solidFill>
                <a:srgbClr val="FFFFFF">
                  <a:alpha val="99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294468" y="1621956"/>
            <a:ext cx="11596766" cy="609398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lvl="0">
              <a:defRPr/>
            </a:pPr>
            <a:r>
              <a:rPr lang="es-AR" sz="4400" i="1" dirty="0">
                <a:gradFill>
                  <a:gsLst>
                    <a:gs pos="100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cs typeface="Segoe UI Semibold" panose="020B0702040204020203" pitchFamily="34" charset="0"/>
              </a:rPr>
              <a:t>Desarrollador Java </a:t>
            </a:r>
            <a:r>
              <a:rPr lang="es-AR" sz="4400" i="1" dirty="0" err="1">
                <a:gradFill>
                  <a:gsLst>
                    <a:gs pos="100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cs typeface="Segoe UI Semibold" panose="020B0702040204020203" pitchFamily="34" charset="0"/>
              </a:rPr>
              <a:t>React</a:t>
            </a:r>
            <a:endParaRPr lang="es-AR" sz="4400" i="1" dirty="0">
              <a:gradFill>
                <a:gsLst>
                  <a:gs pos="100000">
                    <a:srgbClr val="FFFFFF"/>
                  </a:gs>
                  <a:gs pos="0">
                    <a:srgbClr val="FFFFFF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/>
              <a:cs typeface="Segoe UI Semibold" panose="020B07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69FCA9-3A15-44F3-8973-0800E3A084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76" y="2722680"/>
            <a:ext cx="2396247" cy="251336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2" descr="React Logo Icon of Flat style - Available in SVG, PNG, EPS, AI ...">
            <a:extLst>
              <a:ext uri="{FF2B5EF4-FFF2-40B4-BE49-F238E27FC236}">
                <a16:creationId xmlns:a16="http://schemas.microsoft.com/office/drawing/2014/main" id="{5D45BD93-E2C3-4B42-9E58-41238FABB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381" y="2565751"/>
            <a:ext cx="2827219" cy="282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E26B46-1949-482F-AA23-03F9D54AB8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523" y="2388973"/>
            <a:ext cx="3981501" cy="11052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B53F4FE-F432-43B5-9617-1C08C8BDA9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643" y="3817022"/>
            <a:ext cx="28289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1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4468" y="1162353"/>
            <a:ext cx="11596766" cy="803297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AR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¿Qué es un sistema de base de datos?</a:t>
            </a:r>
          </a:p>
        </p:txBody>
      </p:sp>
    </p:spTree>
    <p:extLst>
      <p:ext uri="{BB962C8B-B14F-4D97-AF65-F5344CB8AC3E}">
        <p14:creationId xmlns:p14="http://schemas.microsoft.com/office/powerpoint/2010/main" val="20890099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2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¿</a:t>
            </a:r>
            <a:r>
              <a:rPr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Qué</a:t>
            </a:r>
            <a:r>
              <a:rPr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</a:t>
            </a:r>
            <a:r>
              <a:rPr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un </a:t>
            </a: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</a:t>
            </a:r>
            <a:r>
              <a:rPr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istema</a:t>
            </a:r>
            <a:r>
              <a:rPr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de base de </a:t>
            </a:r>
            <a:r>
              <a:rPr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datos</a:t>
            </a:r>
            <a:r>
              <a:rPr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?</a:t>
            </a: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03" y="2223459"/>
            <a:ext cx="3855722" cy="35212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5901" y="1425918"/>
            <a:ext cx="316992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419" sz="3200" dirty="0">
                <a:ln>
                  <a:solidFill>
                    <a:schemeClr val="tx1"/>
                  </a:solidFill>
                </a:ln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Tw Cen MT" panose="020B0602020104020603" pitchFamily="34" charset="0"/>
              </a:rPr>
              <a:t>Base de datos</a:t>
            </a:r>
            <a:endParaRPr lang="es-AR" sz="3200" dirty="0" err="1">
              <a:ln>
                <a:solidFill>
                  <a:schemeClr val="tx1"/>
                </a:solidFill>
              </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Tw Cen MT" panose="020B0602020104020603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52199" y="1305049"/>
            <a:ext cx="5077326" cy="4788569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AR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690" y="2079679"/>
            <a:ext cx="4497356" cy="36650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36643" y="1464365"/>
            <a:ext cx="408828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419" sz="3200" dirty="0">
                <a:ln>
                  <a:solidFill>
                    <a:schemeClr val="tx1"/>
                  </a:solidFill>
                </a:ln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Tw Cen MT" panose="020B0602020104020603" pitchFamily="34" charset="0"/>
              </a:rPr>
              <a:t>Usuarios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124074" y="1305048"/>
            <a:ext cx="5113421" cy="4788569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AR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77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4468" y="359056"/>
            <a:ext cx="11596766" cy="1606594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AR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Estructura de almacenamiento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3241121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31449" y="300793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Estructura</a:t>
            </a:r>
            <a:r>
              <a:rPr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de </a:t>
            </a:r>
            <a:r>
              <a:rPr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almacentamiento</a:t>
            </a:r>
            <a:r>
              <a:rPr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de datos (I)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82983285"/>
              </p:ext>
            </p:extLst>
          </p:nvPr>
        </p:nvGraphicFramePr>
        <p:xfrm>
          <a:off x="0" y="1167063"/>
          <a:ext cx="11186954" cy="5408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287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Estructura</a:t>
            </a:r>
            <a:r>
              <a:rPr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de </a:t>
            </a:r>
            <a:r>
              <a:rPr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almacentamiento</a:t>
            </a:r>
            <a:r>
              <a:rPr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de datos (I</a:t>
            </a: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r>
              <a:rPr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604552"/>
              </p:ext>
            </p:extLst>
          </p:nvPr>
        </p:nvGraphicFramePr>
        <p:xfrm>
          <a:off x="5069177" y="2312028"/>
          <a:ext cx="5876143" cy="278610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7879">
                  <a:extLst>
                    <a:ext uri="{9D8B030D-6E8A-4147-A177-3AD203B41FA5}">
                      <a16:colId xmlns:a16="http://schemas.microsoft.com/office/drawing/2014/main" val="307669186"/>
                    </a:ext>
                  </a:extLst>
                </a:gridCol>
                <a:gridCol w="1676332">
                  <a:extLst>
                    <a:ext uri="{9D8B030D-6E8A-4147-A177-3AD203B41FA5}">
                      <a16:colId xmlns:a16="http://schemas.microsoft.com/office/drawing/2014/main" val="3395072330"/>
                    </a:ext>
                  </a:extLst>
                </a:gridCol>
                <a:gridCol w="2122896">
                  <a:extLst>
                    <a:ext uri="{9D8B030D-6E8A-4147-A177-3AD203B41FA5}">
                      <a16:colId xmlns:a16="http://schemas.microsoft.com/office/drawing/2014/main" val="136112079"/>
                    </a:ext>
                  </a:extLst>
                </a:gridCol>
                <a:gridCol w="1469036">
                  <a:extLst>
                    <a:ext uri="{9D8B030D-6E8A-4147-A177-3AD203B41FA5}">
                      <a16:colId xmlns:a16="http://schemas.microsoft.com/office/drawing/2014/main" val="4055125315"/>
                    </a:ext>
                  </a:extLst>
                </a:gridCol>
              </a:tblGrid>
              <a:tr h="670853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ID</a:t>
                      </a:r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Nombre</a:t>
                      </a:r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Apellido</a:t>
                      </a:r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Edad</a:t>
                      </a:r>
                      <a:endParaRPr lang="es-A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203986"/>
                  </a:ext>
                </a:extLst>
              </a:tr>
              <a:tr h="705084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1</a:t>
                      </a:r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Juan</a:t>
                      </a:r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Pérez</a:t>
                      </a:r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30</a:t>
                      </a:r>
                      <a:endParaRPr lang="es-A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614371"/>
                  </a:ext>
                </a:extLst>
              </a:tr>
              <a:tr h="705084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2</a:t>
                      </a:r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José</a:t>
                      </a:r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Fernández</a:t>
                      </a:r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28</a:t>
                      </a:r>
                      <a:endParaRPr lang="es-A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3518399"/>
                  </a:ext>
                </a:extLst>
              </a:tr>
              <a:tr h="705084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3</a:t>
                      </a:r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María</a:t>
                      </a:r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Rosales</a:t>
                      </a:r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52</a:t>
                      </a:r>
                      <a:endParaRPr lang="es-A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4407869"/>
                  </a:ext>
                </a:extLst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9917883" y="4478916"/>
            <a:ext cx="658162" cy="522356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AR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091114" y="3727972"/>
            <a:ext cx="5854206" cy="569769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AR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823547" y="2394727"/>
            <a:ext cx="1496997" cy="262070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AR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343" y="1659496"/>
            <a:ext cx="221854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419" sz="4000" u="sng" dirty="0" smtClean="0">
                <a:solidFill>
                  <a:srgbClr val="FF0000"/>
                </a:solidFill>
                <a:latin typeface="Segoe UI Light" pitchFamily="34" charset="0"/>
              </a:rPr>
              <a:t>Tablas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4340" y="2561762"/>
            <a:ext cx="221854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419" sz="4000" u="sng" dirty="0" smtClean="0">
                <a:solidFill>
                  <a:schemeClr val="accent1"/>
                </a:solidFill>
                <a:latin typeface="Segoe UI Light" pitchFamily="34" charset="0"/>
              </a:rPr>
              <a:t>Registros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4343" y="3596861"/>
            <a:ext cx="221854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419" sz="4000" u="sng" dirty="0" smtClean="0">
                <a:solidFill>
                  <a:schemeClr val="accent2"/>
                </a:solidFill>
                <a:latin typeface="Segoe UI Light" pitchFamily="34" charset="0"/>
              </a:rPr>
              <a:t>Columnas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4341" y="4631960"/>
            <a:ext cx="221854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419" sz="4000" u="sng" dirty="0" smtClean="0">
                <a:solidFill>
                  <a:schemeClr val="accent6"/>
                </a:solidFill>
                <a:latin typeface="Segoe UI Light" pitchFamily="34" charset="0"/>
              </a:rPr>
              <a:t>Campos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4751882" y="1949677"/>
            <a:ext cx="6610662" cy="3605613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AR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Straight Arrow Connector 21"/>
          <p:cNvCxnSpPr>
            <a:stCxn id="6" idx="3"/>
          </p:cNvCxnSpPr>
          <p:nvPr/>
        </p:nvCxnSpPr>
        <p:spPr>
          <a:xfrm>
            <a:off x="3222887" y="1967273"/>
            <a:ext cx="1379093" cy="6120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</p:cNvCxnSpPr>
          <p:nvPr/>
        </p:nvCxnSpPr>
        <p:spPr>
          <a:xfrm>
            <a:off x="3222885" y="2869539"/>
            <a:ext cx="1708879" cy="103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3"/>
          </p:cNvCxnSpPr>
          <p:nvPr/>
        </p:nvCxnSpPr>
        <p:spPr>
          <a:xfrm flipV="1">
            <a:off x="3222887" y="3546797"/>
            <a:ext cx="2473375" cy="35784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 bwMode="auto">
          <a:xfrm>
            <a:off x="8007247" y="4475972"/>
            <a:ext cx="842291" cy="522356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AR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4" name="Curved Connector 33"/>
          <p:cNvCxnSpPr>
            <a:stCxn id="19" idx="2"/>
            <a:endCxn id="29" idx="2"/>
          </p:cNvCxnSpPr>
          <p:nvPr/>
        </p:nvCxnSpPr>
        <p:spPr>
          <a:xfrm rot="5400000" flipH="1" flipV="1">
            <a:off x="5146410" y="1965531"/>
            <a:ext cx="249185" cy="6314779"/>
          </a:xfrm>
          <a:prstGeom prst="curvedConnector3">
            <a:avLst>
              <a:gd name="adj1" fmla="val -91739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9" idx="2"/>
            <a:endCxn id="9" idx="2"/>
          </p:cNvCxnSpPr>
          <p:nvPr/>
        </p:nvCxnSpPr>
        <p:spPr>
          <a:xfrm rot="5400000" flipH="1" flipV="1">
            <a:off x="6057168" y="1057718"/>
            <a:ext cx="246241" cy="8133350"/>
          </a:xfrm>
          <a:prstGeom prst="curvedConnector3">
            <a:avLst>
              <a:gd name="adj1" fmla="val -92836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4468" y="1162353"/>
            <a:ext cx="11596766" cy="803297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AR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¿Qué es SQL?</a:t>
            </a:r>
          </a:p>
        </p:txBody>
      </p:sp>
    </p:spTree>
    <p:extLst>
      <p:ext uri="{BB962C8B-B14F-4D97-AF65-F5344CB8AC3E}">
        <p14:creationId xmlns:p14="http://schemas.microsoft.com/office/powerpoint/2010/main" val="3458770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419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¿Qué es SQL? 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552199" y="1879802"/>
            <a:ext cx="8141161" cy="293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Es un lenguaje de </a:t>
            </a:r>
            <a:r>
              <a:rPr lang="es-419" sz="2800" dirty="0" smtClean="0"/>
              <a:t>consulta que nos permite trabajar con los datos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b="1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 smtClean="0"/>
              <a:t>Se utiliza en bases de datos relacionales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 smtClean="0"/>
          </a:p>
        </p:txBody>
      </p:sp>
      <p:pic>
        <p:nvPicPr>
          <p:cNvPr id="1028" name="Picture 4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990" y="2275542"/>
            <a:ext cx="2145740" cy="214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74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4468" y="1162353"/>
            <a:ext cx="11596766" cy="803297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419" sz="5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Sistemas de gestión de bases de datos</a:t>
            </a:r>
            <a:endParaRPr lang="es-419" sz="5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902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419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Sistemas de gestión de bases de datos (I)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552199" y="1433754"/>
            <a:ext cx="8141161" cy="4297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800" dirty="0" smtClean="0"/>
              <a:t>Permiten </a:t>
            </a:r>
            <a:r>
              <a:rPr lang="es-AR" sz="2800" dirty="0"/>
              <a:t>crear, actualizar y administrar una base de datos </a:t>
            </a:r>
            <a:r>
              <a:rPr lang="es-AR" sz="2800" dirty="0" smtClean="0"/>
              <a:t>(DBMS)</a:t>
            </a:r>
            <a:endParaRPr lang="es-419" sz="2800" b="1" dirty="0" smtClean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 smtClean="0"/>
              <a:t>En este curso utilizaremos </a:t>
            </a:r>
            <a:r>
              <a:rPr lang="es-419" sz="2800" dirty="0" err="1" smtClean="0"/>
              <a:t>PostgresSql</a:t>
            </a:r>
            <a:endParaRPr lang="es-419" sz="2800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 smtClean="0"/>
              <a:t>Otros DBMS conocidos son: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092" dirty="0" err="1" smtClean="0"/>
              <a:t>MySql</a:t>
            </a:r>
            <a:endParaRPr lang="es-419" sz="2092" dirty="0" smtClean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092" dirty="0" smtClean="0"/>
              <a:t>Oracle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092" dirty="0" smtClean="0"/>
              <a:t>MS-SQL Server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092" dirty="0" err="1" smtClean="0"/>
              <a:t>MongoDB</a:t>
            </a:r>
            <a:endParaRPr lang="es-419" sz="2092" dirty="0" smtClean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46" dirty="0" smtClean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46" dirty="0" smtClean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964" y="1879802"/>
            <a:ext cx="19050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5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4468" y="1162353"/>
            <a:ext cx="11596766" cy="803297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419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pgAdmin4</a:t>
            </a:r>
          </a:p>
        </p:txBody>
      </p:sp>
    </p:spTree>
    <p:extLst>
      <p:ext uri="{BB962C8B-B14F-4D97-AF65-F5344CB8AC3E}">
        <p14:creationId xmlns:p14="http://schemas.microsoft.com/office/powerpoint/2010/main" val="433097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18" y="2706371"/>
            <a:ext cx="724001" cy="76210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72736" y="1449976"/>
            <a:ext cx="4428536" cy="49377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dirty="0" err="1">
                <a:solidFill>
                  <a:schemeClr val="tx2"/>
                </a:solidFill>
              </a:rPr>
              <a:t>Frontend</a:t>
            </a:r>
            <a:endParaRPr lang="es-AR" dirty="0">
              <a:solidFill>
                <a:schemeClr val="tx2"/>
              </a:solidFill>
            </a:endParaRPr>
          </a:p>
          <a:p>
            <a:pPr algn="ctr"/>
            <a:r>
              <a:rPr lang="es-AR" dirty="0">
                <a:solidFill>
                  <a:schemeClr val="tx2"/>
                </a:solidFill>
              </a:rPr>
              <a:t>Web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58874" y="1400565"/>
            <a:ext cx="3560974" cy="49871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dirty="0" err="1">
                <a:solidFill>
                  <a:schemeClr val="accent6">
                    <a:lumMod val="50000"/>
                  </a:schemeClr>
                </a:solidFill>
              </a:rPr>
              <a:t>Backend</a:t>
            </a:r>
            <a:endParaRPr lang="es-AR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s-AR" dirty="0">
                <a:solidFill>
                  <a:schemeClr val="accent6">
                    <a:lumMod val="50000"/>
                  </a:schemeClr>
                </a:solidFill>
              </a:rPr>
              <a:t>API REST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4886" y="2782741"/>
            <a:ext cx="704948" cy="666843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0585163" y="3501128"/>
            <a:ext cx="1744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b="1" dirty="0"/>
              <a:t>Base de Datos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81307" y="3531067"/>
            <a:ext cx="1209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b="1" dirty="0"/>
              <a:t>Usuarios</a:t>
            </a:r>
            <a:endParaRPr lang="es-AR" sz="1200" dirty="0"/>
          </a:p>
        </p:txBody>
      </p:sp>
      <p:sp>
        <p:nvSpPr>
          <p:cNvPr id="32" name="Rectangle 31"/>
          <p:cNvSpPr/>
          <p:nvPr/>
        </p:nvSpPr>
        <p:spPr>
          <a:xfrm>
            <a:off x="2027551" y="2456101"/>
            <a:ext cx="2037805" cy="12670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s-AR" dirty="0" err="1">
                <a:solidFill>
                  <a:schemeClr val="accent6">
                    <a:lumMod val="50000"/>
                  </a:schemeClr>
                </a:solidFill>
              </a:rPr>
              <a:t>Templates</a:t>
            </a:r>
            <a:endParaRPr lang="es-A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72342" y="2655763"/>
            <a:ext cx="825543" cy="6849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accent2">
                    <a:lumMod val="50000"/>
                  </a:schemeClr>
                </a:solidFill>
              </a:rPr>
              <a:t>HTML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067130" y="2651440"/>
            <a:ext cx="825543" cy="689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accent2">
                    <a:lumMod val="50000"/>
                  </a:schemeClr>
                </a:solidFill>
              </a:rPr>
              <a:t>CSS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447792" y="2155812"/>
            <a:ext cx="640080" cy="19928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AR" dirty="0">
                <a:solidFill>
                  <a:schemeClr val="accent2">
                    <a:lumMod val="50000"/>
                  </a:schemeClr>
                </a:solidFill>
              </a:rPr>
              <a:t>Componentes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445101" y="2163152"/>
            <a:ext cx="640080" cy="19928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Servicios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447792" y="4937761"/>
            <a:ext cx="1637389" cy="421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accent6">
                    <a:lumMod val="50000"/>
                  </a:schemeClr>
                </a:solidFill>
              </a:rPr>
              <a:t>JAVASCRIPT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447791" y="4319858"/>
            <a:ext cx="1637390" cy="4228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>
                <a:solidFill>
                  <a:schemeClr val="accent4">
                    <a:lumMod val="50000"/>
                  </a:schemeClr>
                </a:solidFill>
              </a:rPr>
              <a:t>Tests</a:t>
            </a:r>
            <a:r>
              <a:rPr lang="es-AR" dirty="0">
                <a:solidFill>
                  <a:schemeClr val="accent4">
                    <a:lumMod val="50000"/>
                  </a:schemeClr>
                </a:solidFill>
              </a:rPr>
              <a:t> Unitarios</a:t>
            </a:r>
          </a:p>
        </p:txBody>
      </p:sp>
      <p:cxnSp>
        <p:nvCxnSpPr>
          <p:cNvPr id="63" name="Straight Arrow Connector 62"/>
          <p:cNvCxnSpPr>
            <a:endCxn id="33" idx="1"/>
          </p:cNvCxnSpPr>
          <p:nvPr/>
        </p:nvCxnSpPr>
        <p:spPr>
          <a:xfrm>
            <a:off x="4055509" y="3146879"/>
            <a:ext cx="392283" cy="53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3" idx="3"/>
            <a:endCxn id="49" idx="1"/>
          </p:cNvCxnSpPr>
          <p:nvPr/>
        </p:nvCxnSpPr>
        <p:spPr>
          <a:xfrm>
            <a:off x="5087872" y="3152240"/>
            <a:ext cx="357229" cy="73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7317681" y="2163152"/>
            <a:ext cx="640080" cy="19928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AR" dirty="0">
                <a:solidFill>
                  <a:schemeClr val="accent2">
                    <a:lumMod val="50000"/>
                  </a:schemeClr>
                </a:solidFill>
              </a:rPr>
              <a:t>Controladores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385645" y="2163152"/>
            <a:ext cx="640080" cy="19928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Servicios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9451884" y="2159482"/>
            <a:ext cx="640080" cy="19928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AR" dirty="0">
                <a:solidFill>
                  <a:srgbClr val="002060"/>
                </a:solidFill>
              </a:rPr>
              <a:t>Repositorios + ORM</a:t>
            </a:r>
          </a:p>
        </p:txBody>
      </p:sp>
      <p:cxnSp>
        <p:nvCxnSpPr>
          <p:cNvPr id="69" name="Straight Arrow Connector 68"/>
          <p:cNvCxnSpPr>
            <a:stCxn id="49" idx="3"/>
            <a:endCxn id="66" idx="1"/>
          </p:cNvCxnSpPr>
          <p:nvPr/>
        </p:nvCxnSpPr>
        <p:spPr>
          <a:xfrm>
            <a:off x="6085181" y="3159580"/>
            <a:ext cx="12325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6" idx="3"/>
            <a:endCxn id="67" idx="1"/>
          </p:cNvCxnSpPr>
          <p:nvPr/>
        </p:nvCxnSpPr>
        <p:spPr>
          <a:xfrm>
            <a:off x="7957761" y="3159580"/>
            <a:ext cx="4278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9025725" y="3155909"/>
            <a:ext cx="418719" cy="5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9384013" y="2079779"/>
            <a:ext cx="2654611" cy="223591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0091964" y="3155909"/>
            <a:ext cx="9476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7317163" y="4315699"/>
            <a:ext cx="1708562" cy="4228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>
                <a:solidFill>
                  <a:schemeClr val="accent4">
                    <a:lumMod val="50000"/>
                  </a:schemeClr>
                </a:solidFill>
              </a:rPr>
              <a:t>Tests</a:t>
            </a:r>
            <a:r>
              <a:rPr lang="es-AR" dirty="0">
                <a:solidFill>
                  <a:schemeClr val="accent4">
                    <a:lumMod val="50000"/>
                  </a:schemeClr>
                </a:solidFill>
              </a:rPr>
              <a:t> Unitarios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317163" y="4937761"/>
            <a:ext cx="2774801" cy="421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accent2">
                    <a:lumMod val="50000"/>
                  </a:schemeClr>
                </a:solidFill>
              </a:rPr>
              <a:t>JAVA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423258" y="5554061"/>
            <a:ext cx="1637390" cy="42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2">
                    <a:lumMod val="50000"/>
                  </a:schemeClr>
                </a:solidFill>
              </a:rPr>
              <a:t>POO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317162" y="5552411"/>
            <a:ext cx="2774801" cy="42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2">
                    <a:lumMod val="50000"/>
                  </a:schemeClr>
                </a:solidFill>
              </a:rPr>
              <a:t>POO</a:t>
            </a:r>
          </a:p>
        </p:txBody>
      </p:sp>
      <p:cxnSp>
        <p:nvCxnSpPr>
          <p:cNvPr id="6" name="Straight Arrow Connector 5"/>
          <p:cNvCxnSpPr>
            <a:stCxn id="4" idx="3"/>
            <a:endCxn id="32" idx="1"/>
          </p:cNvCxnSpPr>
          <p:nvPr/>
        </p:nvCxnSpPr>
        <p:spPr>
          <a:xfrm>
            <a:off x="1148219" y="3087424"/>
            <a:ext cx="879332" cy="22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26570" y="248194"/>
            <a:ext cx="496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DIA 4: Acceso a datos y </a:t>
            </a:r>
            <a:r>
              <a:rPr lang="es-AR" b="1" dirty="0" err="1"/>
              <a:t>ORMs</a:t>
            </a:r>
            <a:endParaRPr lang="es-AR" b="1" dirty="0"/>
          </a:p>
        </p:txBody>
      </p:sp>
      <p:pic>
        <p:nvPicPr>
          <p:cNvPr id="35" name="Picture 2" descr="React Logo Icon of Flat style - Available in SVG, PNG, EPS, AI ...">
            <a:extLst>
              <a:ext uri="{FF2B5EF4-FFF2-40B4-BE49-F238E27FC236}">
                <a16:creationId xmlns:a16="http://schemas.microsoft.com/office/drawing/2014/main" id="{7DF7591F-F35E-4141-AD9E-338A96C07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181" y="1274881"/>
            <a:ext cx="350189" cy="35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1CADAC8-6171-4D2E-8EA2-126AA444D6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77" y="1274881"/>
            <a:ext cx="339480" cy="35607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894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pgAdmin4 (I)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74" y="1482481"/>
            <a:ext cx="9963150" cy="468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03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4468" y="1162353"/>
            <a:ext cx="11596766" cy="803297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AR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Modelo Entidad Relación</a:t>
            </a:r>
          </a:p>
        </p:txBody>
      </p:sp>
    </p:spTree>
    <p:extLst>
      <p:ext uri="{BB962C8B-B14F-4D97-AF65-F5344CB8AC3E}">
        <p14:creationId xmlns:p14="http://schemas.microsoft.com/office/powerpoint/2010/main" val="2637539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Modelo Entidad Relación (I)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552199" y="1550949"/>
            <a:ext cx="6737838" cy="4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¿Qué es un Modelo de base de Datos</a:t>
            </a:r>
            <a:r>
              <a:rPr lang="es-419" sz="2800" b="1" dirty="0" smtClean="0"/>
              <a:t>?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800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800" dirty="0"/>
              <a:t>Es una </a:t>
            </a:r>
            <a:r>
              <a:rPr lang="es-AR" sz="2800" b="1" dirty="0"/>
              <a:t>representación conceptual </a:t>
            </a:r>
            <a:r>
              <a:rPr lang="es-AR" sz="2800" dirty="0"/>
              <a:t>que permite describir la estructura lógica de una base de datos.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Permite determinar la forma de almacenar, organizar y manipular los datos.</a:t>
            </a:r>
            <a:endParaRPr lang="es-AR" sz="2800" dirty="0"/>
          </a:p>
        </p:txBody>
      </p:sp>
      <p:pic>
        <p:nvPicPr>
          <p:cNvPr id="9" name="Picture 2" descr="http://data.cse.edu.uy/sites/data.cse.edu.uy/files/Mapa%20Conceptua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637" y="1949967"/>
            <a:ext cx="3734203" cy="248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30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Modelo Entidad Relación (II)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42790" y="1551232"/>
            <a:ext cx="2260600" cy="444500"/>
            <a:chOff x="0" y="189231"/>
            <a:chExt cx="2527393" cy="1516436"/>
          </a:xfrm>
        </p:grpSpPr>
        <p:sp>
          <p:nvSpPr>
            <p:cNvPr id="11" name="Rectangle 10"/>
            <p:cNvSpPr/>
            <p:nvPr/>
          </p:nvSpPr>
          <p:spPr>
            <a:xfrm>
              <a:off x="0" y="189231"/>
              <a:ext cx="2527393" cy="151643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Box 11"/>
            <p:cNvSpPr txBox="1"/>
            <p:nvPr/>
          </p:nvSpPr>
          <p:spPr>
            <a:xfrm>
              <a:off x="0" y="189231"/>
              <a:ext cx="2527393" cy="15164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err="1"/>
                <a:t>Entidades</a:t>
              </a:r>
              <a:endParaRPr lang="en-US" sz="28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2792" y="2311712"/>
            <a:ext cx="2260600" cy="462636"/>
            <a:chOff x="2780132" y="189231"/>
            <a:chExt cx="2527393" cy="1516436"/>
          </a:xfrm>
        </p:grpSpPr>
        <p:sp>
          <p:nvSpPr>
            <p:cNvPr id="17" name="Rectangle 16"/>
            <p:cNvSpPr/>
            <p:nvPr/>
          </p:nvSpPr>
          <p:spPr>
            <a:xfrm>
              <a:off x="2780132" y="189231"/>
              <a:ext cx="2527393" cy="151643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TextBox 17"/>
            <p:cNvSpPr txBox="1"/>
            <p:nvPr/>
          </p:nvSpPr>
          <p:spPr>
            <a:xfrm>
              <a:off x="2780132" y="189231"/>
              <a:ext cx="2527393" cy="15164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err="1"/>
                <a:t>Atributos</a:t>
              </a:r>
              <a:endParaRPr lang="en-US" sz="28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42790" y="3913809"/>
            <a:ext cx="2260601" cy="383487"/>
            <a:chOff x="5560265" y="189231"/>
            <a:chExt cx="2527393" cy="1516436"/>
          </a:xfrm>
        </p:grpSpPr>
        <p:sp>
          <p:nvSpPr>
            <p:cNvPr id="20" name="Rectangle 19"/>
            <p:cNvSpPr/>
            <p:nvPr/>
          </p:nvSpPr>
          <p:spPr>
            <a:xfrm>
              <a:off x="5560265" y="189231"/>
              <a:ext cx="2527393" cy="151643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/>
            <p:cNvSpPr txBox="1"/>
            <p:nvPr/>
          </p:nvSpPr>
          <p:spPr>
            <a:xfrm>
              <a:off x="5560265" y="189231"/>
              <a:ext cx="2527393" cy="15164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/>
                <a:t>Claves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52199" y="3096104"/>
            <a:ext cx="2251192" cy="457797"/>
            <a:chOff x="1390066" y="1958406"/>
            <a:chExt cx="2527394" cy="1516436"/>
          </a:xfrm>
        </p:grpSpPr>
        <p:sp>
          <p:nvSpPr>
            <p:cNvPr id="23" name="Rectangle 22"/>
            <p:cNvSpPr/>
            <p:nvPr/>
          </p:nvSpPr>
          <p:spPr>
            <a:xfrm>
              <a:off x="1390066" y="1958406"/>
              <a:ext cx="2527393" cy="151643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/>
            <p:cNvSpPr txBox="1"/>
            <p:nvPr/>
          </p:nvSpPr>
          <p:spPr>
            <a:xfrm>
              <a:off x="1390067" y="1958406"/>
              <a:ext cx="2527393" cy="15164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err="1"/>
                <a:t>Relaciones</a:t>
              </a:r>
              <a:endParaRPr lang="en-US" sz="2800" kern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52201" y="4587237"/>
            <a:ext cx="2251192" cy="523784"/>
            <a:chOff x="4170199" y="1958406"/>
            <a:chExt cx="2527393" cy="1516436"/>
          </a:xfrm>
        </p:grpSpPr>
        <p:sp>
          <p:nvSpPr>
            <p:cNvPr id="26" name="Rectangle 25"/>
            <p:cNvSpPr/>
            <p:nvPr/>
          </p:nvSpPr>
          <p:spPr>
            <a:xfrm>
              <a:off x="4170199" y="1958406"/>
              <a:ext cx="2527393" cy="151643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TextBox 26"/>
            <p:cNvSpPr txBox="1"/>
            <p:nvPr/>
          </p:nvSpPr>
          <p:spPr>
            <a:xfrm>
              <a:off x="4170199" y="1958406"/>
              <a:ext cx="2527393" cy="15164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err="1"/>
                <a:t>Cardinalidad</a:t>
              </a:r>
              <a:endParaRPr lang="en-US" sz="2800" kern="1200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1455008"/>
            <a:ext cx="6400800" cy="3648075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 bwMode="auto">
          <a:xfrm>
            <a:off x="8394700" y="3733800"/>
            <a:ext cx="2501900" cy="1612900"/>
          </a:xfrm>
          <a:prstGeom prst="roundRect">
            <a:avLst/>
          </a:prstGeom>
          <a:noFill/>
          <a:ln w="3810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AR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4838700" y="4587237"/>
            <a:ext cx="1117600" cy="261892"/>
          </a:xfrm>
          <a:prstGeom prst="roundRect">
            <a:avLst/>
          </a:prstGeom>
          <a:noFill/>
          <a:ln w="28575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AR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4838700" y="4242240"/>
            <a:ext cx="1219200" cy="242954"/>
          </a:xfrm>
          <a:prstGeom prst="roundRect">
            <a:avLst/>
          </a:prstGeom>
          <a:noFill/>
          <a:ln w="28575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AR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5676900" y="2359773"/>
            <a:ext cx="381000" cy="352795"/>
          </a:xfrm>
          <a:prstGeom prst="roundRect">
            <a:avLst/>
          </a:prstGeom>
          <a:noFill/>
          <a:ln w="28575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AR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921000" y="3279045"/>
            <a:ext cx="2476500" cy="4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803393" y="2921000"/>
            <a:ext cx="2341504" cy="192812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3"/>
          </p:cNvCxnSpPr>
          <p:nvPr/>
        </p:nvCxnSpPr>
        <p:spPr>
          <a:xfrm flipV="1">
            <a:off x="2803393" y="3733800"/>
            <a:ext cx="2459111" cy="111532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69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595959"/>
              </a:buClr>
              <a:buSzPts val="4400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Modelo Entidad Relación </a:t>
            </a: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(III)</a:t>
            </a:r>
            <a:endParaRPr dirty="0"/>
          </a:p>
        </p:txBody>
      </p:sp>
      <p:sp>
        <p:nvSpPr>
          <p:cNvPr id="7" name="Shape 148"/>
          <p:cNvSpPr txBox="1">
            <a:spLocks/>
          </p:cNvSpPr>
          <p:nvPr/>
        </p:nvSpPr>
        <p:spPr>
          <a:xfrm>
            <a:off x="691663" y="1648491"/>
            <a:ext cx="6901443" cy="4179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b="1" dirty="0"/>
              <a:t>Entidades</a:t>
            </a:r>
            <a:endParaRPr lang="es-AR" sz="2800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800" dirty="0" smtClean="0"/>
              <a:t>Unidad de la base de datos</a:t>
            </a: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800" dirty="0" smtClean="0"/>
              <a:t>Representa un objeto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u="sng" dirty="0"/>
              <a:t>Tipos de entidades: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i="1" dirty="0"/>
              <a:t>Concretas:</a:t>
            </a:r>
            <a:r>
              <a:rPr lang="es-419" sz="2446" dirty="0"/>
              <a:t> </a:t>
            </a:r>
            <a:r>
              <a:rPr lang="es-AR" sz="2446" dirty="0"/>
              <a:t>Objetos de existencia física (Por ejemplo: Personas, Teléfonos)</a:t>
            </a:r>
            <a:endParaRPr lang="es-419" sz="2446" i="1" dirty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i="1" dirty="0"/>
              <a:t>Abstractas: Objetos de existencia conceptual (Por ejemplo: Tipos de Documentos)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Font typeface="Arial" pitchFamily="34" charset="0"/>
              <a:buNone/>
            </a:pPr>
            <a:endParaRPr lang="es-AR" sz="2800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260057"/>
              </p:ext>
            </p:extLst>
          </p:nvPr>
        </p:nvGraphicFramePr>
        <p:xfrm>
          <a:off x="8897522" y="1634490"/>
          <a:ext cx="1802816" cy="107061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368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</a:t>
                      </a:r>
                      <a:r>
                        <a:rPr lang="es-AR" sz="1400" u="none" strike="noStrike" dirty="0" smtClean="0">
                          <a:effectLst/>
                        </a:rPr>
                        <a:t>Persona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773343"/>
              </p:ext>
            </p:extLst>
          </p:nvPr>
        </p:nvGraphicFramePr>
        <p:xfrm>
          <a:off x="8897523" y="2938472"/>
          <a:ext cx="1802816" cy="99288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434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12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</a:t>
                      </a:r>
                      <a:r>
                        <a:rPr lang="es-AR" sz="1400" u="none" strike="noStrike" dirty="0" err="1" smtClean="0">
                          <a:effectLst/>
                        </a:rPr>
                        <a:t>TipoDocumento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995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 dirty="0">
                          <a:effectLst/>
                        </a:rPr>
                        <a:t> 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697368"/>
              </p:ext>
            </p:extLst>
          </p:nvPr>
        </p:nvGraphicFramePr>
        <p:xfrm>
          <a:off x="8897522" y="4330296"/>
          <a:ext cx="1802815" cy="993185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487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90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</a:t>
                      </a:r>
                      <a:r>
                        <a:rPr lang="es-AR" sz="1400" u="none" strike="noStrike" dirty="0" err="1" smtClean="0">
                          <a:effectLst/>
                        </a:rPr>
                        <a:t>Telefono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300">
                <a:tc>
                  <a:txBody>
                    <a:bodyPr/>
                    <a:lstStyle/>
                    <a:p>
                      <a:pPr algn="l" fontAlgn="b"/>
                      <a:endParaRPr lang="es-AR" sz="1100" u="none" strike="noStrike" dirty="0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07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595959"/>
              </a:buClr>
              <a:buSzPts val="4400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Modelo Entidad Relación </a:t>
            </a: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(IV</a:t>
            </a: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dirty="0"/>
          </a:p>
        </p:txBody>
      </p:sp>
      <p:sp>
        <p:nvSpPr>
          <p:cNvPr id="7" name="Shape 148"/>
          <p:cNvSpPr txBox="1">
            <a:spLocks/>
          </p:cNvSpPr>
          <p:nvPr/>
        </p:nvSpPr>
        <p:spPr>
          <a:xfrm>
            <a:off x="691663" y="2108276"/>
            <a:ext cx="7381586" cy="26542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b="1" dirty="0" smtClean="0"/>
              <a:t>Atributos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AR" sz="2800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800" dirty="0" smtClean="0"/>
              <a:t>Características que definen una entidad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Sólo se representan los más importantes.</a:t>
            </a:r>
          </a:p>
          <a:p>
            <a:pPr marL="305971" lvl="1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AR" sz="2446" i="1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544060"/>
              </p:ext>
            </p:extLst>
          </p:nvPr>
        </p:nvGraphicFramePr>
        <p:xfrm>
          <a:off x="9022710" y="1727424"/>
          <a:ext cx="1802816" cy="107061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368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</a:t>
                      </a:r>
                      <a:r>
                        <a:rPr lang="es-AR" sz="1400" u="none" strike="noStrike" dirty="0" smtClean="0">
                          <a:effectLst/>
                        </a:rPr>
                        <a:t>Persona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IdPersona</a:t>
                      </a:r>
                      <a:endParaRPr lang="es-AR" sz="11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Nombre</a:t>
                      </a: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Apellido</a:t>
                      </a:r>
                    </a:p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IdTipoDocumento</a:t>
                      </a:r>
                      <a:endParaRPr lang="es-AR" sz="11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NumeroDocumento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884318"/>
              </p:ext>
            </p:extLst>
          </p:nvPr>
        </p:nvGraphicFramePr>
        <p:xfrm>
          <a:off x="9022710" y="3086116"/>
          <a:ext cx="1802816" cy="744789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434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25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</a:t>
                      </a:r>
                      <a:r>
                        <a:rPr lang="es-AR" sz="1400" u="none" strike="noStrike" dirty="0" err="1" smtClean="0">
                          <a:effectLst/>
                        </a:rPr>
                        <a:t>TipoDocumento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904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 dirty="0">
                          <a:effectLst/>
                        </a:rPr>
                        <a:t> 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IdTipoDocumento</a:t>
                      </a:r>
                      <a:endParaRPr lang="es-AR" sz="11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Descripcion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410277"/>
              </p:ext>
            </p:extLst>
          </p:nvPr>
        </p:nvGraphicFramePr>
        <p:xfrm>
          <a:off x="9022710" y="4118987"/>
          <a:ext cx="1802816" cy="90297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487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790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</a:t>
                      </a:r>
                      <a:r>
                        <a:rPr lang="es-AR" sz="1400" u="none" strike="noStrike" dirty="0" err="1" smtClean="0">
                          <a:effectLst/>
                        </a:rPr>
                        <a:t>Telefono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864">
                <a:tc>
                  <a:txBody>
                    <a:bodyPr/>
                    <a:lstStyle/>
                    <a:p>
                      <a:pPr algn="l" fontAlgn="b"/>
                      <a:endParaRPr lang="es-AR" sz="1100" u="none" strike="noStrike" dirty="0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IdTelefono</a:t>
                      </a:r>
                      <a:endParaRPr lang="es-AR" sz="11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IdPersona</a:t>
                      </a:r>
                      <a:endParaRPr lang="es-AR" sz="11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Numero</a:t>
                      </a: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7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595959"/>
              </a:buClr>
              <a:buSzPts val="4400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Modelo Entidad Relación (</a:t>
            </a: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V)</a:t>
            </a:r>
            <a:endParaRPr dirty="0"/>
          </a:p>
        </p:txBody>
      </p:sp>
      <p:sp>
        <p:nvSpPr>
          <p:cNvPr id="7" name="Shape 148"/>
          <p:cNvSpPr txBox="1">
            <a:spLocks/>
          </p:cNvSpPr>
          <p:nvPr/>
        </p:nvSpPr>
        <p:spPr>
          <a:xfrm>
            <a:off x="691663" y="1360820"/>
            <a:ext cx="7381586" cy="49798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b="1" dirty="0"/>
              <a:t>Atributos</a:t>
            </a:r>
            <a:endParaRPr lang="es-AR" sz="2800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u="sng" dirty="0"/>
              <a:t>Identificadores: </a:t>
            </a:r>
            <a:endParaRPr lang="es-419" sz="2800" u="sng" dirty="0" smtClean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dirty="0" smtClean="0"/>
              <a:t>Identifican cada registro de una entidad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u="sng" dirty="0" smtClean="0"/>
              <a:t>Categorías</a:t>
            </a:r>
            <a:r>
              <a:rPr lang="es-419" sz="2800" u="sng" dirty="0"/>
              <a:t>: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i="1" dirty="0" smtClean="0"/>
              <a:t>Simples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i="1" dirty="0" smtClean="0"/>
              <a:t>Compuestos</a:t>
            </a:r>
            <a:endParaRPr lang="es-AR" sz="2446" dirty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i="1" dirty="0" smtClean="0"/>
              <a:t>Múltiples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i="1" dirty="0" smtClean="0"/>
              <a:t>Derivados</a:t>
            </a:r>
            <a:endParaRPr lang="es-AR" sz="2446" i="1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619680"/>
              </p:ext>
            </p:extLst>
          </p:nvPr>
        </p:nvGraphicFramePr>
        <p:xfrm>
          <a:off x="8874523" y="1414164"/>
          <a:ext cx="1802816" cy="107061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368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</a:t>
                      </a:r>
                      <a:r>
                        <a:rPr lang="es-AR" sz="1400" u="none" strike="noStrike" dirty="0" smtClean="0">
                          <a:effectLst/>
                        </a:rPr>
                        <a:t>Persona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IdPersona</a:t>
                      </a:r>
                      <a:endParaRPr lang="es-AR" sz="1100" b="1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Nombre</a:t>
                      </a: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Apellido</a:t>
                      </a:r>
                    </a:p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IdTipoDocumento</a:t>
                      </a:r>
                      <a:endParaRPr lang="es-AR" sz="11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NumeroDocumento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232976"/>
              </p:ext>
            </p:extLst>
          </p:nvPr>
        </p:nvGraphicFramePr>
        <p:xfrm>
          <a:off x="8874523" y="3115437"/>
          <a:ext cx="1802816" cy="73533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434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</a:t>
                      </a:r>
                      <a:r>
                        <a:rPr lang="es-AR" sz="1400" u="none" strike="noStrike" dirty="0" err="1" smtClean="0">
                          <a:effectLst/>
                        </a:rPr>
                        <a:t>TipoDocumento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 dirty="0">
                          <a:effectLst/>
                        </a:rPr>
                        <a:t> 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IdTipoDocumento</a:t>
                      </a:r>
                      <a:endParaRPr lang="es-AR" sz="1100" b="1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Descripcion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95795"/>
              </p:ext>
            </p:extLst>
          </p:nvPr>
        </p:nvGraphicFramePr>
        <p:xfrm>
          <a:off x="8874523" y="4227431"/>
          <a:ext cx="1802816" cy="90297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487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</a:t>
                      </a:r>
                      <a:r>
                        <a:rPr lang="es-AR" sz="1400" u="none" strike="noStrike" dirty="0" err="1" smtClean="0">
                          <a:effectLst/>
                        </a:rPr>
                        <a:t>Telefono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27">
                <a:tc>
                  <a:txBody>
                    <a:bodyPr/>
                    <a:lstStyle/>
                    <a:p>
                      <a:pPr algn="l" fontAlgn="b"/>
                      <a:endParaRPr lang="es-AR" sz="1100" u="none" strike="noStrike" dirty="0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IdTelefono</a:t>
                      </a:r>
                      <a:endParaRPr lang="es-AR" sz="1100" b="1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IdPersona</a:t>
                      </a:r>
                      <a:endParaRPr lang="es-AR" sz="11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Numero</a:t>
                      </a: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69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595959"/>
              </a:buClr>
              <a:buSzPts val="4400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Modelo Entidad Relación (</a:t>
            </a: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VI)</a:t>
            </a:r>
            <a:endParaRPr dirty="0"/>
          </a:p>
        </p:txBody>
      </p:sp>
      <p:sp>
        <p:nvSpPr>
          <p:cNvPr id="7" name="Shape 148"/>
          <p:cNvSpPr txBox="1">
            <a:spLocks/>
          </p:cNvSpPr>
          <p:nvPr/>
        </p:nvSpPr>
        <p:spPr>
          <a:xfrm>
            <a:off x="552199" y="1047654"/>
            <a:ext cx="7381586" cy="49798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b="1" dirty="0"/>
              <a:t>Claves</a:t>
            </a:r>
            <a:endParaRPr lang="es-AR" sz="2800" b="1" dirty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dirty="0"/>
              <a:t>Son restricciones que se le aplican a atributos de una entidad.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46" dirty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u="sng" dirty="0"/>
              <a:t>Tipos:</a:t>
            </a:r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091" i="1" dirty="0"/>
              <a:t>Clave Primaria (</a:t>
            </a:r>
            <a:r>
              <a:rPr lang="es-419" sz="2091" i="1" dirty="0" err="1"/>
              <a:t>Primary</a:t>
            </a:r>
            <a:r>
              <a:rPr lang="es-419" sz="2091" i="1" dirty="0"/>
              <a:t> Key - PK): </a:t>
            </a:r>
            <a:r>
              <a:rPr lang="es-419" sz="2091" dirty="0"/>
              <a:t>Significa que el o los atributos que se definan como PK van a identificar unívocamente a las diferentes instancias de una entidad.</a:t>
            </a:r>
            <a:endParaRPr lang="es-419" sz="1738" dirty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091" i="1" dirty="0"/>
              <a:t>Clave Foránea (</a:t>
            </a:r>
            <a:r>
              <a:rPr lang="es-419" sz="2091" i="1" dirty="0" err="1"/>
              <a:t>Foreign</a:t>
            </a:r>
            <a:r>
              <a:rPr lang="es-419" sz="2091" i="1" dirty="0"/>
              <a:t> Key – FK): </a:t>
            </a:r>
            <a:r>
              <a:rPr lang="es-419" sz="2091" dirty="0"/>
              <a:t>Significa que el o los </a:t>
            </a:r>
            <a:r>
              <a:rPr lang="es-419" sz="2091" dirty="0" err="1"/>
              <a:t>artibutos</a:t>
            </a:r>
            <a:r>
              <a:rPr lang="es-419" sz="2091" dirty="0"/>
              <a:t> que se definan como FK tienen que ser PK de otra entidad.</a:t>
            </a:r>
            <a:endParaRPr lang="es-AR" sz="2091" i="1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450236"/>
              </p:ext>
            </p:extLst>
          </p:nvPr>
        </p:nvGraphicFramePr>
        <p:xfrm>
          <a:off x="9278522" y="1530488"/>
          <a:ext cx="1802816" cy="107061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368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</a:t>
                      </a:r>
                      <a:r>
                        <a:rPr lang="es-AR" sz="1400" u="none" strike="noStrike" dirty="0" smtClean="0">
                          <a:effectLst/>
                        </a:rPr>
                        <a:t>Persona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419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  <a:p>
                      <a:pPr algn="l" fontAlgn="b"/>
                      <a:endParaRPr lang="es-419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419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s-419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IdPersona</a:t>
                      </a:r>
                      <a:endParaRPr lang="es-AR" sz="1100" b="1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Nombre</a:t>
                      </a: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Apellido</a:t>
                      </a:r>
                    </a:p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IdTipoDocumento</a:t>
                      </a:r>
                      <a:endParaRPr lang="es-AR" sz="1100" b="0" i="0" u="none" strike="noStrike" dirty="0">
                        <a:solidFill>
                          <a:schemeClr val="accent3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NumeroDocumento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27407"/>
              </p:ext>
            </p:extLst>
          </p:nvPr>
        </p:nvGraphicFramePr>
        <p:xfrm>
          <a:off x="9278522" y="2851529"/>
          <a:ext cx="1802816" cy="73533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434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</a:t>
                      </a:r>
                      <a:r>
                        <a:rPr lang="es-AR" sz="1400" u="none" strike="noStrike" dirty="0" err="1" smtClean="0">
                          <a:effectLst/>
                        </a:rPr>
                        <a:t>TipoDocumento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 dirty="0">
                          <a:effectLst/>
                        </a:rPr>
                        <a:t> PK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IdTipoDocumento</a:t>
                      </a:r>
                      <a:endParaRPr lang="es-AR" sz="1100" b="1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Descripcion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019670"/>
              </p:ext>
            </p:extLst>
          </p:nvPr>
        </p:nvGraphicFramePr>
        <p:xfrm>
          <a:off x="9278522" y="3873721"/>
          <a:ext cx="1802816" cy="90297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487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</a:t>
                      </a:r>
                      <a:r>
                        <a:rPr lang="es-AR" sz="1400" u="none" strike="noStrike" dirty="0" err="1" smtClean="0">
                          <a:effectLst/>
                        </a:rPr>
                        <a:t>Telefono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27">
                <a:tc>
                  <a:txBody>
                    <a:bodyPr/>
                    <a:lstStyle/>
                    <a:p>
                      <a:pPr algn="l" fontAlgn="b"/>
                      <a:r>
                        <a:rPr lang="es-419" sz="1100" u="none" strike="noStrike" dirty="0">
                          <a:effectLst/>
                        </a:rPr>
                        <a:t>PK</a:t>
                      </a:r>
                    </a:p>
                    <a:p>
                      <a:pPr algn="l" fontAlgn="b"/>
                      <a:r>
                        <a:rPr lang="es-419" sz="1100" u="none" strike="noStrike" dirty="0">
                          <a:effectLst/>
                        </a:rPr>
                        <a:t>FK</a:t>
                      </a:r>
                      <a:endParaRPr lang="es-AR" sz="1100" u="none" strike="noStrike" dirty="0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IdTelefono</a:t>
                      </a:r>
                      <a:endParaRPr lang="es-AR" sz="1100" b="1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IdPersona</a:t>
                      </a:r>
                      <a:endParaRPr lang="es-AR" sz="1100" b="0" i="0" u="none" strike="noStrike" dirty="0">
                        <a:solidFill>
                          <a:schemeClr val="accent5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Numero</a:t>
                      </a: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50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595959"/>
              </a:buClr>
              <a:buSzPts val="4400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Modelo Entidad Relación </a:t>
            </a: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(VII)</a:t>
            </a:r>
            <a:endParaRPr dirty="0"/>
          </a:p>
        </p:txBody>
      </p:sp>
      <p:sp>
        <p:nvSpPr>
          <p:cNvPr id="7" name="Shape 148"/>
          <p:cNvSpPr txBox="1">
            <a:spLocks/>
          </p:cNvSpPr>
          <p:nvPr/>
        </p:nvSpPr>
        <p:spPr>
          <a:xfrm>
            <a:off x="691663" y="1447800"/>
            <a:ext cx="7403466" cy="49798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b="1" dirty="0"/>
              <a:t>Relaciones</a:t>
            </a:r>
            <a:endParaRPr lang="es-AR" sz="2800" b="1" dirty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446" dirty="0"/>
              <a:t>Es un vínculo entre dos entidades para:</a:t>
            </a:r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091" dirty="0"/>
              <a:t>Establecer una </a:t>
            </a:r>
            <a:r>
              <a:rPr lang="es-419" sz="2091" b="1" dirty="0"/>
              <a:t>dependencia</a:t>
            </a:r>
            <a:r>
              <a:rPr lang="es-419" sz="2091" dirty="0"/>
              <a:t> de una entidad sobre otra.</a:t>
            </a:r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091" dirty="0"/>
              <a:t>Establecer una </a:t>
            </a:r>
            <a:r>
              <a:rPr lang="es-419" sz="2091" b="1" dirty="0"/>
              <a:t>asociación</a:t>
            </a:r>
            <a:r>
              <a:rPr lang="es-419" sz="2091" dirty="0"/>
              <a:t> entre dos entidades.</a:t>
            </a:r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091" dirty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dirty="0"/>
              <a:t>Puede haber más de una relación entre las mismas entidades.</a:t>
            </a:r>
          </a:p>
          <a:p>
            <a:pPr marL="557205" lvl="2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091" dirty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u="sng" dirty="0"/>
              <a:t>La entidad con una relación puede ser:</a:t>
            </a:r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091" i="1" dirty="0"/>
              <a:t>Independiente: </a:t>
            </a:r>
            <a:r>
              <a:rPr lang="es-419" sz="2091" dirty="0"/>
              <a:t>Puede existir por si sola.</a:t>
            </a:r>
            <a:endParaRPr lang="es-419" sz="1738" dirty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091" i="1" dirty="0"/>
              <a:t>Dependiente: </a:t>
            </a:r>
            <a:r>
              <a:rPr lang="es-419" sz="2091" dirty="0"/>
              <a:t>necesita de otra entidad para poder existir.</a:t>
            </a:r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091" dirty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091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764459"/>
              </p:ext>
            </p:extLst>
          </p:nvPr>
        </p:nvGraphicFramePr>
        <p:xfrm>
          <a:off x="8326022" y="1401118"/>
          <a:ext cx="1802816" cy="107061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368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Persona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419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  <a:p>
                      <a:pPr algn="l" fontAlgn="b"/>
                      <a:endParaRPr lang="es-419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419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s-419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IdPersona</a:t>
                      </a:r>
                      <a:endParaRPr lang="es-AR" sz="1100" b="1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Nombre</a:t>
                      </a: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Apellido</a:t>
                      </a:r>
                    </a:p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IdTipoDocumento</a:t>
                      </a:r>
                      <a:endParaRPr lang="es-AR" sz="1100" b="1" i="0" u="none" strike="noStrike" dirty="0">
                        <a:solidFill>
                          <a:schemeClr val="accent3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NumeroDocumento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505077"/>
              </p:ext>
            </p:extLst>
          </p:nvPr>
        </p:nvGraphicFramePr>
        <p:xfrm>
          <a:off x="10241910" y="3169936"/>
          <a:ext cx="1695451" cy="73533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40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</a:t>
                      </a:r>
                      <a:r>
                        <a:rPr lang="es-AR" sz="1400" u="none" strike="noStrike" dirty="0" err="1">
                          <a:effectLst/>
                        </a:rPr>
                        <a:t>TipoDocumento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 dirty="0">
                          <a:effectLst/>
                        </a:rPr>
                        <a:t> PK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IdTipoDocumento</a:t>
                      </a:r>
                      <a:endParaRPr lang="es-AR" sz="1100" b="1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Descripcion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619929"/>
              </p:ext>
            </p:extLst>
          </p:nvPr>
        </p:nvGraphicFramePr>
        <p:xfrm>
          <a:off x="9154084" y="4481431"/>
          <a:ext cx="1243694" cy="90297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336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</a:t>
                      </a:r>
                      <a:r>
                        <a:rPr lang="es-AR" sz="1400" u="none" strike="noStrike" dirty="0" err="1">
                          <a:effectLst/>
                        </a:rPr>
                        <a:t>Telefono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27">
                <a:tc>
                  <a:txBody>
                    <a:bodyPr/>
                    <a:lstStyle/>
                    <a:p>
                      <a:pPr algn="l" fontAlgn="b"/>
                      <a:r>
                        <a:rPr lang="es-419" sz="1100" u="none" strike="noStrike" dirty="0">
                          <a:effectLst/>
                        </a:rPr>
                        <a:t>PK</a:t>
                      </a:r>
                    </a:p>
                    <a:p>
                      <a:pPr algn="l" fontAlgn="b"/>
                      <a:r>
                        <a:rPr lang="es-419" sz="1100" u="none" strike="noStrike" dirty="0">
                          <a:effectLst/>
                        </a:rPr>
                        <a:t>FK</a:t>
                      </a:r>
                      <a:endParaRPr lang="es-AR" sz="1100" u="none" strike="noStrike" dirty="0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IdTelefono</a:t>
                      </a:r>
                      <a:endParaRPr lang="es-AR" sz="1100" b="1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IdPersona</a:t>
                      </a:r>
                      <a:endParaRPr lang="es-AR" sz="1100" b="1" i="0" u="none" strike="noStrike" dirty="0">
                        <a:solidFill>
                          <a:schemeClr val="accent5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Numero</a:t>
                      </a: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Elbow Connector 18"/>
          <p:cNvCxnSpPr>
            <a:stCxn id="14" idx="0"/>
            <a:endCxn id="12" idx="2"/>
          </p:cNvCxnSpPr>
          <p:nvPr/>
        </p:nvCxnSpPr>
        <p:spPr>
          <a:xfrm rot="16200000" flipV="1">
            <a:off x="8496830" y="3202329"/>
            <a:ext cx="2009703" cy="54850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13" idx="0"/>
          </p:cNvCxnSpPr>
          <p:nvPr/>
        </p:nvCxnSpPr>
        <p:spPr>
          <a:xfrm rot="16200000" flipH="1">
            <a:off x="9992480" y="2072780"/>
            <a:ext cx="1233513" cy="960797"/>
          </a:xfrm>
          <a:prstGeom prst="bentConnector3">
            <a:avLst>
              <a:gd name="adj1" fmla="val -87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7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595959"/>
              </a:buClr>
              <a:buSzPts val="4400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Modelo Entidad Relación </a:t>
            </a: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(VIII)</a:t>
            </a:r>
            <a:endParaRPr dirty="0"/>
          </a:p>
        </p:txBody>
      </p:sp>
      <p:sp>
        <p:nvSpPr>
          <p:cNvPr id="7" name="Shape 148"/>
          <p:cNvSpPr txBox="1">
            <a:spLocks/>
          </p:cNvSpPr>
          <p:nvPr/>
        </p:nvSpPr>
        <p:spPr>
          <a:xfrm>
            <a:off x="691663" y="1447800"/>
            <a:ext cx="7403466" cy="49798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b="1" dirty="0" err="1"/>
              <a:t>Cardinalidad</a:t>
            </a:r>
            <a:endParaRPr lang="es-AR" sz="2800" b="1" dirty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446" dirty="0"/>
              <a:t>Permite definir cuántas instancias de una entidad podrán participar en una determinada relación.</a:t>
            </a:r>
          </a:p>
          <a:p>
            <a:pPr marL="557205" lvl="2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091" dirty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u="sng" dirty="0"/>
              <a:t>Tipos de </a:t>
            </a:r>
            <a:r>
              <a:rPr lang="es-419" sz="2446" u="sng" dirty="0" err="1"/>
              <a:t>cardinalidad</a:t>
            </a:r>
            <a:r>
              <a:rPr lang="es-419" sz="2446" u="sng" dirty="0"/>
              <a:t>:</a:t>
            </a:r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091" i="1" dirty="0"/>
              <a:t>0: </a:t>
            </a:r>
            <a:r>
              <a:rPr lang="es-419" sz="2091" dirty="0"/>
              <a:t>Las instancias de la entidad no están obligadas a participar en la relación.</a:t>
            </a:r>
            <a:endParaRPr lang="es-419" sz="1738" dirty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091" i="1" dirty="0"/>
              <a:t>1: </a:t>
            </a:r>
            <a:r>
              <a:rPr lang="es-419" sz="2091" dirty="0"/>
              <a:t>Las instancias de la entidad deben participar de la relación por única vez.</a:t>
            </a:r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091" i="1" dirty="0"/>
              <a:t>N / *: </a:t>
            </a:r>
            <a:r>
              <a:rPr lang="es-419" sz="2091" dirty="0"/>
              <a:t>Las instancias de la entidad pueden participar de la relación de 0 a un número arbitrario de veces .</a:t>
            </a:r>
            <a:endParaRPr lang="es-419" sz="2091" i="1" dirty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091" dirty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091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8326022" y="1401118"/>
          <a:ext cx="1802816" cy="107061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368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Persona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419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  <a:p>
                      <a:pPr algn="l" fontAlgn="b"/>
                      <a:endParaRPr lang="es-419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419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s-419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IdPersona</a:t>
                      </a:r>
                      <a:endParaRPr lang="es-AR" sz="1100" b="1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Nombre</a:t>
                      </a: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Apellido</a:t>
                      </a:r>
                    </a:p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IdTipoDocumento</a:t>
                      </a:r>
                      <a:endParaRPr lang="es-AR" sz="1100" b="1" i="0" u="none" strike="noStrike" dirty="0">
                        <a:solidFill>
                          <a:schemeClr val="accent3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NumeroDocumento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790107"/>
              </p:ext>
            </p:extLst>
          </p:nvPr>
        </p:nvGraphicFramePr>
        <p:xfrm>
          <a:off x="10241910" y="3169936"/>
          <a:ext cx="1695451" cy="73533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40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</a:t>
                      </a:r>
                      <a:r>
                        <a:rPr lang="es-AR" sz="1400" u="none" strike="noStrike" dirty="0" err="1">
                          <a:effectLst/>
                        </a:rPr>
                        <a:t>TipoDocumento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 dirty="0">
                          <a:effectLst/>
                        </a:rPr>
                        <a:t> PK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IdTipoDocumento</a:t>
                      </a:r>
                      <a:endParaRPr lang="es-AR" sz="1100" b="1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Descripcion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924633"/>
              </p:ext>
            </p:extLst>
          </p:nvPr>
        </p:nvGraphicFramePr>
        <p:xfrm>
          <a:off x="9154084" y="4481431"/>
          <a:ext cx="1243694" cy="90297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336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</a:t>
                      </a:r>
                      <a:r>
                        <a:rPr lang="es-AR" sz="1400" u="none" strike="noStrike" dirty="0" err="1">
                          <a:effectLst/>
                        </a:rPr>
                        <a:t>Telefono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27">
                <a:tc>
                  <a:txBody>
                    <a:bodyPr/>
                    <a:lstStyle/>
                    <a:p>
                      <a:pPr algn="l" fontAlgn="b"/>
                      <a:r>
                        <a:rPr lang="es-419" sz="1100" u="none" strike="noStrike" dirty="0">
                          <a:effectLst/>
                        </a:rPr>
                        <a:t>PK</a:t>
                      </a:r>
                    </a:p>
                    <a:p>
                      <a:pPr algn="l" fontAlgn="b"/>
                      <a:r>
                        <a:rPr lang="es-419" sz="1100" u="none" strike="noStrike" dirty="0">
                          <a:effectLst/>
                        </a:rPr>
                        <a:t>FK</a:t>
                      </a:r>
                      <a:endParaRPr lang="es-AR" sz="1100" u="none" strike="noStrike" dirty="0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IdTelefono</a:t>
                      </a:r>
                      <a:endParaRPr lang="es-AR" sz="1100" b="1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IdPersona</a:t>
                      </a:r>
                      <a:endParaRPr lang="es-AR" sz="1100" b="1" i="0" u="none" strike="noStrike" dirty="0">
                        <a:solidFill>
                          <a:schemeClr val="accent5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Numero</a:t>
                      </a: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Elbow Connector 18"/>
          <p:cNvCxnSpPr>
            <a:stCxn id="14" idx="0"/>
            <a:endCxn id="12" idx="2"/>
          </p:cNvCxnSpPr>
          <p:nvPr/>
        </p:nvCxnSpPr>
        <p:spPr>
          <a:xfrm rot="16200000" flipV="1">
            <a:off x="8496830" y="3202329"/>
            <a:ext cx="2009703" cy="54850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13" idx="0"/>
          </p:cNvCxnSpPr>
          <p:nvPr/>
        </p:nvCxnSpPr>
        <p:spPr>
          <a:xfrm rot="16200000" flipH="1">
            <a:off x="9992480" y="2072780"/>
            <a:ext cx="1233513" cy="960797"/>
          </a:xfrm>
          <a:prstGeom prst="bentConnector3">
            <a:avLst>
              <a:gd name="adj1" fmla="val -87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875059" y="2563906"/>
            <a:ext cx="279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419" sz="11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1</a:t>
            </a:r>
            <a:endParaRPr lang="es-AR" sz="1100" b="1" dirty="0" err="1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86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02589" y="4219976"/>
            <a:ext cx="14042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419" sz="11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*</a:t>
            </a:r>
            <a:endParaRPr lang="es-AR" sz="1100" b="1" dirty="0" err="1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86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89521" y="1682506"/>
            <a:ext cx="14042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419" sz="11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*</a:t>
            </a:r>
            <a:endParaRPr lang="es-AR" sz="1100" b="1" dirty="0" err="1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86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277230" y="2914613"/>
            <a:ext cx="14042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419" sz="11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1</a:t>
            </a:r>
            <a:endParaRPr lang="es-AR" sz="1100" b="1" dirty="0" err="1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86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4923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Quattrocento Sans"/>
              <a:buNone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Sobre</a:t>
            </a:r>
            <a:r>
              <a:rPr lang="es-AR" sz="440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el Instructor</a:t>
            </a:r>
            <a:endParaRPr sz="44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91662" y="1447800"/>
            <a:ext cx="10445261" cy="501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b="1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Fernando Tilve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i="1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Desarrollador Java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AR" sz="2800" i="1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i="1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Estudiante de Ingeniería y electrónica - UTN</a:t>
            </a: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i="1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 </a:t>
            </a:r>
            <a:r>
              <a:rPr lang="es-AR" sz="2800" i="1" dirty="0" err="1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Baufest</a:t>
            </a:r>
            <a:r>
              <a:rPr lang="es-AR" sz="2800" i="1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hace 1 año y 5 meses</a:t>
            </a: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AR" sz="28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>
              <a:spcBef>
                <a:spcPts val="640"/>
              </a:spcBef>
              <a:buClr>
                <a:srgbClr val="595959"/>
              </a:buClr>
              <a:buSzPts val="2880"/>
              <a:buNone/>
            </a:pPr>
            <a:r>
              <a:rPr lang="es-AR" sz="32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Principales clientes/proyectos en los que trabajé…</a:t>
            </a:r>
            <a:endParaRPr lang="es-AR" sz="2800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400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</a:t>
            </a:r>
            <a:r>
              <a:rPr lang="es-AR" sz="2800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AR" sz="2400" i="1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BBVA </a:t>
            </a:r>
            <a:r>
              <a:rPr lang="es-AR" sz="2400" i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/ Web de </a:t>
            </a:r>
            <a:r>
              <a:rPr lang="es-AR" sz="2400" i="1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empresas</a:t>
            </a: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03330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595959"/>
              </a:buClr>
              <a:buSzPts val="4400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Modelo Entidad Relación </a:t>
            </a: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(IX)</a:t>
            </a:r>
            <a:endParaRPr dirty="0"/>
          </a:p>
        </p:txBody>
      </p:sp>
      <p:sp>
        <p:nvSpPr>
          <p:cNvPr id="7" name="Shape 148"/>
          <p:cNvSpPr txBox="1">
            <a:spLocks/>
          </p:cNvSpPr>
          <p:nvPr/>
        </p:nvSpPr>
        <p:spPr>
          <a:xfrm>
            <a:off x="691663" y="1447800"/>
            <a:ext cx="10729372" cy="9726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b="1" dirty="0"/>
              <a:t>Claves</a:t>
            </a:r>
            <a:endParaRPr lang="es-AR" sz="2800" b="1" dirty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dirty="0"/>
              <a:t>Ejemplo del modelo anterior:</a:t>
            </a:r>
            <a:endParaRPr lang="es-AR" sz="2091" i="1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922314"/>
              </p:ext>
            </p:extLst>
          </p:nvPr>
        </p:nvGraphicFramePr>
        <p:xfrm>
          <a:off x="1529261" y="2491841"/>
          <a:ext cx="8183559" cy="201267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269344">
                  <a:extLst>
                    <a:ext uri="{9D8B030D-6E8A-4147-A177-3AD203B41FA5}">
                      <a16:colId xmlns:a16="http://schemas.microsoft.com/office/drawing/2014/main" val="4052443034"/>
                    </a:ext>
                  </a:extLst>
                </a:gridCol>
                <a:gridCol w="1158964">
                  <a:extLst>
                    <a:ext uri="{9D8B030D-6E8A-4147-A177-3AD203B41FA5}">
                      <a16:colId xmlns:a16="http://schemas.microsoft.com/office/drawing/2014/main" val="211249344"/>
                    </a:ext>
                  </a:extLst>
                </a:gridCol>
                <a:gridCol w="1177861">
                  <a:extLst>
                    <a:ext uri="{9D8B030D-6E8A-4147-A177-3AD203B41FA5}">
                      <a16:colId xmlns:a16="http://schemas.microsoft.com/office/drawing/2014/main" val="15260004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9853578"/>
                    </a:ext>
                  </a:extLst>
                </a:gridCol>
                <a:gridCol w="2271936">
                  <a:extLst>
                    <a:ext uri="{9D8B030D-6E8A-4147-A177-3AD203B41FA5}">
                      <a16:colId xmlns:a16="http://schemas.microsoft.com/office/drawing/2014/main" val="2786485609"/>
                    </a:ext>
                  </a:extLst>
                </a:gridCol>
                <a:gridCol w="2097174">
                  <a:extLst>
                    <a:ext uri="{9D8B030D-6E8A-4147-A177-3AD203B41FA5}">
                      <a16:colId xmlns:a16="http://schemas.microsoft.com/office/drawing/2014/main" val="2092224319"/>
                    </a:ext>
                  </a:extLst>
                </a:gridCol>
              </a:tblGrid>
              <a:tr h="296679">
                <a:tc gridSpan="6">
                  <a:txBody>
                    <a:bodyPr/>
                    <a:lstStyle/>
                    <a:p>
                      <a:pPr algn="ctr"/>
                      <a:r>
                        <a:rPr lang="es-419" dirty="0"/>
                        <a:t>Persona</a:t>
                      </a:r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079132"/>
                  </a:ext>
                </a:extLst>
              </a:tr>
              <a:tr h="335687">
                <a:tc>
                  <a:txBody>
                    <a:bodyPr/>
                    <a:lstStyle/>
                    <a:p>
                      <a:pPr algn="ctr"/>
                      <a:r>
                        <a:rPr lang="es-419" b="1" dirty="0" err="1">
                          <a:solidFill>
                            <a:srgbClr val="0071BC"/>
                          </a:solidFill>
                        </a:rPr>
                        <a:t>IdPersona</a:t>
                      </a:r>
                      <a:endParaRPr lang="es-AR" b="1" dirty="0">
                        <a:solidFill>
                          <a:srgbClr val="0071B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b="1" dirty="0"/>
                        <a:t>Nombre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b="1" dirty="0"/>
                        <a:t>Apellido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b="1" dirty="0" err="1">
                          <a:solidFill>
                            <a:schemeClr val="accent3"/>
                          </a:solidFill>
                        </a:rPr>
                        <a:t>IdTipoDocumento</a:t>
                      </a:r>
                      <a:endParaRPr lang="es-AR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b="1" dirty="0" err="1"/>
                        <a:t>NumeroDocumento</a:t>
                      </a:r>
                      <a:endParaRPr lang="es-A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869579"/>
                  </a:ext>
                </a:extLst>
              </a:tr>
              <a:tr h="335776">
                <a:tc>
                  <a:txBody>
                    <a:bodyPr/>
                    <a:lstStyle/>
                    <a:p>
                      <a:pPr algn="ctr"/>
                      <a:r>
                        <a:rPr lang="es-419" b="1" dirty="0">
                          <a:solidFill>
                            <a:srgbClr val="0071BC"/>
                          </a:solidFill>
                        </a:rPr>
                        <a:t>1</a:t>
                      </a:r>
                      <a:endParaRPr lang="es-AR" b="1" dirty="0">
                        <a:solidFill>
                          <a:srgbClr val="0071B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Juan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Pérez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b="1" dirty="0">
                          <a:solidFill>
                            <a:schemeClr val="accent3"/>
                          </a:solidFill>
                        </a:rPr>
                        <a:t>1</a:t>
                      </a:r>
                      <a:endParaRPr lang="es-AR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14098172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865182"/>
                  </a:ext>
                </a:extLst>
              </a:tr>
              <a:tr h="335776">
                <a:tc>
                  <a:txBody>
                    <a:bodyPr/>
                    <a:lstStyle/>
                    <a:p>
                      <a:pPr algn="ctr"/>
                      <a:r>
                        <a:rPr lang="es-419" b="1" dirty="0">
                          <a:solidFill>
                            <a:srgbClr val="0071BC"/>
                          </a:solidFill>
                        </a:rPr>
                        <a:t>2</a:t>
                      </a:r>
                      <a:endParaRPr lang="es-AR" b="1" dirty="0">
                        <a:solidFill>
                          <a:srgbClr val="0071B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Ricardo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Méndez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b="1" dirty="0">
                          <a:solidFill>
                            <a:schemeClr val="accent3"/>
                          </a:solidFill>
                        </a:rPr>
                        <a:t>1</a:t>
                      </a:r>
                      <a:endParaRPr lang="es-AR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19777981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805619"/>
                  </a:ext>
                </a:extLst>
              </a:tr>
              <a:tr h="335776">
                <a:tc>
                  <a:txBody>
                    <a:bodyPr/>
                    <a:lstStyle/>
                    <a:p>
                      <a:pPr algn="ctr"/>
                      <a:r>
                        <a:rPr lang="es-419" b="1" dirty="0">
                          <a:solidFill>
                            <a:srgbClr val="0071BC"/>
                          </a:solidFill>
                        </a:rPr>
                        <a:t>3</a:t>
                      </a:r>
                      <a:endParaRPr lang="es-AR" b="1" dirty="0">
                        <a:solidFill>
                          <a:srgbClr val="0071B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María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Bongiorno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b="1" dirty="0">
                          <a:solidFill>
                            <a:schemeClr val="accent3"/>
                          </a:solidFill>
                        </a:rPr>
                        <a:t>1</a:t>
                      </a:r>
                      <a:endParaRPr lang="es-AR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40798123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947570"/>
                  </a:ext>
                </a:extLst>
              </a:tr>
              <a:tr h="335776">
                <a:tc>
                  <a:txBody>
                    <a:bodyPr/>
                    <a:lstStyle/>
                    <a:p>
                      <a:pPr algn="ctr"/>
                      <a:r>
                        <a:rPr lang="es-419" b="1" dirty="0">
                          <a:solidFill>
                            <a:srgbClr val="0071BC"/>
                          </a:solidFill>
                        </a:rPr>
                        <a:t>4</a:t>
                      </a:r>
                      <a:endParaRPr lang="es-AR" b="1" dirty="0">
                        <a:solidFill>
                          <a:srgbClr val="0071B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Rosa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Franco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b="1" dirty="0">
                          <a:solidFill>
                            <a:schemeClr val="accent3"/>
                          </a:solidFill>
                        </a:rPr>
                        <a:t>2</a:t>
                      </a:r>
                      <a:endParaRPr lang="es-AR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13123456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69736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232712"/>
              </p:ext>
            </p:extLst>
          </p:nvPr>
        </p:nvGraphicFramePr>
        <p:xfrm>
          <a:off x="1721221" y="4815741"/>
          <a:ext cx="4087908" cy="167689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52284">
                  <a:extLst>
                    <a:ext uri="{9D8B030D-6E8A-4147-A177-3AD203B41FA5}">
                      <a16:colId xmlns:a16="http://schemas.microsoft.com/office/drawing/2014/main" val="4052443034"/>
                    </a:ext>
                  </a:extLst>
                </a:gridCol>
                <a:gridCol w="1246095">
                  <a:extLst>
                    <a:ext uri="{9D8B030D-6E8A-4147-A177-3AD203B41FA5}">
                      <a16:colId xmlns:a16="http://schemas.microsoft.com/office/drawing/2014/main" val="211249344"/>
                    </a:ext>
                  </a:extLst>
                </a:gridCol>
                <a:gridCol w="1389529">
                  <a:extLst>
                    <a:ext uri="{9D8B030D-6E8A-4147-A177-3AD203B41FA5}">
                      <a16:colId xmlns:a16="http://schemas.microsoft.com/office/drawing/2014/main" val="4235919926"/>
                    </a:ext>
                  </a:extLst>
                </a:gridCol>
              </a:tblGrid>
              <a:tr h="156479">
                <a:tc gridSpan="3"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Telefono</a:t>
                      </a:r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079132"/>
                  </a:ext>
                </a:extLst>
              </a:tr>
              <a:tr h="335687">
                <a:tc>
                  <a:txBody>
                    <a:bodyPr/>
                    <a:lstStyle/>
                    <a:p>
                      <a:pPr algn="ctr"/>
                      <a:r>
                        <a:rPr lang="es-419" b="1" dirty="0" err="1">
                          <a:solidFill>
                            <a:srgbClr val="92D050"/>
                          </a:solidFill>
                        </a:rPr>
                        <a:t>IdTelefono</a:t>
                      </a:r>
                      <a:endParaRPr lang="es-AR" b="1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b="1" dirty="0" err="1">
                          <a:solidFill>
                            <a:schemeClr val="accent5"/>
                          </a:solidFill>
                        </a:rPr>
                        <a:t>IdPersona</a:t>
                      </a:r>
                      <a:endParaRPr lang="es-AR" b="1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b="1" dirty="0"/>
                        <a:t>Numero</a:t>
                      </a:r>
                      <a:endParaRPr lang="es-A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869579"/>
                  </a:ext>
                </a:extLst>
              </a:tr>
              <a:tr h="335776">
                <a:tc>
                  <a:txBody>
                    <a:bodyPr/>
                    <a:lstStyle/>
                    <a:p>
                      <a:pPr algn="ctr"/>
                      <a:r>
                        <a:rPr lang="es-419" b="1" dirty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es-AR" b="1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b="1" dirty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es-AR" b="1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45678910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865182"/>
                  </a:ext>
                </a:extLst>
              </a:tr>
              <a:tr h="335776">
                <a:tc>
                  <a:txBody>
                    <a:bodyPr/>
                    <a:lstStyle/>
                    <a:p>
                      <a:pPr algn="ctr"/>
                      <a:r>
                        <a:rPr lang="es-419" b="1" dirty="0">
                          <a:solidFill>
                            <a:srgbClr val="92D050"/>
                          </a:solidFill>
                        </a:rPr>
                        <a:t>2</a:t>
                      </a:r>
                      <a:endParaRPr lang="es-AR" b="1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b="1" dirty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es-AR" b="1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44442222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805619"/>
                  </a:ext>
                </a:extLst>
              </a:tr>
              <a:tr h="335776">
                <a:tc>
                  <a:txBody>
                    <a:bodyPr/>
                    <a:lstStyle/>
                    <a:p>
                      <a:pPr algn="ctr"/>
                      <a:r>
                        <a:rPr lang="es-419" b="1" dirty="0">
                          <a:solidFill>
                            <a:srgbClr val="92D050"/>
                          </a:solidFill>
                        </a:rPr>
                        <a:t>3</a:t>
                      </a:r>
                      <a:endParaRPr lang="es-AR" b="1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b="1" dirty="0">
                          <a:solidFill>
                            <a:schemeClr val="accent5"/>
                          </a:solidFill>
                        </a:rPr>
                        <a:t>4</a:t>
                      </a:r>
                      <a:endParaRPr lang="es-AR" b="1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43215678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94757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342769"/>
              </p:ext>
            </p:extLst>
          </p:nvPr>
        </p:nvGraphicFramePr>
        <p:xfrm>
          <a:off x="6639146" y="5054400"/>
          <a:ext cx="3801038" cy="134301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21861">
                  <a:extLst>
                    <a:ext uri="{9D8B030D-6E8A-4147-A177-3AD203B41FA5}">
                      <a16:colId xmlns:a16="http://schemas.microsoft.com/office/drawing/2014/main" val="4052443034"/>
                    </a:ext>
                  </a:extLst>
                </a:gridCol>
                <a:gridCol w="1479177">
                  <a:extLst>
                    <a:ext uri="{9D8B030D-6E8A-4147-A177-3AD203B41FA5}">
                      <a16:colId xmlns:a16="http://schemas.microsoft.com/office/drawing/2014/main" val="211249344"/>
                    </a:ext>
                  </a:extLst>
                </a:gridCol>
              </a:tblGrid>
              <a:tr h="335776">
                <a:tc gridSpan="2"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TipoDocumento</a:t>
                      </a:r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079132"/>
                  </a:ext>
                </a:extLst>
              </a:tr>
              <a:tr h="335687">
                <a:tc>
                  <a:txBody>
                    <a:bodyPr/>
                    <a:lstStyle/>
                    <a:p>
                      <a:pPr algn="ctr"/>
                      <a:r>
                        <a:rPr lang="es-419" b="1" dirty="0" err="1">
                          <a:solidFill>
                            <a:schemeClr val="accent3"/>
                          </a:solidFill>
                        </a:rPr>
                        <a:t>IdTipoDocumento</a:t>
                      </a:r>
                      <a:endParaRPr lang="es-AR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b="1" dirty="0" err="1"/>
                        <a:t>Descripcion</a:t>
                      </a:r>
                      <a:endParaRPr lang="es-AR" b="1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869579"/>
                  </a:ext>
                </a:extLst>
              </a:tr>
              <a:tr h="335776">
                <a:tc>
                  <a:txBody>
                    <a:bodyPr/>
                    <a:lstStyle/>
                    <a:p>
                      <a:pPr algn="ctr"/>
                      <a:r>
                        <a:rPr lang="es-419" b="1" dirty="0">
                          <a:solidFill>
                            <a:schemeClr val="accent3"/>
                          </a:solidFill>
                        </a:rPr>
                        <a:t>1</a:t>
                      </a:r>
                      <a:endParaRPr lang="es-AR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DNI</a:t>
                      </a:r>
                      <a:endParaRPr lang="es-AR" b="1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865182"/>
                  </a:ext>
                </a:extLst>
              </a:tr>
              <a:tr h="335776">
                <a:tc>
                  <a:txBody>
                    <a:bodyPr/>
                    <a:lstStyle/>
                    <a:p>
                      <a:pPr algn="ctr"/>
                      <a:r>
                        <a:rPr lang="es-419" b="1" dirty="0">
                          <a:solidFill>
                            <a:schemeClr val="accent3"/>
                          </a:solidFill>
                        </a:rPr>
                        <a:t>2</a:t>
                      </a:r>
                      <a:endParaRPr lang="es-AR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LC</a:t>
                      </a:r>
                      <a:endParaRPr lang="es-AR" b="1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805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36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0" y="2787445"/>
            <a:ext cx="12192000" cy="80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4400" b="1" dirty="0"/>
              <a:t>BREAK</a:t>
            </a:r>
            <a:endParaRPr lang="es-AR" sz="2800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</p:spTree>
    <p:extLst>
      <p:ext uri="{BB962C8B-B14F-4D97-AF65-F5344CB8AC3E}">
        <p14:creationId xmlns:p14="http://schemas.microsoft.com/office/powerpoint/2010/main" val="34492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4468" y="1162353"/>
            <a:ext cx="11596766" cy="803297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419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Tipos de dato</a:t>
            </a:r>
            <a:endParaRPr lang="es-AR" sz="5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3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Tipos de Dato (I)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552199" y="1328127"/>
            <a:ext cx="11012437" cy="141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¿Qué son? 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dirty="0"/>
              <a:t>Son especificaciones que se les dan a los atributos para restringir lo que pueden contener.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800"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AR" sz="2800" dirty="0"/>
          </a:p>
        </p:txBody>
      </p:sp>
      <p:sp>
        <p:nvSpPr>
          <p:cNvPr id="6" name="Shape 148"/>
          <p:cNvSpPr txBox="1">
            <a:spLocks/>
          </p:cNvSpPr>
          <p:nvPr/>
        </p:nvSpPr>
        <p:spPr>
          <a:xfrm>
            <a:off x="621930" y="3284294"/>
            <a:ext cx="11012437" cy="25589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 smtClean="0"/>
              <a:t>Algunos Ejemplos: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Font typeface="Arial"/>
              <a:buNone/>
            </a:pPr>
            <a:endParaRPr lang="es-419" sz="2800" dirty="0" smtClean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dirty="0" smtClean="0"/>
              <a:t>	- VARCHAR				- INT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dirty="0" smtClean="0"/>
              <a:t>	</a:t>
            </a:r>
            <a:r>
              <a:rPr lang="es-419" sz="2800" dirty="0"/>
              <a:t>- </a:t>
            </a:r>
            <a:r>
              <a:rPr lang="es-419" sz="2800" dirty="0" smtClean="0"/>
              <a:t>VARBINARY				- BIGINT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dirty="0"/>
              <a:t>	- </a:t>
            </a:r>
            <a:r>
              <a:rPr lang="es-419" sz="2800" dirty="0" smtClean="0"/>
              <a:t>DATE				</a:t>
            </a:r>
            <a:r>
              <a:rPr lang="es-419" sz="2800" dirty="0"/>
              <a:t>	</a:t>
            </a:r>
            <a:r>
              <a:rPr lang="es-419" sz="2800" dirty="0" smtClean="0"/>
              <a:t>- MONEY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Font typeface="Arial"/>
              <a:buNone/>
            </a:pP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91067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4468" y="1162353"/>
            <a:ext cx="11596766" cy="803297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419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Sentencias DDL</a:t>
            </a:r>
            <a:endParaRPr lang="es-AR" sz="5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415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Sentencias DDL (I)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215572"/>
            <a:ext cx="8747463" cy="523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¿Qué son las sentencias DDL?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dirty="0"/>
              <a:t>Las sentencias DDL (Data </a:t>
            </a:r>
            <a:r>
              <a:rPr lang="es-419" sz="2800" dirty="0" err="1"/>
              <a:t>Definition</a:t>
            </a:r>
            <a:r>
              <a:rPr lang="es-419" sz="2800" dirty="0"/>
              <a:t> </a:t>
            </a:r>
            <a:r>
              <a:rPr lang="es-419" sz="2800" dirty="0" err="1"/>
              <a:t>Language</a:t>
            </a:r>
            <a:r>
              <a:rPr lang="es-419" sz="2800" dirty="0"/>
              <a:t>) son las que permiten </a:t>
            </a:r>
            <a:r>
              <a:rPr lang="es-419" sz="2800" b="1" dirty="0"/>
              <a:t>crear, modificar y eliminar </a:t>
            </a:r>
            <a:r>
              <a:rPr lang="es-419" sz="2800" dirty="0"/>
              <a:t>estructuras de base de datos.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800"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Ejemplos de estructuras: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Bases de datos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Tablas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Vistas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Índices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 err="1"/>
              <a:t>Stored</a:t>
            </a:r>
            <a:r>
              <a:rPr lang="es-419" sz="2800" dirty="0"/>
              <a:t> </a:t>
            </a:r>
            <a:r>
              <a:rPr lang="es-419" sz="2800" dirty="0" err="1"/>
              <a:t>Procedures</a:t>
            </a:r>
            <a:endParaRPr lang="es-419" sz="2800"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AR" sz="2446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</p:spTree>
    <p:extLst>
      <p:ext uri="{BB962C8B-B14F-4D97-AF65-F5344CB8AC3E}">
        <p14:creationId xmlns:p14="http://schemas.microsoft.com/office/powerpoint/2010/main" val="361912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Sentencias DDL (II)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0"/>
            <a:ext cx="10317714" cy="485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Crear una base de datos:</a:t>
            </a: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i="1" dirty="0"/>
              <a:t>CREATE DATABASE </a:t>
            </a:r>
            <a:r>
              <a:rPr lang="es-AR" sz="2800" dirty="0"/>
              <a:t>permite crear una Base de Datos en el RDBMS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AR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b="1" dirty="0"/>
              <a:t>Eliminar una base de datos:</a:t>
            </a: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i="1" dirty="0"/>
              <a:t>DROP DATABASE </a:t>
            </a:r>
            <a:r>
              <a:rPr lang="es-AR" sz="2800" dirty="0"/>
              <a:t>permite eliminar una Base de Datos en el RDBMS</a:t>
            </a:r>
            <a:r>
              <a:rPr lang="es-419" sz="2800" dirty="0"/>
              <a:t>, junto con todos los objetos creados en ella.</a:t>
            </a: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b="1" dirty="0"/>
              <a:t>Ejemplo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DATABASE 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ejemplo1;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 DATABASE 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ejemplo1;</a:t>
            </a:r>
            <a:endParaRPr lang="es-AR" sz="1400" dirty="0">
              <a:solidFill>
                <a:srgbClr val="000000"/>
              </a:solidFill>
              <a:latin typeface="Avenir 45 Book"/>
            </a:endParaRP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AR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800" b="1" dirty="0"/>
          </a:p>
        </p:txBody>
      </p:sp>
    </p:spTree>
    <p:extLst>
      <p:ext uri="{BB962C8B-B14F-4D97-AF65-F5344CB8AC3E}">
        <p14:creationId xmlns:p14="http://schemas.microsoft.com/office/powerpoint/2010/main" val="12762789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618378" y="197084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Sentencias DDL (III)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10537170" cy="1423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CREATE TABLE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446" dirty="0"/>
              <a:t>Permite crear una nueva tabla en la Base de Datos actualmente seleccionada.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AR" sz="2446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91662" y="2871216"/>
            <a:ext cx="5069058" cy="3573652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Sintaxis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(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{Column1} {DataType1}({Size1}) {Constraint1},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{Column2} {DataType2}({Size2}) {Constraint2},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{Column3} {DataType3}({Size3}) {Constraint3},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DataTypeN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}({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({PKColumn1}, ...,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PKColumnN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s-AR" sz="1400" dirty="0">
              <a:solidFill>
                <a:srgbClr val="000000"/>
              </a:solidFill>
              <a:latin typeface="Avenir 45 Book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45 Book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91661" y="2895231"/>
            <a:ext cx="9543202" cy="3573652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Ejemplo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INT         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(1, 1)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(100)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NULL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MiOtraTabla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IdMiOtraTabla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INT  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(100)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Apellido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(100)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MailVerificado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PRIMARY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MiOtraTabla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s-AR" sz="1400" dirty="0">
              <a:solidFill>
                <a:srgbClr val="000000"/>
              </a:solidFill>
              <a:latin typeface="Avenir 45 Book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45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083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Sentencias DDL (IV)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2"/>
            <a:ext cx="9819320" cy="118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ALTER TABLE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446" dirty="0"/>
              <a:t>Permite crear, modificar o eliminar una o más columnas o restricciones en una tabla existente.</a:t>
            </a:r>
            <a:endParaRPr lang="es-419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91662" y="2871216"/>
            <a:ext cx="5069058" cy="3815911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Sintaxis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[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[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{Column}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}({Size}) {Constraint}]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{Column}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[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TConstraint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[[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({CColumn1}, ...,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CColumnN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})]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CCondition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})]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TConstraint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}]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s-AR" sz="1400" dirty="0">
              <a:solidFill>
                <a:srgbClr val="000000"/>
              </a:solidFill>
              <a:latin typeface="Avenir 45 Book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45 Book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91662" y="2920347"/>
            <a:ext cx="9819319" cy="3864501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Ejemplo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MiOtraTabla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(20)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MiOtraTabla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Telefono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(20)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'-'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n-US" sz="1200" dirty="0">
              <a:solidFill>
                <a:srgbClr val="1034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MiOtraTabla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MailVerificado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MiOtraTabla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DescripcionConstraint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MiOtraTabla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DescripcionConstraint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45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54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890168"/>
              </p:ext>
            </p:extLst>
          </p:nvPr>
        </p:nvGraphicFramePr>
        <p:xfrm>
          <a:off x="884052" y="2618367"/>
          <a:ext cx="2885036" cy="1808489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589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5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12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 smtClean="0">
                          <a:effectLst/>
                        </a:rPr>
                        <a:t> Jugador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5363">
                <a:tc>
                  <a:txBody>
                    <a:bodyPr/>
                    <a:lstStyle/>
                    <a:p>
                      <a:pPr algn="l" fontAlgn="b"/>
                      <a:r>
                        <a:rPr lang="es-419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  <a:p>
                      <a:pPr algn="l" fontAlgn="b"/>
                      <a:endParaRPr lang="es-419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419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A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1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idJugador</a:t>
                      </a:r>
                      <a:endParaRPr lang="es-AR" sz="2000" b="1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</a:t>
                      </a:r>
                      <a:r>
                        <a:rPr lang="es-AR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ombre</a:t>
                      </a:r>
                      <a:endParaRPr lang="es-AR" sz="20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puntos</a:t>
                      </a:r>
                    </a:p>
                    <a:p>
                      <a:pPr algn="l" fontAlgn="b"/>
                      <a:r>
                        <a:rPr lang="es-AR" sz="2000" b="1" i="0" u="none" strike="noStrike" dirty="0" err="1" smtClean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idEntrenador</a:t>
                      </a:r>
                      <a:endParaRPr lang="es-AR" sz="20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791201"/>
              </p:ext>
            </p:extLst>
          </p:nvPr>
        </p:nvGraphicFramePr>
        <p:xfrm>
          <a:off x="4240039" y="2618367"/>
          <a:ext cx="2900084" cy="160401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698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95">
                <a:tc gridSpan="2">
                  <a:txBody>
                    <a:bodyPr/>
                    <a:lstStyle/>
                    <a:p>
                      <a:pPr lvl="0" algn="l" fontAlgn="b"/>
                      <a:r>
                        <a:rPr lang="es-AR" sz="2000" u="none" strike="noStrike" dirty="0">
                          <a:effectLst/>
                        </a:rPr>
                        <a:t> </a:t>
                      </a:r>
                      <a:r>
                        <a:rPr lang="es-AR" sz="2400" u="none" strike="noStrike" dirty="0" smtClean="0">
                          <a:effectLst/>
                        </a:rPr>
                        <a:t>Cancha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776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dirty="0">
                          <a:effectLst/>
                        </a:rPr>
                        <a:t> PK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1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idEntrenador</a:t>
                      </a:r>
                      <a:endParaRPr lang="es-AR" sz="2000" b="1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nombre</a:t>
                      </a:r>
                    </a:p>
                    <a:p>
                      <a:pPr algn="l" fontAlgn="b"/>
                      <a:r>
                        <a:rPr lang="es-419" sz="20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direccion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372806"/>
              </p:ext>
            </p:extLst>
          </p:nvPr>
        </p:nvGraphicFramePr>
        <p:xfrm>
          <a:off x="7712674" y="2671425"/>
          <a:ext cx="3144012" cy="2402073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85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3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25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</a:t>
                      </a:r>
                      <a:r>
                        <a:rPr lang="es-AR" sz="2400" u="none" strike="noStrike" dirty="0" smtClean="0">
                          <a:effectLst/>
                        </a:rPr>
                        <a:t>Partido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9814">
                <a:tc>
                  <a:txBody>
                    <a:bodyPr/>
                    <a:lstStyle/>
                    <a:p>
                      <a:pPr algn="l" fontAlgn="b"/>
                      <a:r>
                        <a:rPr lang="es-419" sz="2000" u="none" strike="noStrike" dirty="0">
                          <a:effectLst/>
                        </a:rPr>
                        <a:t>PK</a:t>
                      </a:r>
                    </a:p>
                    <a:p>
                      <a:pPr algn="l" fontAlgn="b"/>
                      <a:endParaRPr lang="es-AR" sz="2000" u="none" strike="noStrike" dirty="0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1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idPartido</a:t>
                      </a:r>
                      <a:endParaRPr lang="es-AR" sz="2000" b="1" i="0" u="none" strike="noStrike" dirty="0">
                        <a:solidFill>
                          <a:schemeClr val="accent5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fechaComienzo</a:t>
                      </a:r>
                      <a:endParaRPr lang="es-AR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419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estado</a:t>
                      </a:r>
                      <a:endParaRPr lang="es-AR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2000" b="1" i="0" u="none" strike="noStrike" dirty="0" err="1" smtClean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idJugadorLocal</a:t>
                      </a:r>
                      <a:endParaRPr lang="es-AR" sz="2000" b="1" i="0" u="none" strike="noStrike" dirty="0" smtClean="0">
                        <a:solidFill>
                          <a:schemeClr val="accent5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419" sz="2000" b="1" i="0" u="none" strike="noStrike" dirty="0" err="1" smtClean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idJugadorVisitante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2000" b="1" i="0" u="none" strike="noStrike" dirty="0" err="1" smtClean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idCancha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3958" y="584612"/>
            <a:ext cx="1812612" cy="10464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419" sz="4400" spc="-89" dirty="0">
                <a:ln w="3175">
                  <a:noFill/>
                </a:ln>
                <a:solidFill>
                  <a:srgbClr val="595959"/>
                </a:solidFill>
                <a:latin typeface="Quattrocento Sans"/>
              </a:rPr>
              <a:t>Ejercicio</a:t>
            </a:r>
          </a:p>
          <a:p>
            <a:endParaRPr lang="es-419" sz="2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CCEA05-4FD3-4D16-94B7-AABC0A8C3A1F}"/>
              </a:ext>
            </a:extLst>
          </p:cNvPr>
          <p:cNvSpPr/>
          <p:nvPr/>
        </p:nvSpPr>
        <p:spPr>
          <a:xfrm>
            <a:off x="513958" y="1547443"/>
            <a:ext cx="3958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Crear las </a:t>
            </a:r>
            <a:r>
              <a:rPr lang="es-AR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tablas:</a:t>
            </a:r>
            <a:endParaRPr lang="es-AR" sz="2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311538"/>
              </p:ext>
            </p:extLst>
          </p:nvPr>
        </p:nvGraphicFramePr>
        <p:xfrm>
          <a:off x="2493112" y="4831636"/>
          <a:ext cx="2885036" cy="160401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589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5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54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 smtClean="0">
                          <a:effectLst/>
                        </a:rPr>
                        <a:t> Entrenador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0903">
                <a:tc>
                  <a:txBody>
                    <a:bodyPr/>
                    <a:lstStyle/>
                    <a:p>
                      <a:pPr algn="l" fontAlgn="b"/>
                      <a:r>
                        <a:rPr lang="es-419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  <a:p>
                      <a:pPr algn="l" fontAlgn="b"/>
                      <a:endParaRPr lang="es-419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419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A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1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idEntrenador</a:t>
                      </a:r>
                      <a:endParaRPr lang="es-AR" sz="2000" b="1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nombre</a:t>
                      </a:r>
                      <a:endParaRPr lang="es-AR" sz="20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2228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Quattrocento Sans"/>
              <a:buNone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Sobre</a:t>
            </a:r>
            <a:r>
              <a:rPr lang="es-AR" sz="440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el Instructor</a:t>
            </a:r>
            <a:endParaRPr sz="44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91662" y="1447800"/>
            <a:ext cx="10445261" cy="501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b="1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Facundo Serna</a:t>
            </a:r>
            <a:endParaRPr lang="es-AR" sz="2800" b="1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i="1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Desarrollador Java</a:t>
            </a:r>
            <a:endParaRPr lang="es-AR" sz="2800" i="1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AR" sz="2800" i="1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i="1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Estudiante Lic. Cs. Matemáticas - UBA</a:t>
            </a:r>
            <a:endParaRPr lang="es-AR" sz="2800" i="1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i="1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 </a:t>
            </a:r>
            <a:r>
              <a:rPr lang="es-AR" sz="2800" i="1" dirty="0" err="1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Baufest</a:t>
            </a:r>
            <a:r>
              <a:rPr lang="es-AR" sz="2800" i="1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hace 1 año </a:t>
            </a:r>
            <a:r>
              <a:rPr lang="es-AR" sz="2800" i="1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 </a:t>
            </a:r>
            <a:r>
              <a:rPr lang="es-AR" sz="2800" i="1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 </a:t>
            </a:r>
            <a:r>
              <a:rPr lang="es-AR" sz="2800" i="1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meses</a:t>
            </a:r>
            <a:endParaRPr lang="es-AR" sz="2800" i="1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AR" sz="28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>
              <a:spcBef>
                <a:spcPts val="640"/>
              </a:spcBef>
              <a:buClr>
                <a:srgbClr val="595959"/>
              </a:buClr>
              <a:buSzPts val="2880"/>
              <a:buNone/>
            </a:pPr>
            <a:r>
              <a:rPr lang="es-AR" sz="32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Principales </a:t>
            </a:r>
            <a:r>
              <a:rPr lang="es-AR" sz="3200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clientes/proyectos </a:t>
            </a:r>
            <a:r>
              <a:rPr lang="es-AR" sz="32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 los que trabajé…</a:t>
            </a:r>
            <a:endParaRPr lang="es-AR" sz="2800" dirty="0"/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4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</a:t>
            </a:r>
            <a:r>
              <a:rPr lang="es-AR" sz="28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AR" sz="2400" i="1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BBVA / Web de empresas</a:t>
            </a:r>
            <a:endParaRPr lang="es-AR" sz="2400" i="1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400" i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</a:t>
            </a:r>
            <a:r>
              <a:rPr lang="es-AR" sz="2400" i="1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ICBC /  Legajo digital</a:t>
            </a:r>
            <a:endParaRPr lang="es-AR" sz="2400" i="1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38064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4468" y="1162353"/>
            <a:ext cx="11596766" cy="803297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419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Restricciones básicas / </a:t>
            </a:r>
            <a:r>
              <a:rPr lang="es-419" sz="5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Constraints</a:t>
            </a:r>
            <a:endParaRPr lang="es-AR" sz="5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50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Restricciones básicas / </a:t>
            </a:r>
            <a:r>
              <a:rPr lang="es-AR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Constraints</a:t>
            </a: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8200640" cy="4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¿Qué son las </a:t>
            </a:r>
            <a:r>
              <a:rPr lang="es-419" sz="2800" b="1" dirty="0" err="1"/>
              <a:t>Constraints</a:t>
            </a:r>
            <a:r>
              <a:rPr lang="es-419" sz="2800" b="1" dirty="0"/>
              <a:t>?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800" dirty="0"/>
              <a:t>Son restricciones definidas y aplicadas a un conjunto dado de columnas de una tabla para asegurar la exactitud y fiabilidad de los datos de una Base de Datos.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Se utilizan para evitar posibles errores en los datos que van a ser guardados en una tabla. Si se quieren guardar datos incorrectos, la </a:t>
            </a:r>
            <a:r>
              <a:rPr lang="es-419" sz="2800" dirty="0" err="1"/>
              <a:t>constraint</a:t>
            </a:r>
            <a:r>
              <a:rPr lang="es-419" sz="2800" dirty="0"/>
              <a:t> lo evitará arrojando un error.</a:t>
            </a:r>
          </a:p>
        </p:txBody>
      </p:sp>
      <p:pic>
        <p:nvPicPr>
          <p:cNvPr id="10" name="Picture 9" descr="Padlock PNG 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28" y="3880794"/>
            <a:ext cx="1528683" cy="1528683"/>
          </a:xfrm>
          <a:prstGeom prst="rect">
            <a:avLst/>
          </a:prstGeom>
        </p:spPr>
      </p:pic>
      <p:pic>
        <p:nvPicPr>
          <p:cNvPr id="11" name="Picture 10" descr="File:No icon red.svg - Wikimedia Comm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28" y="1699424"/>
            <a:ext cx="1537771" cy="153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0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Restricciones básicas / </a:t>
            </a:r>
            <a:r>
              <a:rPr lang="es-AR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Constraints</a:t>
            </a: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8496405" cy="523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 err="1"/>
              <a:t>Constraints</a:t>
            </a:r>
            <a:r>
              <a:rPr lang="es-419" sz="2800" b="1" dirty="0"/>
              <a:t> más utilizadas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800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u="sng" dirty="0"/>
              <a:t>NOT NULL</a:t>
            </a:r>
            <a:r>
              <a:rPr lang="es-419" sz="2800" dirty="0"/>
              <a:t>: </a:t>
            </a:r>
            <a:r>
              <a:rPr lang="es-AR" sz="2800" dirty="0"/>
              <a:t>Asegura que una columna determinada no pueda tener el valor NULL.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u="sng" dirty="0"/>
              <a:t>DEFAULT</a:t>
            </a:r>
            <a:r>
              <a:rPr lang="es-419" sz="2800" dirty="0"/>
              <a:t>: </a:t>
            </a:r>
            <a:r>
              <a:rPr lang="es-AR" sz="2800" dirty="0"/>
              <a:t>Proporciona un valor por defecto para una columna dada cuando no se especifica ninguno en particular.</a:t>
            </a:r>
            <a:endParaRPr lang="es-AR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  <p:pic>
        <p:nvPicPr>
          <p:cNvPr id="6" name="Picture 5" descr="Padlock PNG 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28" y="3880794"/>
            <a:ext cx="1528683" cy="1528683"/>
          </a:xfrm>
          <a:prstGeom prst="rect">
            <a:avLst/>
          </a:prstGeom>
        </p:spPr>
      </p:pic>
      <p:pic>
        <p:nvPicPr>
          <p:cNvPr id="7" name="Picture 6" descr="File:No icon red.svg - Wikimedia Comm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28" y="1699424"/>
            <a:ext cx="1537771" cy="153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5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Restricciones básicas / </a:t>
            </a:r>
            <a:r>
              <a:rPr lang="es-AR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Constraints</a:t>
            </a: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(III)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8496405" cy="523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 err="1"/>
              <a:t>Constraints</a:t>
            </a:r>
            <a:r>
              <a:rPr lang="es-419" sz="2800" b="1" dirty="0"/>
              <a:t> más utilizadas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800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u="sng" dirty="0"/>
              <a:t>PRIMARY KEY</a:t>
            </a:r>
            <a:r>
              <a:rPr lang="es-419" sz="2800" dirty="0"/>
              <a:t>: Columna o columnas que permiten identificar un registro de forma univoca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u="sng" dirty="0"/>
              <a:t>FOREIGN KEY</a:t>
            </a:r>
            <a:r>
              <a:rPr lang="es-419" sz="2800" dirty="0"/>
              <a:t>: </a:t>
            </a:r>
            <a:r>
              <a:rPr lang="es-AR" sz="2800" dirty="0"/>
              <a:t>Columna que referencia a una PK de otra Tabla, estableciendo una relación entre ellas.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u="sng" dirty="0"/>
              <a:t>INDEX</a:t>
            </a:r>
            <a:r>
              <a:rPr lang="es-419" sz="2800" dirty="0"/>
              <a:t>: </a:t>
            </a:r>
            <a:r>
              <a:rPr lang="es-AR" sz="2800" dirty="0"/>
              <a:t>Se utiliza para crear y recuperar datos de la base de datos con mayor velocidad.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  <p:pic>
        <p:nvPicPr>
          <p:cNvPr id="6" name="Picture 5" descr="Padlock PNG 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28" y="3880794"/>
            <a:ext cx="1528683" cy="1528683"/>
          </a:xfrm>
          <a:prstGeom prst="rect">
            <a:avLst/>
          </a:prstGeom>
        </p:spPr>
      </p:pic>
      <p:pic>
        <p:nvPicPr>
          <p:cNvPr id="7" name="Picture 6" descr="File:No icon red.svg - Wikimedia Comm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28" y="1699424"/>
            <a:ext cx="1537771" cy="153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8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Restricciones básicas / </a:t>
            </a:r>
            <a:r>
              <a:rPr lang="es-AR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Constraints</a:t>
            </a: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(IV)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5880623" y="1156771"/>
            <a:ext cx="5929475" cy="5001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EJEMPLO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AR" sz="2800" u="sng" dirty="0"/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IdPais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	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	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(50)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6213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Idioma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	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(50)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 DEFAULT </a:t>
            </a:r>
            <a:r>
              <a:rPr lang="es-AR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'Inglés'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PK_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Pais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PRIMARY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IdPais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Provincia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IdProvincia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6213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	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(50)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6213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IdPais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	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PK_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Provincia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PRIMARY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IdProvincia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pPr marL="176213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CONSTRAINT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FK_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Provincia_Pais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FOREIGN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IdPais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REFERENCES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IdPais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2310037" y="3248792"/>
            <a:ext cx="1198659" cy="40277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627446"/>
              </p:ext>
            </p:extLst>
          </p:nvPr>
        </p:nvGraphicFramePr>
        <p:xfrm>
          <a:off x="3508696" y="2971618"/>
          <a:ext cx="1695451" cy="90297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40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</a:t>
                      </a:r>
                      <a:r>
                        <a:rPr lang="es-AR" sz="1400" u="none" strike="noStrike" dirty="0" err="1">
                          <a:effectLst/>
                        </a:rPr>
                        <a:t>Pais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 dirty="0">
                          <a:effectLst/>
                        </a:rPr>
                        <a:t> PK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IdPais</a:t>
                      </a:r>
                      <a:endParaRPr lang="es-AR" sz="11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Nombre</a:t>
                      </a:r>
                    </a:p>
                    <a:p>
                      <a:pPr algn="l" fontAlgn="b"/>
                      <a:r>
                        <a:rPr lang="es-419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Idioma</a:t>
                      </a:r>
                      <a:endParaRPr lang="es-AR" sz="11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458370"/>
              </p:ext>
            </p:extLst>
          </p:nvPr>
        </p:nvGraphicFramePr>
        <p:xfrm>
          <a:off x="739773" y="2887798"/>
          <a:ext cx="1802816" cy="107061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368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Provincia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 dirty="0">
                          <a:effectLst/>
                        </a:rPr>
                        <a:t> PK</a:t>
                      </a:r>
                    </a:p>
                    <a:p>
                      <a:pPr algn="l" fontAlgn="b"/>
                      <a:endParaRPr lang="es-AR" sz="1100" u="none" strike="noStrike" dirty="0">
                        <a:effectLst/>
                      </a:endParaRPr>
                    </a:p>
                    <a:p>
                      <a:pPr algn="l" fontAlgn="b"/>
                      <a:endParaRPr lang="es-AR" sz="11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s-AR" sz="1100" u="none" strike="noStrike" dirty="0">
                          <a:effectLst/>
                        </a:rPr>
                        <a:t> FK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IdProvincia</a:t>
                      </a:r>
                      <a:endParaRPr lang="es-AR" sz="11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Nombre</a:t>
                      </a: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419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IdPais</a:t>
                      </a:r>
                      <a:endParaRPr lang="es-AR" sz="11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97265" y="3751498"/>
            <a:ext cx="4339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1200" dirty="0"/>
              <a:t>0…*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05060" y="3025766"/>
            <a:ext cx="26888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74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13958" y="584612"/>
            <a:ext cx="1812612" cy="10464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419" sz="4400" spc="-89" dirty="0">
                <a:ln w="3175">
                  <a:noFill/>
                </a:ln>
                <a:solidFill>
                  <a:srgbClr val="595959"/>
                </a:solidFill>
                <a:latin typeface="Quattrocento Sans"/>
              </a:rPr>
              <a:t>Ejercicio</a:t>
            </a:r>
          </a:p>
          <a:p>
            <a:endParaRPr lang="es-419" sz="2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CCEA05-4FD3-4D16-94B7-AABC0A8C3A1F}"/>
              </a:ext>
            </a:extLst>
          </p:cNvPr>
          <p:cNvSpPr/>
          <p:nvPr/>
        </p:nvSpPr>
        <p:spPr>
          <a:xfrm>
            <a:off x="513958" y="1573236"/>
            <a:ext cx="101921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Agregar las </a:t>
            </a:r>
            <a:r>
              <a:rPr lang="es-AR" sz="24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constraints</a:t>
            </a:r>
            <a:r>
              <a:rPr lang="es-AR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 faltantes a las tablas </a:t>
            </a:r>
            <a:r>
              <a:rPr lang="es-AR" sz="24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creadas previamente.</a:t>
            </a:r>
            <a:endParaRPr lang="es-AR" sz="2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508253"/>
              </p:ext>
            </p:extLst>
          </p:nvPr>
        </p:nvGraphicFramePr>
        <p:xfrm>
          <a:off x="884052" y="2618367"/>
          <a:ext cx="2885036" cy="1808489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589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5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12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 smtClean="0">
                          <a:effectLst/>
                        </a:rPr>
                        <a:t> Jugador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5363">
                <a:tc>
                  <a:txBody>
                    <a:bodyPr/>
                    <a:lstStyle/>
                    <a:p>
                      <a:pPr algn="l" fontAlgn="b"/>
                      <a:r>
                        <a:rPr lang="es-419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  <a:p>
                      <a:pPr algn="l" fontAlgn="b"/>
                      <a:endParaRPr lang="es-419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419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s-419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  <a:endParaRPr lang="es-A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1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idJugador</a:t>
                      </a:r>
                      <a:endParaRPr lang="es-AR" sz="2000" b="1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</a:t>
                      </a:r>
                      <a:r>
                        <a:rPr lang="es-AR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ombre</a:t>
                      </a:r>
                      <a:endParaRPr lang="es-AR" sz="20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puntos</a:t>
                      </a:r>
                    </a:p>
                    <a:p>
                      <a:pPr algn="l" fontAlgn="b"/>
                      <a:r>
                        <a:rPr lang="es-AR" sz="2000" b="1" i="0" u="none" strike="noStrike" dirty="0" err="1" smtClean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idEntrenador</a:t>
                      </a:r>
                      <a:endParaRPr lang="es-AR" sz="20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43454"/>
              </p:ext>
            </p:extLst>
          </p:nvPr>
        </p:nvGraphicFramePr>
        <p:xfrm>
          <a:off x="4240039" y="2618367"/>
          <a:ext cx="2900084" cy="160401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698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95">
                <a:tc gridSpan="2">
                  <a:txBody>
                    <a:bodyPr/>
                    <a:lstStyle/>
                    <a:p>
                      <a:pPr lvl="0" algn="l" fontAlgn="b"/>
                      <a:r>
                        <a:rPr lang="es-AR" sz="2000" u="none" strike="noStrike" dirty="0">
                          <a:effectLst/>
                        </a:rPr>
                        <a:t> </a:t>
                      </a:r>
                      <a:r>
                        <a:rPr lang="es-AR" sz="2400" u="none" strike="noStrike" dirty="0" smtClean="0">
                          <a:effectLst/>
                        </a:rPr>
                        <a:t>Cancha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776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dirty="0">
                          <a:effectLst/>
                        </a:rPr>
                        <a:t> PK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1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idEntrenador</a:t>
                      </a:r>
                      <a:endParaRPr lang="es-AR" sz="2000" b="1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nombre</a:t>
                      </a:r>
                    </a:p>
                    <a:p>
                      <a:pPr algn="l" fontAlgn="b"/>
                      <a:r>
                        <a:rPr lang="es-419" sz="20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direccion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779962"/>
              </p:ext>
            </p:extLst>
          </p:nvPr>
        </p:nvGraphicFramePr>
        <p:xfrm>
          <a:off x="7712674" y="2671425"/>
          <a:ext cx="3144012" cy="2575384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85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3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25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</a:t>
                      </a:r>
                      <a:r>
                        <a:rPr lang="es-AR" sz="2400" u="none" strike="noStrike" dirty="0" smtClean="0">
                          <a:effectLst/>
                        </a:rPr>
                        <a:t>Partido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9814">
                <a:tc>
                  <a:txBody>
                    <a:bodyPr/>
                    <a:lstStyle/>
                    <a:p>
                      <a:pPr algn="l" fontAlgn="b"/>
                      <a:r>
                        <a:rPr lang="es-419" sz="2000" u="none" strike="noStrike" dirty="0" smtClean="0">
                          <a:effectLst/>
                        </a:rPr>
                        <a:t>PK</a:t>
                      </a:r>
                    </a:p>
                    <a:p>
                      <a:pPr algn="l" fontAlgn="b"/>
                      <a:endParaRPr lang="es-419" sz="2000" u="none" strike="noStrike" dirty="0" smtClean="0">
                        <a:effectLst/>
                      </a:endParaRPr>
                    </a:p>
                    <a:p>
                      <a:pPr algn="l" fontAlgn="b"/>
                      <a:endParaRPr lang="es-419" sz="20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s-419" sz="2000" u="none" strike="noStrike" dirty="0" smtClean="0">
                          <a:effectLst/>
                        </a:rPr>
                        <a:t>FK</a:t>
                      </a:r>
                    </a:p>
                    <a:p>
                      <a:pPr algn="l" fontAlgn="b"/>
                      <a:r>
                        <a:rPr lang="es-419" sz="2000" u="none" strike="noStrike" dirty="0" smtClean="0">
                          <a:effectLst/>
                        </a:rPr>
                        <a:t>FK</a:t>
                      </a:r>
                    </a:p>
                    <a:p>
                      <a:pPr algn="l" fontAlgn="b"/>
                      <a:r>
                        <a:rPr lang="es-419" sz="2000" u="none" strike="noStrike" dirty="0" smtClean="0">
                          <a:effectLst/>
                        </a:rPr>
                        <a:t>FK</a:t>
                      </a:r>
                      <a:endParaRPr lang="es-419" sz="2000" u="none" strike="noStrike" dirty="0">
                        <a:effectLst/>
                      </a:endParaRPr>
                    </a:p>
                    <a:p>
                      <a:pPr algn="l" fontAlgn="b"/>
                      <a:endParaRPr lang="es-AR" sz="2000" u="none" strike="noStrike" dirty="0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1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idPartido</a:t>
                      </a:r>
                      <a:endParaRPr lang="es-AR" sz="2000" b="1" i="0" u="none" strike="noStrike" dirty="0">
                        <a:solidFill>
                          <a:schemeClr val="accent5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fechaComienzo</a:t>
                      </a:r>
                      <a:endParaRPr lang="es-AR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419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estado</a:t>
                      </a:r>
                      <a:endParaRPr lang="es-AR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2000" b="1" i="0" u="none" strike="noStrike" dirty="0" err="1" smtClean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idJugadorLocal</a:t>
                      </a:r>
                      <a:endParaRPr lang="es-AR" sz="2000" b="1" i="0" u="none" strike="noStrike" dirty="0" smtClean="0">
                        <a:solidFill>
                          <a:schemeClr val="accent5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419" sz="2000" b="1" i="0" u="none" strike="noStrike" dirty="0" err="1" smtClean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idJugadorVisitante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2000" b="1" i="0" u="none" strike="noStrike" dirty="0" err="1" smtClean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idCancha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277078"/>
              </p:ext>
            </p:extLst>
          </p:nvPr>
        </p:nvGraphicFramePr>
        <p:xfrm>
          <a:off x="2493112" y="4831636"/>
          <a:ext cx="2885036" cy="160401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589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5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54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 smtClean="0">
                          <a:effectLst/>
                        </a:rPr>
                        <a:t> Entrenador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0903">
                <a:tc>
                  <a:txBody>
                    <a:bodyPr/>
                    <a:lstStyle/>
                    <a:p>
                      <a:pPr algn="l" fontAlgn="b"/>
                      <a:r>
                        <a:rPr lang="es-419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  <a:p>
                      <a:pPr algn="l" fontAlgn="b"/>
                      <a:endParaRPr lang="es-419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419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A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1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idEntrenador</a:t>
                      </a:r>
                      <a:endParaRPr lang="es-AR" sz="2000" b="1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nombre</a:t>
                      </a:r>
                      <a:endParaRPr lang="es-AR" sz="20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4373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4468" y="1162353"/>
            <a:ext cx="11596766" cy="803297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419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Sentencias DML</a:t>
            </a:r>
            <a:endParaRPr lang="es-AR" sz="5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7036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Sentencias DML (I)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2011720"/>
            <a:ext cx="5023338" cy="3182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¿Qué son las sentencias DML?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dirty="0" smtClean="0"/>
              <a:t>Permiten operar con los datos: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dirty="0" smtClean="0"/>
              <a:t> - </a:t>
            </a:r>
            <a:r>
              <a:rPr lang="es-419" sz="2800" b="1" dirty="0"/>
              <a:t>I</a:t>
            </a:r>
            <a:r>
              <a:rPr lang="es-419" sz="2800" b="1" dirty="0" smtClean="0"/>
              <a:t>nsertar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b="1" dirty="0"/>
              <a:t> </a:t>
            </a:r>
            <a:r>
              <a:rPr lang="es-419" sz="2800" b="1" dirty="0" smtClean="0"/>
              <a:t>- Modificar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b="1" dirty="0"/>
              <a:t> </a:t>
            </a:r>
            <a:r>
              <a:rPr lang="es-419" sz="2800" b="1" dirty="0" smtClean="0"/>
              <a:t>- Eliminar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b="1" dirty="0"/>
              <a:t> </a:t>
            </a:r>
            <a:r>
              <a:rPr lang="es-419" sz="2800" b="1" dirty="0" smtClean="0"/>
              <a:t>- Seleccionar 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  <p:pic>
        <p:nvPicPr>
          <p:cNvPr id="3074" name="Picture 2" descr="Resultado de imagen para insert databas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5" t="15001" r="5674" b="11230"/>
          <a:stretch/>
        </p:blipFill>
        <p:spPr bwMode="auto">
          <a:xfrm>
            <a:off x="6348984" y="2423160"/>
            <a:ext cx="5742432" cy="200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38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Sentencias DML (II)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10866354" cy="15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INSERT QUERY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dirty="0"/>
              <a:t>Permite insertar un registro o un lote de registros en una Tabla determinada.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  <p:pic>
        <p:nvPicPr>
          <p:cNvPr id="6" name="Picture 2" descr="Resultado de imagen para insert databas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6" t="15001" r="63533" b="11230"/>
          <a:stretch/>
        </p:blipFill>
        <p:spPr bwMode="auto">
          <a:xfrm>
            <a:off x="10217598" y="0"/>
            <a:ext cx="1945271" cy="200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52199" y="3023754"/>
            <a:ext cx="10040993" cy="3322977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Ejemplo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n-US" sz="1200" dirty="0">
              <a:solidFill>
                <a:srgbClr val="1034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(1,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'Item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(2,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'Item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IdMiTabla,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MiTablaMigrada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IdMiTablaMigrada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10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45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41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Sentencias DML (III)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10866354" cy="15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UPDATE QUERY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dirty="0"/>
              <a:t>Permite modificar un registro o un lote de registros existentes en una tabla determinada.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  <p:pic>
        <p:nvPicPr>
          <p:cNvPr id="6" name="Picture 2" descr="Resultado de imagen para insert databas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20" t="17042" r="6501" b="14908"/>
          <a:stretch/>
        </p:blipFill>
        <p:spPr bwMode="auto">
          <a:xfrm>
            <a:off x="10291487" y="9236"/>
            <a:ext cx="1882038" cy="184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52199" y="3029527"/>
            <a:ext cx="10040993" cy="3322977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Ejemplo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n-US" sz="1200" dirty="0">
              <a:solidFill>
                <a:srgbClr val="1034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Deprecado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10;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n-US" sz="1200" dirty="0">
              <a:solidFill>
                <a:srgbClr val="1034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Deprecado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Deprecado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10;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 =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Activo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45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28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Quattrocento Sans"/>
              <a:buNone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Sobre</a:t>
            </a:r>
            <a:r>
              <a:rPr lang="es-AR" sz="440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el Instructor</a:t>
            </a:r>
            <a:endParaRPr sz="44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91662" y="1447800"/>
            <a:ext cx="10445261" cy="501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b="1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Leandro Enríquez</a:t>
            </a:r>
            <a:endParaRPr lang="es-AR" sz="2800" b="1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i="1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Desarrollador </a:t>
            </a:r>
            <a:r>
              <a:rPr lang="es-AR" sz="2800" i="1" dirty="0" err="1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.Net</a:t>
            </a:r>
            <a:r>
              <a:rPr lang="es-AR" sz="2800" i="1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Core </a:t>
            </a:r>
            <a:r>
              <a:rPr lang="es-AR" sz="2800" i="1" dirty="0" err="1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Fullstack</a:t>
            </a:r>
            <a:endParaRPr lang="es-AR" sz="2800" i="1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AR" sz="2800" i="1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i="1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Estudiando Ingeniería en Sistemas en la Universidad Abierta Interamericana</a:t>
            </a:r>
            <a:endParaRPr lang="es-AR" sz="2800" i="1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i="1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 </a:t>
            </a:r>
            <a:r>
              <a:rPr lang="es-AR" sz="2800" i="1" dirty="0" err="1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Baufest</a:t>
            </a:r>
            <a:r>
              <a:rPr lang="es-AR" sz="2800" i="1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hace 2 años y 10 meses</a:t>
            </a:r>
            <a:endParaRPr lang="es-AR" sz="2800" i="1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AR" sz="28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>
              <a:spcBef>
                <a:spcPts val="640"/>
              </a:spcBef>
              <a:buClr>
                <a:srgbClr val="595959"/>
              </a:buClr>
              <a:buSzPts val="2880"/>
              <a:buNone/>
            </a:pPr>
            <a:r>
              <a:rPr lang="es-AR" sz="32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Principales clientes/proyectos en los que trabajé…</a:t>
            </a:r>
            <a:endParaRPr lang="es-AR" sz="2800" dirty="0"/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4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</a:t>
            </a:r>
            <a:r>
              <a:rPr lang="es-AR" sz="28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AR" sz="2400" i="1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Banco Galicia</a:t>
            </a:r>
            <a:endParaRPr lang="es-AR" sz="2400" i="1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86359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Sentencias DML (IV)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10866354" cy="15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DELETE QUERY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dirty="0"/>
              <a:t>Permite eliminar un registro o un lote de registros existentes en una tabla determinada.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  <p:pic>
        <p:nvPicPr>
          <p:cNvPr id="6" name="Picture 2" descr="Resultado de imagen para insert databas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63" t="17042" r="34970" b="14908"/>
          <a:stretch/>
        </p:blipFill>
        <p:spPr bwMode="auto">
          <a:xfrm>
            <a:off x="10275834" y="73244"/>
            <a:ext cx="1828800" cy="184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52199" y="3029527"/>
            <a:ext cx="10498572" cy="3322977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Ejemplo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n-US" sz="1200" dirty="0">
              <a:solidFill>
                <a:srgbClr val="1034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10;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45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1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Sentencias DML (V)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10866354" cy="15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SELECT QUERY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dirty="0"/>
              <a:t>Permite obtener un datos a partir de una o más tablas, filtrando, agrupando y ordenando los resultados antes de retornarlos.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52199" y="3029527"/>
            <a:ext cx="11565474" cy="3491484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Ejemplo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n-US" sz="1200" dirty="0">
              <a:solidFill>
                <a:srgbClr val="1034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IdMiTabla,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IdMiTabla </a:t>
            </a:r>
            <a:r>
              <a:rPr lang="es-A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BETWEEN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s-A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IdMiTabla,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 = </a:t>
            </a:r>
            <a:r>
              <a:rPr lang="es-A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'Active'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IdMiTabla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45 Book"/>
              <a:ea typeface="+mn-ea"/>
              <a:cs typeface="+mn-cs"/>
            </a:endParaRPr>
          </a:p>
        </p:txBody>
      </p:sp>
      <p:pic>
        <p:nvPicPr>
          <p:cNvPr id="20484" name="Picture 4" descr="Resultado de imagen para search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734" y="381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53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13958" y="314146"/>
            <a:ext cx="1812612" cy="10464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419" sz="4400" spc="-89" dirty="0">
                <a:ln w="3175">
                  <a:noFill/>
                </a:ln>
                <a:solidFill>
                  <a:srgbClr val="595959"/>
                </a:solidFill>
                <a:latin typeface="Quattrocento Sans"/>
              </a:rPr>
              <a:t>Ejercicio</a:t>
            </a:r>
          </a:p>
          <a:p>
            <a:endParaRPr lang="es-419" sz="2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CCEA05-4FD3-4D16-94B7-AABC0A8C3A1F}"/>
              </a:ext>
            </a:extLst>
          </p:cNvPr>
          <p:cNvSpPr/>
          <p:nvPr/>
        </p:nvSpPr>
        <p:spPr>
          <a:xfrm>
            <a:off x="513954" y="1129753"/>
            <a:ext cx="10592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- Agregar a la tabla </a:t>
            </a:r>
            <a:r>
              <a:rPr lang="es-419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Entrenador a la entrenadora “Helena Nito” </a:t>
            </a:r>
            <a:endParaRPr lang="es-AR" sz="2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CCEA05-4FD3-4D16-94B7-AABC0A8C3A1F}"/>
              </a:ext>
            </a:extLst>
          </p:cNvPr>
          <p:cNvSpPr/>
          <p:nvPr/>
        </p:nvSpPr>
        <p:spPr>
          <a:xfrm>
            <a:off x="513954" y="1706136"/>
            <a:ext cx="105921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- Agregar a la flamante jugadora “Josefa </a:t>
            </a:r>
            <a:r>
              <a:rPr lang="es-419" sz="24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Rolito</a:t>
            </a:r>
            <a:r>
              <a:rPr lang="es-419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” que cuenta con 1800 puntos y es entrenada por Helena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CCEA05-4FD3-4D16-94B7-AABC0A8C3A1F}"/>
              </a:ext>
            </a:extLst>
          </p:cNvPr>
          <p:cNvSpPr/>
          <p:nvPr/>
        </p:nvSpPr>
        <p:spPr>
          <a:xfrm>
            <a:off x="513958" y="2670692"/>
            <a:ext cx="105921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- </a:t>
            </a:r>
            <a:r>
              <a:rPr lang="es-419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También agregar </a:t>
            </a:r>
            <a:r>
              <a:rPr lang="es-419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a “Aquiles Baeza” </a:t>
            </a:r>
            <a:r>
              <a:rPr lang="es-419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que tiene 1500 puntos en el ranking y también es entrenado por Helena</a:t>
            </a:r>
            <a:endParaRPr lang="es-AR" sz="2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CCEA05-4FD3-4D16-94B7-AABC0A8C3A1F}"/>
              </a:ext>
            </a:extLst>
          </p:cNvPr>
          <p:cNvSpPr/>
          <p:nvPr/>
        </p:nvSpPr>
        <p:spPr>
          <a:xfrm>
            <a:off x="513954" y="3635248"/>
            <a:ext cx="105921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- </a:t>
            </a:r>
            <a:r>
              <a:rPr lang="es-419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El rival más fuerte de Josefa posee 1800 puntos igual que ella y se llama “Mario </a:t>
            </a:r>
            <a:r>
              <a:rPr lang="es-419" sz="24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Neetha</a:t>
            </a:r>
            <a:r>
              <a:rPr lang="es-419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”, entrenado por la entrenadora “Carmen Tita” que mantiene la frescura en su juego. Agregar a Mario y Carmen</a:t>
            </a:r>
            <a:endParaRPr lang="es-AR" sz="2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CCEA05-4FD3-4D16-94B7-AABC0A8C3A1F}"/>
              </a:ext>
            </a:extLst>
          </p:cNvPr>
          <p:cNvSpPr/>
          <p:nvPr/>
        </p:nvSpPr>
        <p:spPr>
          <a:xfrm>
            <a:off x="513954" y="4989346"/>
            <a:ext cx="105921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- </a:t>
            </a:r>
            <a:r>
              <a:rPr lang="es-419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En el circuito también compite “Nicolás Riera”, que al ser el jugador más lento del mismo, solamente tiene 1200 puntos en el ranking y no tiene entrenador.</a:t>
            </a:r>
            <a:endParaRPr lang="es-AR" sz="2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504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13958" y="314146"/>
            <a:ext cx="1812612" cy="10464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419" sz="4400" spc="-89" dirty="0">
                <a:ln w="3175">
                  <a:noFill/>
                </a:ln>
                <a:solidFill>
                  <a:srgbClr val="595959"/>
                </a:solidFill>
                <a:latin typeface="Quattrocento Sans"/>
              </a:rPr>
              <a:t>Ejercicio</a:t>
            </a:r>
          </a:p>
          <a:p>
            <a:endParaRPr lang="es-419" sz="2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CCEA05-4FD3-4D16-94B7-AABC0A8C3A1F}"/>
              </a:ext>
            </a:extLst>
          </p:cNvPr>
          <p:cNvSpPr/>
          <p:nvPr/>
        </p:nvSpPr>
        <p:spPr>
          <a:xfrm>
            <a:off x="513954" y="1129753"/>
            <a:ext cx="105921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- </a:t>
            </a:r>
            <a:r>
              <a:rPr lang="es-419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Agregar a la tabla de Cancha los estadios “Suzanne </a:t>
            </a:r>
            <a:r>
              <a:rPr lang="es-419" sz="24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Chatrier</a:t>
            </a:r>
            <a:r>
              <a:rPr lang="es-419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” y “Philip </a:t>
            </a:r>
            <a:r>
              <a:rPr lang="es-419" sz="24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Lenglen</a:t>
            </a:r>
            <a:r>
              <a:rPr lang="es-419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”, que se encuentran ambos en París.</a:t>
            </a:r>
            <a:endParaRPr lang="es-AR" sz="2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CCEA05-4FD3-4D16-94B7-AABC0A8C3A1F}"/>
              </a:ext>
            </a:extLst>
          </p:cNvPr>
          <p:cNvSpPr/>
          <p:nvPr/>
        </p:nvSpPr>
        <p:spPr>
          <a:xfrm>
            <a:off x="513958" y="2114519"/>
            <a:ext cx="105921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- </a:t>
            </a:r>
            <a:r>
              <a:rPr lang="es-419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En las semifinales del torneo “</a:t>
            </a:r>
            <a:r>
              <a:rPr lang="es-419" sz="24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Roland</a:t>
            </a:r>
            <a:r>
              <a:rPr lang="es-419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 Garrón” se enfrentarán “Josefa” contra “Nico Riera” y “Mario </a:t>
            </a:r>
            <a:r>
              <a:rPr lang="es-419" sz="24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Neetha</a:t>
            </a:r>
            <a:r>
              <a:rPr lang="es-419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” contra “Aquiles”. Agregar a la tabla de Partido estos dos encuentros cuyo estado será “EN JUEGO”.</a:t>
            </a:r>
            <a:endParaRPr lang="es-AR" sz="2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CCEA05-4FD3-4D16-94B7-AABC0A8C3A1F}"/>
              </a:ext>
            </a:extLst>
          </p:cNvPr>
          <p:cNvSpPr/>
          <p:nvPr/>
        </p:nvSpPr>
        <p:spPr>
          <a:xfrm>
            <a:off x="513954" y="3468617"/>
            <a:ext cx="10592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- Hacer un SELECT de cada tabla.</a:t>
            </a:r>
            <a:endParaRPr lang="es-AR" sz="2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CEA05-4FD3-4D16-94B7-AABC0A8C3A1F}"/>
              </a:ext>
            </a:extLst>
          </p:cNvPr>
          <p:cNvSpPr/>
          <p:nvPr/>
        </p:nvSpPr>
        <p:spPr>
          <a:xfrm>
            <a:off x="513954" y="4073488"/>
            <a:ext cx="105921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- Ante todo pronóstico “Nico Riera” salió campeón del torneo venciendo en la final a “Aquiles” que tuvo una lesión en el talón derecho, su único punto débil.</a:t>
            </a:r>
            <a:r>
              <a:rPr lang="es-AR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 Actualizar el estado de los partidos de semifinal a “FINALIZADO” y agregar el partido jugado en la final.</a:t>
            </a:r>
            <a:endParaRPr lang="es-419" sz="24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CCEA05-4FD3-4D16-94B7-AABC0A8C3A1F}"/>
              </a:ext>
            </a:extLst>
          </p:cNvPr>
          <p:cNvSpPr/>
          <p:nvPr/>
        </p:nvSpPr>
        <p:spPr>
          <a:xfrm>
            <a:off x="513954" y="5786354"/>
            <a:ext cx="10592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- Sumarle 1000 puntos a “Nico Riera” por haber salido campeón</a:t>
            </a:r>
            <a:r>
              <a:rPr lang="es-AR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.</a:t>
            </a:r>
            <a:endParaRPr lang="es-419" sz="24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230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0" y="2787445"/>
            <a:ext cx="12192000" cy="80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4400" b="1" dirty="0" smtClean="0"/>
              <a:t>ALMUERZO</a:t>
            </a:r>
            <a:endParaRPr lang="es-AR" sz="2800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</p:spTree>
    <p:extLst>
      <p:ext uri="{BB962C8B-B14F-4D97-AF65-F5344CB8AC3E}">
        <p14:creationId xmlns:p14="http://schemas.microsoft.com/office/powerpoint/2010/main" val="139579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4468" y="1162353"/>
            <a:ext cx="11596766" cy="803297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419" sz="5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Select</a:t>
            </a:r>
            <a:r>
              <a:rPr lang="es-419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419" sz="5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Query</a:t>
            </a:r>
            <a:endParaRPr lang="es-AR" sz="5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9111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Select Query (I)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0"/>
            <a:ext cx="10866354" cy="223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n-US" sz="2800" b="1" dirty="0"/>
              <a:t>SELECT QUERY – FROM CLAUSE – JOINS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800" dirty="0"/>
              <a:t>Permiten vincular diferentes tablas, especificando cómo será la unión de datos.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800" dirty="0"/>
              <a:t>El JOIN que usemos condicionará el resultado de acuerdo a su comportamiento.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  <p:pic>
        <p:nvPicPr>
          <p:cNvPr id="6" name="Picture 2" descr="SQL INNER J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54" y="3847584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SQL LEFT JO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869" y="3847584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SQL RIGHT JOI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984" y="3847584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QL FULL OUTER JOI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099" y="3847584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20621" y="5390119"/>
          <a:ext cx="11520000" cy="1305739"/>
        </p:xfrm>
        <a:graphic>
          <a:graphicData uri="http://schemas.openxmlformats.org/drawingml/2006/table">
            <a:tbl>
              <a:tblPr/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4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8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05739">
                <a:tc>
                  <a:txBody>
                    <a:bodyPr/>
                    <a:lstStyle>
                      <a:lvl1pPr marL="0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1pPr>
                      <a:lvl2pPr marL="404204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2pPr>
                      <a:lvl3pPr marL="808406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3pPr>
                      <a:lvl4pPr marL="1212609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4pPr>
                      <a:lvl5pPr marL="1616813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5pPr>
                      <a:lvl6pPr marL="2021016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6pPr>
                      <a:lvl7pPr marL="2425219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7pPr>
                      <a:lvl8pPr marL="2829422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8pPr>
                      <a:lvl9pPr marL="3233626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9pPr>
                    </a:lstStyle>
                    <a:p>
                      <a:r>
                        <a:rPr lang="en-US" sz="1400" kern="1200" dirty="0" err="1">
                          <a:effectLst/>
                          <a:latin typeface="+mn-lt"/>
                        </a:rPr>
                        <a:t>Retorna</a:t>
                      </a:r>
                      <a:r>
                        <a:rPr lang="en-US" sz="1400" kern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kern="1200" dirty="0" err="1">
                          <a:effectLst/>
                          <a:latin typeface="+mn-lt"/>
                        </a:rPr>
                        <a:t>todas</a:t>
                      </a:r>
                      <a:r>
                        <a:rPr lang="en-US" sz="1400" kern="1200" dirty="0">
                          <a:effectLst/>
                          <a:latin typeface="+mn-lt"/>
                        </a:rPr>
                        <a:t> las </a:t>
                      </a:r>
                      <a:r>
                        <a:rPr lang="en-US" sz="1400" kern="1200" dirty="0" err="1">
                          <a:effectLst/>
                          <a:latin typeface="+mn-lt"/>
                        </a:rPr>
                        <a:t>filas</a:t>
                      </a:r>
                      <a:r>
                        <a:rPr lang="en-US" sz="1400" kern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kern="1200" dirty="0" err="1">
                          <a:effectLst/>
                          <a:latin typeface="+mn-lt"/>
                        </a:rPr>
                        <a:t>cuando</a:t>
                      </a:r>
                      <a:r>
                        <a:rPr lang="en-US" sz="1400" kern="1200" dirty="0">
                          <a:effectLst/>
                          <a:latin typeface="+mn-lt"/>
                        </a:rPr>
                        <a:t> hay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 al </a:t>
                      </a:r>
                      <a:r>
                        <a:rPr lang="en-US" sz="1400" kern="1200" baseline="0" dirty="0" err="1">
                          <a:effectLst/>
                          <a:latin typeface="+mn-lt"/>
                        </a:rPr>
                        <a:t>menos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kern="1200" baseline="0" dirty="0" err="1">
                          <a:effectLst/>
                          <a:latin typeface="+mn-lt"/>
                        </a:rPr>
                        <a:t>una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kern="1200" baseline="0" dirty="0" err="1">
                          <a:effectLst/>
                          <a:latin typeface="+mn-lt"/>
                        </a:rPr>
                        <a:t>coincidencia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 entre </a:t>
                      </a:r>
                      <a:r>
                        <a:rPr lang="en-US" sz="1400" kern="1200" baseline="0" dirty="0" err="1">
                          <a:effectLst/>
                          <a:latin typeface="+mn-lt"/>
                        </a:rPr>
                        <a:t>ambas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kern="1200" baseline="0" dirty="0" err="1">
                          <a:effectLst/>
                          <a:latin typeface="+mn-lt"/>
                        </a:rPr>
                        <a:t>tablas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.</a:t>
                      </a:r>
                      <a:endParaRPr lang="es-AR" sz="14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1pPr>
                      <a:lvl2pPr marL="404204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2pPr>
                      <a:lvl3pPr marL="808406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3pPr>
                      <a:lvl4pPr marL="1212609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4pPr>
                      <a:lvl5pPr marL="1616813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5pPr>
                      <a:lvl6pPr marL="2021016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6pPr>
                      <a:lvl7pPr marL="2425219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7pPr>
                      <a:lvl8pPr marL="2829422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8pPr>
                      <a:lvl9pPr marL="3233626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9pPr>
                    </a:lstStyle>
                    <a:p>
                      <a:endParaRPr lang="es-AR" sz="14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1pPr>
                      <a:lvl2pPr marL="404204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2pPr>
                      <a:lvl3pPr marL="808406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3pPr>
                      <a:lvl4pPr marL="1212609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4pPr>
                      <a:lvl5pPr marL="1616813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5pPr>
                      <a:lvl6pPr marL="2021016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6pPr>
                      <a:lvl7pPr marL="2425219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7pPr>
                      <a:lvl8pPr marL="2829422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8pPr>
                      <a:lvl9pPr marL="3233626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9pPr>
                    </a:lstStyle>
                    <a:p>
                      <a:r>
                        <a:rPr lang="en-US" sz="1400" kern="1200" dirty="0" err="1">
                          <a:effectLst/>
                          <a:latin typeface="+mn-lt"/>
                        </a:rPr>
                        <a:t>Retorna</a:t>
                      </a:r>
                      <a:r>
                        <a:rPr lang="en-US" sz="1400" kern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kern="1200" dirty="0" err="1">
                          <a:effectLst/>
                          <a:latin typeface="+mn-lt"/>
                        </a:rPr>
                        <a:t>todas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 las </a:t>
                      </a:r>
                      <a:r>
                        <a:rPr lang="en-US" sz="1400" kern="1200" baseline="0" dirty="0" err="1">
                          <a:effectLst/>
                          <a:latin typeface="+mn-lt"/>
                        </a:rPr>
                        <a:t>filas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 de la </a:t>
                      </a:r>
                      <a:r>
                        <a:rPr lang="en-US" sz="1400" kern="1200" baseline="0" dirty="0" err="1">
                          <a:effectLst/>
                          <a:latin typeface="+mn-lt"/>
                        </a:rPr>
                        <a:t>tabla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 de la </a:t>
                      </a:r>
                      <a:r>
                        <a:rPr lang="en-US" sz="1400" kern="1200" baseline="0" dirty="0" err="1">
                          <a:effectLst/>
                          <a:latin typeface="+mn-lt"/>
                        </a:rPr>
                        <a:t>izquierda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. Si </a:t>
                      </a:r>
                      <a:r>
                        <a:rPr lang="en-US" sz="1400" kern="1200" baseline="0" dirty="0" err="1">
                          <a:effectLst/>
                          <a:latin typeface="+mn-lt"/>
                        </a:rPr>
                        <a:t>encuentra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kern="1200" baseline="0" dirty="0" err="1">
                          <a:effectLst/>
                          <a:latin typeface="+mn-lt"/>
                        </a:rPr>
                        <a:t>coincidencia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kern="1200" baseline="0" dirty="0" err="1">
                          <a:effectLst/>
                          <a:latin typeface="+mn-lt"/>
                        </a:rPr>
                        <a:t>en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 la </a:t>
                      </a:r>
                      <a:r>
                        <a:rPr lang="en-US" sz="1400" kern="1200" baseline="0" dirty="0" err="1">
                          <a:effectLst/>
                          <a:latin typeface="+mn-lt"/>
                        </a:rPr>
                        <a:t>tabla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 de la </a:t>
                      </a:r>
                      <a:r>
                        <a:rPr lang="en-US" sz="1400" kern="1200" baseline="0" dirty="0" err="1">
                          <a:effectLst/>
                          <a:latin typeface="+mn-lt"/>
                        </a:rPr>
                        <a:t>derecha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kern="1200" baseline="0" dirty="0" err="1">
                          <a:effectLst/>
                          <a:latin typeface="+mn-lt"/>
                        </a:rPr>
                        <a:t>también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 las </a:t>
                      </a:r>
                      <a:r>
                        <a:rPr lang="en-US" sz="1400" kern="1200" baseline="0" dirty="0" err="1">
                          <a:effectLst/>
                          <a:latin typeface="+mn-lt"/>
                        </a:rPr>
                        <a:t>retorna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, </a:t>
                      </a:r>
                      <a:r>
                        <a:rPr lang="en-US" sz="1400" kern="1200" baseline="0" dirty="0" err="1">
                          <a:effectLst/>
                          <a:latin typeface="+mn-lt"/>
                        </a:rPr>
                        <a:t>sino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kern="1200" baseline="0" dirty="0" err="1">
                          <a:effectLst/>
                          <a:latin typeface="+mn-lt"/>
                        </a:rPr>
                        <a:t>llena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 las </a:t>
                      </a:r>
                      <a:r>
                        <a:rPr lang="en-US" sz="1400" kern="1200" baseline="0" dirty="0" err="1">
                          <a:effectLst/>
                          <a:latin typeface="+mn-lt"/>
                        </a:rPr>
                        <a:t>columnas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 con NULL.</a:t>
                      </a:r>
                      <a:endParaRPr lang="es-AR" sz="14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1pPr>
                      <a:lvl2pPr marL="404204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2pPr>
                      <a:lvl3pPr marL="808406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3pPr>
                      <a:lvl4pPr marL="1212609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4pPr>
                      <a:lvl5pPr marL="1616813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5pPr>
                      <a:lvl6pPr marL="2021016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6pPr>
                      <a:lvl7pPr marL="2425219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7pPr>
                      <a:lvl8pPr marL="2829422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8pPr>
                      <a:lvl9pPr marL="3233626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9pPr>
                    </a:lstStyle>
                    <a:p>
                      <a:endParaRPr lang="es-AR" sz="14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1pPr>
                      <a:lvl2pPr marL="404204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2pPr>
                      <a:lvl3pPr marL="808406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3pPr>
                      <a:lvl4pPr marL="1212609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4pPr>
                      <a:lvl5pPr marL="1616813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5pPr>
                      <a:lvl6pPr marL="2021016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6pPr>
                      <a:lvl7pPr marL="2425219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7pPr>
                      <a:lvl8pPr marL="2829422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8pPr>
                      <a:lvl9pPr marL="3233626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9pPr>
                    </a:lstStyle>
                    <a:p>
                      <a:r>
                        <a:rPr lang="es-AR" sz="1400" kern="1200" dirty="0">
                          <a:effectLst/>
                          <a:latin typeface="+mn-lt"/>
                        </a:rPr>
                        <a:t>Retorna todas las filas de la tabla de la derecha. Si encuentra coincidencia en la tabla de la izquierda también las retorna, sino llena las columnas con NULL.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1pPr>
                      <a:lvl2pPr marL="404204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2pPr>
                      <a:lvl3pPr marL="808406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3pPr>
                      <a:lvl4pPr marL="1212609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4pPr>
                      <a:lvl5pPr marL="1616813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5pPr>
                      <a:lvl6pPr marL="2021016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6pPr>
                      <a:lvl7pPr marL="2425219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7pPr>
                      <a:lvl8pPr marL="2829422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8pPr>
                      <a:lvl9pPr marL="3233626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9pPr>
                    </a:lstStyle>
                    <a:p>
                      <a:endParaRPr lang="es-AR" sz="14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1pPr>
                      <a:lvl2pPr marL="404204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2pPr>
                      <a:lvl3pPr marL="808406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3pPr>
                      <a:lvl4pPr marL="1212609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4pPr>
                      <a:lvl5pPr marL="1616813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5pPr>
                      <a:lvl6pPr marL="2021016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6pPr>
                      <a:lvl7pPr marL="2425219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7pPr>
                      <a:lvl8pPr marL="2829422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8pPr>
                      <a:lvl9pPr marL="3233626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9pPr>
                    </a:lstStyle>
                    <a:p>
                      <a:r>
                        <a:rPr lang="en-US" sz="1400" kern="1200" dirty="0" err="1">
                          <a:effectLst/>
                          <a:latin typeface="+mn-lt"/>
                        </a:rPr>
                        <a:t>Retorna</a:t>
                      </a:r>
                      <a:r>
                        <a:rPr lang="en-US" sz="1400" kern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kern="1200" dirty="0" err="1">
                          <a:effectLst/>
                          <a:latin typeface="+mn-lt"/>
                        </a:rPr>
                        <a:t>todas</a:t>
                      </a:r>
                      <a:r>
                        <a:rPr lang="en-US" sz="1400" kern="1200" dirty="0">
                          <a:effectLst/>
                          <a:latin typeface="+mn-lt"/>
                        </a:rPr>
                        <a:t> las </a:t>
                      </a:r>
                      <a:r>
                        <a:rPr lang="en-US" sz="1400" kern="1200" dirty="0" err="1">
                          <a:effectLst/>
                          <a:latin typeface="+mn-lt"/>
                        </a:rPr>
                        <a:t>filas</a:t>
                      </a:r>
                      <a:r>
                        <a:rPr lang="en-US" sz="1400" kern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kern="1200" dirty="0" err="1">
                          <a:effectLst/>
                          <a:latin typeface="+mn-lt"/>
                        </a:rPr>
                        <a:t>cuando</a:t>
                      </a:r>
                      <a:r>
                        <a:rPr lang="en-US" sz="1400" kern="1200" dirty="0">
                          <a:effectLst/>
                          <a:latin typeface="+mn-lt"/>
                        </a:rPr>
                        <a:t> hay </a:t>
                      </a:r>
                      <a:r>
                        <a:rPr lang="en-US" sz="1400" kern="1200" dirty="0" err="1">
                          <a:effectLst/>
                          <a:latin typeface="+mn-lt"/>
                        </a:rPr>
                        <a:t>una</a:t>
                      </a:r>
                      <a:r>
                        <a:rPr lang="en-US" sz="1400" kern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kern="1200" dirty="0" err="1">
                          <a:effectLst/>
                          <a:latin typeface="+mn-lt"/>
                        </a:rPr>
                        <a:t>coincidencia</a:t>
                      </a:r>
                      <a:r>
                        <a:rPr lang="en-US" sz="1400" kern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kern="1200" dirty="0" err="1">
                          <a:effectLst/>
                          <a:latin typeface="+mn-lt"/>
                        </a:rPr>
                        <a:t>en</a:t>
                      </a:r>
                      <a:r>
                        <a:rPr lang="en-US" sz="1400" kern="1200" dirty="0">
                          <a:effectLst/>
                          <a:latin typeface="+mn-lt"/>
                        </a:rPr>
                        <a:t> la </a:t>
                      </a:r>
                      <a:r>
                        <a:rPr lang="en-US" sz="1400" kern="1200" dirty="0" err="1">
                          <a:effectLst/>
                          <a:latin typeface="+mn-lt"/>
                        </a:rPr>
                        <a:t>tabla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 de la </a:t>
                      </a:r>
                      <a:r>
                        <a:rPr lang="en-US" sz="1400" kern="1200" baseline="0" dirty="0" err="1">
                          <a:effectLst/>
                          <a:latin typeface="+mn-lt"/>
                        </a:rPr>
                        <a:t>izquierda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 o de la </a:t>
                      </a:r>
                      <a:r>
                        <a:rPr lang="en-US" sz="1400" kern="1200" baseline="0" dirty="0" err="1">
                          <a:effectLst/>
                          <a:latin typeface="+mn-lt"/>
                        </a:rPr>
                        <a:t>derecha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.</a:t>
                      </a:r>
                      <a:endParaRPr lang="es-AR" sz="14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41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Select Query (II)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552199" y="1039185"/>
            <a:ext cx="1086635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n-US" sz="2800" b="1" dirty="0"/>
              <a:t>SELECT QUERY </a:t>
            </a:r>
            <a:r>
              <a:rPr lang="es-419" sz="2800" b="1" dirty="0"/>
              <a:t>con LEFT JOIN</a:t>
            </a: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52199" y="2671736"/>
            <a:ext cx="5381361" cy="2721932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noFill/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u="sng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Tablas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Users                                  Roles               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+----+------------+---------+          +----+-------------+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| Id | Username   | RoleId  |          | Id | Description |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+----+------------+---------+          +----+-------------+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|  1 | JPEREZ     | 1       |          |  1 | Admin       |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|  2 | JFERNANDEZ | 1       |          |  2 | Internal    |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|  3 | MROSA      | 2       |          |  3 | External    |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|  4 | CLOPEZ     | 3       |          |  4 | Denied      |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|  5 | JMARIA     | NULL    |          +----+-------------+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+----+------------+---------+                              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128150" y="1754818"/>
            <a:ext cx="5575950" cy="1998032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noFill/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03A83F"/>
              </a:buClr>
              <a:buNone/>
              <a:defRPr/>
            </a:pPr>
            <a:r>
              <a:rPr lang="es-AR" sz="2800" b="1" u="sng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Query</a:t>
            </a:r>
          </a:p>
          <a:p>
            <a:pPr marL="0" lvl="0" indent="0">
              <a:buClr>
                <a:srgbClr val="03A83F"/>
              </a:buClr>
              <a:buNone/>
              <a:defRPr/>
            </a:pPr>
            <a:endParaRPr lang="es-AR" sz="1200" b="1" u="sng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86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16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A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U.Username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s-A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R.Description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6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RoleDescription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16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Users </a:t>
            </a:r>
            <a:r>
              <a:rPr lang="es-AR" sz="16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U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600" noProof="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 JOIN 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Roles </a:t>
            </a:r>
            <a:r>
              <a:rPr lang="es-AR" sz="16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R </a:t>
            </a:r>
            <a:r>
              <a:rPr lang="es-AR" sz="16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A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U.RoleId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s-A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R.Id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284374" y="4222244"/>
            <a:ext cx="3263502" cy="2342849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noFill/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u="sng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Respuesta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+------------+-----------------+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| Username   | RoleDescription |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+------------+-----------------+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| JPEREZ     | Admin           |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| JFERNANDEZ | Admin           |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| MROSA      | Internal        |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| CLOPEZ     | External        |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| JMARIA     | NULL            |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+------------+-----------------+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pic>
        <p:nvPicPr>
          <p:cNvPr id="8" name="Picture 4" descr="SQL LEFT J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000" y="228602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51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Select Query (III)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552199" y="1037929"/>
            <a:ext cx="1086635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n-US" sz="2800" b="1" dirty="0"/>
              <a:t>SELECT QUERY </a:t>
            </a:r>
            <a:r>
              <a:rPr lang="es-419" sz="2800" b="1" dirty="0"/>
              <a:t>con RIGHT JOIN</a:t>
            </a: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  <p:pic>
        <p:nvPicPr>
          <p:cNvPr id="8" name="Picture 6" descr="SQL RIGHT J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009" y="147338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52199" y="2671736"/>
            <a:ext cx="5381361" cy="2721932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noFill/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u="sng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Tablas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Users                                  Roles               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+----+------------+---------+          +----+-------------+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| Id | Username   | RoleId  |          | Id | Description |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+----+------------+---------+          +----+-------------+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|  1 | JPEREZ     | 1       |          |  1 | Admin       |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|  2 | JFERNANDEZ | 1       |          |  2 | Internal    |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|  3 | MROSA      | 2       |          |  3 | External    |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|  4 | CLOPEZ     | 3       |          |  4 | Denied      |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|  5 | JMARIA     | NULL    |          +----+-------------+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+----+------------+---------+                              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128150" y="1754818"/>
            <a:ext cx="5575950" cy="1998032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noFill/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03A83F"/>
              </a:buClr>
              <a:buNone/>
              <a:defRPr/>
            </a:pPr>
            <a:r>
              <a:rPr lang="es-AR" sz="2800" b="1" u="sng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Query</a:t>
            </a:r>
          </a:p>
          <a:p>
            <a:pPr marL="0" lvl="0" indent="0">
              <a:buClr>
                <a:srgbClr val="03A83F"/>
              </a:buClr>
              <a:buNone/>
              <a:defRPr/>
            </a:pPr>
            <a:endParaRPr lang="es-AR" sz="1200" b="1" u="sng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86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6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R.Description</a:t>
            </a: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6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RoleDescription, </a:t>
            </a:r>
            <a:r>
              <a:rPr kumimoji="0" lang="es-A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U.Username</a:t>
            </a: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16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Users </a:t>
            </a:r>
            <a:r>
              <a:rPr lang="es-AR" sz="16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U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600" noProof="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 JOIN 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Roles </a:t>
            </a:r>
            <a:r>
              <a:rPr lang="es-AR" sz="16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R </a:t>
            </a:r>
            <a:r>
              <a:rPr lang="es-AR" sz="16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A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U.RoleId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s-A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R.Id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284374" y="4222244"/>
            <a:ext cx="3263502" cy="2342849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noFill/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u="sng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Respuesta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+-----------------+------------+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RoleDescription | Username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+-----------------+------------+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Admin           | JPEREZ 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Admin           | JFERNANDEZ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Internal        | MROSA  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External        | CLOPEZ 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Denied          | NULL   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+-----------------+------------+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6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Select Query (IV)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552199" y="1083101"/>
            <a:ext cx="1086635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n-US" sz="2800" b="1" dirty="0"/>
              <a:t>SELECT QUERY </a:t>
            </a:r>
            <a:r>
              <a:rPr lang="es-419" sz="2800" b="1" dirty="0"/>
              <a:t>con FULL OUTER JOIN</a:t>
            </a: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  <p:pic>
        <p:nvPicPr>
          <p:cNvPr id="9" name="Picture 8" descr="SQL FULL OUTER J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000" y="147338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52199" y="2584322"/>
            <a:ext cx="5381361" cy="2721932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noFill/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u="sng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Tablas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Users                                  Roles               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+----+------------+---------+          +----+-------------+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| Id | Username   | RoleId  |          | Id | Description |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+----+------------+---------+          +----+-------------+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|  1 | JPEREZ     | 1       |          |  1 | Admin       |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|  2 | JFERNANDEZ | 1       |          |  2 | Internal    |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|  3 | MROSA      | 2       |          |  3 | External    |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|  4 | CLOPEZ     | 3       |          |  4 | Denied      |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|  5 | JMARIA     | NULL    |          +----+-------------+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+----+------------+---------+                              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616050" y="2001908"/>
            <a:ext cx="5575950" cy="1708504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noFill/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03A83F"/>
              </a:buClr>
              <a:buNone/>
              <a:defRPr/>
            </a:pPr>
            <a:r>
              <a:rPr lang="es-AR" sz="2800" b="1" u="sng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Query</a:t>
            </a:r>
          </a:p>
          <a:p>
            <a:pPr marL="0" lvl="0" indent="0">
              <a:buClr>
                <a:srgbClr val="03A83F"/>
              </a:buClr>
              <a:buNone/>
              <a:defRPr/>
            </a:pPr>
            <a:endParaRPr lang="es-AR" sz="1200" b="1" u="sng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86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6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U.Username</a:t>
            </a: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AR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R.Description</a:t>
            </a: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6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RoleDescription </a:t>
            </a:r>
            <a:r>
              <a:rPr lang="es-AR" sz="16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Users </a:t>
            </a:r>
            <a:r>
              <a:rPr lang="es-AR" sz="16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U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600" noProof="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 OUTER JOIN 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Roles </a:t>
            </a:r>
            <a:r>
              <a:rPr lang="es-AR" sz="16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R </a:t>
            </a:r>
            <a:r>
              <a:rPr lang="es-AR" sz="16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A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U.RoleId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s-A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R.Id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246274" y="3945288"/>
            <a:ext cx="3263502" cy="2569812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noFill/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u="sng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Respuesta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+------------+-----------------+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Username   | RoleDescription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+------------+-----------------+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JPEREZ     | Admin       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JFERNANDEZ | Admin       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MROSA      | Internal    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CLOPEZ     | External    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JMARIA     | NULL        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NULL       | Denied      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+------------+-----------------+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0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Quattrocento Sans"/>
              <a:buNone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Sobre</a:t>
            </a:r>
            <a:r>
              <a:rPr lang="es-AR" sz="440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el Instructor</a:t>
            </a:r>
            <a:endParaRPr sz="44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91662" y="1447800"/>
            <a:ext cx="10445261" cy="501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b="1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Claudio Tajtelbaum</a:t>
            </a:r>
            <a:endParaRPr lang="es-AR" sz="2800" b="1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i="1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PRM </a:t>
            </a:r>
            <a:r>
              <a:rPr lang="es-AR" sz="2800" i="1" dirty="0" err="1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SWDev</a:t>
            </a:r>
            <a:r>
              <a:rPr lang="es-AR" sz="2800" i="1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AR" sz="2800" i="1" dirty="0" err="1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Finance</a:t>
            </a:r>
            <a:endParaRPr lang="es-AR" sz="2800" i="1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AR" sz="2800" i="1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i="1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Licenciado en Sistemas UBA</a:t>
            </a:r>
            <a:endParaRPr lang="es-AR" sz="2800" i="1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i="1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 </a:t>
            </a:r>
            <a:r>
              <a:rPr lang="es-AR" sz="2800" i="1" dirty="0" err="1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Baufest</a:t>
            </a:r>
            <a:r>
              <a:rPr lang="es-AR" sz="2800" i="1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desde Abril 2020</a:t>
            </a:r>
            <a:endParaRPr lang="es-AR" sz="2800" i="1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AR" sz="28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>
              <a:spcBef>
                <a:spcPts val="640"/>
              </a:spcBef>
              <a:buClr>
                <a:srgbClr val="595959"/>
              </a:buClr>
              <a:buSzPts val="2880"/>
              <a:buNone/>
            </a:pPr>
            <a:r>
              <a:rPr lang="es-AR" sz="32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Principales clientes/proyectos en los que trabajé…</a:t>
            </a:r>
            <a:endParaRPr lang="es-AR" sz="2800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400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 </a:t>
            </a:r>
            <a:r>
              <a:rPr lang="es-AR" sz="2400" i="1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ICBC </a:t>
            </a:r>
            <a:r>
              <a:rPr lang="es-AR" sz="2400" i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/  Legajo </a:t>
            </a:r>
            <a:r>
              <a:rPr lang="es-AR" sz="2400" i="1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digital</a:t>
            </a:r>
            <a:endParaRPr lang="es-AR" sz="2400" i="1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>
              <a:spcBef>
                <a:spcPts val="560"/>
              </a:spcBef>
              <a:buClr>
                <a:srgbClr val="595959"/>
              </a:buClr>
              <a:buSzPts val="2520"/>
              <a:buFontTx/>
              <a:buChar char="-"/>
            </a:pPr>
            <a:r>
              <a:rPr lang="es-AR" sz="2400" i="1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MODO / </a:t>
            </a:r>
            <a:r>
              <a:rPr lang="es-AR" sz="2400" i="1" dirty="0" err="1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PlaySistemico</a:t>
            </a:r>
            <a:r>
              <a:rPr lang="es-AR" sz="2400" i="1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(Competencia Mercado Pago)</a:t>
            </a:r>
          </a:p>
          <a:p>
            <a:pPr lvl="0">
              <a:spcBef>
                <a:spcPts val="560"/>
              </a:spcBef>
              <a:buClr>
                <a:srgbClr val="595959"/>
              </a:buClr>
              <a:buSzPts val="2520"/>
              <a:buFontTx/>
              <a:buChar char="-"/>
            </a:pPr>
            <a:endParaRPr lang="es-AR" sz="2400" i="1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54739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Select Query (V)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552199" y="1064255"/>
            <a:ext cx="1086635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n-US" sz="2800" b="1" dirty="0"/>
              <a:t>SELECT QUERY </a:t>
            </a:r>
            <a:r>
              <a:rPr lang="es-419" sz="2800" b="1" dirty="0"/>
              <a:t>con INNER JOIN</a:t>
            </a: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  <p:pic>
        <p:nvPicPr>
          <p:cNvPr id="10" name="Picture 2" descr="SQL INNER J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721" y="147338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52199" y="2671736"/>
            <a:ext cx="5381361" cy="2721932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noFill/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u="sng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Tablas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Users                                  Roles               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+----+------------+---------+          +----+-------------+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| Id | Username   | RoleId  |          | Id | Description |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+----+------------+---------+          +----+-------------+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|  1 | JPEREZ     | 1       |          |  1 | Admin       |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|  2 | JFERNANDEZ | 1       |          |  2 | Internal    |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|  3 | MROSA      | 2       |          |  3 | External    |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|  4 | CLOPEZ     | 3       |          |  4 | Denied      |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|  5 | JMARIA     | NULL    |          +----+-------------+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+----+------------+---------+                              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128150" y="1754818"/>
            <a:ext cx="5575950" cy="1726722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noFill/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03A83F"/>
              </a:buClr>
              <a:buNone/>
              <a:defRPr/>
            </a:pPr>
            <a:r>
              <a:rPr lang="es-AR" sz="2800" b="1" u="sng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Query</a:t>
            </a:r>
          </a:p>
          <a:p>
            <a:pPr marL="0" lvl="0" indent="0">
              <a:buClr>
                <a:srgbClr val="03A83F"/>
              </a:buClr>
              <a:buNone/>
              <a:defRPr/>
            </a:pPr>
            <a:endParaRPr lang="es-AR" sz="1200" b="1" u="sng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86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  <a:p>
            <a:pPr marL="176213" indent="0">
              <a:buClr>
                <a:srgbClr val="03A83F"/>
              </a:buClr>
              <a:buNone/>
              <a:defRPr/>
            </a:pPr>
            <a:r>
              <a:rPr lang="es-AR" sz="16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U.Username</a:t>
            </a: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AR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R.Description</a:t>
            </a: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6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RoleDescription </a:t>
            </a:r>
            <a:r>
              <a:rPr lang="es-AR" sz="16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Users </a:t>
            </a:r>
            <a:r>
              <a:rPr lang="es-AR" sz="16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U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600" noProof="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JOIN 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Roles </a:t>
            </a:r>
            <a:r>
              <a:rPr lang="es-AR" sz="16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R </a:t>
            </a:r>
            <a:r>
              <a:rPr lang="es-AR" sz="16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A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U.RoleId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s-A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R.Id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284374" y="4063946"/>
            <a:ext cx="3263502" cy="2342849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noFill/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u="sng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Respuesta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+------------+-----------------+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Username   | RoleDescription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+------------+-----------------+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JPEREZ     | Admin       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JFERNANDEZ | Admin       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MROSA      | Internal    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CLOPEZ     | External    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+------------+-----------------+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81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Select Query (VI)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0"/>
            <a:ext cx="10866354" cy="154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n-US" sz="2800" b="1" dirty="0"/>
              <a:t>SELECT QUERY </a:t>
            </a:r>
            <a:r>
              <a:rPr lang="es-419" sz="2800" b="1" dirty="0"/>
              <a:t>– GROUP BY CLAUSE</a:t>
            </a: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800" dirty="0"/>
              <a:t>Permite agrupar los resultados obtenidos por una o más columnas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800" dirty="0"/>
              <a:t>Se utiliza en conjunto con las Funciones de Agregado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91661" y="3236258"/>
            <a:ext cx="11001819" cy="3007039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noFill/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Ejemplo</a:t>
            </a:r>
          </a:p>
          <a:p>
            <a:pPr marL="0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--Quiero obtener el Status y la cantidad de registros por Status de la tabla MiTabla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Status,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Total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MiTabla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--Quiero obtener, por Status y por Tipo, el mínimo y máximo Id. Sólo deben tenerse en cuenta los Ids menores a 9000</a:t>
            </a:r>
            <a:endParaRPr lang="es-AR" sz="1200" dirty="0">
              <a:solidFill>
                <a:srgbClr val="000000"/>
              </a:solidFill>
              <a:latin typeface="Avenir 45 Book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Status, Tipo , </a:t>
            </a:r>
            <a:r>
              <a:rPr lang="es-A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Minimo, </a:t>
            </a:r>
            <a:r>
              <a:rPr lang="es-A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(Id)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Maximo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MiTabla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IdMiTabla &lt; 9000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Status, Tipo;</a:t>
            </a:r>
            <a:endParaRPr lang="es-AR" sz="1200" dirty="0">
              <a:solidFill>
                <a:srgbClr val="000000"/>
              </a:solidFill>
              <a:latin typeface="Avenir 45 Book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pic>
        <p:nvPicPr>
          <p:cNvPr id="7" name="Picture 4" descr="Resultado de imagen para search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734" y="381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27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Select Query (VII)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066502"/>
            <a:ext cx="10866354" cy="121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n-US" sz="2800" b="1" dirty="0"/>
              <a:t>SELECT QUERY </a:t>
            </a:r>
            <a:r>
              <a:rPr lang="es-419" sz="2800" b="1" dirty="0"/>
              <a:t>– HAVING CLAUSE</a:t>
            </a: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200" dirty="0"/>
              <a:t>Permite filtrar los resultados, tomando en cuenta los Grupos creados con la Cláusula GROUP BY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200" dirty="0"/>
              <a:t>Mientras que WHERE aplica sobre Columnas, HAVING aplica sobre Grupos de Agregación.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52199" y="2961715"/>
            <a:ext cx="10866354" cy="3458135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noFill/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Ejemplo</a:t>
            </a:r>
          </a:p>
          <a:p>
            <a:pPr marL="0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--Quiero obtener el Status y la cantidad de registros por Status de la tabla MiTabla, pero deberán mostrarse únicamente si la</a:t>
            </a:r>
          </a:p>
          <a:p>
            <a:pPr marL="0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--cantidad es mayor a 10</a:t>
            </a:r>
            <a:endParaRPr lang="es-AR" sz="1200" b="1" dirty="0">
              <a:solidFill>
                <a:srgbClr val="000000"/>
              </a:solidFill>
              <a:latin typeface="Avenir 45 Book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Status, </a:t>
            </a:r>
            <a:r>
              <a:rPr lang="es-A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Total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MiTabla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HAVING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COUNT(Id) &gt; 10;</a:t>
            </a:r>
            <a:endParaRPr lang="es-419" sz="1200" dirty="0">
              <a:solidFill>
                <a:srgbClr val="000000"/>
              </a:solidFill>
              <a:latin typeface="Avenir 45 Book"/>
            </a:endParaRPr>
          </a:p>
          <a:p>
            <a:pPr marL="176213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--Quiero obtener, por Status y por Tipo, el mínimo y máximo Id. Sólo deben tenerse en cuenta los Ids menores a 9000. Luego de</a:t>
            </a:r>
          </a:p>
          <a:p>
            <a:pPr marL="176213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--agrupar, mostrar únicamente los que tengan un mínimo mayor a 5 y un máximo menor o igual a 99</a:t>
            </a:r>
            <a:endParaRPr lang="es-AR" sz="1200" dirty="0">
              <a:solidFill>
                <a:srgbClr val="000000"/>
              </a:solidFill>
              <a:latin typeface="Avenir 45 Book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Status, Tipo , </a:t>
            </a:r>
            <a:r>
              <a:rPr lang="es-A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(IdMiTabla)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Minimo, </a:t>
            </a:r>
            <a:r>
              <a:rPr lang="es-A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(Id)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Maximo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MiTabla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 &lt; 9000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Status, Tipo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HAVING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&gt; 5 </a:t>
            </a:r>
            <a:r>
              <a:rPr lang="es-A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&lt;= 99;</a:t>
            </a:r>
            <a:endParaRPr lang="es-AR" sz="1200" dirty="0">
              <a:solidFill>
                <a:srgbClr val="000000"/>
              </a:solidFill>
              <a:latin typeface="Avenir 45 Book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pic>
        <p:nvPicPr>
          <p:cNvPr id="7" name="Picture 4" descr="Resultado de imagen para search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734" y="381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65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Select Query (VIII)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0"/>
            <a:ext cx="10866354" cy="121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n-US" sz="2800" b="1" dirty="0"/>
              <a:t>SELECT QUERY </a:t>
            </a:r>
            <a:r>
              <a:rPr lang="es-419" sz="2800" b="1" dirty="0"/>
              <a:t>– ORDER BY CLAUSE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800" dirty="0"/>
              <a:t>Permite ordenar el resultado obtenido por una o más columnas.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800" dirty="0"/>
              <a:t>Si no se especifica la dirección, por defecto se ordenarán los registros ascendentemente.</a:t>
            </a: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91662" y="3433482"/>
            <a:ext cx="11001819" cy="2994212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noFill/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Ejemplo</a:t>
            </a:r>
          </a:p>
          <a:p>
            <a:pPr marL="0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--Quiero obtener los IdMiTabla y Description de MiTabla con IdMiTabla mayor a 25, ordenados por IdMiTabla de forma descendente.</a:t>
            </a:r>
            <a:endParaRPr lang="es-AR" sz="1200" b="1" dirty="0">
              <a:solidFill>
                <a:srgbClr val="000000"/>
              </a:solidFill>
              <a:latin typeface="Avenir 45 Book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IdMiTabla,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MiTabla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IdMiTabla &gt; 25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IdMiTabla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6213" indent="0">
              <a:buClr>
                <a:srgbClr val="03A83F"/>
              </a:buClr>
              <a:buNone/>
              <a:defRPr/>
            </a:pPr>
            <a:endParaRPr lang="es-419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76213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--Quiero obtener los campos IdMiTabla, Status y </a:t>
            </a:r>
            <a:r>
              <a:rPr lang="es-A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Descripvion</a:t>
            </a: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 MiTabla con Status “Activo”, ordenado por Status de forma ascendente y luego por Id descendentemente.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IdMiTabla, Status,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MiTabla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 = </a:t>
            </a:r>
            <a:r>
              <a:rPr lang="es-A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'Activo'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Status, IdMiTabla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pic>
        <p:nvPicPr>
          <p:cNvPr id="7" name="Picture 4" descr="Resultado de imagen para search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734" y="381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83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13958" y="412083"/>
            <a:ext cx="11068442" cy="58477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419" sz="4400" spc="-89" dirty="0">
                <a:ln w="3175">
                  <a:noFill/>
                </a:ln>
                <a:solidFill>
                  <a:srgbClr val="595959"/>
                </a:solidFill>
                <a:latin typeface="Quattrocento Sans"/>
              </a:rPr>
              <a:t>Ejercicio</a:t>
            </a:r>
          </a:p>
          <a:p>
            <a:endParaRPr lang="es-419" sz="2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  <a:p>
            <a:pPr marL="342900" indent="-342900">
              <a:buFontTx/>
              <a:buChar char="-"/>
            </a:pPr>
            <a:r>
              <a:rPr lang="es-419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Mostrar </a:t>
            </a:r>
            <a:r>
              <a:rPr lang="es-419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la tabla de </a:t>
            </a:r>
            <a:r>
              <a:rPr lang="es-419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jugadores </a:t>
            </a:r>
            <a:r>
              <a:rPr lang="es-419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junto con </a:t>
            </a:r>
            <a:r>
              <a:rPr lang="es-419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la información de sus respectivos entrenadores.</a:t>
            </a:r>
            <a:endParaRPr lang="es-419" sz="2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  <a:p>
            <a:pPr marL="342900" indent="-342900">
              <a:buFontTx/>
              <a:buChar char="-"/>
            </a:pPr>
            <a:endParaRPr lang="es-419" sz="2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  <a:p>
            <a:pPr marL="342900" indent="-342900">
              <a:buFontTx/>
              <a:buChar char="-"/>
            </a:pPr>
            <a:r>
              <a:rPr lang="es-419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Mostrar </a:t>
            </a:r>
            <a:r>
              <a:rPr lang="es-419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la tabla de jugadores junto con la información de sus respectivos </a:t>
            </a:r>
            <a:r>
              <a:rPr lang="es-419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entrenadores sin mostrar a los jugadores que no tienen entrenador.</a:t>
            </a:r>
            <a:endParaRPr lang="es-419" sz="2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419" sz="2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  <a:p>
            <a:pPr marL="342900" indent="-342900">
              <a:buFontTx/>
              <a:buChar char="-"/>
            </a:pPr>
            <a:r>
              <a:rPr lang="es-419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Mostrar la tabla de jugadores con la información de sus respectivos entrenadores pero </a:t>
            </a:r>
            <a:r>
              <a:rPr lang="es-419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ordenado de forma descendente por </a:t>
            </a:r>
            <a:r>
              <a:rPr lang="es-419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puntaje. (</a:t>
            </a:r>
            <a:r>
              <a:rPr lang="es-419" sz="24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Bonus</a:t>
            </a:r>
            <a:r>
              <a:rPr lang="es-419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: Traer la tabla ahora ordenada por nombre de entrenador).</a:t>
            </a:r>
          </a:p>
          <a:p>
            <a:pPr marL="342900" indent="-342900">
              <a:buFontTx/>
              <a:buChar char="-"/>
            </a:pPr>
            <a:endParaRPr lang="es-419" sz="24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  <a:p>
            <a:pPr marL="342900" indent="-342900">
              <a:buFontTx/>
              <a:buChar char="-"/>
            </a:pPr>
            <a:r>
              <a:rPr lang="es-419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(DESAFÍO) : Agrupar a los jugadores por entrenador y mostrar cuántos puntos suman los jugadores entrenados por cada uno. (Ayuda: Usar la función SUM())</a:t>
            </a:r>
            <a:endParaRPr lang="es-419" sz="2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  <a:p>
            <a:pPr marL="342900" indent="-342900">
              <a:buFontTx/>
              <a:buChar char="-"/>
            </a:pPr>
            <a:endParaRPr lang="es-419" sz="2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300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4468" y="1162353"/>
            <a:ext cx="11596766" cy="803297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419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Operadores</a:t>
            </a:r>
            <a:endParaRPr lang="es-AR" sz="5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1633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Operadores (I)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8200640" cy="22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¿Qué es un operador?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dirty="0"/>
              <a:t>Es una palabra o </a:t>
            </a:r>
            <a:r>
              <a:rPr lang="es-419" sz="2800" dirty="0" err="1" smtClean="0"/>
              <a:t>caracter</a:t>
            </a:r>
            <a:r>
              <a:rPr lang="es-419" sz="2800" dirty="0" smtClean="0"/>
              <a:t> </a:t>
            </a:r>
            <a:r>
              <a:rPr lang="es-419" sz="2800" dirty="0"/>
              <a:t>reservado utilizado para realizar determinadas operaciones.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b="1" dirty="0"/>
              <a:t>Tipos de </a:t>
            </a:r>
            <a:r>
              <a:rPr lang="es-419" sz="2800" b="1" dirty="0" smtClean="0"/>
              <a:t>operadores:</a:t>
            </a:r>
            <a:endParaRPr lang="es-419" sz="2800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</p:txBody>
      </p:sp>
      <p:pic>
        <p:nvPicPr>
          <p:cNvPr id="6" name="Picture 2" descr="http://www.academiaquestio.com/uploads/image/operador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34" y="1322023"/>
            <a:ext cx="2428119" cy="125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48"/>
          <p:cNvSpPr txBox="1">
            <a:spLocks/>
          </p:cNvSpPr>
          <p:nvPr/>
        </p:nvSpPr>
        <p:spPr>
          <a:xfrm>
            <a:off x="691661" y="3748489"/>
            <a:ext cx="10226055" cy="2817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numCol="2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Aritméticos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Lógicos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De asignación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De comparación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 err="1"/>
              <a:t>Bitwise</a:t>
            </a: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Concatenación de </a:t>
            </a:r>
            <a:r>
              <a:rPr lang="es-419" sz="2800" dirty="0" err="1"/>
              <a:t>strings</a:t>
            </a: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Compuestos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De set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De </a:t>
            </a:r>
            <a:r>
              <a:rPr lang="es-419" sz="2800" dirty="0" err="1"/>
              <a:t>Scope</a:t>
            </a: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Unarios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</p:txBody>
      </p:sp>
    </p:spTree>
    <p:extLst>
      <p:ext uri="{BB962C8B-B14F-4D97-AF65-F5344CB8AC3E}">
        <p14:creationId xmlns:p14="http://schemas.microsoft.com/office/powerpoint/2010/main" val="128330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Operadores (II)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82062" y="930467"/>
            <a:ext cx="8200640" cy="499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Operadores Aritméticos</a:t>
            </a:r>
            <a:endParaRPr lang="es-419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7463" y="1440101"/>
          <a:ext cx="6471138" cy="1678414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99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5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Operador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Descripción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+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Addition - Adds values on either side of the operator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-</a:t>
                      </a:r>
                      <a:endParaRPr lang="es-A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Subtraction - Subtracts right hand operand from left hand operand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*</a:t>
                      </a:r>
                      <a:endParaRPr lang="es-A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Multiplication - Multiplies values on either side of the operator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/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Division - Divides left hand operand by right hand operand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808406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Modulus - Divides left hand operand by right hand operand and returns remainder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7425861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91662" y="4142342"/>
            <a:ext cx="10972996" cy="1893250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45 Book"/>
              <a:ea typeface="+mn-ea"/>
              <a:cs typeface="+mn-cs"/>
            </a:endParaRPr>
          </a:p>
        </p:txBody>
      </p:sp>
      <p:sp>
        <p:nvSpPr>
          <p:cNvPr id="9" name="Shape 148">
            <a:extLst>
              <a:ext uri="{FF2B5EF4-FFF2-40B4-BE49-F238E27FC236}">
                <a16:creationId xmlns:a16="http://schemas.microsoft.com/office/drawing/2014/main" id="{FA9602E7-945D-4DAB-A67E-161F5195B261}"/>
              </a:ext>
            </a:extLst>
          </p:cNvPr>
          <p:cNvSpPr txBox="1">
            <a:spLocks/>
          </p:cNvSpPr>
          <p:nvPr/>
        </p:nvSpPr>
        <p:spPr>
          <a:xfrm>
            <a:off x="94763" y="3355964"/>
            <a:ext cx="8200640" cy="332250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Operadores Lógicos</a:t>
            </a:r>
            <a:endParaRPr lang="es-419" sz="28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38E3F7C-1014-4B72-9B75-E0AF74124E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7463" y="3881572"/>
          <a:ext cx="8914316" cy="2819847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37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2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5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Operador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Descripción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5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ALL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ALL operator is used to compare a value to all values in another value set.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5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AND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AND operator allows the existence of multiple conditions in an SQL statement's WHERE clause.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2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ANY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ANY operator is used to compare a value to any applicable value in the list according to the condition.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0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BETWEEN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BETWEEN operator is used to search for values that are within a set of values, given the minimum value and the maximum value.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5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EXISTS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EXISTS operator is used to search for the presence of a row in a specified table that meets certain criteria.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5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IN</a:t>
                      </a:r>
                      <a:endParaRPr lang="es-A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IN operator is used to compare a value to a list of literal values that have been specified.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5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LIKE</a:t>
                      </a:r>
                      <a:endParaRPr lang="es-A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LIKE operator is used to compare a value to similar values using wildcard operators.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10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NOT</a:t>
                      </a:r>
                      <a:endParaRPr lang="es-A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NOT operator reverses the meaning of the logical operator with which it is used. </a:t>
                      </a:r>
                      <a:r>
                        <a:rPr lang="en-US" sz="1200" dirty="0" err="1">
                          <a:effectLst/>
                        </a:rPr>
                        <a:t>Eg</a:t>
                      </a:r>
                      <a:r>
                        <a:rPr lang="en-US" sz="1200" dirty="0">
                          <a:effectLst/>
                        </a:rPr>
                        <a:t>: NOT EXISTS, NOT BETWEEN, NOT IN, etc. This is a negate operator.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5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OR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OR operator is used to combine multiple conditions in an SQL statement's WHERE clause.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5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SOME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TRUE if some of a set of comparisons are TRUE.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1" name="Picture 2" descr="http://www.academiaquestio.com/uploads/image/operadores.png">
            <a:extLst>
              <a:ext uri="{FF2B5EF4-FFF2-40B4-BE49-F238E27FC236}">
                <a16:creationId xmlns:a16="http://schemas.microsoft.com/office/drawing/2014/main" id="{DC215762-1E55-4798-BBDD-F08AFC507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434" y="1322023"/>
            <a:ext cx="2428119" cy="125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97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Operadores (III)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8200640" cy="45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Operadores de set</a:t>
            </a:r>
            <a:endParaRPr lang="es-419" sz="2800" dirty="0"/>
          </a:p>
        </p:txBody>
      </p:sp>
      <p:pic>
        <p:nvPicPr>
          <p:cNvPr id="8" name="Picture 2" descr="http://www.academiaquestio.com/uploads/image/operador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34" y="1322023"/>
            <a:ext cx="2428119" cy="125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91662" y="3187846"/>
            <a:ext cx="7493871" cy="3257021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Ejemplo</a:t>
            </a:r>
          </a:p>
          <a:p>
            <a:pPr marL="0" lvl="0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--Creo </a:t>
            </a:r>
            <a:r>
              <a:rPr lang="es-A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UnaTabla</a:t>
            </a:r>
            <a:r>
              <a:rPr lang="es-A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</a:t>
            </a:r>
            <a:r>
              <a:rPr lang="es-A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OtraTabla</a:t>
            </a:r>
            <a:endParaRPr lang="es-AR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UnaTabla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IdUnaTabla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(1, 1)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(50)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NULL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OtraTabla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IdOtraTabla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(1, 1)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(50)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NULL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--</a:t>
            </a:r>
            <a:r>
              <a:rPr lang="es-419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Inserto valores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UnaTabla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s-AR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Descripción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UnaTabla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OtraTabla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s-AR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Descripción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OtraTabla</a:t>
            </a:r>
            <a:r>
              <a:rPr lang="es-AR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45 Book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91662" y="1949986"/>
          <a:ext cx="8893013" cy="1174242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368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4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9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  <a:latin typeface="+mn-lt"/>
                        </a:rPr>
                        <a:t>Operador</a:t>
                      </a:r>
                      <a:endParaRPr lang="es-A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  <a:latin typeface="+mn-lt"/>
                        </a:rPr>
                        <a:t>Descripción</a:t>
                      </a:r>
                      <a:endParaRPr lang="es-A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19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EXCEPT and INTERSECT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400" marR="6840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Returns distinct rows by comparing the results of two queries.</a:t>
                      </a:r>
                    </a:p>
                    <a:p>
                      <a:pPr marL="171450" indent="-17145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effectLst/>
                        </a:rPr>
                        <a:t>EXCEPT returns distinct rows from the left input query that aren’t output by the right input query.</a:t>
                      </a:r>
                    </a:p>
                    <a:p>
                      <a:pPr marL="171450" indent="-17145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effectLst/>
                        </a:rPr>
                        <a:t>INTERSECT returns distinct rows that are output by both the left and right input queries.</a:t>
                      </a:r>
                      <a:endParaRPr lang="es-A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0" marR="684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314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UNION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400" marR="6840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Combines the results of two or more queries into a single result set that includes all the rows that belong to all queries in the union.</a:t>
                      </a:r>
                      <a:endParaRPr lang="es-A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0" marR="684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275358" y="3708949"/>
            <a:ext cx="372495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es-419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Selecciono la unión de ambas tablas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IdUnaTabla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endParaRPr lang="es-AR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UnaTabla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endParaRPr lang="es-AR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IdOtraTabla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endParaRPr lang="es-AR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OtraTabla</a:t>
            </a:r>
            <a:endParaRPr lang="es-AR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07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13958" y="584612"/>
            <a:ext cx="11068442" cy="51090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419" sz="4400" spc="-89" dirty="0">
                <a:ln w="3175">
                  <a:noFill/>
                </a:ln>
                <a:solidFill>
                  <a:srgbClr val="595959"/>
                </a:solidFill>
                <a:latin typeface="Quattrocento Sans"/>
              </a:rPr>
              <a:t>Ejercicio</a:t>
            </a:r>
          </a:p>
          <a:p>
            <a:endParaRPr lang="es-419" sz="2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  <a:p>
            <a:pPr marL="342900" indent="-342900">
              <a:buFontTx/>
              <a:buChar char="-"/>
            </a:pPr>
            <a:r>
              <a:rPr lang="es-419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Agregar a la tabla “Jugador” tres jugadores relacionados con alguno entrenador de los entrenadores que ya están cargados en la base.</a:t>
            </a:r>
          </a:p>
          <a:p>
            <a:endParaRPr lang="es-419" sz="2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  <a:p>
            <a:pPr marL="342900" indent="-342900">
              <a:buFontTx/>
              <a:buChar char="-"/>
            </a:pPr>
            <a:r>
              <a:rPr lang="es-419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Mostrar todos los jugadores entrenados por “Helena Nito” y que a su vez tienen más de 1700 puntos.</a:t>
            </a:r>
          </a:p>
          <a:p>
            <a:pPr marL="342900" indent="-342900">
              <a:buFontTx/>
              <a:buChar char="-"/>
            </a:pPr>
            <a:endParaRPr lang="es-419" sz="2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  <a:p>
            <a:pPr marL="342900" indent="-342900">
              <a:buFontTx/>
              <a:buChar char="-"/>
            </a:pPr>
            <a:r>
              <a:rPr lang="es-419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Mostrar </a:t>
            </a:r>
            <a:r>
              <a:rPr lang="es-419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tanto </a:t>
            </a:r>
            <a:r>
              <a:rPr lang="es-419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los jugadores entrenados por “Helena Nito” </a:t>
            </a:r>
            <a:r>
              <a:rPr lang="es-419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como los que tienen </a:t>
            </a:r>
            <a:r>
              <a:rPr lang="es-419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más de </a:t>
            </a:r>
            <a:r>
              <a:rPr lang="es-419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1700 </a:t>
            </a:r>
            <a:r>
              <a:rPr lang="es-419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puntos</a:t>
            </a:r>
            <a:r>
              <a:rPr lang="es-419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.</a:t>
            </a:r>
          </a:p>
          <a:p>
            <a:pPr marL="342900" indent="-342900">
              <a:buFontTx/>
              <a:buChar char="-"/>
            </a:pPr>
            <a:endParaRPr lang="es-419" sz="2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  <a:p>
            <a:pPr marL="342900" indent="-342900">
              <a:buFontTx/>
              <a:buChar char="-"/>
            </a:pPr>
            <a:r>
              <a:rPr lang="es-419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Dividir a la mitad el puntaje de todos los jugadores cuyo puntaje esté entre 1600 y 2000</a:t>
            </a:r>
            <a:endParaRPr lang="es-419" sz="2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986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Quattrocento Sans"/>
              <a:buNone/>
            </a:pPr>
            <a:r>
              <a:rPr lang="es-AR" sz="440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Objetivos del Módulo</a:t>
            </a:r>
            <a:endParaRPr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52199" y="1479076"/>
            <a:ext cx="10444163" cy="400725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419" altLang="es-AR" sz="2800" dirty="0"/>
              <a:t>Comprender qué es SQL </a:t>
            </a:r>
            <a:endParaRPr lang="es-AR" altLang="es-AR" sz="2800" dirty="0"/>
          </a:p>
          <a:p>
            <a:pPr marL="514350" indent="-514350">
              <a:buFont typeface="+mj-lt"/>
              <a:buAutoNum type="arabicPeriod"/>
            </a:pPr>
            <a:r>
              <a:rPr lang="es-AR" altLang="es-AR" sz="2800" dirty="0"/>
              <a:t>Aprender a realizar modelado de datos</a:t>
            </a:r>
          </a:p>
          <a:p>
            <a:pPr marL="514350" indent="-514350">
              <a:buFont typeface="+mj-lt"/>
              <a:buAutoNum type="arabicPeriod"/>
            </a:pPr>
            <a:r>
              <a:rPr lang="es-AR" altLang="es-AR" sz="2800" dirty="0"/>
              <a:t>Entender por qué es importante en el Proceso de Desarrollo de Software</a:t>
            </a:r>
          </a:p>
          <a:p>
            <a:pPr marL="514350" indent="-514350">
              <a:buFont typeface="+mj-lt"/>
              <a:buAutoNum type="arabicPeriod"/>
            </a:pPr>
            <a:r>
              <a:rPr lang="es-AR" altLang="es-AR" sz="2800" dirty="0"/>
              <a:t>Poder realizar consultas </a:t>
            </a:r>
          </a:p>
          <a:p>
            <a:pPr marL="514350" indent="-514350">
              <a:buFont typeface="+mj-lt"/>
              <a:buAutoNum type="arabicPeriod"/>
            </a:pPr>
            <a:r>
              <a:rPr lang="es-419" altLang="es-AR" sz="2800" dirty="0"/>
              <a:t>Entender el concepto de ORM y cómo se puede utilizar.</a:t>
            </a:r>
            <a:endParaRPr lang="es-AR" altLang="es-AR" sz="2800" dirty="0"/>
          </a:p>
          <a:p>
            <a:pPr marL="0" indent="0">
              <a:buNone/>
            </a:pPr>
            <a:endParaRPr lang="es-AR" altLang="es-AR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s-AR" altLang="es-AR" sz="2800" b="1" dirty="0"/>
              <a:t>Ejercitar</a:t>
            </a:r>
            <a:r>
              <a:rPr lang="es-AR" altLang="es-AR" sz="2800" dirty="0"/>
              <a:t> los diferentes conceptos que se verán en el transcurso del día.</a:t>
            </a:r>
          </a:p>
        </p:txBody>
      </p:sp>
    </p:spTree>
    <p:extLst>
      <p:ext uri="{BB962C8B-B14F-4D97-AF65-F5344CB8AC3E}">
        <p14:creationId xmlns:p14="http://schemas.microsoft.com/office/powerpoint/2010/main" val="22655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0" y="2787445"/>
            <a:ext cx="12192000" cy="80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4400" b="1" dirty="0"/>
              <a:t>BREAK</a:t>
            </a:r>
            <a:endParaRPr lang="es-AR" sz="2800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</p:spTree>
    <p:extLst>
      <p:ext uri="{BB962C8B-B14F-4D97-AF65-F5344CB8AC3E}">
        <p14:creationId xmlns:p14="http://schemas.microsoft.com/office/powerpoint/2010/main" val="254255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4468" y="1162353"/>
            <a:ext cx="11596766" cy="803297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419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ORM</a:t>
            </a:r>
            <a:endParaRPr lang="es-AR" sz="5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44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ORM (I)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0"/>
            <a:ext cx="9442938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Conceptos a tener en cuenta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u="sng" dirty="0"/>
              <a:t>Modelo de Objetos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dirty="0"/>
              <a:t>Objetos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dirty="0"/>
              <a:t>Propiedades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dirty="0"/>
              <a:t>Agregación, Composición, Herencia.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u="sng" dirty="0"/>
              <a:t>Modelo Relacional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dirty="0"/>
              <a:t>Tablas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dirty="0"/>
              <a:t>Campos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dirty="0"/>
              <a:t>Registros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dirty="0"/>
              <a:t>Relaciones por </a:t>
            </a:r>
            <a:r>
              <a:rPr lang="es-419" sz="2446" dirty="0" err="1"/>
              <a:t>Foreign</a:t>
            </a:r>
            <a:r>
              <a:rPr lang="es-419" sz="2446" dirty="0"/>
              <a:t> </a:t>
            </a:r>
            <a:r>
              <a:rPr lang="es-419" sz="2446" dirty="0" err="1"/>
              <a:t>Keys</a:t>
            </a:r>
            <a:endParaRPr lang="es-419" sz="2446"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800" b="1"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927" y="1562100"/>
            <a:ext cx="1796375" cy="23499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402" y="4521940"/>
            <a:ext cx="1307423" cy="183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6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ORM (II)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3" y="1447800"/>
            <a:ext cx="5985362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¿Qué es un </a:t>
            </a:r>
            <a:r>
              <a:rPr lang="es-419" sz="2800" b="1" dirty="0" smtClean="0"/>
              <a:t>ORM (</a:t>
            </a:r>
            <a:r>
              <a:rPr lang="es-419" sz="2800" b="1" dirty="0" err="1" smtClean="0"/>
              <a:t>Object</a:t>
            </a:r>
            <a:r>
              <a:rPr lang="es-419" sz="2800" b="1" dirty="0" smtClean="0"/>
              <a:t> </a:t>
            </a:r>
            <a:r>
              <a:rPr lang="es-419" sz="2800" b="1" dirty="0" err="1" smtClean="0"/>
              <a:t>Relational</a:t>
            </a:r>
            <a:r>
              <a:rPr lang="es-419" sz="2800" b="1" dirty="0" smtClean="0"/>
              <a:t> </a:t>
            </a:r>
            <a:r>
              <a:rPr lang="es-419" sz="2800" b="1" dirty="0" err="1" smtClean="0"/>
              <a:t>Mapper</a:t>
            </a:r>
            <a:r>
              <a:rPr lang="es-419" sz="2800" b="1" dirty="0" smtClean="0"/>
              <a:t>)?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800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800" dirty="0" smtClean="0"/>
              <a:t>Mapea un </a:t>
            </a:r>
            <a:r>
              <a:rPr lang="es-AR" sz="2800" dirty="0"/>
              <a:t>modelo de objetos  a un modelo relacional</a:t>
            </a:r>
            <a:r>
              <a:rPr lang="es-AR" sz="2800" dirty="0" smtClean="0"/>
              <a:t>.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800" dirty="0" smtClean="0"/>
              <a:t>Mapea un </a:t>
            </a:r>
            <a:r>
              <a:rPr lang="es-AR" sz="2800" dirty="0"/>
              <a:t>conjunto de objetos que </a:t>
            </a:r>
            <a:r>
              <a:rPr lang="es-AR" sz="2800" dirty="0" smtClean="0"/>
              <a:t>se relacionan </a:t>
            </a:r>
            <a:r>
              <a:rPr lang="es-AR" sz="2800" dirty="0"/>
              <a:t>entre </a:t>
            </a:r>
            <a:r>
              <a:rPr lang="es-AR" sz="2800" dirty="0" smtClean="0"/>
              <a:t>sí </a:t>
            </a:r>
            <a:r>
              <a:rPr lang="es-AR" sz="2800" dirty="0"/>
              <a:t>a un conjunto de tablas relacionadas.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120" y="2336415"/>
            <a:ext cx="5510570" cy="282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2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ORM (III)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3" y="984303"/>
            <a:ext cx="6800518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¿Por qué usar un ORM</a:t>
            </a:r>
            <a:r>
              <a:rPr lang="es-419" sz="2800" b="1" dirty="0" smtClean="0"/>
              <a:t>?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800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ü"/>
            </a:pPr>
            <a:r>
              <a:rPr lang="es-AR" sz="2800" dirty="0"/>
              <a:t>Permite modelar con objetos abstrayéndonos del modelo relacional</a:t>
            </a:r>
            <a:r>
              <a:rPr lang="es-AR" sz="2800" dirty="0" smtClean="0"/>
              <a:t>.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ü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ü"/>
            </a:pPr>
            <a:r>
              <a:rPr lang="es-AR" sz="2800" dirty="0"/>
              <a:t>Se reducen los tiempos de desarrollo al no tener que escribir código de base de datos</a:t>
            </a:r>
            <a:r>
              <a:rPr lang="es-AR" sz="2800" dirty="0" smtClean="0"/>
              <a:t>.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ü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ü"/>
            </a:pPr>
            <a:r>
              <a:rPr lang="es-AR" sz="2800" dirty="0"/>
              <a:t>Se manipulan los “datos” como si tuviéramos colecciones de objetos en memoria.</a:t>
            </a:r>
            <a:endParaRPr lang="es-419" sz="2800"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800" b="1" dirty="0"/>
          </a:p>
        </p:txBody>
      </p:sp>
      <p:pic>
        <p:nvPicPr>
          <p:cNvPr id="4" name="Picture 2" descr="Resultado de imagen para or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499" y="1619079"/>
            <a:ext cx="3657600" cy="398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32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ORM </a:t>
            </a: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(IV)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3" y="1283888"/>
            <a:ext cx="6800518" cy="599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 smtClean="0"/>
              <a:t>Algunos cuidados que hay que tener: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800" b="1"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800" b="1" dirty="0" smtClean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8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065" y="1399686"/>
            <a:ext cx="4427034" cy="4427034"/>
          </a:xfrm>
          <a:prstGeom prst="rect">
            <a:avLst/>
          </a:prstGeom>
        </p:spPr>
      </p:pic>
      <p:sp>
        <p:nvSpPr>
          <p:cNvPr id="7" name="Shape 148"/>
          <p:cNvSpPr txBox="1">
            <a:spLocks/>
          </p:cNvSpPr>
          <p:nvPr/>
        </p:nvSpPr>
        <p:spPr>
          <a:xfrm>
            <a:off x="621931" y="2033275"/>
            <a:ext cx="6939982" cy="40594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 smtClean="0"/>
              <a:t>No tenemos control total de las </a:t>
            </a:r>
            <a:r>
              <a:rPr lang="es-419" sz="2800" dirty="0" err="1" smtClean="0"/>
              <a:t>queries</a:t>
            </a:r>
            <a:r>
              <a:rPr lang="es-419" sz="2800" dirty="0" smtClean="0"/>
              <a:t> generadas.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 smtClean="0"/>
              <a:t>Baja performance en consultas complejas</a:t>
            </a: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 smtClean="0"/>
              <a:t>Problemas en el mantenimiento de bases de datos grandes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 smtClean="0"/>
              <a:t>La base de datos queda ligada a la API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 smtClean="0"/>
          </a:p>
        </p:txBody>
      </p:sp>
    </p:spTree>
    <p:extLst>
      <p:ext uri="{BB962C8B-B14F-4D97-AF65-F5344CB8AC3E}">
        <p14:creationId xmlns:p14="http://schemas.microsoft.com/office/powerpoint/2010/main" val="352147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ORM </a:t>
            </a: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(V)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18221" y="1953126"/>
            <a:ext cx="7857250" cy="367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 err="1"/>
              <a:t>Hibernate</a:t>
            </a:r>
            <a:r>
              <a:rPr lang="es-419" sz="2800" b="1" dirty="0"/>
              <a:t>: Características principales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- Desarrollado para Java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 smtClean="0"/>
              <a:t>- </a:t>
            </a:r>
            <a:r>
              <a:rPr lang="es-419" sz="2800" dirty="0"/>
              <a:t>Implementa API Java </a:t>
            </a:r>
            <a:r>
              <a:rPr lang="es-419" sz="2800" dirty="0" err="1"/>
              <a:t>Persistence</a:t>
            </a:r>
            <a:r>
              <a:rPr lang="es-419" sz="2800" dirty="0"/>
              <a:t> (</a:t>
            </a:r>
            <a:r>
              <a:rPr lang="es-419" sz="2800" dirty="0" smtClean="0"/>
              <a:t>JPA)</a:t>
            </a: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- Lenguaje de consulta propio (HQL)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598" y="-19390"/>
            <a:ext cx="3981501" cy="11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0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ORM (</a:t>
            </a: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18220" y="1901192"/>
            <a:ext cx="9964835" cy="323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 smtClean="0"/>
              <a:t>Cómo utilizamos </a:t>
            </a:r>
            <a:r>
              <a:rPr lang="es-419" sz="2800" b="1" dirty="0" err="1" smtClean="0"/>
              <a:t>Hibernate</a:t>
            </a:r>
            <a:r>
              <a:rPr lang="es-419" sz="2800" b="1" dirty="0" smtClean="0"/>
              <a:t> en nuestro proyecto?</a:t>
            </a:r>
            <a:endParaRPr lang="es-419" sz="2800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 smtClean="0"/>
              <a:t>Utilizamos anotaciones que nos provee JPA para definir el modelo de datos</a:t>
            </a: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 smtClean="0"/>
              <a:t>Creamos interfaces que extiendan de </a:t>
            </a:r>
            <a:r>
              <a:rPr lang="es-419" sz="2800" dirty="0" err="1" smtClean="0"/>
              <a:t>JpaRepository</a:t>
            </a:r>
            <a:r>
              <a:rPr lang="es-419" sz="2800" dirty="0" smtClean="0"/>
              <a:t> y que </a:t>
            </a:r>
            <a:r>
              <a:rPr lang="es-419" sz="2800" dirty="0" err="1" smtClean="0"/>
              <a:t>hibernate</a:t>
            </a:r>
            <a:r>
              <a:rPr lang="es-419" sz="2800" dirty="0" smtClean="0"/>
              <a:t> </a:t>
            </a:r>
            <a:r>
              <a:rPr lang="es-419" sz="2800" dirty="0" err="1" smtClean="0"/>
              <a:t>implmentará</a:t>
            </a:r>
            <a:r>
              <a:rPr lang="es-419" sz="2800" dirty="0" smtClean="0"/>
              <a:t> para hacer las consultas a la base</a:t>
            </a:r>
            <a:endParaRPr lang="es-419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598" y="-19390"/>
            <a:ext cx="3981501" cy="11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2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ORM (</a:t>
            </a: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3" y="1447800"/>
            <a:ext cx="10568057" cy="525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Implementación: </a:t>
            </a:r>
            <a:r>
              <a:rPr lang="es-419" sz="2800" b="1" dirty="0" smtClean="0"/>
              <a:t>Ejemplo en el proyecto</a:t>
            </a:r>
            <a:endParaRPr lang="es-419" sz="2800" b="1"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800" b="1"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800" dirty="0"/>
          </a:p>
        </p:txBody>
      </p:sp>
      <p:sp>
        <p:nvSpPr>
          <p:cNvPr id="4" name="Plus 3"/>
          <p:cNvSpPr/>
          <p:nvPr/>
        </p:nvSpPr>
        <p:spPr bwMode="auto">
          <a:xfrm>
            <a:off x="3509674" y="3648997"/>
            <a:ext cx="781665" cy="855406"/>
          </a:xfrm>
          <a:prstGeom prst="mathPlus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AR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Plus 9"/>
          <p:cNvSpPr/>
          <p:nvPr/>
        </p:nvSpPr>
        <p:spPr bwMode="auto">
          <a:xfrm>
            <a:off x="7518004" y="3599861"/>
            <a:ext cx="781665" cy="855406"/>
          </a:xfrm>
          <a:prstGeom prst="mathPlus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AR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209" y="3204162"/>
            <a:ext cx="2828925" cy="1619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4" y="2711126"/>
            <a:ext cx="2515101" cy="25151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578" y="3599861"/>
            <a:ext cx="2657143" cy="73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ORM (</a:t>
            </a: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18221" y="1333882"/>
            <a:ext cx="7857250" cy="533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 smtClean="0"/>
              <a:t>Creamos las entidades de nuestra base:</a:t>
            </a:r>
            <a:endParaRPr lang="es-419" sz="2800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598" y="-19390"/>
            <a:ext cx="3981501" cy="11052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115302"/>
            <a:ext cx="6309787" cy="441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8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Agenda – Por la mañana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519247" y="837999"/>
            <a:ext cx="11151918" cy="585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05971" marR="0" lvl="0" indent="-30597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10:30 </a:t>
            </a: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</a:t>
            </a: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12:00 </a:t>
            </a:r>
            <a:r>
              <a:rPr lang="es-AR" dirty="0" err="1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hs</a:t>
            </a:r>
            <a:endParaRPr lang="es-AR" sz="283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1"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dirty="0"/>
              <a:t>¿Qué es un Sistema de Datos?</a:t>
            </a:r>
          </a:p>
          <a:p>
            <a:pPr lvl="1"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dirty="0"/>
              <a:t>Estructura de almacenamiento de datos</a:t>
            </a:r>
          </a:p>
          <a:p>
            <a:pPr lvl="1"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dirty="0"/>
              <a:t>¿Qué es SQL?</a:t>
            </a:r>
          </a:p>
          <a:p>
            <a:pPr lvl="1"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dirty="0"/>
              <a:t>Modelo Entidad </a:t>
            </a:r>
            <a:r>
              <a:rPr lang="es-AR" dirty="0" smtClean="0"/>
              <a:t>Relación</a:t>
            </a:r>
          </a:p>
          <a:p>
            <a:pPr marL="305971" lvl="1" indent="0">
              <a:spcBef>
                <a:spcPts val="0"/>
              </a:spcBef>
              <a:buClr>
                <a:srgbClr val="595959"/>
              </a:buClr>
              <a:buSzPts val="2547"/>
              <a:buNone/>
            </a:pPr>
            <a:endParaRPr lang="es-AR" sz="2800" dirty="0" smtClean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05971" lvl="1" indent="0">
              <a:spcBef>
                <a:spcPts val="0"/>
              </a:spcBef>
              <a:buClr>
                <a:srgbClr val="595959"/>
              </a:buClr>
              <a:buSzPts val="2547"/>
              <a:buNone/>
            </a:pPr>
            <a:r>
              <a:rPr lang="es-AR" sz="2800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12:00 – 12:15 </a:t>
            </a:r>
            <a:r>
              <a:rPr lang="es-AR" sz="2800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hs</a:t>
            </a:r>
            <a:r>
              <a:rPr lang="es-AR" sz="28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AR" sz="2800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Coffee</a:t>
            </a:r>
            <a:r>
              <a:rPr lang="es-AR" sz="28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AR" sz="2800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Break</a:t>
            </a:r>
            <a:endParaRPr lang="es-AR" sz="28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05971" lvl="1" indent="0">
              <a:spcBef>
                <a:spcPts val="0"/>
              </a:spcBef>
              <a:buClr>
                <a:srgbClr val="595959"/>
              </a:buClr>
              <a:buSzPts val="2547"/>
              <a:buNone/>
            </a:pPr>
            <a:endParaRPr lang="es-AR" dirty="0" smtClean="0"/>
          </a:p>
          <a:p>
            <a:pPr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419" dirty="0" smtClean="0"/>
              <a:t>12:15 -14:00 </a:t>
            </a:r>
            <a:r>
              <a:rPr lang="es-419" dirty="0" err="1" smtClean="0"/>
              <a:t>hs</a:t>
            </a:r>
            <a:endParaRPr lang="es-419" dirty="0" smtClean="0"/>
          </a:p>
          <a:p>
            <a:pPr lvl="1"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dirty="0" smtClean="0"/>
              <a:t>Tipos de dato</a:t>
            </a:r>
          </a:p>
          <a:p>
            <a:pPr lvl="1"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dirty="0" smtClean="0"/>
              <a:t>Sentencias DDL (ejercicio)</a:t>
            </a:r>
          </a:p>
          <a:p>
            <a:pPr lvl="1"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dirty="0" smtClean="0"/>
              <a:t>Restricciones básicas / </a:t>
            </a:r>
            <a:r>
              <a:rPr lang="es-AR" dirty="0" err="1" smtClean="0"/>
              <a:t>Constraints</a:t>
            </a:r>
            <a:r>
              <a:rPr lang="es-AR" dirty="0" smtClean="0"/>
              <a:t> (ejercicio)</a:t>
            </a:r>
          </a:p>
          <a:p>
            <a:pPr lvl="1"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ES" dirty="0">
                <a:sym typeface="Quattrocento Sans"/>
              </a:rPr>
              <a:t>Sentencias DML (ejercicio)</a:t>
            </a:r>
          </a:p>
          <a:p>
            <a:pPr marL="305971" marR="0" lvl="0" indent="-305971" algn="l" rtl="0">
              <a:lnSpc>
                <a:spcPct val="150000"/>
              </a:lnSpc>
              <a:spcBef>
                <a:spcPts val="566"/>
              </a:spcBef>
              <a:spcAft>
                <a:spcPts val="0"/>
              </a:spcAft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sz="2830" b="0" i="0" u="none" strike="noStrike" cap="none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14:00 -15:00hs Almuerzo</a:t>
            </a:r>
            <a:endParaRPr lang="es-AR" sz="283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D0D1D3"/>
              </a:clrFrom>
              <a:clrTo>
                <a:srgbClr val="D0D1D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2" t="15051" r="15959" b="21881"/>
          <a:stretch/>
        </p:blipFill>
        <p:spPr>
          <a:xfrm>
            <a:off x="7630160" y="5555835"/>
            <a:ext cx="1197278" cy="12035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160" y="2773178"/>
            <a:ext cx="1055754" cy="10557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38" y="938920"/>
            <a:ext cx="2375080" cy="17813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38" y="3840469"/>
            <a:ext cx="2375080" cy="178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2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ORM </a:t>
            </a: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(IX)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18221" y="1333882"/>
            <a:ext cx="9575090" cy="533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 smtClean="0"/>
              <a:t>Creamos las entidades de nuestra base:</a:t>
            </a:r>
            <a:endParaRPr lang="es-419" sz="2800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598" y="-19390"/>
            <a:ext cx="3981501" cy="11052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86" y="2115302"/>
            <a:ext cx="5777209" cy="412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6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ORM </a:t>
            </a: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(X)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18220" y="1333882"/>
            <a:ext cx="10504481" cy="533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 smtClean="0"/>
              <a:t>Creamos el repositorio correspondiente a la entidad Jugador:</a:t>
            </a:r>
            <a:endParaRPr lang="es-419" sz="2800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598" y="-19390"/>
            <a:ext cx="3981501" cy="11052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30" y="2547813"/>
            <a:ext cx="9202117" cy="305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9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ORM </a:t>
            </a: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</a:t>
            </a: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552198" y="1085891"/>
            <a:ext cx="10504481" cy="533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 smtClean="0"/>
              <a:t>Cómo funciona este repositorio?</a:t>
            </a:r>
            <a:endParaRPr lang="es-419" sz="2800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598" y="-19390"/>
            <a:ext cx="3981501" cy="1105281"/>
          </a:xfrm>
          <a:prstGeom prst="rect">
            <a:avLst/>
          </a:prstGeom>
        </p:spPr>
      </p:pic>
      <p:sp>
        <p:nvSpPr>
          <p:cNvPr id="8" name="Shape 148"/>
          <p:cNvSpPr txBox="1">
            <a:spLocks/>
          </p:cNvSpPr>
          <p:nvPr/>
        </p:nvSpPr>
        <p:spPr>
          <a:xfrm>
            <a:off x="552199" y="1687327"/>
            <a:ext cx="10504481" cy="47580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dirty="0" smtClean="0"/>
              <a:t>Spring Data JPA provee una implementación por defecto para cada método definido en la interfaz JPA, algunos ejemplos son: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Font typeface="Arial"/>
              <a:buNone/>
            </a:pPr>
            <a:endParaRPr lang="es-419" sz="2800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  <a:buFontTx/>
              <a:buChar char="-"/>
            </a:pPr>
            <a:r>
              <a:rPr lang="es-419" sz="2800" dirty="0" err="1" smtClean="0"/>
              <a:t>findAll</a:t>
            </a:r>
            <a:r>
              <a:rPr lang="es-419" sz="2800" dirty="0" smtClean="0"/>
              <a:t>(): Equivalente a hacer un SELECT de todos los elementos.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  <a:buFontTx/>
              <a:buChar char="-"/>
            </a:pPr>
            <a:endParaRPr lang="es-419" sz="2800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  <a:buFontTx/>
              <a:buChar char="-"/>
            </a:pPr>
            <a:r>
              <a:rPr lang="es-419" sz="2800" dirty="0" err="1" smtClean="0"/>
              <a:t>findById</a:t>
            </a:r>
            <a:r>
              <a:rPr lang="es-419" sz="2800" dirty="0" smtClean="0"/>
              <a:t>(id): Hace un SELECT buscando el registro con ese id.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  <a:buFontTx/>
              <a:buChar char="-"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  <a:buFontTx/>
              <a:buChar char="-"/>
            </a:pPr>
            <a:r>
              <a:rPr lang="es-419" sz="2800" dirty="0" err="1" smtClean="0"/>
              <a:t>save</a:t>
            </a:r>
            <a:r>
              <a:rPr lang="es-419" sz="2800" dirty="0" smtClean="0"/>
              <a:t>(objeto): Permite hacer un INSERT de un objeto a la tabla.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  <a:buFontTx/>
              <a:buChar char="-"/>
            </a:pPr>
            <a:endParaRPr lang="es-419" sz="2800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  <a:buFontTx/>
              <a:buChar char="-"/>
            </a:pPr>
            <a:r>
              <a:rPr lang="es-419" sz="2800" dirty="0" err="1" smtClean="0"/>
              <a:t>deleteById</a:t>
            </a:r>
            <a:r>
              <a:rPr lang="es-419" sz="2800" dirty="0" smtClean="0"/>
              <a:t>(id): Hace un DELETE del registro con ese id.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  <a:buFontTx/>
              <a:buChar char="-"/>
            </a:pPr>
            <a:endParaRPr lang="es-419" sz="2800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  <a:buFontTx/>
              <a:buChar char="-"/>
            </a:pPr>
            <a:endParaRPr lang="es-419" sz="2800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  <a:buFontTx/>
              <a:buChar char="-"/>
            </a:pPr>
            <a:endParaRPr lang="es-419" sz="2800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</p:txBody>
      </p:sp>
    </p:spTree>
    <p:extLst>
      <p:ext uri="{BB962C8B-B14F-4D97-AF65-F5344CB8AC3E}">
        <p14:creationId xmlns:p14="http://schemas.microsoft.com/office/powerpoint/2010/main" val="129523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ORM </a:t>
            </a: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(XII)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18220" y="1333882"/>
            <a:ext cx="10504481" cy="533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 smtClean="0"/>
              <a:t>Ejemplo usando </a:t>
            </a:r>
            <a:r>
              <a:rPr lang="es-419" sz="2800" b="1" dirty="0" err="1" smtClean="0"/>
              <a:t>findById</a:t>
            </a:r>
            <a:r>
              <a:rPr lang="es-419" sz="2800" b="1" dirty="0" smtClean="0"/>
              <a:t>(id):</a:t>
            </a:r>
            <a:endParaRPr lang="es-419" sz="2800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598" y="-19390"/>
            <a:ext cx="3981501" cy="11052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51" y="2252168"/>
            <a:ext cx="8888817" cy="1128341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 bwMode="auto">
          <a:xfrm>
            <a:off x="2632364" y="2685839"/>
            <a:ext cx="2660072" cy="235527"/>
          </a:xfrm>
          <a:prstGeom prst="round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AR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Shape 148"/>
          <p:cNvSpPr txBox="1">
            <a:spLocks/>
          </p:cNvSpPr>
          <p:nvPr/>
        </p:nvSpPr>
        <p:spPr>
          <a:xfrm>
            <a:off x="618220" y="3739894"/>
            <a:ext cx="10504481" cy="53342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 smtClean="0"/>
              <a:t>Ejemplo usando </a:t>
            </a:r>
            <a:r>
              <a:rPr lang="es-419" sz="2800" b="1" dirty="0" err="1" smtClean="0"/>
              <a:t>save</a:t>
            </a:r>
            <a:r>
              <a:rPr lang="es-419" sz="2800" b="1" dirty="0" smtClean="0"/>
              <a:t>(entidad):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50" y="4353515"/>
            <a:ext cx="8078167" cy="154736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 bwMode="auto">
          <a:xfrm>
            <a:off x="4779818" y="5389418"/>
            <a:ext cx="4710546" cy="304800"/>
          </a:xfrm>
          <a:prstGeom prst="round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AR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6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13958" y="314146"/>
            <a:ext cx="1812612" cy="10464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419" sz="4400" spc="-89" dirty="0">
                <a:ln w="3175">
                  <a:noFill/>
                </a:ln>
                <a:solidFill>
                  <a:srgbClr val="595959"/>
                </a:solidFill>
                <a:latin typeface="Quattrocento Sans"/>
              </a:rPr>
              <a:t>Ejercicio</a:t>
            </a:r>
          </a:p>
          <a:p>
            <a:endParaRPr lang="es-419" sz="2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CCEA05-4FD3-4D16-94B7-AABC0A8C3A1F}"/>
              </a:ext>
            </a:extLst>
          </p:cNvPr>
          <p:cNvSpPr/>
          <p:nvPr/>
        </p:nvSpPr>
        <p:spPr>
          <a:xfrm>
            <a:off x="513954" y="1652364"/>
            <a:ext cx="105921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- </a:t>
            </a:r>
            <a:r>
              <a:rPr lang="es-419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Crear en el proyecto de tenis la clase </a:t>
            </a:r>
            <a:r>
              <a:rPr lang="es-419" sz="24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PartidoRepository</a:t>
            </a:r>
            <a:r>
              <a:rPr lang="es-419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 que implemente </a:t>
            </a:r>
            <a:r>
              <a:rPr lang="es-419" sz="24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JpaRepository</a:t>
            </a:r>
            <a:endParaRPr lang="es-AR" sz="2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CEA05-4FD3-4D16-94B7-AABC0A8C3A1F}"/>
              </a:ext>
            </a:extLst>
          </p:cNvPr>
          <p:cNvSpPr/>
          <p:nvPr/>
        </p:nvSpPr>
        <p:spPr>
          <a:xfrm>
            <a:off x="514423" y="2838119"/>
            <a:ext cx="105921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- </a:t>
            </a:r>
            <a:r>
              <a:rPr lang="es-419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Agregarle a la clase Partido.java las anotaciones necesarias para que sea representado como una entidad en la base de datos.</a:t>
            </a:r>
            <a:endParaRPr lang="es-AR" sz="2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CCEA05-4FD3-4D16-94B7-AABC0A8C3A1F}"/>
              </a:ext>
            </a:extLst>
          </p:cNvPr>
          <p:cNvSpPr/>
          <p:nvPr/>
        </p:nvSpPr>
        <p:spPr>
          <a:xfrm>
            <a:off x="513954" y="4840297"/>
            <a:ext cx="10592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- NOTA: Usar de ejemplo la entidad Jugador.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CCEA05-4FD3-4D16-94B7-AABC0A8C3A1F}"/>
              </a:ext>
            </a:extLst>
          </p:cNvPr>
          <p:cNvSpPr/>
          <p:nvPr/>
        </p:nvSpPr>
        <p:spPr>
          <a:xfrm>
            <a:off x="513954" y="4023874"/>
            <a:ext cx="10592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- Correr el proyecto y ver que la tabla partido fue creada en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40546208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4468" y="1162353"/>
            <a:ext cx="11596766" cy="803297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419" sz="5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Entity</a:t>
            </a:r>
            <a:r>
              <a:rPr lang="es-419" sz="5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Manager y </a:t>
            </a:r>
            <a:r>
              <a:rPr lang="es-419" sz="5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Criteria</a:t>
            </a:r>
            <a:r>
              <a:rPr lang="es-419" sz="5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419" sz="5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Queries</a:t>
            </a:r>
            <a:endParaRPr lang="es-AR" sz="5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4631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97338"/>
            <a:ext cx="6832013" cy="5435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sz="3200" dirty="0" err="1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Entity</a:t>
            </a:r>
            <a:r>
              <a:rPr lang="es-AR" sz="3200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Manager y </a:t>
            </a:r>
            <a:r>
              <a:rPr lang="es-AR" sz="3200" dirty="0" err="1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Criteria</a:t>
            </a:r>
            <a:r>
              <a:rPr lang="es-AR" sz="3200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AR" sz="3200" dirty="0" err="1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Queries</a:t>
            </a:r>
            <a:r>
              <a:rPr lang="es-AR" sz="3200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(I)</a:t>
            </a:r>
            <a:endParaRPr sz="32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552198" y="1019079"/>
            <a:ext cx="10504481" cy="533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 smtClean="0"/>
              <a:t>Cómo Agregamos nuestros propios métodos de persistencia?</a:t>
            </a:r>
            <a:endParaRPr lang="es-419" sz="2800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598" y="-19390"/>
            <a:ext cx="3981501" cy="1105281"/>
          </a:xfrm>
          <a:prstGeom prst="rect">
            <a:avLst/>
          </a:prstGeom>
        </p:spPr>
      </p:pic>
      <p:sp>
        <p:nvSpPr>
          <p:cNvPr id="8" name="Shape 148"/>
          <p:cNvSpPr txBox="1">
            <a:spLocks/>
          </p:cNvSpPr>
          <p:nvPr/>
        </p:nvSpPr>
        <p:spPr>
          <a:xfrm>
            <a:off x="552199" y="1603299"/>
            <a:ext cx="10368843" cy="4286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dirty="0" smtClean="0"/>
              <a:t>Podemos utilizar las API </a:t>
            </a:r>
            <a:r>
              <a:rPr lang="es-419" sz="2800" dirty="0" err="1" smtClean="0"/>
              <a:t>EntityManager</a:t>
            </a:r>
            <a:r>
              <a:rPr lang="es-419" sz="2800" dirty="0" smtClean="0"/>
              <a:t> junto con la API </a:t>
            </a:r>
            <a:r>
              <a:rPr lang="es-419" sz="2800" dirty="0" err="1" smtClean="0"/>
              <a:t>Criteria</a:t>
            </a:r>
            <a:endParaRPr lang="es-419" sz="2800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  <a:buFontTx/>
              <a:buChar char="-"/>
            </a:pPr>
            <a:endParaRPr lang="es-419" sz="2800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  <a:buFontTx/>
              <a:buChar char="-"/>
            </a:pPr>
            <a:endParaRPr lang="es-419" sz="2800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98" y="2284232"/>
            <a:ext cx="4485628" cy="26155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433" y="2284232"/>
            <a:ext cx="5691049" cy="2629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316" y="5091743"/>
            <a:ext cx="8478244" cy="16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3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552198" y="1019079"/>
            <a:ext cx="10504481" cy="533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 smtClean="0"/>
              <a:t>Ejemplo SELECT con WHERE</a:t>
            </a:r>
            <a:endParaRPr lang="es-419" sz="2800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598" y="-19390"/>
            <a:ext cx="3981501" cy="1105281"/>
          </a:xfrm>
          <a:prstGeom prst="rect">
            <a:avLst/>
          </a:prstGeom>
        </p:spPr>
      </p:pic>
      <p:sp>
        <p:nvSpPr>
          <p:cNvPr id="10" name="Shape 148"/>
          <p:cNvSpPr txBox="1">
            <a:spLocks/>
          </p:cNvSpPr>
          <p:nvPr/>
        </p:nvSpPr>
        <p:spPr>
          <a:xfrm>
            <a:off x="552199" y="1813299"/>
            <a:ext cx="4695538" cy="53342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Font typeface="Arial"/>
              <a:buNone/>
            </a:pPr>
            <a:r>
              <a:rPr lang="es-419" sz="2000" b="1" i="1" dirty="0" smtClean="0"/>
              <a:t>Con </a:t>
            </a:r>
            <a:r>
              <a:rPr lang="es-419" sz="2000" b="1" i="1" dirty="0" err="1" smtClean="0"/>
              <a:t>Criteria</a:t>
            </a:r>
            <a:r>
              <a:rPr lang="es-419" sz="2000" b="1" i="1" dirty="0" smtClean="0"/>
              <a:t>: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</p:txBody>
      </p:sp>
      <p:sp>
        <p:nvSpPr>
          <p:cNvPr id="11" name="Shape 148"/>
          <p:cNvSpPr txBox="1">
            <a:spLocks/>
          </p:cNvSpPr>
          <p:nvPr/>
        </p:nvSpPr>
        <p:spPr>
          <a:xfrm>
            <a:off x="552198" y="4612781"/>
            <a:ext cx="4695538" cy="4077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Font typeface="Arial"/>
              <a:buNone/>
            </a:pPr>
            <a:r>
              <a:rPr lang="es-419" sz="2000" b="1" i="1" dirty="0" smtClean="0"/>
              <a:t>Sin </a:t>
            </a:r>
            <a:r>
              <a:rPr lang="es-419" sz="2000" b="1" i="1" dirty="0" err="1" smtClean="0"/>
              <a:t>Criteria</a:t>
            </a:r>
            <a:r>
              <a:rPr lang="es-419" sz="2000" b="1" i="1" dirty="0" smtClean="0"/>
              <a:t>: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47" y="2405605"/>
            <a:ext cx="8068801" cy="19243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47" y="5161799"/>
            <a:ext cx="8068801" cy="1238423"/>
          </a:xfrm>
          <a:prstGeom prst="rect">
            <a:avLst/>
          </a:prstGeom>
        </p:spPr>
      </p:pic>
      <p:sp>
        <p:nvSpPr>
          <p:cNvPr id="18" name="Shape 147"/>
          <p:cNvSpPr txBox="1">
            <a:spLocks noGrp="1"/>
          </p:cNvSpPr>
          <p:nvPr>
            <p:ph type="title"/>
          </p:nvPr>
        </p:nvSpPr>
        <p:spPr>
          <a:xfrm>
            <a:off x="552199" y="297338"/>
            <a:ext cx="6832013" cy="5435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sz="3200" dirty="0" err="1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Entity</a:t>
            </a:r>
            <a:r>
              <a:rPr lang="es-AR" sz="3200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Manager y </a:t>
            </a:r>
            <a:r>
              <a:rPr lang="es-AR" sz="3200" dirty="0" err="1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Criteria</a:t>
            </a:r>
            <a:r>
              <a:rPr lang="es-AR" sz="3200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AR" sz="3200" dirty="0" err="1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Queries</a:t>
            </a:r>
            <a:r>
              <a:rPr lang="es-AR" sz="3200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(II)</a:t>
            </a:r>
            <a:endParaRPr sz="32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3427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552198" y="1019079"/>
            <a:ext cx="10504481" cy="533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 smtClean="0"/>
              <a:t>Ejemplo DELETE</a:t>
            </a:r>
            <a:endParaRPr lang="es-419" sz="2800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598" y="-19390"/>
            <a:ext cx="3981501" cy="1105281"/>
          </a:xfrm>
          <a:prstGeom prst="rect">
            <a:avLst/>
          </a:prstGeom>
        </p:spPr>
      </p:pic>
      <p:sp>
        <p:nvSpPr>
          <p:cNvPr id="10" name="Shape 148"/>
          <p:cNvSpPr txBox="1">
            <a:spLocks/>
          </p:cNvSpPr>
          <p:nvPr/>
        </p:nvSpPr>
        <p:spPr>
          <a:xfrm>
            <a:off x="552199" y="1776371"/>
            <a:ext cx="4695538" cy="53342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Font typeface="Arial"/>
              <a:buNone/>
            </a:pPr>
            <a:r>
              <a:rPr lang="es-419" sz="2000" b="1" i="1" dirty="0" smtClean="0"/>
              <a:t>Con </a:t>
            </a:r>
            <a:r>
              <a:rPr lang="es-419" sz="2000" b="1" i="1" dirty="0" err="1" smtClean="0"/>
              <a:t>Criteria</a:t>
            </a:r>
            <a:r>
              <a:rPr lang="es-419" sz="2000" b="1" i="1" dirty="0" smtClean="0"/>
              <a:t>: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</p:txBody>
      </p:sp>
      <p:sp>
        <p:nvSpPr>
          <p:cNvPr id="11" name="Shape 148"/>
          <p:cNvSpPr txBox="1">
            <a:spLocks/>
          </p:cNvSpPr>
          <p:nvPr/>
        </p:nvSpPr>
        <p:spPr>
          <a:xfrm>
            <a:off x="552198" y="4612781"/>
            <a:ext cx="4695538" cy="4077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Font typeface="Arial"/>
              <a:buNone/>
            </a:pPr>
            <a:r>
              <a:rPr lang="es-419" sz="2000" b="1" i="1" dirty="0" smtClean="0"/>
              <a:t>Sin </a:t>
            </a:r>
            <a:r>
              <a:rPr lang="es-419" sz="2000" b="1" i="1" dirty="0" err="1" smtClean="0"/>
              <a:t>Criteria</a:t>
            </a:r>
            <a:r>
              <a:rPr lang="es-419" sz="2000" b="1" i="1" dirty="0" smtClean="0"/>
              <a:t>: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091" y="2443096"/>
            <a:ext cx="8270694" cy="20363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415" y="5074431"/>
            <a:ext cx="6032003" cy="1327727"/>
          </a:xfrm>
          <a:prstGeom prst="rect">
            <a:avLst/>
          </a:prstGeom>
        </p:spPr>
      </p:pic>
      <p:sp>
        <p:nvSpPr>
          <p:cNvPr id="12" name="Shape 147"/>
          <p:cNvSpPr txBox="1">
            <a:spLocks noGrp="1"/>
          </p:cNvSpPr>
          <p:nvPr>
            <p:ph type="title"/>
          </p:nvPr>
        </p:nvSpPr>
        <p:spPr>
          <a:xfrm>
            <a:off x="552199" y="297338"/>
            <a:ext cx="6832013" cy="5435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sz="3200" dirty="0" err="1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Entity</a:t>
            </a:r>
            <a:r>
              <a:rPr lang="es-AR" sz="3200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Manager y </a:t>
            </a:r>
            <a:r>
              <a:rPr lang="es-AR" sz="3200" dirty="0" err="1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Criteria</a:t>
            </a:r>
            <a:r>
              <a:rPr lang="es-AR" sz="3200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AR" sz="3200" dirty="0" err="1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Queries</a:t>
            </a:r>
            <a:r>
              <a:rPr lang="es-AR" sz="3200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(III)</a:t>
            </a:r>
            <a:endParaRPr sz="32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15420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552198" y="1019079"/>
            <a:ext cx="10504481" cy="533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 smtClean="0"/>
              <a:t>Ejemplo UPDATE</a:t>
            </a:r>
            <a:endParaRPr lang="es-419" sz="2800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598" y="-19390"/>
            <a:ext cx="3981501" cy="1105281"/>
          </a:xfrm>
          <a:prstGeom prst="rect">
            <a:avLst/>
          </a:prstGeom>
        </p:spPr>
      </p:pic>
      <p:sp>
        <p:nvSpPr>
          <p:cNvPr id="10" name="Shape 148"/>
          <p:cNvSpPr txBox="1">
            <a:spLocks/>
          </p:cNvSpPr>
          <p:nvPr/>
        </p:nvSpPr>
        <p:spPr>
          <a:xfrm>
            <a:off x="552198" y="1730737"/>
            <a:ext cx="4695538" cy="53342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Font typeface="Arial"/>
              <a:buNone/>
            </a:pPr>
            <a:r>
              <a:rPr lang="es-419" sz="2000" b="1" i="1" dirty="0" smtClean="0"/>
              <a:t>Con </a:t>
            </a:r>
            <a:r>
              <a:rPr lang="es-419" sz="2000" b="1" i="1" dirty="0" err="1" smtClean="0"/>
              <a:t>Criteria</a:t>
            </a:r>
            <a:r>
              <a:rPr lang="es-419" sz="2000" b="1" i="1" dirty="0" smtClean="0"/>
              <a:t>: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</p:txBody>
      </p:sp>
      <p:sp>
        <p:nvSpPr>
          <p:cNvPr id="11" name="Shape 148"/>
          <p:cNvSpPr txBox="1">
            <a:spLocks/>
          </p:cNvSpPr>
          <p:nvPr/>
        </p:nvSpPr>
        <p:spPr>
          <a:xfrm>
            <a:off x="552198" y="4612781"/>
            <a:ext cx="4695538" cy="4077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Font typeface="Arial"/>
              <a:buNone/>
            </a:pPr>
            <a:r>
              <a:rPr lang="es-419" sz="2000" b="1" i="1" dirty="0" smtClean="0"/>
              <a:t>Sin </a:t>
            </a:r>
            <a:r>
              <a:rPr lang="es-419" sz="2000" b="1" i="1" dirty="0" err="1" smtClean="0"/>
              <a:t>Criteria</a:t>
            </a:r>
            <a:r>
              <a:rPr lang="es-419" sz="2000" b="1" i="1" dirty="0" smtClean="0"/>
              <a:t>: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778" y="2318431"/>
            <a:ext cx="8108830" cy="2148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643" y="5020574"/>
            <a:ext cx="6725589" cy="1600423"/>
          </a:xfrm>
          <a:prstGeom prst="rect">
            <a:avLst/>
          </a:prstGeom>
        </p:spPr>
      </p:pic>
      <p:sp>
        <p:nvSpPr>
          <p:cNvPr id="12" name="Shape 147"/>
          <p:cNvSpPr txBox="1">
            <a:spLocks noGrp="1"/>
          </p:cNvSpPr>
          <p:nvPr>
            <p:ph type="title"/>
          </p:nvPr>
        </p:nvSpPr>
        <p:spPr>
          <a:xfrm>
            <a:off x="552199" y="297338"/>
            <a:ext cx="6832013" cy="5435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sz="3200" dirty="0" err="1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Entity</a:t>
            </a:r>
            <a:r>
              <a:rPr lang="es-AR" sz="3200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Manager y </a:t>
            </a:r>
            <a:r>
              <a:rPr lang="es-AR" sz="3200" dirty="0" err="1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Criteria</a:t>
            </a:r>
            <a:r>
              <a:rPr lang="es-AR" sz="3200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AR" sz="3200" dirty="0" err="1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Queries</a:t>
            </a:r>
            <a:r>
              <a:rPr lang="es-AR" sz="3200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(IV)</a:t>
            </a:r>
            <a:endParaRPr sz="32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07925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Agenda – Por la tarde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519247" y="837999"/>
            <a:ext cx="11151918" cy="583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566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15:00 - 16:30 </a:t>
            </a:r>
            <a:r>
              <a:rPr lang="es-AR" dirty="0" err="1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hs</a:t>
            </a:r>
            <a:endParaRPr dirty="0"/>
          </a:p>
          <a:p>
            <a:pPr lvl="1"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ES" dirty="0" smtClean="0">
                <a:sym typeface="Quattrocento Sans"/>
              </a:rPr>
              <a:t>Terminar ejercicios pendientes</a:t>
            </a:r>
          </a:p>
          <a:p>
            <a:pPr lvl="1"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ES" dirty="0" smtClean="0">
                <a:sym typeface="Quattrocento Sans"/>
              </a:rPr>
              <a:t>Operadores (ejercicio)</a:t>
            </a:r>
          </a:p>
          <a:p>
            <a:pPr lvl="1"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ES" dirty="0" err="1" smtClean="0">
                <a:sym typeface="Quattrocento Sans"/>
              </a:rPr>
              <a:t>Select</a:t>
            </a:r>
            <a:r>
              <a:rPr lang="es-ES" dirty="0" smtClean="0">
                <a:sym typeface="Quattrocento Sans"/>
              </a:rPr>
              <a:t> </a:t>
            </a:r>
            <a:r>
              <a:rPr lang="es-ES" dirty="0" err="1" smtClean="0">
                <a:sym typeface="Quattrocento Sans"/>
              </a:rPr>
              <a:t>query</a:t>
            </a:r>
            <a:r>
              <a:rPr lang="es-ES" dirty="0" smtClean="0">
                <a:sym typeface="Quattrocento Sans"/>
              </a:rPr>
              <a:t> (ejercicio)</a:t>
            </a:r>
          </a:p>
          <a:p>
            <a:pPr lvl="1"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endParaRPr lang="es-ES" dirty="0">
              <a:sym typeface="Quattrocento Sans"/>
            </a:endParaRPr>
          </a:p>
          <a:p>
            <a:pPr marL="305971" marR="0" lvl="0" indent="-305971" algn="l" rtl="0">
              <a:lnSpc>
                <a:spcPct val="150000"/>
              </a:lnSpc>
              <a:spcBef>
                <a:spcPts val="566"/>
              </a:spcBef>
              <a:spcAft>
                <a:spcPts val="0"/>
              </a:spcAft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sz="2830" b="0" i="0" u="none" strike="noStrike" cap="none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16:30 - 16:45 </a:t>
            </a:r>
            <a:r>
              <a:rPr lang="es-AR" sz="283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hs </a:t>
            </a:r>
            <a:r>
              <a:rPr lang="es-AR" sz="2830" b="0" i="0" u="none" strike="noStrike" cap="none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Coffee</a:t>
            </a:r>
            <a:r>
              <a:rPr lang="es-AR" sz="283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Break</a:t>
            </a:r>
          </a:p>
          <a:p>
            <a:pPr>
              <a:lnSpc>
                <a:spcPct val="150000"/>
              </a:lnSpc>
              <a:spcBef>
                <a:spcPts val="566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16:45 - 18:15hs</a:t>
            </a:r>
            <a:endParaRPr lang="es-AR" dirty="0"/>
          </a:p>
          <a:p>
            <a:pPr lvl="1">
              <a:spcBef>
                <a:spcPts val="566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ES" dirty="0" err="1" smtClean="0">
                <a:sym typeface="Quattrocento Sans"/>
              </a:rPr>
              <a:t>ORMs</a:t>
            </a:r>
            <a:endParaRPr lang="es-ES" dirty="0" smtClean="0">
              <a:sym typeface="Quattrocento Sans"/>
            </a:endParaRPr>
          </a:p>
          <a:p>
            <a:pPr lvl="1">
              <a:spcBef>
                <a:spcPts val="566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ES" dirty="0" smtClean="0">
                <a:sym typeface="Quattrocento Sans"/>
              </a:rPr>
              <a:t>Ejercicio en el proyecto de tenis</a:t>
            </a:r>
          </a:p>
          <a:p>
            <a:pPr lvl="1">
              <a:spcBef>
                <a:spcPts val="566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ES" dirty="0" err="1" smtClean="0">
                <a:sym typeface="Quattrocento Sans"/>
              </a:rPr>
              <a:t>EntityManager</a:t>
            </a:r>
            <a:r>
              <a:rPr lang="es-ES" dirty="0" smtClean="0">
                <a:sym typeface="Quattrocento Sans"/>
              </a:rPr>
              <a:t> y </a:t>
            </a:r>
            <a:r>
              <a:rPr lang="es-ES" dirty="0" err="1" smtClean="0">
                <a:sym typeface="Quattrocento Sans"/>
              </a:rPr>
              <a:t>Criteria</a:t>
            </a:r>
            <a:r>
              <a:rPr lang="es-ES" dirty="0" smtClean="0">
                <a:sym typeface="Quattrocento Sans"/>
              </a:rPr>
              <a:t> </a:t>
            </a:r>
            <a:r>
              <a:rPr lang="es-ES" dirty="0" err="1" smtClean="0">
                <a:sym typeface="Quattrocento Sans"/>
              </a:rPr>
              <a:t>Queries</a:t>
            </a:r>
            <a:endParaRPr lang="es-ES" dirty="0" smtClean="0">
              <a:sym typeface="Quattrocento Sans"/>
            </a:endParaRPr>
          </a:p>
          <a:p>
            <a:pPr marL="305971" marR="0" lvl="0" indent="-305971" algn="l" rtl="0">
              <a:lnSpc>
                <a:spcPct val="150000"/>
              </a:lnSpc>
              <a:spcBef>
                <a:spcPts val="566"/>
              </a:spcBef>
              <a:spcAft>
                <a:spcPts val="0"/>
              </a:spcAft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sz="2830" b="0" i="0" u="none" strike="noStrike" cap="none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18:15 – 18:30 </a:t>
            </a:r>
            <a:r>
              <a:rPr lang="es-AR" sz="2830" b="0" i="0" u="none" strike="noStrike" cap="none" dirty="0" err="1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hs</a:t>
            </a:r>
            <a:r>
              <a:rPr lang="es-AR" sz="2830" b="0" i="0" u="none" strike="noStrike" cap="none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419" sz="2830" b="0" i="0" u="none" strike="noStrike" cap="none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Actividad de cierre</a:t>
            </a:r>
            <a:endParaRPr dirty="0" smtClean="0"/>
          </a:p>
          <a:p>
            <a:pPr marL="305971" marR="0" lvl="0" indent="-144236" algn="l" rtl="0">
              <a:lnSpc>
                <a:spcPct val="90000"/>
              </a:lnSpc>
              <a:spcBef>
                <a:spcPts val="566"/>
              </a:spcBef>
              <a:spcAft>
                <a:spcPts val="0"/>
              </a:spcAft>
              <a:buClr>
                <a:srgbClr val="595959"/>
              </a:buClr>
              <a:buSzPts val="2547"/>
              <a:buFont typeface="Arial"/>
              <a:buNone/>
            </a:pPr>
            <a:endParaRPr sz="283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976" y="5312745"/>
            <a:ext cx="1823189" cy="13603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516" y="2699808"/>
            <a:ext cx="1055754" cy="10557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201" y="1072873"/>
            <a:ext cx="2375080" cy="17813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93" y="3872999"/>
            <a:ext cx="2375080" cy="178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0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552198" y="1019079"/>
            <a:ext cx="10504481" cy="533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 smtClean="0"/>
              <a:t>Ejemplo INSERT</a:t>
            </a:r>
            <a:endParaRPr lang="es-419" sz="2800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598" y="-19390"/>
            <a:ext cx="3981501" cy="11052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854" y="2464124"/>
            <a:ext cx="5118110" cy="16372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379" y="4655855"/>
            <a:ext cx="6748629" cy="1606320"/>
          </a:xfrm>
          <a:prstGeom prst="rect">
            <a:avLst/>
          </a:prstGeom>
        </p:spPr>
      </p:pic>
      <p:sp>
        <p:nvSpPr>
          <p:cNvPr id="12" name="Shape 148"/>
          <p:cNvSpPr txBox="1">
            <a:spLocks/>
          </p:cNvSpPr>
          <p:nvPr/>
        </p:nvSpPr>
        <p:spPr>
          <a:xfrm>
            <a:off x="704598" y="1704908"/>
            <a:ext cx="8181607" cy="3142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Font typeface="Arial"/>
              <a:buNone/>
            </a:pPr>
            <a:r>
              <a:rPr lang="es-419" sz="2000" b="1" i="1" dirty="0" smtClean="0"/>
              <a:t>Utilizando el método </a:t>
            </a:r>
            <a:r>
              <a:rPr lang="es-419" sz="2000" b="1" i="1" dirty="0" err="1" smtClean="0"/>
              <a:t>persist</a:t>
            </a:r>
            <a:r>
              <a:rPr lang="es-419" sz="2000" b="1" i="1" dirty="0" smtClean="0"/>
              <a:t> del </a:t>
            </a:r>
            <a:r>
              <a:rPr lang="es-419" sz="2000" b="1" i="1" dirty="0" err="1" smtClean="0"/>
              <a:t>EntityManager</a:t>
            </a:r>
            <a:r>
              <a:rPr lang="es-419" sz="2000" b="1" i="1" dirty="0" smtClean="0"/>
              <a:t>: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</p:txBody>
      </p:sp>
      <p:sp>
        <p:nvSpPr>
          <p:cNvPr id="13" name="Shape 148"/>
          <p:cNvSpPr txBox="1">
            <a:spLocks/>
          </p:cNvSpPr>
          <p:nvPr/>
        </p:nvSpPr>
        <p:spPr>
          <a:xfrm>
            <a:off x="704597" y="4177182"/>
            <a:ext cx="8181607" cy="3142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Font typeface="Arial"/>
              <a:buNone/>
            </a:pPr>
            <a:r>
              <a:rPr lang="es-419" sz="2000" b="1" i="1" dirty="0" smtClean="0"/>
              <a:t>Programando la </a:t>
            </a:r>
            <a:r>
              <a:rPr lang="es-419" sz="2000" b="1" i="1" dirty="0" err="1" smtClean="0"/>
              <a:t>query</a:t>
            </a:r>
            <a:r>
              <a:rPr lang="es-419" sz="2000" b="1" i="1" dirty="0" smtClean="0"/>
              <a:t> a mano: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</p:txBody>
      </p:sp>
      <p:sp>
        <p:nvSpPr>
          <p:cNvPr id="14" name="Shape 147"/>
          <p:cNvSpPr txBox="1">
            <a:spLocks noGrp="1"/>
          </p:cNvSpPr>
          <p:nvPr>
            <p:ph type="title"/>
          </p:nvPr>
        </p:nvSpPr>
        <p:spPr>
          <a:xfrm>
            <a:off x="552199" y="297338"/>
            <a:ext cx="6832013" cy="5435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sz="3200" dirty="0" err="1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Entity</a:t>
            </a:r>
            <a:r>
              <a:rPr lang="es-AR" sz="3200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Manager y </a:t>
            </a:r>
            <a:r>
              <a:rPr lang="es-AR" sz="3200" dirty="0" err="1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Criteria</a:t>
            </a:r>
            <a:r>
              <a:rPr lang="es-AR" sz="3200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AR" sz="3200" dirty="0" err="1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Queries</a:t>
            </a:r>
            <a:r>
              <a:rPr lang="es-AR" sz="3200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(V)</a:t>
            </a:r>
            <a:endParaRPr sz="32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12389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18" name="Rectangle 8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</a:pPr>
            <a:r>
              <a:rPr lang="es-AR" altLang="es-AR" dirty="0">
                <a:solidFill>
                  <a:srgbClr val="595959"/>
                </a:solidFill>
                <a:latin typeface="Quattrocento Sans"/>
              </a:rPr>
              <a:t>¿P</a:t>
            </a:r>
            <a:r>
              <a:rPr lang="es-AR" alt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reguntas?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842" y="1391769"/>
            <a:ext cx="7696803" cy="505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0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987675"/>
            <a:ext cx="12192000" cy="664797"/>
          </a:xfrm>
        </p:spPr>
        <p:txBody>
          <a:bodyPr/>
          <a:lstStyle/>
          <a:p>
            <a:pPr algn="ctr"/>
            <a:r>
              <a:rPr lang="es-AR" altLang="es-A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156713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I">
  <a:themeElements>
    <a:clrScheme name="Custom 3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1BC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ocial Workplace" id="{C6563241-F729-4F9B-8DA9-402A955FA37B}" vid="{3E3B0694-6991-4ABE-B2DD-2CB2D8E8DF98}"/>
    </a:ext>
  </a:extLst>
</a:theme>
</file>

<file path=ppt/theme/theme2.xml><?xml version="1.0" encoding="utf-8"?>
<a:theme xmlns:a="http://schemas.openxmlformats.org/drawingml/2006/main" name="Baufest">
  <a:themeElements>
    <a:clrScheme name="Custom 3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1BC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ocial Workplace" id="{C6563241-F729-4F9B-8DA9-402A955FA37B}" vid="{3E3B0694-6991-4ABE-B2DD-2CB2D8E8DF9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/>
    <Synchronization>Asynchronous</Synchronization>
    <Type>10001</Type>
    <SequenceNumber>10000</SequenceNumber>
    <Assembly>Microsoft.RTG.EventReceivers, Version=1.0.0.0, Culture=neutral, PublicKeyToken=12dc7f0b648efec3</Assembly>
    <Class>Microsoft.RTG.EventReceivers.AssetFileEventReceiver</Class>
    <Data/>
    <Filter/>
  </Receiver>
  <Receiver>
    <Name/>
    <Synchronization>Asynchronous</Synchronization>
    <Type>10002</Type>
    <SequenceNumber>10000</SequenceNumber>
    <Assembly>Microsoft.RTG.EventReceivers, Version=1.0.0.0, Culture=neutral, PublicKeyToken=12dc7f0b648efec3</Assembly>
    <Class>Microsoft.RTG.EventReceivers.AssetFileEventReceiver</Class>
    <Data/>
    <Filter/>
  </Receiver>
</spe:Receivers>
</file>

<file path=customXml/item2.xml><?xml version="1.0" encoding="utf-8"?>
<?mso-contentType ?>
<SharedContentType xmlns="Microsoft.SharePoint.Taxonomy.ContentTypeSync" SourceId="e5351508-46ca-4454-b07c-bc767568d5f1" ContentTypeId="0x0101009F858E1B7D9342B795C788B53F54E138" PreviousValue="false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RTG Asset File" ma:contentTypeID="0x0101009F858E1B7D9342B795C788B53F54E1380091B2ACDBF8CC8745AF6BBB268F89ECBF" ma:contentTypeVersion="1" ma:contentTypeDescription="Crear nuevo documento." ma:contentTypeScope="" ma:versionID="b775c03566686602620a201f6744a40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ba8a198e9bb40c3eeca6d0bd4125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50B75D-243C-457B-8958-4F95BD31B0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B7799AE-5935-4791-AB97-7DFEB3E9DB45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2C8098EC-BD0F-4988-8F2F-6892F80F8076}">
  <ds:schemaRefs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0208E0F4-FE14-4B82-B27A-0E40833F27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5.xml><?xml version="1.0" encoding="utf-8"?>
<ds:datastoreItem xmlns:ds="http://schemas.openxmlformats.org/officeDocument/2006/customXml" ds:itemID="{4FA0A707-7857-4B74-A994-42FA3B6A96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77364</TotalTime>
  <Words>5560</Words>
  <Application>Microsoft Office PowerPoint</Application>
  <PresentationFormat>Widescreen</PresentationFormat>
  <Paragraphs>1226</Paragraphs>
  <Slides>92</Slides>
  <Notes>78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92</vt:i4>
      </vt:variant>
    </vt:vector>
  </HeadingPairs>
  <TitlesOfParts>
    <vt:vector size="107" baseType="lpstr">
      <vt:lpstr>Arial</vt:lpstr>
      <vt:lpstr>Avenir 45 Book</vt:lpstr>
      <vt:lpstr>Calibri</vt:lpstr>
      <vt:lpstr>Century Gothic</vt:lpstr>
      <vt:lpstr>Consolas</vt:lpstr>
      <vt:lpstr>Courier New</vt:lpstr>
      <vt:lpstr>Quattrocento Sans</vt:lpstr>
      <vt:lpstr>Segoe UI</vt:lpstr>
      <vt:lpstr>Segoe UI Light</vt:lpstr>
      <vt:lpstr>Segoe UI Semibold</vt:lpstr>
      <vt:lpstr>Times New Roman</vt:lpstr>
      <vt:lpstr>Tw Cen MT</vt:lpstr>
      <vt:lpstr>Wingdings</vt:lpstr>
      <vt:lpstr>PEI</vt:lpstr>
      <vt:lpstr>Baufest</vt:lpstr>
      <vt:lpstr>PowerPoint Presentation</vt:lpstr>
      <vt:lpstr>PowerPoint Presentation</vt:lpstr>
      <vt:lpstr>Sobre el Instructor</vt:lpstr>
      <vt:lpstr>Sobre el Instructor</vt:lpstr>
      <vt:lpstr>Sobre el Instructor</vt:lpstr>
      <vt:lpstr>Sobre el Instructor</vt:lpstr>
      <vt:lpstr>Objetivos del Módulo</vt:lpstr>
      <vt:lpstr>Agenda – Por la mañana</vt:lpstr>
      <vt:lpstr>Agenda – Por la tarde</vt:lpstr>
      <vt:lpstr>PowerPoint Presentation</vt:lpstr>
      <vt:lpstr>¿Qué es un sistema de base de datos? (I)</vt:lpstr>
      <vt:lpstr>PowerPoint Presentation</vt:lpstr>
      <vt:lpstr>Estructura de almacentamiento de datos (I)</vt:lpstr>
      <vt:lpstr>Estructura de almacentamiento de datos (II)</vt:lpstr>
      <vt:lpstr>PowerPoint Presentation</vt:lpstr>
      <vt:lpstr>¿Qué es SQL? </vt:lpstr>
      <vt:lpstr>PowerPoint Presentation</vt:lpstr>
      <vt:lpstr>Sistemas de gestión de bases de datos (I)</vt:lpstr>
      <vt:lpstr>PowerPoint Presentation</vt:lpstr>
      <vt:lpstr>pgAdmin4 (I)</vt:lpstr>
      <vt:lpstr>PowerPoint Presentation</vt:lpstr>
      <vt:lpstr>Modelo Entidad Relación (I)</vt:lpstr>
      <vt:lpstr>Modelo Entidad Relación (II)</vt:lpstr>
      <vt:lpstr>Modelo Entidad Relación (III)</vt:lpstr>
      <vt:lpstr>Modelo Entidad Relación (IV)</vt:lpstr>
      <vt:lpstr>Modelo Entidad Relación (V)</vt:lpstr>
      <vt:lpstr>Modelo Entidad Relación (VI)</vt:lpstr>
      <vt:lpstr>Modelo Entidad Relación (VII)</vt:lpstr>
      <vt:lpstr>Modelo Entidad Relación (VIII)</vt:lpstr>
      <vt:lpstr>Modelo Entidad Relación (IX)</vt:lpstr>
      <vt:lpstr>PowerPoint Presentation</vt:lpstr>
      <vt:lpstr>PowerPoint Presentation</vt:lpstr>
      <vt:lpstr>Tipos de Dato (I)</vt:lpstr>
      <vt:lpstr>PowerPoint Presentation</vt:lpstr>
      <vt:lpstr>Sentencias DDL (I)</vt:lpstr>
      <vt:lpstr>Sentencias DDL (II)</vt:lpstr>
      <vt:lpstr>Sentencias DDL (III)</vt:lpstr>
      <vt:lpstr>Sentencias DDL (IV)</vt:lpstr>
      <vt:lpstr>PowerPoint Presentation</vt:lpstr>
      <vt:lpstr>PowerPoint Presentation</vt:lpstr>
      <vt:lpstr>Restricciones básicas / Constraints (I)</vt:lpstr>
      <vt:lpstr>Restricciones básicas / Constraints (II)</vt:lpstr>
      <vt:lpstr>Restricciones básicas / Constraints (III)</vt:lpstr>
      <vt:lpstr>Restricciones básicas / Constraints (IV)</vt:lpstr>
      <vt:lpstr>PowerPoint Presentation</vt:lpstr>
      <vt:lpstr>PowerPoint Presentation</vt:lpstr>
      <vt:lpstr>Sentencias DML (I)</vt:lpstr>
      <vt:lpstr>Sentencias DML (II)</vt:lpstr>
      <vt:lpstr>Sentencias DML (III)</vt:lpstr>
      <vt:lpstr>Sentencias DML (IV)</vt:lpstr>
      <vt:lpstr>Sentencias DML (V)</vt:lpstr>
      <vt:lpstr>PowerPoint Presentation</vt:lpstr>
      <vt:lpstr>PowerPoint Presentation</vt:lpstr>
      <vt:lpstr>PowerPoint Presentation</vt:lpstr>
      <vt:lpstr>PowerPoint Presentation</vt:lpstr>
      <vt:lpstr>Select Query (I)</vt:lpstr>
      <vt:lpstr>Select Query (II)</vt:lpstr>
      <vt:lpstr>Select Query (III)</vt:lpstr>
      <vt:lpstr>Select Query (IV)</vt:lpstr>
      <vt:lpstr>Select Query (V)</vt:lpstr>
      <vt:lpstr>Select Query (VI)</vt:lpstr>
      <vt:lpstr>Select Query (VII)</vt:lpstr>
      <vt:lpstr>Select Query (VIII)</vt:lpstr>
      <vt:lpstr>PowerPoint Presentation</vt:lpstr>
      <vt:lpstr>PowerPoint Presentation</vt:lpstr>
      <vt:lpstr>Operadores (I)</vt:lpstr>
      <vt:lpstr>Operadores (II)</vt:lpstr>
      <vt:lpstr>Operadores (III)</vt:lpstr>
      <vt:lpstr>PowerPoint Presentation</vt:lpstr>
      <vt:lpstr>PowerPoint Presentation</vt:lpstr>
      <vt:lpstr>PowerPoint Presentation</vt:lpstr>
      <vt:lpstr>ORM (I)</vt:lpstr>
      <vt:lpstr>ORM (II)</vt:lpstr>
      <vt:lpstr>ORM (III)</vt:lpstr>
      <vt:lpstr>ORM (IV)</vt:lpstr>
      <vt:lpstr>ORM (V)</vt:lpstr>
      <vt:lpstr>ORM (VI)</vt:lpstr>
      <vt:lpstr>ORM (VII)</vt:lpstr>
      <vt:lpstr>ORM (VIII)</vt:lpstr>
      <vt:lpstr>ORM (IX)</vt:lpstr>
      <vt:lpstr>ORM (X)</vt:lpstr>
      <vt:lpstr>ORM (XI)</vt:lpstr>
      <vt:lpstr>ORM (XII)</vt:lpstr>
      <vt:lpstr>PowerPoint Presentation</vt:lpstr>
      <vt:lpstr>PowerPoint Presentation</vt:lpstr>
      <vt:lpstr>Entity Manager y Criteria Queries (I)</vt:lpstr>
      <vt:lpstr>Entity Manager y Criteria Queries (II)</vt:lpstr>
      <vt:lpstr>Entity Manager y Criteria Queries (III)</vt:lpstr>
      <vt:lpstr>Entity Manager y Criteria Queries (IV)</vt:lpstr>
      <vt:lpstr>Entity Manager y Criteria Queries (V)</vt:lpstr>
      <vt:lpstr>¿Preguntas?</vt:lpstr>
      <vt:lpstr>¡Muchas Gracias!</vt:lpstr>
    </vt:vector>
  </TitlesOfParts>
  <Company>baufest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PEI</dc:title>
  <dc:creator>fmagallanes</dc:creator>
  <cp:keywords/>
  <dc:description/>
  <cp:lastModifiedBy>Facundo Serna</cp:lastModifiedBy>
  <cp:revision>1765</cp:revision>
  <dcterms:created xsi:type="dcterms:W3CDTF">2013-09-25T20:22:51Z</dcterms:created>
  <dcterms:modified xsi:type="dcterms:W3CDTF">2020-09-17T12:37:41Z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0x0101009F858E1B7D9342B795C788B53F54E1380091B2ACDBF8CC8745AF6BBB268F89ECBF</vt:lpwstr>
  </property>
  <property fmtid="{D5CDD505-2E9C-101B-9397-08002B2CF9AE}" pid="3" name="TaxKeyword">
    <vt:lpwstr>274;#Yammer|11111111-1111-1111-1111-111111111111;#273;#Office 365|11111111-1111-1111-1111-111111111111;#276;#SharePoint|11111111-1111-1111-1111-111111111111</vt:lpwstr>
  </property>
  <property fmtid="{D5CDD505-2E9C-101B-9397-08002B2CF9AE}" pid="4" name="Audiences">
    <vt:lpwstr/>
  </property>
  <property fmtid="{D5CDD505-2E9C-101B-9397-08002B2CF9AE}" pid="5" name="Capabilities">
    <vt:lpwstr/>
  </property>
  <property fmtid="{D5CDD505-2E9C-101B-9397-08002B2CF9AE}" pid="6" name="Region">
    <vt:lpwstr/>
  </property>
  <property fmtid="{D5CDD505-2E9C-101B-9397-08002B2CF9AE}" pid="7" name="Segments">
    <vt:lpwstr/>
  </property>
  <property fmtid="{D5CDD505-2E9C-101B-9397-08002B2CF9AE}" pid="8" name="Confidentiality">
    <vt:lpwstr>21;#Microsoft confidential|461efa83-0283-486a-a8d5-943328f3693f</vt:lpwstr>
  </property>
  <property fmtid="{D5CDD505-2E9C-101B-9397-08002B2CF9AE}" pid="9" name="ActivitiesAndPrograms">
    <vt:lpwstr>12990;#Microsoft product launch campaigns|e634bb7f-b77b-4305-b346-03da1c4c6f6e;#17801;#customer previews|e2bbe8c6-02ca-433d-b282-9f545cdfab07</vt:lpwstr>
  </property>
  <property fmtid="{D5CDD505-2E9C-101B-9397-08002B2CF9AE}" pid="10" name="Partners">
    <vt:lpwstr/>
  </property>
  <property fmtid="{D5CDD505-2E9C-101B-9397-08002B2CF9AE}" pid="11" name="Groups">
    <vt:lpwstr/>
  </property>
  <property fmtid="{D5CDD505-2E9C-101B-9397-08002B2CF9AE}" pid="12" name="Topics">
    <vt:lpwstr/>
  </property>
  <property fmtid="{D5CDD505-2E9C-101B-9397-08002B2CF9AE}" pid="13" name="Industries">
    <vt:lpwstr/>
  </property>
  <property fmtid="{D5CDD505-2E9C-101B-9397-08002B2CF9AE}" pid="14" name="Roles">
    <vt:lpwstr/>
  </property>
  <property fmtid="{D5CDD505-2E9C-101B-9397-08002B2CF9AE}" pid="15" name="SMSGDomain">
    <vt:lpwstr>13357;#Microsoft Office Division|998d7cd0-7f52-4d06-a505-529ce4856340;#12156;#SharePoint Marketing Group|38fce096-29c2-492a-80df-81d2fa31b3d6</vt:lpwstr>
  </property>
  <property fmtid="{D5CDD505-2E9C-101B-9397-08002B2CF9AE}" pid="16" name="Competitors">
    <vt:lpwstr/>
  </property>
  <property fmtid="{D5CDD505-2E9C-101B-9397-08002B2CF9AE}" pid="17" name="BusinessArchitecture">
    <vt:lpwstr/>
  </property>
  <property fmtid="{D5CDD505-2E9C-101B-9397-08002B2CF9AE}" pid="18" name="Products">
    <vt:lpwstr>10899;#Microsoft Office|3a4e9862-cdce-4bdc-8664-91038e3eb1e9;#16039;#Microsoft Office future versions|b77148c7-a73d-44bc-a163-bb7920270559;#14528;#Microsoft SharePoint|58fdf744-ba0b-4be8-990e-0d9024c872fd;#18186;#Microsoft SharePoint Server 2013 (Version)</vt:lpwstr>
  </property>
  <property fmtid="{D5CDD505-2E9C-101B-9397-08002B2CF9AE}" pid="19" name="_dlc_policyId">
    <vt:lpwstr/>
  </property>
  <property fmtid="{D5CDD505-2E9C-101B-9397-08002B2CF9AE}" pid="20" name="ItemRetentionFormula">
    <vt:lpwstr/>
  </property>
  <property fmtid="{D5CDD505-2E9C-101B-9397-08002B2CF9AE}" pid="21" name="ItemType">
    <vt:lpwstr>10070;#presentation slides|3ba3fe7b-e0a0-4921-8b33-d25a05c69d10</vt:lpwstr>
  </property>
  <property fmtid="{D5CDD505-2E9C-101B-9397-08002B2CF9AE}" pid="22" name="LastUpdatedByBatchTagging">
    <vt:bool>false</vt:bool>
  </property>
  <property fmtid="{D5CDD505-2E9C-101B-9397-08002B2CF9AE}" pid="23" name="Languages">
    <vt:lpwstr/>
  </property>
  <property fmtid="{D5CDD505-2E9C-101B-9397-08002B2CF9AE}" pid="24" name="_dlc_DocIdItemGuid">
    <vt:lpwstr>1a6e5196-2108-4f34-a645-44c6da67e10a</vt:lpwstr>
  </property>
  <property fmtid="{D5CDD505-2E9C-101B-9397-08002B2CF9AE}" pid="25" name="WorkflowCreationPath">
    <vt:lpwstr>d3765c0c-e2b5-4307-934b-d5d862e93ab3,3;d3765c0c-e2b5-4307-934b-d5d862e93ab3,3;</vt:lpwstr>
  </property>
  <property fmtid="{D5CDD505-2E9C-101B-9397-08002B2CF9AE}" pid="26" name="IsMyDocuments">
    <vt:bool>true</vt:bool>
  </property>
  <property fmtid="{D5CDD505-2E9C-101B-9397-08002B2CF9AE}" pid="27" name="WorkflowChangePath">
    <vt:lpwstr>d3765c0c-e2b5-4307-934b-d5d862e93ab3,4;d3765c0c-e2b5-4307-934b-d5d862e93ab3,4;d3765c0c-e2b5-4307-934b-d5d862e93ab3,9;d3765c0c-e2b5-4307-934b-d5d862e93ab3,9;d3765c0c-e2b5-4307-934b-d5d862e93ab3,14;d3765c0c-e2b5-4307-934b-d5d862e93ab3,20;</vt:lpwstr>
  </property>
  <property fmtid="{D5CDD505-2E9C-101B-9397-08002B2CF9AE}" pid="28" name="messageframeworktype">
    <vt:lpwstr/>
  </property>
  <property fmtid="{D5CDD505-2E9C-101B-9397-08002B2CF9AE}" pid="29" name="SMSGTags">
    <vt:lpwstr/>
  </property>
  <property fmtid="{D5CDD505-2E9C-101B-9397-08002B2CF9AE}" pid="30" name="EnterpriseDomainTags">
    <vt:lpwstr/>
  </property>
  <property fmtid="{D5CDD505-2E9C-101B-9397-08002B2CF9AE}" pid="31" name="EnterpriseDomainTagsTaxHTField0">
    <vt:lpwstr/>
  </property>
  <property fmtid="{D5CDD505-2E9C-101B-9397-08002B2CF9AE}" pid="32" name="_docset_NoMedatataSyncRequired">
    <vt:lpwstr>False</vt:lpwstr>
  </property>
  <property fmtid="{D5CDD505-2E9C-101B-9397-08002B2CF9AE}" pid="33" name="SMSGTagsTaxHTField0">
    <vt:lpwstr/>
  </property>
  <property fmtid="{D5CDD505-2E9C-101B-9397-08002B2CF9AE}" pid="34" name="TaxCatchAll">
    <vt:lpwstr>11;#Office 365;#3;#Yammer;#14;#SharePoint</vt:lpwstr>
  </property>
  <property fmtid="{D5CDD505-2E9C-101B-9397-08002B2CF9AE}" pid="35" name="TaxKeywordTaxHTField">
    <vt:lpwstr>Office 365|11111111-1111-1111-1111-111111111111;Yammer|11111111-1111-1111-1111-111111111111;SharePoint|11111111-1111-1111-1111-111111111111</vt:lpwstr>
  </property>
</Properties>
</file>