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80" r:id="rId13"/>
    <p:sldId id="268" r:id="rId14"/>
    <p:sldId id="272" r:id="rId15"/>
    <p:sldId id="273" r:id="rId16"/>
    <p:sldId id="269" r:id="rId17"/>
    <p:sldId id="270" r:id="rId18"/>
    <p:sldId id="277" r:id="rId19"/>
    <p:sldId id="271" r:id="rId20"/>
    <p:sldId id="276" r:id="rId21"/>
    <p:sldId id="278" r:id="rId22"/>
    <p:sldId id="279" r:id="rId23"/>
    <p:sldId id="275" r:id="rId24"/>
    <p:sldId id="274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CDC-B8F8-4DED-96CF-2FCC051A96C4}" type="datetimeFigureOut">
              <a:rPr lang="es-ES" smtClean="0"/>
              <a:pPr/>
              <a:t>26/04/2017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2241-B05A-406C-8614-7E500B0901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CDC-B8F8-4DED-96CF-2FCC051A96C4}" type="datetimeFigureOut">
              <a:rPr lang="es-ES" smtClean="0"/>
              <a:pPr/>
              <a:t>26/04/2017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2241-B05A-406C-8614-7E500B0901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CDC-B8F8-4DED-96CF-2FCC051A96C4}" type="datetimeFigureOut">
              <a:rPr lang="es-ES" smtClean="0"/>
              <a:pPr/>
              <a:t>26/04/2017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2241-B05A-406C-8614-7E500B0901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CDC-B8F8-4DED-96CF-2FCC051A96C4}" type="datetimeFigureOut">
              <a:rPr lang="es-ES" smtClean="0"/>
              <a:pPr/>
              <a:t>26/04/2017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2241-B05A-406C-8614-7E500B0901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CDC-B8F8-4DED-96CF-2FCC051A96C4}" type="datetimeFigureOut">
              <a:rPr lang="es-ES" smtClean="0"/>
              <a:pPr/>
              <a:t>26/04/2017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2241-B05A-406C-8614-7E500B0901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CDC-B8F8-4DED-96CF-2FCC051A96C4}" type="datetimeFigureOut">
              <a:rPr lang="es-ES" smtClean="0"/>
              <a:pPr/>
              <a:t>26/04/2017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2241-B05A-406C-8614-7E500B0901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CDC-B8F8-4DED-96CF-2FCC051A96C4}" type="datetimeFigureOut">
              <a:rPr lang="es-ES" smtClean="0"/>
              <a:pPr/>
              <a:t>26/04/2017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2241-B05A-406C-8614-7E500B0901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CDC-B8F8-4DED-96CF-2FCC051A96C4}" type="datetimeFigureOut">
              <a:rPr lang="es-ES" smtClean="0"/>
              <a:pPr/>
              <a:t>26/04/2017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2241-B05A-406C-8614-7E500B0901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CDC-B8F8-4DED-96CF-2FCC051A96C4}" type="datetimeFigureOut">
              <a:rPr lang="es-ES" smtClean="0"/>
              <a:pPr/>
              <a:t>26/04/2017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2241-B05A-406C-8614-7E500B0901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CDC-B8F8-4DED-96CF-2FCC051A96C4}" type="datetimeFigureOut">
              <a:rPr lang="es-ES" smtClean="0"/>
              <a:pPr/>
              <a:t>26/04/2017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2241-B05A-406C-8614-7E500B0901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CDC-B8F8-4DED-96CF-2FCC051A96C4}" type="datetimeFigureOut">
              <a:rPr lang="es-ES" smtClean="0"/>
              <a:pPr/>
              <a:t>26/04/2017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2241-B05A-406C-8614-7E500B0901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8CDC-B8F8-4DED-96CF-2FCC051A96C4}" type="datetimeFigureOut">
              <a:rPr lang="es-ES" smtClean="0"/>
              <a:pPr/>
              <a:t>26/04/2017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D2241-B05A-406C-8614-7E500B0901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m.es/" TargetMode="External"/><Relationship Id="rId2" Type="http://schemas.openxmlformats.org/officeDocument/2006/relationships/hyperlink" Target="http://www.agenciatributaria.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" TargetMode="External"/><Relationship Id="rId2" Type="http://schemas.openxmlformats.org/officeDocument/2006/relationships/hyperlink" Target="https://www.ucm.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genciatributaria.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P4: Buscador de información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Versión 1: estructuras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MAX_STRINGS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MAX_PARES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200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tArrayStrings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MAX_STRINGS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tam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tArrayStrings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datos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tListaCadenas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clave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tListaCadenas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valor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tRegistroIndicePalabras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tRegistroIndicePalabras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tArrayPares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MAX_PARES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tam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tArrayPares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tIndicePalabras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44008" y="1772816"/>
            <a:ext cx="3168352" cy="109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s-ES" dirty="0" smtClean="0"/>
              <a:t>	Módulo </a:t>
            </a:r>
            <a:r>
              <a:rPr lang="es-ES" dirty="0"/>
              <a:t>de listas de cadenas (</a:t>
            </a:r>
            <a:r>
              <a:rPr lang="es-ES" dirty="0" err="1"/>
              <a:t>listacadenas.h</a:t>
            </a:r>
            <a:r>
              <a:rPr lang="es-ES" dirty="0"/>
              <a:t>, listacadenas.cpp</a:t>
            </a:r>
            <a:r>
              <a:rPr lang="es-ES" dirty="0" smtClean="0"/>
              <a:t>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s-ES" sz="2200" dirty="0"/>
          </a:p>
        </p:txBody>
      </p:sp>
      <p:sp>
        <p:nvSpPr>
          <p:cNvPr id="6" name="5 Forma libre"/>
          <p:cNvSpPr/>
          <p:nvPr/>
        </p:nvSpPr>
        <p:spPr>
          <a:xfrm>
            <a:off x="405114" y="1840375"/>
            <a:ext cx="4398380" cy="1597306"/>
          </a:xfrm>
          <a:custGeom>
            <a:avLst/>
            <a:gdLst>
              <a:gd name="connsiteX0" fmla="*/ 3646025 w 4398380"/>
              <a:gd name="connsiteY0" fmla="*/ 104172 h 1597306"/>
              <a:gd name="connsiteX1" fmla="*/ 3646025 w 4398380"/>
              <a:gd name="connsiteY1" fmla="*/ 104172 h 1597306"/>
              <a:gd name="connsiteX2" fmla="*/ 2662177 w 4398380"/>
              <a:gd name="connsiteY2" fmla="*/ 81022 h 1597306"/>
              <a:gd name="connsiteX3" fmla="*/ 2546430 w 4398380"/>
              <a:gd name="connsiteY3" fmla="*/ 57873 h 1597306"/>
              <a:gd name="connsiteX4" fmla="*/ 2395959 w 4398380"/>
              <a:gd name="connsiteY4" fmla="*/ 34724 h 1597306"/>
              <a:gd name="connsiteX5" fmla="*/ 2164466 w 4398380"/>
              <a:gd name="connsiteY5" fmla="*/ 0 h 1597306"/>
              <a:gd name="connsiteX6" fmla="*/ 1516283 w 4398380"/>
              <a:gd name="connsiteY6" fmla="*/ 23149 h 1597306"/>
              <a:gd name="connsiteX7" fmla="*/ 1377387 w 4398380"/>
              <a:gd name="connsiteY7" fmla="*/ 57873 h 1597306"/>
              <a:gd name="connsiteX8" fmla="*/ 1169043 w 4398380"/>
              <a:gd name="connsiteY8" fmla="*/ 81022 h 1597306"/>
              <a:gd name="connsiteX9" fmla="*/ 1088020 w 4398380"/>
              <a:gd name="connsiteY9" fmla="*/ 92597 h 1597306"/>
              <a:gd name="connsiteX10" fmla="*/ 1041721 w 4398380"/>
              <a:gd name="connsiteY10" fmla="*/ 104172 h 1597306"/>
              <a:gd name="connsiteX11" fmla="*/ 972273 w 4398380"/>
              <a:gd name="connsiteY11" fmla="*/ 127321 h 1597306"/>
              <a:gd name="connsiteX12" fmla="*/ 833377 w 4398380"/>
              <a:gd name="connsiteY12" fmla="*/ 138896 h 1597306"/>
              <a:gd name="connsiteX13" fmla="*/ 775504 w 4398380"/>
              <a:gd name="connsiteY13" fmla="*/ 150471 h 1597306"/>
              <a:gd name="connsiteX14" fmla="*/ 740780 w 4398380"/>
              <a:gd name="connsiteY14" fmla="*/ 162045 h 1597306"/>
              <a:gd name="connsiteX15" fmla="*/ 613458 w 4398380"/>
              <a:gd name="connsiteY15" fmla="*/ 185195 h 1597306"/>
              <a:gd name="connsiteX16" fmla="*/ 509286 w 4398380"/>
              <a:gd name="connsiteY16" fmla="*/ 219919 h 1597306"/>
              <a:gd name="connsiteX17" fmla="*/ 474562 w 4398380"/>
              <a:gd name="connsiteY17" fmla="*/ 231493 h 1597306"/>
              <a:gd name="connsiteX18" fmla="*/ 405114 w 4398380"/>
              <a:gd name="connsiteY18" fmla="*/ 266217 h 1597306"/>
              <a:gd name="connsiteX19" fmla="*/ 266218 w 4398380"/>
              <a:gd name="connsiteY19" fmla="*/ 312516 h 1597306"/>
              <a:gd name="connsiteX20" fmla="*/ 185195 w 4398380"/>
              <a:gd name="connsiteY20" fmla="*/ 370390 h 1597306"/>
              <a:gd name="connsiteX21" fmla="*/ 150471 w 4398380"/>
              <a:gd name="connsiteY21" fmla="*/ 381964 h 1597306"/>
              <a:gd name="connsiteX22" fmla="*/ 127321 w 4398380"/>
              <a:gd name="connsiteY22" fmla="*/ 405114 h 1597306"/>
              <a:gd name="connsiteX23" fmla="*/ 57873 w 4398380"/>
              <a:gd name="connsiteY23" fmla="*/ 462987 h 1597306"/>
              <a:gd name="connsiteX24" fmla="*/ 46299 w 4398380"/>
              <a:gd name="connsiteY24" fmla="*/ 497711 h 1597306"/>
              <a:gd name="connsiteX25" fmla="*/ 23149 w 4398380"/>
              <a:gd name="connsiteY25" fmla="*/ 532435 h 1597306"/>
              <a:gd name="connsiteX26" fmla="*/ 11575 w 4398380"/>
              <a:gd name="connsiteY26" fmla="*/ 648182 h 1597306"/>
              <a:gd name="connsiteX27" fmla="*/ 0 w 4398380"/>
              <a:gd name="connsiteY27" fmla="*/ 682906 h 1597306"/>
              <a:gd name="connsiteX28" fmla="*/ 23149 w 4398380"/>
              <a:gd name="connsiteY28" fmla="*/ 960698 h 1597306"/>
              <a:gd name="connsiteX29" fmla="*/ 34724 w 4398380"/>
              <a:gd name="connsiteY29" fmla="*/ 995422 h 1597306"/>
              <a:gd name="connsiteX30" fmla="*/ 81023 w 4398380"/>
              <a:gd name="connsiteY30" fmla="*/ 1053296 h 1597306"/>
              <a:gd name="connsiteX31" fmla="*/ 115747 w 4398380"/>
              <a:gd name="connsiteY31" fmla="*/ 1099595 h 1597306"/>
              <a:gd name="connsiteX32" fmla="*/ 173620 w 4398380"/>
              <a:gd name="connsiteY32" fmla="*/ 1180617 h 1597306"/>
              <a:gd name="connsiteX33" fmla="*/ 231494 w 4398380"/>
              <a:gd name="connsiteY33" fmla="*/ 1238491 h 1597306"/>
              <a:gd name="connsiteX34" fmla="*/ 312516 w 4398380"/>
              <a:gd name="connsiteY34" fmla="*/ 1296364 h 1597306"/>
              <a:gd name="connsiteX35" fmla="*/ 347240 w 4398380"/>
              <a:gd name="connsiteY35" fmla="*/ 1331088 h 1597306"/>
              <a:gd name="connsiteX36" fmla="*/ 405114 w 4398380"/>
              <a:gd name="connsiteY36" fmla="*/ 1354238 h 1597306"/>
              <a:gd name="connsiteX37" fmla="*/ 439838 w 4398380"/>
              <a:gd name="connsiteY37" fmla="*/ 1377387 h 1597306"/>
              <a:gd name="connsiteX38" fmla="*/ 520861 w 4398380"/>
              <a:gd name="connsiteY38" fmla="*/ 1400536 h 1597306"/>
              <a:gd name="connsiteX39" fmla="*/ 648182 w 4398380"/>
              <a:gd name="connsiteY39" fmla="*/ 1458410 h 1597306"/>
              <a:gd name="connsiteX40" fmla="*/ 694481 w 4398380"/>
              <a:gd name="connsiteY40" fmla="*/ 1481559 h 1597306"/>
              <a:gd name="connsiteX41" fmla="*/ 740780 w 4398380"/>
              <a:gd name="connsiteY41" fmla="*/ 1493134 h 1597306"/>
              <a:gd name="connsiteX42" fmla="*/ 810228 w 4398380"/>
              <a:gd name="connsiteY42" fmla="*/ 1527858 h 1597306"/>
              <a:gd name="connsiteX43" fmla="*/ 925975 w 4398380"/>
              <a:gd name="connsiteY43" fmla="*/ 1551007 h 1597306"/>
              <a:gd name="connsiteX44" fmla="*/ 972273 w 4398380"/>
              <a:gd name="connsiteY44" fmla="*/ 1574157 h 1597306"/>
              <a:gd name="connsiteX45" fmla="*/ 1053296 w 4398380"/>
              <a:gd name="connsiteY45" fmla="*/ 1585731 h 1597306"/>
              <a:gd name="connsiteX46" fmla="*/ 1088020 w 4398380"/>
              <a:gd name="connsiteY46" fmla="*/ 1597306 h 1597306"/>
              <a:gd name="connsiteX47" fmla="*/ 2210764 w 4398380"/>
              <a:gd name="connsiteY47" fmla="*/ 1585731 h 1597306"/>
              <a:gd name="connsiteX48" fmla="*/ 2384385 w 4398380"/>
              <a:gd name="connsiteY48" fmla="*/ 1551007 h 1597306"/>
              <a:gd name="connsiteX49" fmla="*/ 2500132 w 4398380"/>
              <a:gd name="connsiteY49" fmla="*/ 1539433 h 1597306"/>
              <a:gd name="connsiteX50" fmla="*/ 2685327 w 4398380"/>
              <a:gd name="connsiteY50" fmla="*/ 1504709 h 1597306"/>
              <a:gd name="connsiteX51" fmla="*/ 3009418 w 4398380"/>
              <a:gd name="connsiteY51" fmla="*/ 1493134 h 1597306"/>
              <a:gd name="connsiteX52" fmla="*/ 3148314 w 4398380"/>
              <a:gd name="connsiteY52" fmla="*/ 1469984 h 1597306"/>
              <a:gd name="connsiteX53" fmla="*/ 3264061 w 4398380"/>
              <a:gd name="connsiteY53" fmla="*/ 1435260 h 1597306"/>
              <a:gd name="connsiteX54" fmla="*/ 3565002 w 4398380"/>
              <a:gd name="connsiteY54" fmla="*/ 1377387 h 1597306"/>
              <a:gd name="connsiteX55" fmla="*/ 3657600 w 4398380"/>
              <a:gd name="connsiteY55" fmla="*/ 1342663 h 1597306"/>
              <a:gd name="connsiteX56" fmla="*/ 3715473 w 4398380"/>
              <a:gd name="connsiteY56" fmla="*/ 1307939 h 1597306"/>
              <a:gd name="connsiteX57" fmla="*/ 3784921 w 4398380"/>
              <a:gd name="connsiteY57" fmla="*/ 1284790 h 1597306"/>
              <a:gd name="connsiteX58" fmla="*/ 3923818 w 4398380"/>
              <a:gd name="connsiteY58" fmla="*/ 1226916 h 1597306"/>
              <a:gd name="connsiteX59" fmla="*/ 4039564 w 4398380"/>
              <a:gd name="connsiteY59" fmla="*/ 1180617 h 1597306"/>
              <a:gd name="connsiteX60" fmla="*/ 4097438 w 4398380"/>
              <a:gd name="connsiteY60" fmla="*/ 1145893 h 1597306"/>
              <a:gd name="connsiteX61" fmla="*/ 4166886 w 4398380"/>
              <a:gd name="connsiteY61" fmla="*/ 1122744 h 1597306"/>
              <a:gd name="connsiteX62" fmla="*/ 4247909 w 4398380"/>
              <a:gd name="connsiteY62" fmla="*/ 1053296 h 1597306"/>
              <a:gd name="connsiteX63" fmla="*/ 4271058 w 4398380"/>
              <a:gd name="connsiteY63" fmla="*/ 1018572 h 1597306"/>
              <a:gd name="connsiteX64" fmla="*/ 4328932 w 4398380"/>
              <a:gd name="connsiteY64" fmla="*/ 937549 h 1597306"/>
              <a:gd name="connsiteX65" fmla="*/ 4375230 w 4398380"/>
              <a:gd name="connsiteY65" fmla="*/ 856526 h 1597306"/>
              <a:gd name="connsiteX66" fmla="*/ 4386805 w 4398380"/>
              <a:gd name="connsiteY66" fmla="*/ 798653 h 1597306"/>
              <a:gd name="connsiteX67" fmla="*/ 4398380 w 4398380"/>
              <a:gd name="connsiteY67" fmla="*/ 763929 h 1597306"/>
              <a:gd name="connsiteX68" fmla="*/ 4386805 w 4398380"/>
              <a:gd name="connsiteY68" fmla="*/ 544010 h 1597306"/>
              <a:gd name="connsiteX69" fmla="*/ 4363656 w 4398380"/>
              <a:gd name="connsiteY69" fmla="*/ 497711 h 1597306"/>
              <a:gd name="connsiteX70" fmla="*/ 4305782 w 4398380"/>
              <a:gd name="connsiteY70" fmla="*/ 416688 h 1597306"/>
              <a:gd name="connsiteX71" fmla="*/ 4271058 w 4398380"/>
              <a:gd name="connsiteY71" fmla="*/ 381964 h 1597306"/>
              <a:gd name="connsiteX72" fmla="*/ 4259483 w 4398380"/>
              <a:gd name="connsiteY72" fmla="*/ 347240 h 1597306"/>
              <a:gd name="connsiteX73" fmla="*/ 4155311 w 4398380"/>
              <a:gd name="connsiteY73" fmla="*/ 254643 h 1597306"/>
              <a:gd name="connsiteX74" fmla="*/ 4062714 w 4398380"/>
              <a:gd name="connsiteY74" fmla="*/ 185195 h 1597306"/>
              <a:gd name="connsiteX75" fmla="*/ 4027990 w 4398380"/>
              <a:gd name="connsiteY75" fmla="*/ 173620 h 1597306"/>
              <a:gd name="connsiteX76" fmla="*/ 3993266 w 4398380"/>
              <a:gd name="connsiteY76" fmla="*/ 150471 h 1597306"/>
              <a:gd name="connsiteX77" fmla="*/ 3923818 w 4398380"/>
              <a:gd name="connsiteY77" fmla="*/ 138896 h 1597306"/>
              <a:gd name="connsiteX78" fmla="*/ 3808071 w 4398380"/>
              <a:gd name="connsiteY78" fmla="*/ 115747 h 1597306"/>
              <a:gd name="connsiteX79" fmla="*/ 3727048 w 4398380"/>
              <a:gd name="connsiteY79" fmla="*/ 104172 h 1597306"/>
              <a:gd name="connsiteX80" fmla="*/ 3646025 w 4398380"/>
              <a:gd name="connsiteY80" fmla="*/ 104172 h 159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398380" h="1597306">
                <a:moveTo>
                  <a:pt x="3646025" y="104172"/>
                </a:moveTo>
                <a:lnTo>
                  <a:pt x="3646025" y="104172"/>
                </a:lnTo>
                <a:cubicBezTo>
                  <a:pt x="3156495" y="63377"/>
                  <a:pt x="3977563" y="128566"/>
                  <a:pt x="2662177" y="81022"/>
                </a:cubicBezTo>
                <a:cubicBezTo>
                  <a:pt x="2622856" y="79601"/>
                  <a:pt x="2585195" y="64615"/>
                  <a:pt x="2546430" y="57873"/>
                </a:cubicBezTo>
                <a:cubicBezTo>
                  <a:pt x="2496433" y="49178"/>
                  <a:pt x="2446016" y="43067"/>
                  <a:pt x="2395959" y="34724"/>
                </a:cubicBezTo>
                <a:cubicBezTo>
                  <a:pt x="2190158" y="424"/>
                  <a:pt x="2347233" y="20306"/>
                  <a:pt x="2164466" y="0"/>
                </a:cubicBezTo>
                <a:cubicBezTo>
                  <a:pt x="2067757" y="2844"/>
                  <a:pt x="1654856" y="12884"/>
                  <a:pt x="1516283" y="23149"/>
                </a:cubicBezTo>
                <a:cubicBezTo>
                  <a:pt x="1474971" y="26209"/>
                  <a:pt x="1414356" y="49342"/>
                  <a:pt x="1377387" y="57873"/>
                </a:cubicBezTo>
                <a:cubicBezTo>
                  <a:pt x="1306658" y="74195"/>
                  <a:pt x="1243143" y="73222"/>
                  <a:pt x="1169043" y="81022"/>
                </a:cubicBezTo>
                <a:cubicBezTo>
                  <a:pt x="1141911" y="83878"/>
                  <a:pt x="1114862" y="87717"/>
                  <a:pt x="1088020" y="92597"/>
                </a:cubicBezTo>
                <a:cubicBezTo>
                  <a:pt x="1072369" y="95443"/>
                  <a:pt x="1056958" y="99601"/>
                  <a:pt x="1041721" y="104172"/>
                </a:cubicBezTo>
                <a:cubicBezTo>
                  <a:pt x="1018349" y="111184"/>
                  <a:pt x="996342" y="123309"/>
                  <a:pt x="972273" y="127321"/>
                </a:cubicBezTo>
                <a:cubicBezTo>
                  <a:pt x="926446" y="134959"/>
                  <a:pt x="879676" y="135038"/>
                  <a:pt x="833377" y="138896"/>
                </a:cubicBezTo>
                <a:cubicBezTo>
                  <a:pt x="814086" y="142754"/>
                  <a:pt x="794590" y="145700"/>
                  <a:pt x="775504" y="150471"/>
                </a:cubicBezTo>
                <a:cubicBezTo>
                  <a:pt x="763668" y="153430"/>
                  <a:pt x="752690" y="159398"/>
                  <a:pt x="740780" y="162045"/>
                </a:cubicBezTo>
                <a:cubicBezTo>
                  <a:pt x="704446" y="170119"/>
                  <a:pt x="650318" y="174663"/>
                  <a:pt x="613458" y="185195"/>
                </a:cubicBezTo>
                <a:cubicBezTo>
                  <a:pt x="578264" y="195250"/>
                  <a:pt x="544010" y="208344"/>
                  <a:pt x="509286" y="219919"/>
                </a:cubicBezTo>
                <a:cubicBezTo>
                  <a:pt x="497711" y="223777"/>
                  <a:pt x="485475" y="226037"/>
                  <a:pt x="474562" y="231493"/>
                </a:cubicBezTo>
                <a:cubicBezTo>
                  <a:pt x="451413" y="243068"/>
                  <a:pt x="429271" y="256926"/>
                  <a:pt x="405114" y="266217"/>
                </a:cubicBezTo>
                <a:cubicBezTo>
                  <a:pt x="221482" y="336845"/>
                  <a:pt x="411293" y="248038"/>
                  <a:pt x="266218" y="312516"/>
                </a:cubicBezTo>
                <a:cubicBezTo>
                  <a:pt x="146314" y="365807"/>
                  <a:pt x="288058" y="301816"/>
                  <a:pt x="185195" y="370390"/>
                </a:cubicBezTo>
                <a:cubicBezTo>
                  <a:pt x="175043" y="377158"/>
                  <a:pt x="162046" y="378106"/>
                  <a:pt x="150471" y="381964"/>
                </a:cubicBezTo>
                <a:cubicBezTo>
                  <a:pt x="142754" y="389681"/>
                  <a:pt x="135705" y="398128"/>
                  <a:pt x="127321" y="405114"/>
                </a:cubicBezTo>
                <a:cubicBezTo>
                  <a:pt x="44770" y="473907"/>
                  <a:pt x="110233" y="410629"/>
                  <a:pt x="57873" y="462987"/>
                </a:cubicBezTo>
                <a:cubicBezTo>
                  <a:pt x="54015" y="474562"/>
                  <a:pt x="51755" y="486798"/>
                  <a:pt x="46299" y="497711"/>
                </a:cubicBezTo>
                <a:cubicBezTo>
                  <a:pt x="40078" y="510154"/>
                  <a:pt x="26277" y="518880"/>
                  <a:pt x="23149" y="532435"/>
                </a:cubicBezTo>
                <a:cubicBezTo>
                  <a:pt x="14430" y="570217"/>
                  <a:pt x="17471" y="609858"/>
                  <a:pt x="11575" y="648182"/>
                </a:cubicBezTo>
                <a:cubicBezTo>
                  <a:pt x="9720" y="660241"/>
                  <a:pt x="3858" y="671331"/>
                  <a:pt x="0" y="682906"/>
                </a:cubicBezTo>
                <a:cubicBezTo>
                  <a:pt x="5298" y="778274"/>
                  <a:pt x="2698" y="868667"/>
                  <a:pt x="23149" y="960698"/>
                </a:cubicBezTo>
                <a:cubicBezTo>
                  <a:pt x="25796" y="972608"/>
                  <a:pt x="29268" y="984509"/>
                  <a:pt x="34724" y="995422"/>
                </a:cubicBezTo>
                <a:cubicBezTo>
                  <a:pt x="56191" y="1038356"/>
                  <a:pt x="54104" y="1020994"/>
                  <a:pt x="81023" y="1053296"/>
                </a:cubicBezTo>
                <a:cubicBezTo>
                  <a:pt x="93373" y="1068116"/>
                  <a:pt x="104534" y="1083897"/>
                  <a:pt x="115747" y="1099595"/>
                </a:cubicBezTo>
                <a:cubicBezTo>
                  <a:pt x="138379" y="1131280"/>
                  <a:pt x="146105" y="1149663"/>
                  <a:pt x="173620" y="1180617"/>
                </a:cubicBezTo>
                <a:cubicBezTo>
                  <a:pt x="191745" y="1201008"/>
                  <a:pt x="208794" y="1223358"/>
                  <a:pt x="231494" y="1238491"/>
                </a:cubicBezTo>
                <a:cubicBezTo>
                  <a:pt x="258978" y="1256814"/>
                  <a:pt x="287388" y="1274825"/>
                  <a:pt x="312516" y="1296364"/>
                </a:cubicBezTo>
                <a:cubicBezTo>
                  <a:pt x="324944" y="1307017"/>
                  <a:pt x="333359" y="1322412"/>
                  <a:pt x="347240" y="1331088"/>
                </a:cubicBezTo>
                <a:cubicBezTo>
                  <a:pt x="364859" y="1342100"/>
                  <a:pt x="386530" y="1344946"/>
                  <a:pt x="405114" y="1354238"/>
                </a:cubicBezTo>
                <a:cubicBezTo>
                  <a:pt x="417556" y="1360459"/>
                  <a:pt x="427396" y="1371166"/>
                  <a:pt x="439838" y="1377387"/>
                </a:cubicBezTo>
                <a:cubicBezTo>
                  <a:pt x="456447" y="1385692"/>
                  <a:pt x="506021" y="1396826"/>
                  <a:pt x="520861" y="1400536"/>
                </a:cubicBezTo>
                <a:cubicBezTo>
                  <a:pt x="690498" y="1485355"/>
                  <a:pt x="500768" y="1392892"/>
                  <a:pt x="648182" y="1458410"/>
                </a:cubicBezTo>
                <a:cubicBezTo>
                  <a:pt x="663949" y="1465418"/>
                  <a:pt x="678325" y="1475501"/>
                  <a:pt x="694481" y="1481559"/>
                </a:cubicBezTo>
                <a:cubicBezTo>
                  <a:pt x="709376" y="1487145"/>
                  <a:pt x="726010" y="1487226"/>
                  <a:pt x="740780" y="1493134"/>
                </a:cubicBezTo>
                <a:cubicBezTo>
                  <a:pt x="764811" y="1502746"/>
                  <a:pt x="786197" y="1518246"/>
                  <a:pt x="810228" y="1527858"/>
                </a:cubicBezTo>
                <a:cubicBezTo>
                  <a:pt x="834898" y="1537726"/>
                  <a:pt x="906333" y="1547734"/>
                  <a:pt x="925975" y="1551007"/>
                </a:cubicBezTo>
                <a:cubicBezTo>
                  <a:pt x="941408" y="1558724"/>
                  <a:pt x="955627" y="1569617"/>
                  <a:pt x="972273" y="1574157"/>
                </a:cubicBezTo>
                <a:cubicBezTo>
                  <a:pt x="998594" y="1581335"/>
                  <a:pt x="1026544" y="1580381"/>
                  <a:pt x="1053296" y="1585731"/>
                </a:cubicBezTo>
                <a:cubicBezTo>
                  <a:pt x="1065260" y="1588124"/>
                  <a:pt x="1076445" y="1593448"/>
                  <a:pt x="1088020" y="1597306"/>
                </a:cubicBezTo>
                <a:lnTo>
                  <a:pt x="2210764" y="1585731"/>
                </a:lnTo>
                <a:cubicBezTo>
                  <a:pt x="2286652" y="1584272"/>
                  <a:pt x="2308038" y="1563731"/>
                  <a:pt x="2384385" y="1551007"/>
                </a:cubicBezTo>
                <a:cubicBezTo>
                  <a:pt x="2422632" y="1544633"/>
                  <a:pt x="2461550" y="1543291"/>
                  <a:pt x="2500132" y="1539433"/>
                </a:cubicBezTo>
                <a:cubicBezTo>
                  <a:pt x="2552255" y="1527850"/>
                  <a:pt x="2629436" y="1507903"/>
                  <a:pt x="2685327" y="1504709"/>
                </a:cubicBezTo>
                <a:cubicBezTo>
                  <a:pt x="2793250" y="1498542"/>
                  <a:pt x="2901388" y="1496992"/>
                  <a:pt x="3009418" y="1493134"/>
                </a:cubicBezTo>
                <a:cubicBezTo>
                  <a:pt x="3110161" y="1459552"/>
                  <a:pt x="2937878" y="1514287"/>
                  <a:pt x="3148314" y="1469984"/>
                </a:cubicBezTo>
                <a:cubicBezTo>
                  <a:pt x="3187731" y="1461686"/>
                  <a:pt x="3224739" y="1443998"/>
                  <a:pt x="3264061" y="1435260"/>
                </a:cubicBezTo>
                <a:cubicBezTo>
                  <a:pt x="3426734" y="1399111"/>
                  <a:pt x="3327476" y="1466459"/>
                  <a:pt x="3565002" y="1377387"/>
                </a:cubicBezTo>
                <a:cubicBezTo>
                  <a:pt x="3595868" y="1365812"/>
                  <a:pt x="3627669" y="1356477"/>
                  <a:pt x="3657600" y="1342663"/>
                </a:cubicBezTo>
                <a:cubicBezTo>
                  <a:pt x="3678026" y="1333235"/>
                  <a:pt x="3694992" y="1317248"/>
                  <a:pt x="3715473" y="1307939"/>
                </a:cubicBezTo>
                <a:cubicBezTo>
                  <a:pt x="3737687" y="1297842"/>
                  <a:pt x="3762396" y="1294175"/>
                  <a:pt x="3784921" y="1284790"/>
                </a:cubicBezTo>
                <a:cubicBezTo>
                  <a:pt x="3967485" y="1208723"/>
                  <a:pt x="3743749" y="1286941"/>
                  <a:pt x="3923818" y="1226916"/>
                </a:cubicBezTo>
                <a:cubicBezTo>
                  <a:pt x="3994500" y="1156234"/>
                  <a:pt x="3914559" y="1222286"/>
                  <a:pt x="4039564" y="1180617"/>
                </a:cubicBezTo>
                <a:cubicBezTo>
                  <a:pt x="4060907" y="1173503"/>
                  <a:pt x="4076957" y="1155202"/>
                  <a:pt x="4097438" y="1145893"/>
                </a:cubicBezTo>
                <a:cubicBezTo>
                  <a:pt x="4119652" y="1135796"/>
                  <a:pt x="4143737" y="1130460"/>
                  <a:pt x="4166886" y="1122744"/>
                </a:cubicBezTo>
                <a:cubicBezTo>
                  <a:pt x="4200947" y="1097198"/>
                  <a:pt x="4221040" y="1085539"/>
                  <a:pt x="4247909" y="1053296"/>
                </a:cubicBezTo>
                <a:cubicBezTo>
                  <a:pt x="4256815" y="1042609"/>
                  <a:pt x="4262972" y="1029892"/>
                  <a:pt x="4271058" y="1018572"/>
                </a:cubicBezTo>
                <a:cubicBezTo>
                  <a:pt x="4279792" y="1006344"/>
                  <a:pt x="4319842" y="955730"/>
                  <a:pt x="4328932" y="937549"/>
                </a:cubicBezTo>
                <a:cubicBezTo>
                  <a:pt x="4369737" y="855940"/>
                  <a:pt x="4330245" y="901513"/>
                  <a:pt x="4375230" y="856526"/>
                </a:cubicBezTo>
                <a:cubicBezTo>
                  <a:pt x="4379088" y="837235"/>
                  <a:pt x="4382033" y="817739"/>
                  <a:pt x="4386805" y="798653"/>
                </a:cubicBezTo>
                <a:cubicBezTo>
                  <a:pt x="4389764" y="786817"/>
                  <a:pt x="4398380" y="776130"/>
                  <a:pt x="4398380" y="763929"/>
                </a:cubicBezTo>
                <a:cubicBezTo>
                  <a:pt x="4398380" y="690521"/>
                  <a:pt x="4396299" y="616801"/>
                  <a:pt x="4386805" y="544010"/>
                </a:cubicBezTo>
                <a:cubicBezTo>
                  <a:pt x="4384573" y="526900"/>
                  <a:pt x="4372217" y="512692"/>
                  <a:pt x="4363656" y="497711"/>
                </a:cubicBezTo>
                <a:cubicBezTo>
                  <a:pt x="4353189" y="479394"/>
                  <a:pt x="4316424" y="429104"/>
                  <a:pt x="4305782" y="416688"/>
                </a:cubicBezTo>
                <a:cubicBezTo>
                  <a:pt x="4295129" y="404260"/>
                  <a:pt x="4282633" y="393539"/>
                  <a:pt x="4271058" y="381964"/>
                </a:cubicBezTo>
                <a:cubicBezTo>
                  <a:pt x="4267200" y="370389"/>
                  <a:pt x="4266974" y="356871"/>
                  <a:pt x="4259483" y="347240"/>
                </a:cubicBezTo>
                <a:cubicBezTo>
                  <a:pt x="4186799" y="253790"/>
                  <a:pt x="4214470" y="301971"/>
                  <a:pt x="4155311" y="254643"/>
                </a:cubicBezTo>
                <a:cubicBezTo>
                  <a:pt x="4116134" y="223301"/>
                  <a:pt x="4131950" y="208274"/>
                  <a:pt x="4062714" y="185195"/>
                </a:cubicBezTo>
                <a:cubicBezTo>
                  <a:pt x="4051139" y="181337"/>
                  <a:pt x="4038903" y="179076"/>
                  <a:pt x="4027990" y="173620"/>
                </a:cubicBezTo>
                <a:cubicBezTo>
                  <a:pt x="4015548" y="167399"/>
                  <a:pt x="4006463" y="154870"/>
                  <a:pt x="3993266" y="150471"/>
                </a:cubicBezTo>
                <a:cubicBezTo>
                  <a:pt x="3971002" y="143050"/>
                  <a:pt x="3946831" y="143499"/>
                  <a:pt x="3923818" y="138896"/>
                </a:cubicBezTo>
                <a:cubicBezTo>
                  <a:pt x="3795960" y="113324"/>
                  <a:pt x="3979943" y="142188"/>
                  <a:pt x="3808071" y="115747"/>
                </a:cubicBezTo>
                <a:cubicBezTo>
                  <a:pt x="3781106" y="111599"/>
                  <a:pt x="3753959" y="108657"/>
                  <a:pt x="3727048" y="104172"/>
                </a:cubicBezTo>
                <a:cubicBezTo>
                  <a:pt x="3643980" y="90327"/>
                  <a:pt x="3659529" y="104172"/>
                  <a:pt x="3646025" y="1041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687616" y="3645024"/>
            <a:ext cx="345638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s-ES" dirty="0" smtClean="0"/>
              <a:t>	Módulo de tablas clave-valor (</a:t>
            </a:r>
            <a:r>
              <a:rPr lang="es-ES" dirty="0" err="1" smtClean="0"/>
              <a:t>clavevalor.h</a:t>
            </a:r>
            <a:r>
              <a:rPr lang="es-ES" dirty="0" smtClean="0"/>
              <a:t>, clavevalor.cpp): se mantendrán ordenados los elementos por clave</a:t>
            </a:r>
            <a:endParaRPr lang="es-ES" dirty="0"/>
          </a:p>
        </p:txBody>
      </p:sp>
      <p:sp>
        <p:nvSpPr>
          <p:cNvPr id="8" name="7 Forma libre"/>
          <p:cNvSpPr/>
          <p:nvPr/>
        </p:nvSpPr>
        <p:spPr>
          <a:xfrm>
            <a:off x="56210" y="3538446"/>
            <a:ext cx="6089947" cy="2920227"/>
          </a:xfrm>
          <a:custGeom>
            <a:avLst/>
            <a:gdLst>
              <a:gd name="connsiteX0" fmla="*/ 5812155 w 6089947"/>
              <a:gd name="connsiteY0" fmla="*/ 1021979 h 2920227"/>
              <a:gd name="connsiteX1" fmla="*/ 5812155 w 6089947"/>
              <a:gd name="connsiteY1" fmla="*/ 1021979 h 2920227"/>
              <a:gd name="connsiteX2" fmla="*/ 5638534 w 6089947"/>
              <a:gd name="connsiteY2" fmla="*/ 917807 h 2920227"/>
              <a:gd name="connsiteX3" fmla="*/ 5557512 w 6089947"/>
              <a:gd name="connsiteY3" fmla="*/ 894658 h 2920227"/>
              <a:gd name="connsiteX4" fmla="*/ 5464914 w 6089947"/>
              <a:gd name="connsiteY4" fmla="*/ 871508 h 2920227"/>
              <a:gd name="connsiteX5" fmla="*/ 5279719 w 6089947"/>
              <a:gd name="connsiteY5" fmla="*/ 848359 h 2920227"/>
              <a:gd name="connsiteX6" fmla="*/ 5013501 w 6089947"/>
              <a:gd name="connsiteY6" fmla="*/ 802060 h 2920227"/>
              <a:gd name="connsiteX7" fmla="*/ 4909329 w 6089947"/>
              <a:gd name="connsiteY7" fmla="*/ 778911 h 2920227"/>
              <a:gd name="connsiteX8" fmla="*/ 4863031 w 6089947"/>
              <a:gd name="connsiteY8" fmla="*/ 767336 h 2920227"/>
              <a:gd name="connsiteX9" fmla="*/ 4782008 w 6089947"/>
              <a:gd name="connsiteY9" fmla="*/ 755762 h 2920227"/>
              <a:gd name="connsiteX10" fmla="*/ 4654686 w 6089947"/>
              <a:gd name="connsiteY10" fmla="*/ 732612 h 2920227"/>
              <a:gd name="connsiteX11" fmla="*/ 4619962 w 6089947"/>
              <a:gd name="connsiteY11" fmla="*/ 721038 h 2920227"/>
              <a:gd name="connsiteX12" fmla="*/ 4504215 w 6089947"/>
              <a:gd name="connsiteY12" fmla="*/ 709463 h 2920227"/>
              <a:gd name="connsiteX13" fmla="*/ 4365319 w 6089947"/>
              <a:gd name="connsiteY13" fmla="*/ 686313 h 2920227"/>
              <a:gd name="connsiteX14" fmla="*/ 4284296 w 6089947"/>
              <a:gd name="connsiteY14" fmla="*/ 674739 h 2920227"/>
              <a:gd name="connsiteX15" fmla="*/ 4087527 w 6089947"/>
              <a:gd name="connsiteY15" fmla="*/ 628440 h 2920227"/>
              <a:gd name="connsiteX16" fmla="*/ 4041228 w 6089947"/>
              <a:gd name="connsiteY16" fmla="*/ 605291 h 2920227"/>
              <a:gd name="connsiteX17" fmla="*/ 3925481 w 6089947"/>
              <a:gd name="connsiteY17" fmla="*/ 582141 h 2920227"/>
              <a:gd name="connsiteX18" fmla="*/ 3763436 w 6089947"/>
              <a:gd name="connsiteY18" fmla="*/ 558992 h 2920227"/>
              <a:gd name="connsiteX19" fmla="*/ 3728712 w 6089947"/>
              <a:gd name="connsiteY19" fmla="*/ 547417 h 2920227"/>
              <a:gd name="connsiteX20" fmla="*/ 3682413 w 6089947"/>
              <a:gd name="connsiteY20" fmla="*/ 524268 h 2920227"/>
              <a:gd name="connsiteX21" fmla="*/ 3624539 w 6089947"/>
              <a:gd name="connsiteY21" fmla="*/ 512693 h 2920227"/>
              <a:gd name="connsiteX22" fmla="*/ 3485643 w 6089947"/>
              <a:gd name="connsiteY22" fmla="*/ 454820 h 2920227"/>
              <a:gd name="connsiteX23" fmla="*/ 3404620 w 6089947"/>
              <a:gd name="connsiteY23" fmla="*/ 431670 h 2920227"/>
              <a:gd name="connsiteX24" fmla="*/ 3265724 w 6089947"/>
              <a:gd name="connsiteY24" fmla="*/ 420096 h 2920227"/>
              <a:gd name="connsiteX25" fmla="*/ 3115253 w 6089947"/>
              <a:gd name="connsiteY25" fmla="*/ 385372 h 2920227"/>
              <a:gd name="connsiteX26" fmla="*/ 2976357 w 6089947"/>
              <a:gd name="connsiteY26" fmla="*/ 362222 h 2920227"/>
              <a:gd name="connsiteX27" fmla="*/ 2883760 w 6089947"/>
              <a:gd name="connsiteY27" fmla="*/ 327498 h 2920227"/>
              <a:gd name="connsiteX28" fmla="*/ 2814312 w 6089947"/>
              <a:gd name="connsiteY28" fmla="*/ 304349 h 2920227"/>
              <a:gd name="connsiteX29" fmla="*/ 2756438 w 6089947"/>
              <a:gd name="connsiteY29" fmla="*/ 281200 h 2920227"/>
              <a:gd name="connsiteX30" fmla="*/ 2663841 w 6089947"/>
              <a:gd name="connsiteY30" fmla="*/ 258050 h 2920227"/>
              <a:gd name="connsiteX31" fmla="*/ 2443922 w 6089947"/>
              <a:gd name="connsiteY31" fmla="*/ 200177 h 2920227"/>
              <a:gd name="connsiteX32" fmla="*/ 2328175 w 6089947"/>
              <a:gd name="connsiteY32" fmla="*/ 188602 h 2920227"/>
              <a:gd name="connsiteX33" fmla="*/ 2270301 w 6089947"/>
              <a:gd name="connsiteY33" fmla="*/ 165453 h 2920227"/>
              <a:gd name="connsiteX34" fmla="*/ 2200853 w 6089947"/>
              <a:gd name="connsiteY34" fmla="*/ 153878 h 2920227"/>
              <a:gd name="connsiteX35" fmla="*/ 2142980 w 6089947"/>
              <a:gd name="connsiteY35" fmla="*/ 142303 h 2920227"/>
              <a:gd name="connsiteX36" fmla="*/ 2061957 w 6089947"/>
              <a:gd name="connsiteY36" fmla="*/ 130729 h 2920227"/>
              <a:gd name="connsiteX37" fmla="*/ 2004084 w 6089947"/>
              <a:gd name="connsiteY37" fmla="*/ 119154 h 2920227"/>
              <a:gd name="connsiteX38" fmla="*/ 1957785 w 6089947"/>
              <a:gd name="connsiteY38" fmla="*/ 107579 h 2920227"/>
              <a:gd name="connsiteX39" fmla="*/ 1853613 w 6089947"/>
              <a:gd name="connsiteY39" fmla="*/ 96005 h 2920227"/>
              <a:gd name="connsiteX40" fmla="*/ 1807314 w 6089947"/>
              <a:gd name="connsiteY40" fmla="*/ 84430 h 2920227"/>
              <a:gd name="connsiteX41" fmla="*/ 1679993 w 6089947"/>
              <a:gd name="connsiteY41" fmla="*/ 61281 h 2920227"/>
              <a:gd name="connsiteX42" fmla="*/ 1587395 w 6089947"/>
              <a:gd name="connsiteY42" fmla="*/ 38131 h 2920227"/>
              <a:gd name="connsiteX43" fmla="*/ 1436924 w 6089947"/>
              <a:gd name="connsiteY43" fmla="*/ 3407 h 2920227"/>
              <a:gd name="connsiteX44" fmla="*/ 1193856 w 6089947"/>
              <a:gd name="connsiteY44" fmla="*/ 26557 h 2920227"/>
              <a:gd name="connsiteX45" fmla="*/ 1124408 w 6089947"/>
              <a:gd name="connsiteY45" fmla="*/ 61281 h 2920227"/>
              <a:gd name="connsiteX46" fmla="*/ 1008661 w 6089947"/>
              <a:gd name="connsiteY46" fmla="*/ 96005 h 2920227"/>
              <a:gd name="connsiteX47" fmla="*/ 973937 w 6089947"/>
              <a:gd name="connsiteY47" fmla="*/ 107579 h 2920227"/>
              <a:gd name="connsiteX48" fmla="*/ 927638 w 6089947"/>
              <a:gd name="connsiteY48" fmla="*/ 142303 h 2920227"/>
              <a:gd name="connsiteX49" fmla="*/ 835041 w 6089947"/>
              <a:gd name="connsiteY49" fmla="*/ 165453 h 2920227"/>
              <a:gd name="connsiteX50" fmla="*/ 765593 w 6089947"/>
              <a:gd name="connsiteY50" fmla="*/ 177027 h 2920227"/>
              <a:gd name="connsiteX51" fmla="*/ 719294 w 6089947"/>
              <a:gd name="connsiteY51" fmla="*/ 188602 h 2920227"/>
              <a:gd name="connsiteX52" fmla="*/ 661420 w 6089947"/>
              <a:gd name="connsiteY52" fmla="*/ 200177 h 2920227"/>
              <a:gd name="connsiteX53" fmla="*/ 591972 w 6089947"/>
              <a:gd name="connsiteY53" fmla="*/ 246476 h 2920227"/>
              <a:gd name="connsiteX54" fmla="*/ 557248 w 6089947"/>
              <a:gd name="connsiteY54" fmla="*/ 269625 h 2920227"/>
              <a:gd name="connsiteX55" fmla="*/ 510949 w 6089947"/>
              <a:gd name="connsiteY55" fmla="*/ 327498 h 2920227"/>
              <a:gd name="connsiteX56" fmla="*/ 487800 w 6089947"/>
              <a:gd name="connsiteY56" fmla="*/ 362222 h 2920227"/>
              <a:gd name="connsiteX57" fmla="*/ 429927 w 6089947"/>
              <a:gd name="connsiteY57" fmla="*/ 443245 h 2920227"/>
              <a:gd name="connsiteX58" fmla="*/ 360479 w 6089947"/>
              <a:gd name="connsiteY58" fmla="*/ 558992 h 2920227"/>
              <a:gd name="connsiteX59" fmla="*/ 302605 w 6089947"/>
              <a:gd name="connsiteY59" fmla="*/ 628440 h 2920227"/>
              <a:gd name="connsiteX60" fmla="*/ 279456 w 6089947"/>
              <a:gd name="connsiteY60" fmla="*/ 674739 h 2920227"/>
              <a:gd name="connsiteX61" fmla="*/ 244732 w 6089947"/>
              <a:gd name="connsiteY61" fmla="*/ 721038 h 2920227"/>
              <a:gd name="connsiteX62" fmla="*/ 152134 w 6089947"/>
              <a:gd name="connsiteY62" fmla="*/ 883083 h 2920227"/>
              <a:gd name="connsiteX63" fmla="*/ 140560 w 6089947"/>
              <a:gd name="connsiteY63" fmla="*/ 940957 h 2920227"/>
              <a:gd name="connsiteX64" fmla="*/ 94261 w 6089947"/>
              <a:gd name="connsiteY64" fmla="*/ 1021979 h 2920227"/>
              <a:gd name="connsiteX65" fmla="*/ 82686 w 6089947"/>
              <a:gd name="connsiteY65" fmla="*/ 1079853 h 2920227"/>
              <a:gd name="connsiteX66" fmla="*/ 59537 w 6089947"/>
              <a:gd name="connsiteY66" fmla="*/ 1114577 h 2920227"/>
              <a:gd name="connsiteX67" fmla="*/ 47962 w 6089947"/>
              <a:gd name="connsiteY67" fmla="*/ 1149301 h 2920227"/>
              <a:gd name="connsiteX68" fmla="*/ 36387 w 6089947"/>
              <a:gd name="connsiteY68" fmla="*/ 1230324 h 2920227"/>
              <a:gd name="connsiteX69" fmla="*/ 24813 w 6089947"/>
              <a:gd name="connsiteY69" fmla="*/ 1322921 h 2920227"/>
              <a:gd name="connsiteX70" fmla="*/ 1663 w 6089947"/>
              <a:gd name="connsiteY70" fmla="*/ 1427093 h 2920227"/>
              <a:gd name="connsiteX71" fmla="*/ 24813 w 6089947"/>
              <a:gd name="connsiteY71" fmla="*/ 1866931 h 2920227"/>
              <a:gd name="connsiteX72" fmla="*/ 36387 w 6089947"/>
              <a:gd name="connsiteY72" fmla="*/ 1936379 h 2920227"/>
              <a:gd name="connsiteX73" fmla="*/ 59537 w 6089947"/>
              <a:gd name="connsiteY73" fmla="*/ 1971103 h 2920227"/>
              <a:gd name="connsiteX74" fmla="*/ 82686 w 6089947"/>
              <a:gd name="connsiteY74" fmla="*/ 2017402 h 2920227"/>
              <a:gd name="connsiteX75" fmla="*/ 105836 w 6089947"/>
              <a:gd name="connsiteY75" fmla="*/ 2075276 h 2920227"/>
              <a:gd name="connsiteX76" fmla="*/ 140560 w 6089947"/>
              <a:gd name="connsiteY76" fmla="*/ 2121574 h 2920227"/>
              <a:gd name="connsiteX77" fmla="*/ 163709 w 6089947"/>
              <a:gd name="connsiteY77" fmla="*/ 2167873 h 2920227"/>
              <a:gd name="connsiteX78" fmla="*/ 175284 w 6089947"/>
              <a:gd name="connsiteY78" fmla="*/ 2202597 h 2920227"/>
              <a:gd name="connsiteX79" fmla="*/ 210008 w 6089947"/>
              <a:gd name="connsiteY79" fmla="*/ 2237321 h 2920227"/>
              <a:gd name="connsiteX80" fmla="*/ 233157 w 6089947"/>
              <a:gd name="connsiteY80" fmla="*/ 2272045 h 2920227"/>
              <a:gd name="connsiteX81" fmla="*/ 291031 w 6089947"/>
              <a:gd name="connsiteY81" fmla="*/ 2329919 h 2920227"/>
              <a:gd name="connsiteX82" fmla="*/ 337329 w 6089947"/>
              <a:gd name="connsiteY82" fmla="*/ 2376217 h 2920227"/>
              <a:gd name="connsiteX83" fmla="*/ 383628 w 6089947"/>
              <a:gd name="connsiteY83" fmla="*/ 2410941 h 2920227"/>
              <a:gd name="connsiteX84" fmla="*/ 406777 w 6089947"/>
              <a:gd name="connsiteY84" fmla="*/ 2434091 h 2920227"/>
              <a:gd name="connsiteX85" fmla="*/ 476225 w 6089947"/>
              <a:gd name="connsiteY85" fmla="*/ 2468815 h 2920227"/>
              <a:gd name="connsiteX86" fmla="*/ 568823 w 6089947"/>
              <a:gd name="connsiteY86" fmla="*/ 2538263 h 2920227"/>
              <a:gd name="connsiteX87" fmla="*/ 707719 w 6089947"/>
              <a:gd name="connsiteY87" fmla="*/ 2654010 h 2920227"/>
              <a:gd name="connsiteX88" fmla="*/ 800317 w 6089947"/>
              <a:gd name="connsiteY88" fmla="*/ 2711883 h 2920227"/>
              <a:gd name="connsiteX89" fmla="*/ 927638 w 6089947"/>
              <a:gd name="connsiteY89" fmla="*/ 2769757 h 2920227"/>
              <a:gd name="connsiteX90" fmla="*/ 1008661 w 6089947"/>
              <a:gd name="connsiteY90" fmla="*/ 2804481 h 2920227"/>
              <a:gd name="connsiteX91" fmla="*/ 1043385 w 6089947"/>
              <a:gd name="connsiteY91" fmla="*/ 2816055 h 2920227"/>
              <a:gd name="connsiteX92" fmla="*/ 1101258 w 6089947"/>
              <a:gd name="connsiteY92" fmla="*/ 2839205 h 2920227"/>
              <a:gd name="connsiteX93" fmla="*/ 1251729 w 6089947"/>
              <a:gd name="connsiteY93" fmla="*/ 2873929 h 2920227"/>
              <a:gd name="connsiteX94" fmla="*/ 1332752 w 6089947"/>
              <a:gd name="connsiteY94" fmla="*/ 2897078 h 2920227"/>
              <a:gd name="connsiteX95" fmla="*/ 1587395 w 6089947"/>
              <a:gd name="connsiteY95" fmla="*/ 2920227 h 2920227"/>
              <a:gd name="connsiteX96" fmla="*/ 2293451 w 6089947"/>
              <a:gd name="connsiteY96" fmla="*/ 2908653 h 2920227"/>
              <a:gd name="connsiteX97" fmla="*/ 2397623 w 6089947"/>
              <a:gd name="connsiteY97" fmla="*/ 2885503 h 2920227"/>
              <a:gd name="connsiteX98" fmla="*/ 2524944 w 6089947"/>
              <a:gd name="connsiteY98" fmla="*/ 2862354 h 2920227"/>
              <a:gd name="connsiteX99" fmla="*/ 2895334 w 6089947"/>
              <a:gd name="connsiteY99" fmla="*/ 2816055 h 2920227"/>
              <a:gd name="connsiteX100" fmla="*/ 3068955 w 6089947"/>
              <a:gd name="connsiteY100" fmla="*/ 2792906 h 2920227"/>
              <a:gd name="connsiteX101" fmla="*/ 3115253 w 6089947"/>
              <a:gd name="connsiteY101" fmla="*/ 2781331 h 2920227"/>
              <a:gd name="connsiteX102" fmla="*/ 3231000 w 6089947"/>
              <a:gd name="connsiteY102" fmla="*/ 2758182 h 2920227"/>
              <a:gd name="connsiteX103" fmla="*/ 3335172 w 6089947"/>
              <a:gd name="connsiteY103" fmla="*/ 2746607 h 2920227"/>
              <a:gd name="connsiteX104" fmla="*/ 3520367 w 6089947"/>
              <a:gd name="connsiteY104" fmla="*/ 2711883 h 2920227"/>
              <a:gd name="connsiteX105" fmla="*/ 3566666 w 6089947"/>
              <a:gd name="connsiteY105" fmla="*/ 2700308 h 2920227"/>
              <a:gd name="connsiteX106" fmla="*/ 3705562 w 6089947"/>
              <a:gd name="connsiteY106" fmla="*/ 2677159 h 2920227"/>
              <a:gd name="connsiteX107" fmla="*/ 3751861 w 6089947"/>
              <a:gd name="connsiteY107" fmla="*/ 2665584 h 2920227"/>
              <a:gd name="connsiteX108" fmla="*/ 3913906 w 6089947"/>
              <a:gd name="connsiteY108" fmla="*/ 2654010 h 2920227"/>
              <a:gd name="connsiteX109" fmla="*/ 4064377 w 6089947"/>
              <a:gd name="connsiteY109" fmla="*/ 2607711 h 2920227"/>
              <a:gd name="connsiteX110" fmla="*/ 4226423 w 6089947"/>
              <a:gd name="connsiteY110" fmla="*/ 2584562 h 2920227"/>
              <a:gd name="connsiteX111" fmla="*/ 4400043 w 6089947"/>
              <a:gd name="connsiteY111" fmla="*/ 2538263 h 2920227"/>
              <a:gd name="connsiteX112" fmla="*/ 4527365 w 6089947"/>
              <a:gd name="connsiteY112" fmla="*/ 2480389 h 2920227"/>
              <a:gd name="connsiteX113" fmla="*/ 4573663 w 6089947"/>
              <a:gd name="connsiteY113" fmla="*/ 2457240 h 2920227"/>
              <a:gd name="connsiteX114" fmla="*/ 4666261 w 6089947"/>
              <a:gd name="connsiteY114" fmla="*/ 2422516 h 2920227"/>
              <a:gd name="connsiteX115" fmla="*/ 4782008 w 6089947"/>
              <a:gd name="connsiteY115" fmla="*/ 2387792 h 2920227"/>
              <a:gd name="connsiteX116" fmla="*/ 4828306 w 6089947"/>
              <a:gd name="connsiteY116" fmla="*/ 2364643 h 2920227"/>
              <a:gd name="connsiteX117" fmla="*/ 4944053 w 6089947"/>
              <a:gd name="connsiteY117" fmla="*/ 2329919 h 2920227"/>
              <a:gd name="connsiteX118" fmla="*/ 4978777 w 6089947"/>
              <a:gd name="connsiteY118" fmla="*/ 2318344 h 2920227"/>
              <a:gd name="connsiteX119" fmla="*/ 5094524 w 6089947"/>
              <a:gd name="connsiteY119" fmla="*/ 2272045 h 2920227"/>
              <a:gd name="connsiteX120" fmla="*/ 5152398 w 6089947"/>
              <a:gd name="connsiteY120" fmla="*/ 2260470 h 2920227"/>
              <a:gd name="connsiteX121" fmla="*/ 5244995 w 6089947"/>
              <a:gd name="connsiteY121" fmla="*/ 2237321 h 2920227"/>
              <a:gd name="connsiteX122" fmla="*/ 5337593 w 6089947"/>
              <a:gd name="connsiteY122" fmla="*/ 2179448 h 2920227"/>
              <a:gd name="connsiteX123" fmla="*/ 5464914 w 6089947"/>
              <a:gd name="connsiteY123" fmla="*/ 2133149 h 2920227"/>
              <a:gd name="connsiteX124" fmla="*/ 5511213 w 6089947"/>
              <a:gd name="connsiteY124" fmla="*/ 2121574 h 2920227"/>
              <a:gd name="connsiteX125" fmla="*/ 5580661 w 6089947"/>
              <a:gd name="connsiteY125" fmla="*/ 2086850 h 2920227"/>
              <a:gd name="connsiteX126" fmla="*/ 5603810 w 6089947"/>
              <a:gd name="connsiteY126" fmla="*/ 2052126 h 2920227"/>
              <a:gd name="connsiteX127" fmla="*/ 5777431 w 6089947"/>
              <a:gd name="connsiteY127" fmla="*/ 1936379 h 2920227"/>
              <a:gd name="connsiteX128" fmla="*/ 5846879 w 6089947"/>
              <a:gd name="connsiteY128" fmla="*/ 1890081 h 2920227"/>
              <a:gd name="connsiteX129" fmla="*/ 5904752 w 6089947"/>
              <a:gd name="connsiteY129" fmla="*/ 1809058 h 2920227"/>
              <a:gd name="connsiteX130" fmla="*/ 5927901 w 6089947"/>
              <a:gd name="connsiteY130" fmla="*/ 1785908 h 2920227"/>
              <a:gd name="connsiteX131" fmla="*/ 5962625 w 6089947"/>
              <a:gd name="connsiteY131" fmla="*/ 1728035 h 2920227"/>
              <a:gd name="connsiteX132" fmla="*/ 6008924 w 6089947"/>
              <a:gd name="connsiteY132" fmla="*/ 1670162 h 2920227"/>
              <a:gd name="connsiteX133" fmla="*/ 6043648 w 6089947"/>
              <a:gd name="connsiteY133" fmla="*/ 1589139 h 2920227"/>
              <a:gd name="connsiteX134" fmla="*/ 6078372 w 6089947"/>
              <a:gd name="connsiteY134" fmla="*/ 1438668 h 2920227"/>
              <a:gd name="connsiteX135" fmla="*/ 6089947 w 6089947"/>
              <a:gd name="connsiteY135" fmla="*/ 1380795 h 2920227"/>
              <a:gd name="connsiteX136" fmla="*/ 6078372 w 6089947"/>
              <a:gd name="connsiteY136" fmla="*/ 1218749 h 2920227"/>
              <a:gd name="connsiteX137" fmla="*/ 6055223 w 6089947"/>
              <a:gd name="connsiteY137" fmla="*/ 1149301 h 2920227"/>
              <a:gd name="connsiteX138" fmla="*/ 5927901 w 6089947"/>
              <a:gd name="connsiteY138" fmla="*/ 1045129 h 2920227"/>
              <a:gd name="connsiteX139" fmla="*/ 5800580 w 6089947"/>
              <a:gd name="connsiteY139" fmla="*/ 1010405 h 2920227"/>
              <a:gd name="connsiteX140" fmla="*/ 5754281 w 6089947"/>
              <a:gd name="connsiteY140" fmla="*/ 998830 h 2920227"/>
              <a:gd name="connsiteX141" fmla="*/ 5812155 w 6089947"/>
              <a:gd name="connsiteY141" fmla="*/ 1021979 h 292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089947" h="2920227">
                <a:moveTo>
                  <a:pt x="5812155" y="1021979"/>
                </a:moveTo>
                <a:lnTo>
                  <a:pt x="5812155" y="1021979"/>
                </a:lnTo>
                <a:cubicBezTo>
                  <a:pt x="5756883" y="985131"/>
                  <a:pt x="5701627" y="942074"/>
                  <a:pt x="5638534" y="917807"/>
                </a:cubicBezTo>
                <a:cubicBezTo>
                  <a:pt x="5612318" y="907724"/>
                  <a:pt x="5584652" y="901895"/>
                  <a:pt x="5557512" y="894658"/>
                </a:cubicBezTo>
                <a:cubicBezTo>
                  <a:pt x="5526770" y="886460"/>
                  <a:pt x="5496112" y="877748"/>
                  <a:pt x="5464914" y="871508"/>
                </a:cubicBezTo>
                <a:cubicBezTo>
                  <a:pt x="5423638" y="863253"/>
                  <a:pt x="5315812" y="852369"/>
                  <a:pt x="5279719" y="848359"/>
                </a:cubicBezTo>
                <a:cubicBezTo>
                  <a:pt x="5099480" y="803299"/>
                  <a:pt x="5188351" y="817956"/>
                  <a:pt x="5013501" y="802060"/>
                </a:cubicBezTo>
                <a:lnTo>
                  <a:pt x="4909329" y="778911"/>
                </a:lnTo>
                <a:cubicBezTo>
                  <a:pt x="4893829" y="775334"/>
                  <a:pt x="4878682" y="770182"/>
                  <a:pt x="4863031" y="767336"/>
                </a:cubicBezTo>
                <a:cubicBezTo>
                  <a:pt x="4836189" y="762456"/>
                  <a:pt x="4809016" y="759620"/>
                  <a:pt x="4782008" y="755762"/>
                </a:cubicBezTo>
                <a:cubicBezTo>
                  <a:pt x="4702377" y="729217"/>
                  <a:pt x="4798647" y="758786"/>
                  <a:pt x="4654686" y="732612"/>
                </a:cubicBezTo>
                <a:cubicBezTo>
                  <a:pt x="4642682" y="730430"/>
                  <a:pt x="4632021" y="722893"/>
                  <a:pt x="4619962" y="721038"/>
                </a:cubicBezTo>
                <a:cubicBezTo>
                  <a:pt x="4581638" y="715142"/>
                  <a:pt x="4542634" y="714702"/>
                  <a:pt x="4504215" y="709463"/>
                </a:cubicBezTo>
                <a:cubicBezTo>
                  <a:pt x="4457708" y="703121"/>
                  <a:pt x="4411785" y="692951"/>
                  <a:pt x="4365319" y="686313"/>
                </a:cubicBezTo>
                <a:cubicBezTo>
                  <a:pt x="4338311" y="682455"/>
                  <a:pt x="4311207" y="679224"/>
                  <a:pt x="4284296" y="674739"/>
                </a:cubicBezTo>
                <a:cubicBezTo>
                  <a:pt x="4238939" y="667180"/>
                  <a:pt x="4101626" y="635489"/>
                  <a:pt x="4087527" y="628440"/>
                </a:cubicBezTo>
                <a:cubicBezTo>
                  <a:pt x="4072094" y="620724"/>
                  <a:pt x="4057819" y="610031"/>
                  <a:pt x="4041228" y="605291"/>
                </a:cubicBezTo>
                <a:cubicBezTo>
                  <a:pt x="4003395" y="594482"/>
                  <a:pt x="3964063" y="589857"/>
                  <a:pt x="3925481" y="582141"/>
                </a:cubicBezTo>
                <a:cubicBezTo>
                  <a:pt x="3833359" y="563717"/>
                  <a:pt x="3887142" y="572737"/>
                  <a:pt x="3763436" y="558992"/>
                </a:cubicBezTo>
                <a:cubicBezTo>
                  <a:pt x="3751861" y="555134"/>
                  <a:pt x="3739926" y="552223"/>
                  <a:pt x="3728712" y="547417"/>
                </a:cubicBezTo>
                <a:cubicBezTo>
                  <a:pt x="3712853" y="540620"/>
                  <a:pt x="3698782" y="529724"/>
                  <a:pt x="3682413" y="524268"/>
                </a:cubicBezTo>
                <a:cubicBezTo>
                  <a:pt x="3663749" y="518047"/>
                  <a:pt x="3643830" y="516551"/>
                  <a:pt x="3624539" y="512693"/>
                </a:cubicBezTo>
                <a:cubicBezTo>
                  <a:pt x="3546556" y="473702"/>
                  <a:pt x="3567114" y="479888"/>
                  <a:pt x="3485643" y="454820"/>
                </a:cubicBezTo>
                <a:cubicBezTo>
                  <a:pt x="3458797" y="446560"/>
                  <a:pt x="3432365" y="436051"/>
                  <a:pt x="3404620" y="431670"/>
                </a:cubicBezTo>
                <a:cubicBezTo>
                  <a:pt x="3358729" y="424424"/>
                  <a:pt x="3312023" y="423954"/>
                  <a:pt x="3265724" y="420096"/>
                </a:cubicBezTo>
                <a:cubicBezTo>
                  <a:pt x="3131480" y="397721"/>
                  <a:pt x="3263233" y="422367"/>
                  <a:pt x="3115253" y="385372"/>
                </a:cubicBezTo>
                <a:cubicBezTo>
                  <a:pt x="3070115" y="374088"/>
                  <a:pt x="3022095" y="368756"/>
                  <a:pt x="2976357" y="362222"/>
                </a:cubicBezTo>
                <a:cubicBezTo>
                  <a:pt x="2873182" y="327832"/>
                  <a:pt x="3035963" y="382845"/>
                  <a:pt x="2883760" y="327498"/>
                </a:cubicBezTo>
                <a:cubicBezTo>
                  <a:pt x="2860828" y="319159"/>
                  <a:pt x="2837244" y="312688"/>
                  <a:pt x="2814312" y="304349"/>
                </a:cubicBezTo>
                <a:cubicBezTo>
                  <a:pt x="2794786" y="297249"/>
                  <a:pt x="2776297" y="287310"/>
                  <a:pt x="2756438" y="281200"/>
                </a:cubicBezTo>
                <a:cubicBezTo>
                  <a:pt x="2726029" y="271843"/>
                  <a:pt x="2694536" y="266421"/>
                  <a:pt x="2663841" y="258050"/>
                </a:cubicBezTo>
                <a:cubicBezTo>
                  <a:pt x="2620264" y="246165"/>
                  <a:pt x="2508769" y="208823"/>
                  <a:pt x="2443922" y="200177"/>
                </a:cubicBezTo>
                <a:cubicBezTo>
                  <a:pt x="2405487" y="195052"/>
                  <a:pt x="2366757" y="192460"/>
                  <a:pt x="2328175" y="188602"/>
                </a:cubicBezTo>
                <a:cubicBezTo>
                  <a:pt x="2308884" y="180886"/>
                  <a:pt x="2290346" y="170920"/>
                  <a:pt x="2270301" y="165453"/>
                </a:cubicBezTo>
                <a:cubicBezTo>
                  <a:pt x="2247659" y="159278"/>
                  <a:pt x="2223943" y="158076"/>
                  <a:pt x="2200853" y="153878"/>
                </a:cubicBezTo>
                <a:cubicBezTo>
                  <a:pt x="2181497" y="150359"/>
                  <a:pt x="2162385" y="145537"/>
                  <a:pt x="2142980" y="142303"/>
                </a:cubicBezTo>
                <a:cubicBezTo>
                  <a:pt x="2116069" y="137818"/>
                  <a:pt x="2088868" y="135214"/>
                  <a:pt x="2061957" y="130729"/>
                </a:cubicBezTo>
                <a:cubicBezTo>
                  <a:pt x="2042552" y="127495"/>
                  <a:pt x="2023289" y="123422"/>
                  <a:pt x="2004084" y="119154"/>
                </a:cubicBezTo>
                <a:cubicBezTo>
                  <a:pt x="1988555" y="115703"/>
                  <a:pt x="1973508" y="109998"/>
                  <a:pt x="1957785" y="107579"/>
                </a:cubicBezTo>
                <a:cubicBezTo>
                  <a:pt x="1923254" y="102267"/>
                  <a:pt x="1888337" y="99863"/>
                  <a:pt x="1853613" y="96005"/>
                </a:cubicBezTo>
                <a:cubicBezTo>
                  <a:pt x="1838180" y="92147"/>
                  <a:pt x="1822843" y="87881"/>
                  <a:pt x="1807314" y="84430"/>
                </a:cubicBezTo>
                <a:cubicBezTo>
                  <a:pt x="1758772" y="73643"/>
                  <a:pt x="1730262" y="69659"/>
                  <a:pt x="1679993" y="61281"/>
                </a:cubicBezTo>
                <a:cubicBezTo>
                  <a:pt x="1574633" y="26161"/>
                  <a:pt x="1741031" y="80032"/>
                  <a:pt x="1587395" y="38131"/>
                </a:cubicBezTo>
                <a:cubicBezTo>
                  <a:pt x="1447581" y="0"/>
                  <a:pt x="1591838" y="25538"/>
                  <a:pt x="1436924" y="3407"/>
                </a:cubicBezTo>
                <a:cubicBezTo>
                  <a:pt x="1355901" y="11124"/>
                  <a:pt x="1274617" y="16462"/>
                  <a:pt x="1193856" y="26557"/>
                </a:cubicBezTo>
                <a:cubicBezTo>
                  <a:pt x="1149803" y="32064"/>
                  <a:pt x="1164872" y="43297"/>
                  <a:pt x="1124408" y="61281"/>
                </a:cubicBezTo>
                <a:cubicBezTo>
                  <a:pt x="1074906" y="83282"/>
                  <a:pt x="1055791" y="82540"/>
                  <a:pt x="1008661" y="96005"/>
                </a:cubicBezTo>
                <a:cubicBezTo>
                  <a:pt x="996930" y="99357"/>
                  <a:pt x="985512" y="103721"/>
                  <a:pt x="973937" y="107579"/>
                </a:cubicBezTo>
                <a:cubicBezTo>
                  <a:pt x="958504" y="119154"/>
                  <a:pt x="944387" y="132732"/>
                  <a:pt x="927638" y="142303"/>
                </a:cubicBezTo>
                <a:cubicBezTo>
                  <a:pt x="908897" y="153012"/>
                  <a:pt x="849013" y="162913"/>
                  <a:pt x="835041" y="165453"/>
                </a:cubicBezTo>
                <a:cubicBezTo>
                  <a:pt x="811951" y="169651"/>
                  <a:pt x="788606" y="172425"/>
                  <a:pt x="765593" y="177027"/>
                </a:cubicBezTo>
                <a:cubicBezTo>
                  <a:pt x="749994" y="180147"/>
                  <a:pt x="734823" y="185151"/>
                  <a:pt x="719294" y="188602"/>
                </a:cubicBezTo>
                <a:cubicBezTo>
                  <a:pt x="700089" y="192870"/>
                  <a:pt x="680711" y="196319"/>
                  <a:pt x="661420" y="200177"/>
                </a:cubicBezTo>
                <a:lnTo>
                  <a:pt x="591972" y="246476"/>
                </a:lnTo>
                <a:lnTo>
                  <a:pt x="557248" y="269625"/>
                </a:lnTo>
                <a:cubicBezTo>
                  <a:pt x="485998" y="376501"/>
                  <a:pt x="576921" y="245034"/>
                  <a:pt x="510949" y="327498"/>
                </a:cubicBezTo>
                <a:cubicBezTo>
                  <a:pt x="502259" y="338361"/>
                  <a:pt x="495886" y="350902"/>
                  <a:pt x="487800" y="362222"/>
                </a:cubicBezTo>
                <a:cubicBezTo>
                  <a:pt x="470052" y="387069"/>
                  <a:pt x="445516" y="415964"/>
                  <a:pt x="429927" y="443245"/>
                </a:cubicBezTo>
                <a:cubicBezTo>
                  <a:pt x="405573" y="485865"/>
                  <a:pt x="398228" y="521243"/>
                  <a:pt x="360479" y="558992"/>
                </a:cubicBezTo>
                <a:cubicBezTo>
                  <a:pt x="328562" y="590909"/>
                  <a:pt x="324090" y="590841"/>
                  <a:pt x="302605" y="628440"/>
                </a:cubicBezTo>
                <a:cubicBezTo>
                  <a:pt x="294044" y="643421"/>
                  <a:pt x="288601" y="660107"/>
                  <a:pt x="279456" y="674739"/>
                </a:cubicBezTo>
                <a:cubicBezTo>
                  <a:pt x="269232" y="691098"/>
                  <a:pt x="254303" y="704289"/>
                  <a:pt x="244732" y="721038"/>
                </a:cubicBezTo>
                <a:cubicBezTo>
                  <a:pt x="138330" y="907239"/>
                  <a:pt x="230584" y="778483"/>
                  <a:pt x="152134" y="883083"/>
                </a:cubicBezTo>
                <a:cubicBezTo>
                  <a:pt x="148276" y="902374"/>
                  <a:pt x="146781" y="922293"/>
                  <a:pt x="140560" y="940957"/>
                </a:cubicBezTo>
                <a:cubicBezTo>
                  <a:pt x="130772" y="970322"/>
                  <a:pt x="111193" y="996581"/>
                  <a:pt x="94261" y="1021979"/>
                </a:cubicBezTo>
                <a:cubicBezTo>
                  <a:pt x="90403" y="1041270"/>
                  <a:pt x="89594" y="1061432"/>
                  <a:pt x="82686" y="1079853"/>
                </a:cubicBezTo>
                <a:cubicBezTo>
                  <a:pt x="77802" y="1092878"/>
                  <a:pt x="65758" y="1102135"/>
                  <a:pt x="59537" y="1114577"/>
                </a:cubicBezTo>
                <a:cubicBezTo>
                  <a:pt x="54081" y="1125490"/>
                  <a:pt x="51820" y="1137726"/>
                  <a:pt x="47962" y="1149301"/>
                </a:cubicBezTo>
                <a:cubicBezTo>
                  <a:pt x="44104" y="1176309"/>
                  <a:pt x="39993" y="1203281"/>
                  <a:pt x="36387" y="1230324"/>
                </a:cubicBezTo>
                <a:cubicBezTo>
                  <a:pt x="32276" y="1261157"/>
                  <a:pt x="29543" y="1292177"/>
                  <a:pt x="24813" y="1322921"/>
                </a:cubicBezTo>
                <a:cubicBezTo>
                  <a:pt x="18935" y="1361127"/>
                  <a:pt x="10880" y="1390225"/>
                  <a:pt x="1663" y="1427093"/>
                </a:cubicBezTo>
                <a:cubicBezTo>
                  <a:pt x="10077" y="1679493"/>
                  <a:pt x="0" y="1693241"/>
                  <a:pt x="24813" y="1866931"/>
                </a:cubicBezTo>
                <a:cubicBezTo>
                  <a:pt x="28132" y="1890164"/>
                  <a:pt x="28966" y="1914115"/>
                  <a:pt x="36387" y="1936379"/>
                </a:cubicBezTo>
                <a:cubicBezTo>
                  <a:pt x="40786" y="1949576"/>
                  <a:pt x="52635" y="1959025"/>
                  <a:pt x="59537" y="1971103"/>
                </a:cubicBezTo>
                <a:cubicBezTo>
                  <a:pt x="68098" y="1986084"/>
                  <a:pt x="75678" y="2001635"/>
                  <a:pt x="82686" y="2017402"/>
                </a:cubicBezTo>
                <a:cubicBezTo>
                  <a:pt x="91125" y="2036389"/>
                  <a:pt x="95745" y="2057113"/>
                  <a:pt x="105836" y="2075276"/>
                </a:cubicBezTo>
                <a:cubicBezTo>
                  <a:pt x="115205" y="2092139"/>
                  <a:pt x="130336" y="2105215"/>
                  <a:pt x="140560" y="2121574"/>
                </a:cubicBezTo>
                <a:cubicBezTo>
                  <a:pt x="149705" y="2136206"/>
                  <a:pt x="156912" y="2152014"/>
                  <a:pt x="163709" y="2167873"/>
                </a:cubicBezTo>
                <a:cubicBezTo>
                  <a:pt x="168515" y="2179087"/>
                  <a:pt x="168516" y="2192445"/>
                  <a:pt x="175284" y="2202597"/>
                </a:cubicBezTo>
                <a:cubicBezTo>
                  <a:pt x="184364" y="2216217"/>
                  <a:pt x="199529" y="2224746"/>
                  <a:pt x="210008" y="2237321"/>
                </a:cubicBezTo>
                <a:cubicBezTo>
                  <a:pt x="218914" y="2248008"/>
                  <a:pt x="223997" y="2261576"/>
                  <a:pt x="233157" y="2272045"/>
                </a:cubicBezTo>
                <a:cubicBezTo>
                  <a:pt x="251122" y="2292577"/>
                  <a:pt x="271740" y="2310628"/>
                  <a:pt x="291031" y="2329919"/>
                </a:cubicBezTo>
                <a:cubicBezTo>
                  <a:pt x="306464" y="2345352"/>
                  <a:pt x="319869" y="2363122"/>
                  <a:pt x="337329" y="2376217"/>
                </a:cubicBezTo>
                <a:cubicBezTo>
                  <a:pt x="352762" y="2387792"/>
                  <a:pt x="368808" y="2398591"/>
                  <a:pt x="383628" y="2410941"/>
                </a:cubicBezTo>
                <a:cubicBezTo>
                  <a:pt x="392011" y="2417927"/>
                  <a:pt x="398256" y="2427274"/>
                  <a:pt x="406777" y="2434091"/>
                </a:cubicBezTo>
                <a:cubicBezTo>
                  <a:pt x="438829" y="2459733"/>
                  <a:pt x="439551" y="2456590"/>
                  <a:pt x="476225" y="2468815"/>
                </a:cubicBezTo>
                <a:cubicBezTo>
                  <a:pt x="557718" y="2577471"/>
                  <a:pt x="456092" y="2458688"/>
                  <a:pt x="568823" y="2538263"/>
                </a:cubicBezTo>
                <a:cubicBezTo>
                  <a:pt x="618059" y="2573018"/>
                  <a:pt x="661197" y="2615698"/>
                  <a:pt x="707719" y="2654010"/>
                </a:cubicBezTo>
                <a:cubicBezTo>
                  <a:pt x="771883" y="2706850"/>
                  <a:pt x="743755" y="2693028"/>
                  <a:pt x="800317" y="2711883"/>
                </a:cubicBezTo>
                <a:cubicBezTo>
                  <a:pt x="881518" y="2772785"/>
                  <a:pt x="809964" y="2727730"/>
                  <a:pt x="927638" y="2769757"/>
                </a:cubicBezTo>
                <a:cubicBezTo>
                  <a:pt x="955310" y="2779640"/>
                  <a:pt x="981379" y="2793568"/>
                  <a:pt x="1008661" y="2804481"/>
                </a:cubicBezTo>
                <a:cubicBezTo>
                  <a:pt x="1019989" y="2809012"/>
                  <a:pt x="1031961" y="2811771"/>
                  <a:pt x="1043385" y="2816055"/>
                </a:cubicBezTo>
                <a:cubicBezTo>
                  <a:pt x="1062839" y="2823350"/>
                  <a:pt x="1081967" y="2831488"/>
                  <a:pt x="1101258" y="2839205"/>
                </a:cubicBezTo>
                <a:cubicBezTo>
                  <a:pt x="1157759" y="2895704"/>
                  <a:pt x="1100977" y="2848804"/>
                  <a:pt x="1251729" y="2873929"/>
                </a:cubicBezTo>
                <a:cubicBezTo>
                  <a:pt x="1279435" y="2878547"/>
                  <a:pt x="1305209" y="2891569"/>
                  <a:pt x="1332752" y="2897078"/>
                </a:cubicBezTo>
                <a:cubicBezTo>
                  <a:pt x="1393731" y="2909274"/>
                  <a:pt x="1542914" y="2917050"/>
                  <a:pt x="1587395" y="2920227"/>
                </a:cubicBezTo>
                <a:cubicBezTo>
                  <a:pt x="1822747" y="2916369"/>
                  <a:pt x="2058283" y="2918732"/>
                  <a:pt x="2293451" y="2908653"/>
                </a:cubicBezTo>
                <a:cubicBezTo>
                  <a:pt x="2328989" y="2907130"/>
                  <a:pt x="2362743" y="2892479"/>
                  <a:pt x="2397623" y="2885503"/>
                </a:cubicBezTo>
                <a:cubicBezTo>
                  <a:pt x="2439921" y="2877043"/>
                  <a:pt x="2482584" y="2870500"/>
                  <a:pt x="2524944" y="2862354"/>
                </a:cubicBezTo>
                <a:cubicBezTo>
                  <a:pt x="2776711" y="2813938"/>
                  <a:pt x="2624375" y="2831994"/>
                  <a:pt x="2895334" y="2816055"/>
                </a:cubicBezTo>
                <a:cubicBezTo>
                  <a:pt x="3042743" y="2786575"/>
                  <a:pt x="2832104" y="2826743"/>
                  <a:pt x="3068955" y="2792906"/>
                </a:cubicBezTo>
                <a:cubicBezTo>
                  <a:pt x="3084703" y="2790656"/>
                  <a:pt x="3099698" y="2784664"/>
                  <a:pt x="3115253" y="2781331"/>
                </a:cubicBezTo>
                <a:cubicBezTo>
                  <a:pt x="3153726" y="2773087"/>
                  <a:pt x="3192135" y="2764319"/>
                  <a:pt x="3231000" y="2758182"/>
                </a:cubicBezTo>
                <a:cubicBezTo>
                  <a:pt x="3265510" y="2752733"/>
                  <a:pt x="3300673" y="2752127"/>
                  <a:pt x="3335172" y="2746607"/>
                </a:cubicBezTo>
                <a:cubicBezTo>
                  <a:pt x="3397191" y="2736684"/>
                  <a:pt x="3459435" y="2727116"/>
                  <a:pt x="3520367" y="2711883"/>
                </a:cubicBezTo>
                <a:cubicBezTo>
                  <a:pt x="3535800" y="2708025"/>
                  <a:pt x="3551030" y="2703240"/>
                  <a:pt x="3566666" y="2700308"/>
                </a:cubicBezTo>
                <a:cubicBezTo>
                  <a:pt x="3612799" y="2691658"/>
                  <a:pt x="3659429" y="2685809"/>
                  <a:pt x="3705562" y="2677159"/>
                </a:cubicBezTo>
                <a:cubicBezTo>
                  <a:pt x="3721198" y="2674227"/>
                  <a:pt x="3736050" y="2667341"/>
                  <a:pt x="3751861" y="2665584"/>
                </a:cubicBezTo>
                <a:cubicBezTo>
                  <a:pt x="3805682" y="2659604"/>
                  <a:pt x="3859891" y="2657868"/>
                  <a:pt x="3913906" y="2654010"/>
                </a:cubicBezTo>
                <a:cubicBezTo>
                  <a:pt x="3964063" y="2638577"/>
                  <a:pt x="4013149" y="2619095"/>
                  <a:pt x="4064377" y="2607711"/>
                </a:cubicBezTo>
                <a:cubicBezTo>
                  <a:pt x="4117641" y="2595875"/>
                  <a:pt x="4172527" y="2593072"/>
                  <a:pt x="4226423" y="2584562"/>
                </a:cubicBezTo>
                <a:cubicBezTo>
                  <a:pt x="4294939" y="2573744"/>
                  <a:pt x="4324536" y="2560915"/>
                  <a:pt x="4400043" y="2538263"/>
                </a:cubicBezTo>
                <a:cubicBezTo>
                  <a:pt x="4451920" y="2486386"/>
                  <a:pt x="4403296" y="2528108"/>
                  <a:pt x="4527365" y="2480389"/>
                </a:cubicBezTo>
                <a:cubicBezTo>
                  <a:pt x="4543469" y="2474195"/>
                  <a:pt x="4557736" y="2463876"/>
                  <a:pt x="4573663" y="2457240"/>
                </a:cubicBezTo>
                <a:cubicBezTo>
                  <a:pt x="4604092" y="2444561"/>
                  <a:pt x="4634988" y="2432940"/>
                  <a:pt x="4666261" y="2422516"/>
                </a:cubicBezTo>
                <a:cubicBezTo>
                  <a:pt x="4704475" y="2409778"/>
                  <a:pt x="4744074" y="2401340"/>
                  <a:pt x="4782008" y="2387792"/>
                </a:cubicBezTo>
                <a:cubicBezTo>
                  <a:pt x="4798257" y="2381989"/>
                  <a:pt x="4812057" y="2370446"/>
                  <a:pt x="4828306" y="2364643"/>
                </a:cubicBezTo>
                <a:cubicBezTo>
                  <a:pt x="4866240" y="2351095"/>
                  <a:pt x="4905553" y="2341765"/>
                  <a:pt x="4944053" y="2329919"/>
                </a:cubicBezTo>
                <a:cubicBezTo>
                  <a:pt x="4955714" y="2326331"/>
                  <a:pt x="4967389" y="2322724"/>
                  <a:pt x="4978777" y="2318344"/>
                </a:cubicBezTo>
                <a:cubicBezTo>
                  <a:pt x="5017562" y="2303427"/>
                  <a:pt x="5055102" y="2285186"/>
                  <a:pt x="5094524" y="2272045"/>
                </a:cubicBezTo>
                <a:cubicBezTo>
                  <a:pt x="5113188" y="2265824"/>
                  <a:pt x="5133228" y="2264894"/>
                  <a:pt x="5152398" y="2260470"/>
                </a:cubicBezTo>
                <a:cubicBezTo>
                  <a:pt x="5183399" y="2253316"/>
                  <a:pt x="5214129" y="2245037"/>
                  <a:pt x="5244995" y="2237321"/>
                </a:cubicBezTo>
                <a:cubicBezTo>
                  <a:pt x="5275861" y="2218030"/>
                  <a:pt x="5304698" y="2195030"/>
                  <a:pt x="5337593" y="2179448"/>
                </a:cubicBezTo>
                <a:cubicBezTo>
                  <a:pt x="5378405" y="2160116"/>
                  <a:pt x="5422072" y="2147430"/>
                  <a:pt x="5464914" y="2133149"/>
                </a:cubicBezTo>
                <a:cubicBezTo>
                  <a:pt x="5480006" y="2128118"/>
                  <a:pt x="5496443" y="2127482"/>
                  <a:pt x="5511213" y="2121574"/>
                </a:cubicBezTo>
                <a:cubicBezTo>
                  <a:pt x="5535244" y="2111962"/>
                  <a:pt x="5557512" y="2098425"/>
                  <a:pt x="5580661" y="2086850"/>
                </a:cubicBezTo>
                <a:cubicBezTo>
                  <a:pt x="5588377" y="2075275"/>
                  <a:pt x="5593044" y="2060935"/>
                  <a:pt x="5603810" y="2052126"/>
                </a:cubicBezTo>
                <a:cubicBezTo>
                  <a:pt x="5603814" y="2052123"/>
                  <a:pt x="5758138" y="1949241"/>
                  <a:pt x="5777431" y="1936379"/>
                </a:cubicBezTo>
                <a:lnTo>
                  <a:pt x="5846879" y="1890081"/>
                </a:lnTo>
                <a:cubicBezTo>
                  <a:pt x="5866926" y="1860009"/>
                  <a:pt x="5880822" y="1837775"/>
                  <a:pt x="5904752" y="1809058"/>
                </a:cubicBezTo>
                <a:cubicBezTo>
                  <a:pt x="5911738" y="1800675"/>
                  <a:pt x="5921558" y="1794788"/>
                  <a:pt x="5927901" y="1785908"/>
                </a:cubicBezTo>
                <a:cubicBezTo>
                  <a:pt x="5940977" y="1767601"/>
                  <a:pt x="5949549" y="1746341"/>
                  <a:pt x="5962625" y="1728035"/>
                </a:cubicBezTo>
                <a:cubicBezTo>
                  <a:pt x="5998513" y="1677792"/>
                  <a:pt x="5976023" y="1735965"/>
                  <a:pt x="6008924" y="1670162"/>
                </a:cubicBezTo>
                <a:cubicBezTo>
                  <a:pt x="6022065" y="1643881"/>
                  <a:pt x="6032735" y="1616421"/>
                  <a:pt x="6043648" y="1589139"/>
                </a:cubicBezTo>
                <a:cubicBezTo>
                  <a:pt x="6062863" y="1541101"/>
                  <a:pt x="6068318" y="1488938"/>
                  <a:pt x="6078372" y="1438668"/>
                </a:cubicBezTo>
                <a:lnTo>
                  <a:pt x="6089947" y="1380795"/>
                </a:lnTo>
                <a:cubicBezTo>
                  <a:pt x="6086089" y="1326780"/>
                  <a:pt x="6086405" y="1272303"/>
                  <a:pt x="6078372" y="1218749"/>
                </a:cubicBezTo>
                <a:cubicBezTo>
                  <a:pt x="6074752" y="1194617"/>
                  <a:pt x="6072477" y="1166555"/>
                  <a:pt x="6055223" y="1149301"/>
                </a:cubicBezTo>
                <a:cubicBezTo>
                  <a:pt x="6022854" y="1116932"/>
                  <a:pt x="5973977" y="1060488"/>
                  <a:pt x="5927901" y="1045129"/>
                </a:cubicBezTo>
                <a:cubicBezTo>
                  <a:pt x="5778912" y="995464"/>
                  <a:pt x="5931462" y="1043125"/>
                  <a:pt x="5800580" y="1010405"/>
                </a:cubicBezTo>
                <a:cubicBezTo>
                  <a:pt x="5749399" y="997610"/>
                  <a:pt x="5782104" y="998830"/>
                  <a:pt x="5754281" y="998830"/>
                </a:cubicBezTo>
                <a:lnTo>
                  <a:pt x="5812155" y="102197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1: creador de índices (</a:t>
            </a:r>
            <a:r>
              <a:rPr lang="es-ES" dirty="0" err="1" smtClean="0"/>
              <a:t>crawler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92941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400" dirty="0" smtClean="0"/>
              <a:t>Módulo creador de índices (</a:t>
            </a:r>
            <a:r>
              <a:rPr lang="es-ES" sz="2400" dirty="0" err="1" smtClean="0"/>
              <a:t>indices.h</a:t>
            </a:r>
            <a:r>
              <a:rPr lang="es-ES" sz="2400" dirty="0" smtClean="0"/>
              <a:t>, indices.cpp)</a:t>
            </a:r>
          </a:p>
          <a:p>
            <a:pPr lvl="1">
              <a:buNone/>
            </a:pPr>
            <a:r>
              <a:rPr lang="es-ES" sz="2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crearTabla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20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tIndicePalabras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tabla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archivoInicial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20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1800" dirty="0" smtClean="0"/>
              <a:t>Dada </a:t>
            </a:r>
            <a:r>
              <a:rPr lang="es-ES" sz="1800" dirty="0"/>
              <a:t>una tabla clave-valor vacía </a:t>
            </a:r>
            <a:r>
              <a:rPr lang="es-ES" sz="1800" dirty="0" smtClean="0"/>
              <a:t>y </a:t>
            </a:r>
            <a:r>
              <a:rPr lang="es-ES" sz="1800" dirty="0"/>
              <a:t>un archivo origen, se calculará el </a:t>
            </a:r>
            <a:r>
              <a:rPr lang="es-ES_tradnl" sz="1800" dirty="0"/>
              <a:t>valor (lista de páginas) para cada una de las entradas (palabra), quedando </a:t>
            </a:r>
            <a:r>
              <a:rPr lang="es-ES_tradnl" sz="1800" dirty="0" smtClean="0"/>
              <a:t>actualizada la tabla dada</a:t>
            </a:r>
            <a:endParaRPr lang="es-ES" sz="1800" dirty="0"/>
          </a:p>
          <a:p>
            <a:pPr lvl="1"/>
            <a:r>
              <a:rPr lang="es-ES" sz="1800" dirty="0" smtClean="0"/>
              <a:t>Inicializar las listas (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tListaCadenas</a:t>
            </a:r>
            <a:r>
              <a:rPr lang="es-ES" sz="1800" dirty="0" smtClean="0"/>
              <a:t>) visitados </a:t>
            </a:r>
            <a:r>
              <a:rPr lang="es-ES" sz="1800" dirty="0"/>
              <a:t>y no-visitados </a:t>
            </a:r>
            <a:r>
              <a:rPr lang="es-ES" sz="1800" dirty="0" smtClean="0"/>
              <a:t>a vacías</a:t>
            </a:r>
            <a:endParaRPr lang="es-ES" sz="1800" dirty="0"/>
          </a:p>
          <a:p>
            <a:pPr lvl="1"/>
            <a:r>
              <a:rPr lang="es-ES" sz="1800" dirty="0"/>
              <a:t>Meter el </a:t>
            </a:r>
            <a:r>
              <a:rPr lang="es-ES" sz="1800" dirty="0" smtClean="0"/>
              <a:t>nombre del archivo </a:t>
            </a:r>
            <a:r>
              <a:rPr lang="es-ES" sz="1800" dirty="0"/>
              <a:t>inicial en no visitados</a:t>
            </a:r>
          </a:p>
          <a:p>
            <a:pPr lvl="1"/>
            <a:r>
              <a:rPr lang="es-ES" sz="1800" dirty="0"/>
              <a:t>Mientras haya algún archivo en no-visitados</a:t>
            </a:r>
          </a:p>
          <a:p>
            <a:pPr lvl="2"/>
            <a:r>
              <a:rPr lang="es-ES" sz="1600" dirty="0"/>
              <a:t>Sacarlo y meterlo en visitados</a:t>
            </a:r>
          </a:p>
          <a:p>
            <a:pPr lvl="2"/>
            <a:r>
              <a:rPr lang="es-ES" sz="1600" dirty="0" smtClean="0"/>
              <a:t>Procesar </a:t>
            </a:r>
            <a:r>
              <a:rPr lang="es-ES" sz="1600" dirty="0"/>
              <a:t>el archivo:</a:t>
            </a:r>
          </a:p>
          <a:p>
            <a:pPr lvl="3"/>
            <a:r>
              <a:rPr lang="es-ES" sz="1400" dirty="0"/>
              <a:t>Por cada palabra que no sea enlace o signo de puntuación, </a:t>
            </a:r>
            <a:r>
              <a:rPr lang="es-ES_tradnl" sz="1400" dirty="0"/>
              <a:t>insertar en la tabla esa palabra y el archivo actual 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void</a:t>
            </a:r>
            <a:r>
              <a:rPr lang="es-ES_tradnl" sz="1400" dirty="0" smtClean="0"/>
              <a:t> insertar(</a:t>
            </a:r>
            <a:r>
              <a:rPr lang="es-ES_tradnl" sz="1400" dirty="0" err="1" smtClean="0"/>
              <a:t>tIndicePalabras</a:t>
            </a:r>
            <a:r>
              <a:rPr lang="es-ES_tradnl" sz="1400" dirty="0" smtClean="0"/>
              <a:t> &amp; </a:t>
            </a:r>
            <a:r>
              <a:rPr lang="es-ES_tradnl" sz="1400" dirty="0" err="1" smtClean="0"/>
              <a:t>idx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const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string</a:t>
            </a:r>
            <a:r>
              <a:rPr lang="es-ES_tradnl" sz="1400" dirty="0" smtClean="0"/>
              <a:t> &amp; palabra, </a:t>
            </a:r>
            <a:r>
              <a:rPr lang="es-ES_tradnl" sz="1400" dirty="0" err="1" smtClean="0"/>
              <a:t>const</a:t>
            </a:r>
            <a:r>
              <a:rPr lang="es-ES_tradnl" sz="1400" dirty="0" smtClean="0"/>
              <a:t>  </a:t>
            </a:r>
            <a:r>
              <a:rPr lang="es-ES_tradnl" sz="1400" dirty="0" err="1" smtClean="0"/>
              <a:t>string</a:t>
            </a:r>
            <a:r>
              <a:rPr lang="es-ES_tradnl" sz="1400" dirty="0" smtClean="0"/>
              <a:t> &amp; </a:t>
            </a:r>
            <a:r>
              <a:rPr lang="es-ES_tradnl" sz="1400" dirty="0" err="1" smtClean="0"/>
              <a:t>nombreArchivo</a:t>
            </a:r>
            <a:r>
              <a:rPr lang="es-ES_tradnl" sz="1400" dirty="0" smtClean="0"/>
              <a:t>))</a:t>
            </a:r>
          </a:p>
          <a:p>
            <a:pPr lvl="3"/>
            <a:r>
              <a:rPr lang="es-ES" sz="1400" dirty="0" smtClean="0"/>
              <a:t>Por </a:t>
            </a:r>
            <a:r>
              <a:rPr lang="es-ES" sz="1400" dirty="0"/>
              <a:t>cada enlace que no esté en visitados o en no-visitados, meterlo en no visitados</a:t>
            </a:r>
            <a:endParaRPr lang="es-E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373216"/>
            <a:ext cx="5334769" cy="114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1: creador de índices (</a:t>
            </a:r>
            <a:r>
              <a:rPr lang="es-ES" dirty="0" err="1" smtClean="0"/>
              <a:t>crawler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6512" y="1196753"/>
            <a:ext cx="5328592" cy="2736303"/>
          </a:xfrm>
        </p:spPr>
        <p:txBody>
          <a:bodyPr>
            <a:noAutofit/>
          </a:bodyPr>
          <a:lstStyle/>
          <a:p>
            <a:pPr lvl="1"/>
            <a:r>
              <a:rPr lang="es-ES" sz="1400" dirty="0" smtClean="0"/>
              <a:t>Inicializar </a:t>
            </a:r>
            <a:r>
              <a:rPr lang="es-ES" sz="1400" dirty="0" smtClean="0"/>
              <a:t>las listas (</a:t>
            </a:r>
            <a:r>
              <a:rPr lang="es-E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tListaCadenas</a:t>
            </a:r>
            <a:r>
              <a:rPr lang="es-ES" sz="1400" dirty="0" smtClean="0"/>
              <a:t>) visitados </a:t>
            </a:r>
            <a:r>
              <a:rPr lang="es-ES" sz="1400" dirty="0"/>
              <a:t>y no-visitados </a:t>
            </a:r>
            <a:r>
              <a:rPr lang="es-ES" sz="1400" dirty="0" smtClean="0"/>
              <a:t>a vacías</a:t>
            </a:r>
            <a:endParaRPr lang="es-ES" sz="1400" dirty="0"/>
          </a:p>
          <a:p>
            <a:pPr lvl="1"/>
            <a:r>
              <a:rPr lang="es-ES" sz="1400" dirty="0"/>
              <a:t>Meter el </a:t>
            </a:r>
            <a:r>
              <a:rPr lang="es-ES" sz="1400" dirty="0" smtClean="0"/>
              <a:t>nombre del archivo </a:t>
            </a:r>
            <a:r>
              <a:rPr lang="es-ES" sz="1400" dirty="0"/>
              <a:t>inicial en no visitados</a:t>
            </a:r>
          </a:p>
          <a:p>
            <a:pPr lvl="1"/>
            <a:r>
              <a:rPr lang="es-ES" sz="1400" dirty="0"/>
              <a:t>Mientras haya algún archivo en no-visitados</a:t>
            </a:r>
          </a:p>
          <a:p>
            <a:pPr lvl="2"/>
            <a:r>
              <a:rPr lang="es-ES" sz="1200" dirty="0"/>
              <a:t>Sacarlo y meterlo en visitados</a:t>
            </a:r>
          </a:p>
          <a:p>
            <a:pPr lvl="2"/>
            <a:r>
              <a:rPr lang="es-ES" sz="1200" dirty="0" smtClean="0"/>
              <a:t>Procesar </a:t>
            </a:r>
            <a:r>
              <a:rPr lang="es-ES" sz="1200" dirty="0"/>
              <a:t>el archivo:</a:t>
            </a:r>
          </a:p>
          <a:p>
            <a:pPr lvl="3"/>
            <a:r>
              <a:rPr lang="es-ES" sz="1100" dirty="0"/>
              <a:t>Por cada palabra que no sea enlace o signo de puntuación, </a:t>
            </a:r>
            <a:r>
              <a:rPr lang="es-ES_tradnl" sz="1100" dirty="0"/>
              <a:t>insertar en la tabla esa palabra y el archivo actual </a:t>
            </a:r>
            <a:r>
              <a:rPr lang="es-ES_tradnl" sz="1100" dirty="0" smtClean="0"/>
              <a:t>(</a:t>
            </a:r>
            <a:r>
              <a:rPr lang="es-ES_tradnl" sz="1100" dirty="0" err="1" smtClean="0"/>
              <a:t>void</a:t>
            </a:r>
            <a:r>
              <a:rPr lang="es-ES_tradnl" sz="1100" dirty="0" smtClean="0"/>
              <a:t> insertar(</a:t>
            </a:r>
            <a:r>
              <a:rPr lang="es-ES_tradnl" sz="1100" dirty="0" err="1" smtClean="0"/>
              <a:t>tIndicePalabras</a:t>
            </a:r>
            <a:r>
              <a:rPr lang="es-ES_tradnl" sz="1100" dirty="0" smtClean="0"/>
              <a:t> &amp; </a:t>
            </a:r>
            <a:r>
              <a:rPr lang="es-ES_tradnl" sz="1100" dirty="0" err="1" smtClean="0"/>
              <a:t>idx</a:t>
            </a:r>
            <a:r>
              <a:rPr lang="es-ES_tradnl" sz="1100" dirty="0" smtClean="0"/>
              <a:t>, </a:t>
            </a:r>
            <a:r>
              <a:rPr lang="es-ES_tradnl" sz="1100" dirty="0" err="1" smtClean="0"/>
              <a:t>const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string</a:t>
            </a:r>
            <a:r>
              <a:rPr lang="es-ES_tradnl" sz="1100" dirty="0" smtClean="0"/>
              <a:t> &amp; palabra, </a:t>
            </a:r>
            <a:r>
              <a:rPr lang="es-ES_tradnl" sz="1100" dirty="0" err="1" smtClean="0"/>
              <a:t>const</a:t>
            </a:r>
            <a:r>
              <a:rPr lang="es-ES_tradnl" sz="1100" dirty="0" smtClean="0"/>
              <a:t>  </a:t>
            </a:r>
            <a:r>
              <a:rPr lang="es-ES_tradnl" sz="1100" dirty="0" err="1" smtClean="0"/>
              <a:t>string</a:t>
            </a:r>
            <a:r>
              <a:rPr lang="es-ES_tradnl" sz="1100" dirty="0" smtClean="0"/>
              <a:t> &amp; </a:t>
            </a:r>
            <a:r>
              <a:rPr lang="es-ES_tradnl" sz="1100" dirty="0" err="1" smtClean="0"/>
              <a:t>nombreArchivo</a:t>
            </a:r>
            <a:r>
              <a:rPr lang="es-ES_tradnl" sz="1100" dirty="0" smtClean="0"/>
              <a:t>))</a:t>
            </a:r>
          </a:p>
          <a:p>
            <a:pPr lvl="3"/>
            <a:r>
              <a:rPr lang="es-ES" sz="1100" dirty="0" smtClean="0"/>
              <a:t>Por </a:t>
            </a:r>
            <a:r>
              <a:rPr lang="es-ES" sz="1100" dirty="0"/>
              <a:t>cada enlace que no esté en visitados o en no-visitados, meterlo en no visitados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576064" y="4581128"/>
            <a:ext cx="3635897" cy="2276871"/>
            <a:chOff x="576064" y="4581128"/>
            <a:chExt cx="3635897" cy="2276871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064" y="4581128"/>
              <a:ext cx="1202912" cy="93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4276" y="5277703"/>
              <a:ext cx="1532644" cy="1099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5301208"/>
              <a:ext cx="1584176" cy="8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47665" y="4605652"/>
              <a:ext cx="2664296" cy="68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35696" y="6189884"/>
              <a:ext cx="1944215" cy="66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14975" y="1495425"/>
            <a:ext cx="3629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2: ordenando los resultados por relevancia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Este segundo buscador añadirá al anterior la ordenación de los resultados de la búsqueda por importancia</a:t>
            </a:r>
          </a:p>
          <a:p>
            <a:r>
              <a:rPr lang="es-ES" dirty="0" smtClean="0"/>
              <a:t>Implementará una versión sencilla de </a:t>
            </a:r>
            <a:r>
              <a:rPr lang="es-ES" dirty="0" err="1" smtClean="0"/>
              <a:t>PageRank</a:t>
            </a:r>
            <a:r>
              <a:rPr lang="es-ES" dirty="0" smtClean="0"/>
              <a:t>: los archivos más enlazados por otros archivos serán considerados más relevantes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2: ordenando los resultados por relevancia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s-ES" dirty="0" smtClean="0"/>
              <a:t>PR(A): </a:t>
            </a:r>
            <a:r>
              <a:rPr lang="es-ES" dirty="0" err="1" smtClean="0"/>
              <a:t>PageRank</a:t>
            </a:r>
            <a:r>
              <a:rPr lang="es-ES" dirty="0" smtClean="0"/>
              <a:t> de la página A </a:t>
            </a:r>
          </a:p>
          <a:p>
            <a:pPr lvl="0"/>
            <a:r>
              <a:rPr lang="es-ES" dirty="0" smtClean="0"/>
              <a:t>N: nº de páginas </a:t>
            </a:r>
          </a:p>
          <a:p>
            <a:pPr lvl="0"/>
            <a:r>
              <a:rPr lang="es-ES" dirty="0" smtClean="0"/>
              <a:t>N(A): número de enlaces que la página contiene</a:t>
            </a:r>
          </a:p>
          <a:p>
            <a:pPr lvl="0"/>
            <a:r>
              <a:rPr lang="es-ES" dirty="0" smtClean="0"/>
              <a:t>c = 0,85 (introduce la posibilidad de que un usuario decida no seguir ningún enlace de la página en la que está y elija al azar otra página; el 85% del tiempo un navegante sigue la estructura de vínculos de la red)</a:t>
            </a:r>
          </a:p>
          <a:p>
            <a:endParaRPr lang="es-E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68113" y="1484784"/>
            <a:ext cx="6048385" cy="9559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2: ordenando los resultados por relevancia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lnSpcReduction="10000"/>
          </a:bodyPr>
          <a:lstStyle/>
          <a:p>
            <a:r>
              <a:rPr lang="es-ES" sz="2400" dirty="0" smtClean="0"/>
              <a:t>La ecuación anterior se puede escribir y resolver </a:t>
            </a:r>
            <a:r>
              <a:rPr lang="es-ES" sz="2400" dirty="0" err="1" smtClean="0"/>
              <a:t>simultaneamente</a:t>
            </a:r>
            <a:r>
              <a:rPr lang="es-ES" sz="2400" dirty="0" smtClean="0"/>
              <a:t> para todas las páginas usando notación matricial   PR = M • PR   donde PR es el vector de los </a:t>
            </a:r>
            <a:r>
              <a:rPr lang="es-ES" sz="2400" dirty="0" err="1" smtClean="0"/>
              <a:t>PageRank</a:t>
            </a:r>
            <a:r>
              <a:rPr lang="es-ES" sz="2400" dirty="0" smtClean="0"/>
              <a:t> de las N páginas                       consideradas y M es la matriz de Google (matriz N×N):</a:t>
            </a:r>
          </a:p>
          <a:p>
            <a:pPr>
              <a:buNone/>
            </a:pPr>
            <a:r>
              <a:rPr lang="es-ES" sz="2400" dirty="0" smtClean="0"/>
              <a:t>				M  = </a:t>
            </a:r>
          </a:p>
          <a:p>
            <a:pPr>
              <a:buNone/>
            </a:pPr>
            <a:r>
              <a:rPr lang="es-ES" sz="2400" dirty="0" smtClean="0"/>
              <a:t>		es la matriz con todas las entradas a </a:t>
            </a:r>
          </a:p>
          <a:p>
            <a:pPr>
              <a:buNone/>
            </a:pPr>
            <a:r>
              <a:rPr lang="es-ES" sz="2400" dirty="0" smtClean="0"/>
              <a:t>	M’ matriz de componentes</a:t>
            </a:r>
          </a:p>
          <a:p>
            <a:pPr>
              <a:buNone/>
            </a:pPr>
            <a:r>
              <a:rPr lang="es-ES" sz="2400" dirty="0" smtClean="0"/>
              <a:t>			si la página     no tiene enlaces hacia ninguna página</a:t>
            </a:r>
          </a:p>
          <a:p>
            <a:pPr>
              <a:buNone/>
            </a:pPr>
            <a:r>
              <a:rPr lang="es-ES" sz="2400" dirty="0" smtClean="0"/>
              <a:t>			si la página     tiene un enlace a la página       , </a:t>
            </a:r>
          </a:p>
          <a:p>
            <a:pPr>
              <a:buNone/>
            </a:pPr>
            <a:r>
              <a:rPr lang="es-ES" sz="2400" dirty="0" smtClean="0"/>
              <a:t>			siendo </a:t>
            </a:r>
            <a:r>
              <a:rPr lang="es-ES" sz="2400" dirty="0" err="1" smtClean="0"/>
              <a:t>N</a:t>
            </a:r>
            <a:r>
              <a:rPr lang="es-ES" sz="2400" baseline="-25000" dirty="0" err="1" smtClean="0"/>
              <a:t>j</a:t>
            </a:r>
            <a:r>
              <a:rPr lang="es-ES" sz="2400" dirty="0" smtClean="0"/>
              <a:t> el nº de enlaces que salen de la página A</a:t>
            </a:r>
            <a:r>
              <a:rPr lang="es-ES" sz="2400" baseline="-25000" dirty="0" smtClean="0"/>
              <a:t>j</a:t>
            </a:r>
          </a:p>
          <a:p>
            <a:pPr>
              <a:buNone/>
            </a:pPr>
            <a:r>
              <a:rPr lang="es-ES" sz="2400" dirty="0" smtClean="0"/>
              <a:t>			si la página     tiene enlaces pero no ninguno es a la </a:t>
            </a:r>
          </a:p>
          <a:p>
            <a:pPr>
              <a:buNone/>
            </a:pPr>
            <a:r>
              <a:rPr lang="es-ES" sz="2400" dirty="0" smtClean="0"/>
              <a:t>			página </a:t>
            </a:r>
          </a:p>
          <a:p>
            <a:endParaRPr lang="es-ES" sz="2400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3166457"/>
            <a:ext cx="2304256" cy="550575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573016"/>
            <a:ext cx="336037" cy="504056"/>
          </a:xfrm>
          <a:prstGeom prst="rect">
            <a:avLst/>
          </a:prstGeom>
          <a:noFill/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3573016"/>
            <a:ext cx="176747" cy="648070"/>
          </a:xfrm>
          <a:prstGeom prst="rect">
            <a:avLst/>
          </a:prstGeom>
          <a:noFill/>
        </p:spPr>
      </p:pic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492896"/>
            <a:ext cx="1482652" cy="482724"/>
          </a:xfrm>
          <a:prstGeom prst="rect">
            <a:avLst/>
          </a:prstGeom>
          <a:noFill/>
        </p:spPr>
      </p:pic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4437112"/>
            <a:ext cx="864865" cy="571137"/>
          </a:xfrm>
          <a:prstGeom prst="rect">
            <a:avLst/>
          </a:prstGeom>
          <a:noFill/>
        </p:spPr>
      </p:pic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333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333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4384306"/>
            <a:ext cx="288032" cy="556862"/>
          </a:xfrm>
          <a:prstGeom prst="rect">
            <a:avLst/>
          </a:prstGeom>
          <a:noFill/>
        </p:spPr>
      </p:pic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9713" name="Picture 1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4883562"/>
            <a:ext cx="864096" cy="705678"/>
          </a:xfrm>
          <a:prstGeom prst="rect">
            <a:avLst/>
          </a:prstGeom>
          <a:noFill/>
        </p:spPr>
      </p:pic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9715" name="Picture 1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4328" y="4797152"/>
            <a:ext cx="288032" cy="518458"/>
          </a:xfrm>
          <a:prstGeom prst="rect">
            <a:avLst/>
          </a:prstGeom>
          <a:noFill/>
        </p:spPr>
      </p:pic>
      <p:pic>
        <p:nvPicPr>
          <p:cNvPr id="25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5589240"/>
            <a:ext cx="288032" cy="556862"/>
          </a:xfrm>
          <a:prstGeom prst="rect">
            <a:avLst/>
          </a:prstGeom>
          <a:noFill/>
        </p:spPr>
      </p:pic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9717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5587881"/>
            <a:ext cx="792088" cy="433407"/>
          </a:xfrm>
          <a:prstGeom prst="rect">
            <a:avLst/>
          </a:prstGeom>
          <a:noFill/>
        </p:spPr>
      </p:pic>
      <p:pic>
        <p:nvPicPr>
          <p:cNvPr id="28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4744346"/>
            <a:ext cx="288032" cy="556862"/>
          </a:xfrm>
          <a:prstGeom prst="rect">
            <a:avLst/>
          </a:prstGeom>
          <a:noFill/>
        </p:spPr>
      </p:pic>
      <p:pic>
        <p:nvPicPr>
          <p:cNvPr id="29" name="Picture 1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6006886"/>
            <a:ext cx="288032" cy="518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2: cálculo de la matriz de Google M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es-ES" dirty="0" smtClean="0"/>
              <a:t>A los módulos de la versión 1 añadiremos uno nuevo de manejo de matrices</a:t>
            </a:r>
          </a:p>
          <a:p>
            <a:pPr lvl="1">
              <a:buNone/>
            </a:pPr>
            <a:endParaRPr lang="es-ES" sz="1600" dirty="0" smtClean="0">
              <a:solidFill>
                <a:srgbClr val="8000FF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MAX_TAM 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s-E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filas</a:t>
            </a:r>
            <a:r>
              <a:rPr lang="es-E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s-E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columnas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datos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MAX_TAM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][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MAX_TAM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endParaRPr lang="es-E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tMatriz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44008" y="3557451"/>
            <a:ext cx="3168352" cy="87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s-ES" dirty="0" smtClean="0"/>
              <a:t>	Módulo </a:t>
            </a:r>
            <a:r>
              <a:rPr lang="es-ES" dirty="0"/>
              <a:t>de </a:t>
            </a:r>
            <a:r>
              <a:rPr lang="es-ES" dirty="0" smtClean="0"/>
              <a:t>matrices (</a:t>
            </a:r>
            <a:r>
              <a:rPr lang="es-ES" dirty="0" err="1" smtClean="0"/>
              <a:t>matriz.h</a:t>
            </a:r>
            <a:r>
              <a:rPr lang="es-ES" dirty="0" smtClean="0"/>
              <a:t>, matriz.cpp)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s-E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2: cálculo de la matriz de Google 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460851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 startAt="2"/>
            </a:pPr>
            <a:r>
              <a:rPr lang="es-ES" sz="2800" dirty="0" smtClean="0"/>
              <a:t>En el módulo creador de índices (</a:t>
            </a:r>
            <a:r>
              <a:rPr lang="es-ES" sz="2800" dirty="0" err="1" smtClean="0"/>
              <a:t>indices.h</a:t>
            </a:r>
            <a:r>
              <a:rPr lang="es-ES" sz="2800" dirty="0" smtClean="0"/>
              <a:t>, indices.cpp) modificamos </a:t>
            </a:r>
            <a:r>
              <a:rPr lang="es-ES" sz="2800" dirty="0" err="1" smtClean="0"/>
              <a:t>crearTabla</a:t>
            </a:r>
            <a:endParaRPr lang="es-ES" sz="2800" dirty="0" smtClean="0"/>
          </a:p>
          <a:p>
            <a:pPr lvl="1">
              <a:buNone/>
            </a:pPr>
            <a:r>
              <a:rPr lang="es-ES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crearTabla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tIndicePalabras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tabla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archivoInicial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tListaCadenas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totales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tMatriz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s-E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lvl="1">
              <a:buNone/>
            </a:pPr>
            <a:r>
              <a:rPr lang="es-ES" dirty="0" smtClean="0"/>
              <a:t>	</a:t>
            </a:r>
            <a:r>
              <a:rPr lang="es-ES" sz="2400" dirty="0" smtClean="0"/>
              <a:t>Dada una tabla clave-valor vacía y un archivo origen, se calculará el </a:t>
            </a:r>
            <a:r>
              <a:rPr lang="es-ES_tradnl" sz="2400" dirty="0" smtClean="0"/>
              <a:t>valor (lista de páginas) para cada una de las entradas (palabra), quedando actualizada la tabla dada. Además </a:t>
            </a:r>
            <a:r>
              <a:rPr lang="es-ES_tradnl" sz="2400" b="1" dirty="0" smtClean="0"/>
              <a:t>creará la matriz de adyacencia </a:t>
            </a:r>
            <a:r>
              <a:rPr lang="es-ES_tradnl" sz="2400" b="1" i="1" dirty="0" smtClean="0"/>
              <a:t>L</a:t>
            </a:r>
            <a:r>
              <a:rPr lang="es-ES_tradnl" sz="2400" b="1" dirty="0" smtClean="0"/>
              <a:t> del grafo de la páginas y la lista </a:t>
            </a:r>
            <a:r>
              <a:rPr lang="es-ES_tradnl" sz="2400" b="1" i="1" dirty="0" smtClean="0"/>
              <a:t>totales</a:t>
            </a:r>
            <a:r>
              <a:rPr lang="es-ES_tradnl" sz="2400" b="1" dirty="0" smtClean="0"/>
              <a:t> que contiene el nombre de todas las páginas.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2: cálculo de la matriz de Google 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968552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s-ES" sz="2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crearTabla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20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tIndicePalabras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tabla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archivoInicial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tListaCadenas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totales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tMatriz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lvl="1">
              <a:buNone/>
            </a:pPr>
            <a:endParaRPr lang="es-ES" sz="1800" dirty="0" smtClean="0"/>
          </a:p>
          <a:p>
            <a:pPr lvl="1"/>
            <a:r>
              <a:rPr lang="es-ES" sz="1800" dirty="0" smtClean="0"/>
              <a:t>Inicializar las listas (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tListaCadenas</a:t>
            </a:r>
            <a:r>
              <a:rPr lang="es-ES" sz="1800" dirty="0" smtClean="0"/>
              <a:t>) visitados, no-visitados y enlaces a vacías</a:t>
            </a:r>
          </a:p>
          <a:p>
            <a:pPr lvl="1"/>
            <a:r>
              <a:rPr lang="es-ES" sz="1800" dirty="0" smtClean="0"/>
              <a:t>Meter el nombre del archivo inicial en no visitados y en totales, e inicializar L a tamaño 1 con un cero</a:t>
            </a:r>
          </a:p>
          <a:p>
            <a:pPr lvl="1"/>
            <a:r>
              <a:rPr lang="es-ES" sz="1800" dirty="0" smtClean="0"/>
              <a:t>Mientras haya algún archivo en no-visitados</a:t>
            </a:r>
          </a:p>
          <a:p>
            <a:pPr lvl="2"/>
            <a:r>
              <a:rPr lang="es-ES" sz="1600" dirty="0" smtClean="0"/>
              <a:t>Sacarlo y meterlo en visitados, y guardar la posición j donde se ha almacenado en totales</a:t>
            </a:r>
          </a:p>
          <a:p>
            <a:pPr lvl="2"/>
            <a:r>
              <a:rPr lang="es-ES" sz="1600" dirty="0" smtClean="0"/>
              <a:t>Procesar el archivo:</a:t>
            </a:r>
          </a:p>
          <a:p>
            <a:pPr lvl="3"/>
            <a:r>
              <a:rPr lang="es-ES" sz="1400" dirty="0" smtClean="0"/>
              <a:t>Por cada palabra que no sea enlace o signo de puntuación, </a:t>
            </a:r>
            <a:r>
              <a:rPr lang="es-ES_tradnl" sz="1400" dirty="0" smtClean="0"/>
              <a:t>insertar en la tabla esa palabra y el archivo actual</a:t>
            </a:r>
          </a:p>
          <a:p>
            <a:pPr lvl="3"/>
            <a:r>
              <a:rPr lang="es-ES" sz="1400" dirty="0" smtClean="0"/>
              <a:t>Por cada enlace</a:t>
            </a:r>
          </a:p>
          <a:p>
            <a:pPr lvl="4"/>
            <a:r>
              <a:rPr lang="es-ES" sz="1400" dirty="0" smtClean="0"/>
              <a:t>Si está en </a:t>
            </a:r>
            <a:r>
              <a:rPr lang="es-ES" sz="1500" dirty="0" smtClean="0"/>
              <a:t>totales en la posición i: </a:t>
            </a:r>
            <a:r>
              <a:rPr lang="es-ES" sz="1500" dirty="0" err="1" smtClean="0"/>
              <a:t>L</a:t>
            </a:r>
            <a:r>
              <a:rPr lang="es-ES" sz="1500" baseline="-25000" dirty="0" err="1" smtClean="0"/>
              <a:t>ij</a:t>
            </a:r>
            <a:r>
              <a:rPr lang="es-ES" sz="1500" dirty="0" smtClean="0"/>
              <a:t> = 1</a:t>
            </a:r>
          </a:p>
          <a:p>
            <a:pPr lvl="4"/>
            <a:r>
              <a:rPr lang="es-ES" sz="1400" dirty="0" smtClean="0"/>
              <a:t>Si no está en totales, meterlo en no visitados y en totales, ampliar la dimensión de L en 1 (poniendo las nuevas componentes a 0) y L</a:t>
            </a:r>
            <a:r>
              <a:rPr lang="es-ES" sz="1400" baseline="-25000" dirty="0" smtClean="0"/>
              <a:t>(t-1)j</a:t>
            </a:r>
            <a:r>
              <a:rPr lang="es-ES" sz="1400" dirty="0" smtClean="0"/>
              <a:t> = 1  (t = nueva dimensión de L)</a:t>
            </a:r>
          </a:p>
          <a:p>
            <a:pPr lvl="4"/>
            <a:endParaRPr lang="es-E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2: cálculo de la matriz de Google 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12776"/>
            <a:ext cx="5508104" cy="3456384"/>
          </a:xfrm>
        </p:spPr>
        <p:txBody>
          <a:bodyPr>
            <a:normAutofit/>
          </a:bodyPr>
          <a:lstStyle/>
          <a:p>
            <a:pPr lvl="1"/>
            <a:r>
              <a:rPr lang="es-ES" sz="1200" dirty="0" smtClean="0"/>
              <a:t>Inicializar las listas (</a:t>
            </a:r>
            <a:r>
              <a:rPr lang="es-ES" sz="105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tListaCadenas</a:t>
            </a:r>
            <a:r>
              <a:rPr lang="es-ES" sz="1200" dirty="0" smtClean="0"/>
              <a:t>) visitados, no-visitados y enlaces a vacías</a:t>
            </a:r>
          </a:p>
          <a:p>
            <a:pPr lvl="1"/>
            <a:r>
              <a:rPr lang="es-ES" sz="1200" dirty="0" smtClean="0"/>
              <a:t>Meter el nombre del archivo inicial en no visitados y en totales, e inicializar L (</a:t>
            </a:r>
            <a:r>
              <a:rPr lang="es-ES" sz="105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tMatri</a:t>
            </a:r>
            <a:r>
              <a:rPr lang="es-ES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s-ES" sz="1200" dirty="0" smtClean="0"/>
              <a:t>) a tamaño 1 con un cero</a:t>
            </a:r>
          </a:p>
          <a:p>
            <a:pPr lvl="1"/>
            <a:r>
              <a:rPr lang="es-ES" sz="1200" dirty="0" smtClean="0"/>
              <a:t>Mientras haya algún archivo en no-visitados</a:t>
            </a:r>
          </a:p>
          <a:p>
            <a:pPr lvl="2"/>
            <a:r>
              <a:rPr lang="es-ES" sz="1100" dirty="0" smtClean="0"/>
              <a:t>Sacarlo y meterlo en visitados, y guardar la posición j donde se ha almacenado en totales</a:t>
            </a:r>
          </a:p>
          <a:p>
            <a:pPr lvl="2"/>
            <a:r>
              <a:rPr lang="es-ES" sz="1100" dirty="0" smtClean="0"/>
              <a:t>Procesar el archivo:</a:t>
            </a:r>
          </a:p>
          <a:p>
            <a:pPr lvl="3"/>
            <a:r>
              <a:rPr lang="es-ES" sz="1050" dirty="0" smtClean="0"/>
              <a:t>Por cada palabra que no sea enlace o signo de puntuación, </a:t>
            </a:r>
            <a:r>
              <a:rPr lang="es-ES_tradnl" sz="1050" dirty="0" smtClean="0"/>
              <a:t>insertar en la tabla esa palabra y el archivo actual</a:t>
            </a:r>
          </a:p>
          <a:p>
            <a:pPr lvl="3"/>
            <a:r>
              <a:rPr lang="es-ES" sz="1050" dirty="0" smtClean="0"/>
              <a:t>Por cada enlace</a:t>
            </a:r>
          </a:p>
          <a:p>
            <a:pPr lvl="4"/>
            <a:r>
              <a:rPr lang="es-ES" sz="1050" dirty="0" smtClean="0"/>
              <a:t>Si está en </a:t>
            </a:r>
            <a:r>
              <a:rPr lang="es-ES" sz="1100" dirty="0" smtClean="0"/>
              <a:t>totales en la posición i: </a:t>
            </a:r>
            <a:r>
              <a:rPr lang="es-ES" sz="1100" dirty="0" err="1" smtClean="0"/>
              <a:t>L</a:t>
            </a:r>
            <a:r>
              <a:rPr lang="es-ES" sz="1100" baseline="-25000" dirty="0" err="1" smtClean="0"/>
              <a:t>ij</a:t>
            </a:r>
            <a:r>
              <a:rPr lang="es-ES" sz="1100" dirty="0" smtClean="0"/>
              <a:t> = 1</a:t>
            </a:r>
          </a:p>
          <a:p>
            <a:pPr lvl="4"/>
            <a:r>
              <a:rPr lang="es-ES" sz="1050" dirty="0" smtClean="0"/>
              <a:t>Si no está en totales, meterlo en no visitados y en totales, ampliar la dimensión de L en 1 (poniendo las nuevas componentes a 0) y L</a:t>
            </a:r>
            <a:r>
              <a:rPr lang="es-ES" sz="1050" baseline="-25000" dirty="0" smtClean="0"/>
              <a:t>(t-1)j</a:t>
            </a:r>
            <a:r>
              <a:rPr lang="es-ES" sz="1050" dirty="0" smtClean="0"/>
              <a:t> = 1  (t = nueva dimensión de L)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831448"/>
            <a:ext cx="3779913" cy="405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22 Grupo"/>
          <p:cNvGrpSpPr/>
          <p:nvPr/>
        </p:nvGrpSpPr>
        <p:grpSpPr>
          <a:xfrm>
            <a:off x="576064" y="4581128"/>
            <a:ext cx="3635897" cy="2276871"/>
            <a:chOff x="576064" y="4581128"/>
            <a:chExt cx="3635897" cy="2276871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064" y="4581128"/>
              <a:ext cx="1202912" cy="93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4276" y="5277703"/>
              <a:ext cx="1532644" cy="1099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39752" y="5301208"/>
              <a:ext cx="1584176" cy="8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47665" y="4605652"/>
              <a:ext cx="2664296" cy="68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5696" y="6189884"/>
              <a:ext cx="1944215" cy="66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Qué soporta el funcionamiento de los buscadores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El </a:t>
            </a:r>
            <a:r>
              <a:rPr lang="es-ES" dirty="0"/>
              <a:t>contenido en la red crece cada día, y sería inviable encontrar información simplemente accediendo, una a una, a todas las páginas que existen para ver en cuál se encuentra la información </a:t>
            </a:r>
            <a:r>
              <a:rPr lang="es-ES" dirty="0" smtClean="0"/>
              <a:t>buscada</a:t>
            </a:r>
          </a:p>
          <a:p>
            <a:r>
              <a:rPr lang="es-ES" dirty="0" smtClean="0"/>
              <a:t>¿Cuál es el secreto de los buscadores modernos de información en Internet para funcionar tan rápido? </a:t>
            </a:r>
          </a:p>
          <a:p>
            <a:pPr lvl="1"/>
            <a:r>
              <a:rPr lang="es-ES" dirty="0" smtClean="0"/>
              <a:t>Tienen un </a:t>
            </a:r>
            <a:r>
              <a:rPr lang="es-ES" i="1" dirty="0"/>
              <a:t>índice</a:t>
            </a:r>
            <a:r>
              <a:rPr lang="es-ES" dirty="0"/>
              <a:t> de las páginas que </a:t>
            </a:r>
            <a:r>
              <a:rPr lang="es-ES" dirty="0" smtClean="0"/>
              <a:t>existen</a:t>
            </a:r>
          </a:p>
          <a:p>
            <a:pPr lvl="1"/>
            <a:r>
              <a:rPr lang="es-ES" dirty="0" smtClean="0"/>
              <a:t>En </a:t>
            </a:r>
            <a:r>
              <a:rPr lang="es-ES" dirty="0"/>
              <a:t>este índice, las páginas y las palabras </a:t>
            </a:r>
            <a:r>
              <a:rPr lang="es-ES" dirty="0" smtClean="0"/>
              <a:t>(más importantes) que </a:t>
            </a:r>
            <a:r>
              <a:rPr lang="es-ES" dirty="0"/>
              <a:t>aparecen en ellas están emparejadas, en un sistema </a:t>
            </a:r>
            <a:r>
              <a:rPr lang="es-ES" i="1" dirty="0" smtClean="0"/>
              <a:t>clave</a:t>
            </a:r>
            <a:r>
              <a:rPr lang="es-ES" dirty="0" smtClean="0"/>
              <a:t>-</a:t>
            </a:r>
            <a:r>
              <a:rPr lang="es-ES" i="1" dirty="0" smtClean="0"/>
              <a:t>valor</a:t>
            </a:r>
            <a:r>
              <a:rPr lang="es-E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2: cálculo de la matriz de Google 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sz="2800" dirty="0" smtClean="0"/>
              <a:t>A partir de la matriz de adyacencia L calculamos la matriz de Google M mediante el subprograma</a:t>
            </a:r>
          </a:p>
          <a:p>
            <a:pPr marL="514350" indent="-514350">
              <a:buNone/>
            </a:pP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s-E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tMatriz</a:t>
            </a: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desdeEnlacesAMatriz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tMatriz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L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/>
            <a:r>
              <a:rPr lang="es-ES" sz="1800" dirty="0" smtClean="0"/>
              <a:t>Calculamos la matriz C</a:t>
            </a:r>
            <a:r>
              <a:rPr lang="es-ES" sz="1800" baseline="-25000" dirty="0" smtClean="0"/>
              <a:t>N </a:t>
            </a:r>
            <a:r>
              <a:rPr lang="es-ES" sz="1800" dirty="0" smtClean="0"/>
              <a:t>:  </a:t>
            </a:r>
            <a:r>
              <a:rPr lang="es-ES" sz="1800" dirty="0"/>
              <a:t>matriz con todas las entradas a </a:t>
            </a:r>
            <a:r>
              <a:rPr lang="es-ES" sz="1800" dirty="0" smtClean="0"/>
              <a:t>1/N (N coincide con el nº de filas o de columnas de la matriz L)</a:t>
            </a:r>
          </a:p>
          <a:p>
            <a:pPr lvl="1"/>
            <a:r>
              <a:rPr lang="es-ES" sz="1800" dirty="0" smtClean="0"/>
              <a:t>Calculamos la matriz M’</a:t>
            </a:r>
          </a:p>
          <a:p>
            <a:pPr lvl="2"/>
            <a:r>
              <a:rPr lang="es-ES" sz="1400" dirty="0" smtClean="0"/>
              <a:t>Inicializamos M’</a:t>
            </a:r>
          </a:p>
          <a:p>
            <a:pPr lvl="2"/>
            <a:r>
              <a:rPr lang="es-ES" sz="1400" dirty="0" smtClean="0"/>
              <a:t>Para cada página  A</a:t>
            </a:r>
            <a:r>
              <a:rPr lang="es-ES" sz="1400" baseline="-25000" dirty="0" smtClean="0"/>
              <a:t>j</a:t>
            </a:r>
          </a:p>
          <a:p>
            <a:pPr lvl="3"/>
            <a:r>
              <a:rPr lang="es-ES" sz="1400" dirty="0" smtClean="0"/>
              <a:t>Calculamos el nº de enlaces </a:t>
            </a:r>
            <a:r>
              <a:rPr lang="es-ES" sz="1400" dirty="0" err="1" smtClean="0"/>
              <a:t>N</a:t>
            </a:r>
            <a:r>
              <a:rPr lang="es-ES" sz="1400" baseline="-25000" dirty="0" err="1" smtClean="0"/>
              <a:t>j</a:t>
            </a:r>
            <a:r>
              <a:rPr lang="es-ES" sz="1400" dirty="0" smtClean="0"/>
              <a:t> que salen de ella  (nº de valores no nulos que hay en la columna j de la matriz L)</a:t>
            </a:r>
          </a:p>
          <a:p>
            <a:pPr lvl="3"/>
            <a:r>
              <a:rPr lang="es-ES" sz="1400" dirty="0" smtClean="0"/>
              <a:t>En función del nº de enlaces obtenido, actualizamos convenientemente las componentes de M’</a:t>
            </a:r>
          </a:p>
          <a:p>
            <a:pPr lvl="1"/>
            <a:r>
              <a:rPr lang="es-ES" sz="1800" dirty="0" smtClean="0"/>
              <a:t>Combinamos ambas matrices mediante las operaciones sobre matrices definidas en el módulo de matrices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5758150"/>
            <a:ext cx="2304256" cy="55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2: cálculo de la matriz de Google 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" y="1600200"/>
            <a:ext cx="4474840" cy="2692896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s-ES" sz="1800" b="1" dirty="0" smtClean="0"/>
              <a:t>Calculamos la matriz C</a:t>
            </a:r>
            <a:r>
              <a:rPr lang="es-ES" sz="1800" b="1" baseline="-25000" dirty="0" smtClean="0"/>
              <a:t>N </a:t>
            </a:r>
            <a:r>
              <a:rPr lang="es-ES" sz="1800" b="1" dirty="0" smtClean="0"/>
              <a:t>:  </a:t>
            </a:r>
            <a:r>
              <a:rPr lang="es-ES" sz="1800" b="1" dirty="0"/>
              <a:t>matriz con todas las entradas a </a:t>
            </a:r>
            <a:r>
              <a:rPr lang="es-ES" sz="1800" b="1" dirty="0" smtClean="0"/>
              <a:t>1/N (N coincide con el nº de filas o de columnas de la matriz L)</a:t>
            </a:r>
          </a:p>
          <a:p>
            <a:pPr lvl="1"/>
            <a:r>
              <a:rPr lang="es-ES" sz="1800" b="1" dirty="0" smtClean="0"/>
              <a:t>Calculamos la matriz M’</a:t>
            </a:r>
          </a:p>
          <a:p>
            <a:pPr lvl="2"/>
            <a:r>
              <a:rPr lang="es-ES" sz="1400" b="1" dirty="0" smtClean="0"/>
              <a:t>Inicializamos M’</a:t>
            </a:r>
          </a:p>
          <a:p>
            <a:pPr lvl="2"/>
            <a:r>
              <a:rPr lang="es-ES" sz="1400" b="1" dirty="0" smtClean="0"/>
              <a:t>Para cada página  A</a:t>
            </a:r>
            <a:r>
              <a:rPr lang="es-ES" sz="1400" b="1" baseline="-25000" dirty="0" smtClean="0"/>
              <a:t>j</a:t>
            </a:r>
          </a:p>
          <a:p>
            <a:pPr lvl="3"/>
            <a:r>
              <a:rPr lang="es-ES" sz="1400" b="1" dirty="0" smtClean="0"/>
              <a:t>Calculamos el nº de enlaces </a:t>
            </a:r>
            <a:r>
              <a:rPr lang="es-ES" sz="1400" b="1" dirty="0" err="1" smtClean="0"/>
              <a:t>N</a:t>
            </a:r>
            <a:r>
              <a:rPr lang="es-ES" sz="1400" b="1" baseline="-25000" dirty="0" err="1" smtClean="0"/>
              <a:t>j</a:t>
            </a:r>
            <a:r>
              <a:rPr lang="es-ES" sz="1400" b="1" dirty="0" smtClean="0"/>
              <a:t> que salen de ella  (nº de valores no nulos que hay en la columna j de la matriz L)</a:t>
            </a:r>
          </a:p>
          <a:p>
            <a:pPr lvl="3"/>
            <a:r>
              <a:rPr lang="es-ES" sz="1400" b="1" dirty="0" smtClean="0"/>
              <a:t>En función del nº de enlaces obtenido, actualizamos convenientemente las componentes de M’</a:t>
            </a:r>
          </a:p>
          <a:p>
            <a:pPr lvl="1"/>
            <a:r>
              <a:rPr lang="es-ES" sz="1800" dirty="0" smtClean="0"/>
              <a:t>Combinamos ambas matrices mediante las operaciones sobre matrices definidas en el módulo de matrices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890998"/>
            <a:ext cx="1080120" cy="25808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75" y="123825"/>
            <a:ext cx="4619625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23 Grupo"/>
          <p:cNvGrpSpPr/>
          <p:nvPr/>
        </p:nvGrpSpPr>
        <p:grpSpPr>
          <a:xfrm>
            <a:off x="576064" y="4581128"/>
            <a:ext cx="3635897" cy="2276871"/>
            <a:chOff x="576064" y="4581128"/>
            <a:chExt cx="3635897" cy="2276871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6064" y="4581128"/>
              <a:ext cx="1202912" cy="93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14276" y="5277703"/>
              <a:ext cx="1532644" cy="1099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39752" y="5301208"/>
              <a:ext cx="1584176" cy="8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47665" y="4605652"/>
              <a:ext cx="2664296" cy="68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35696" y="6189884"/>
              <a:ext cx="1944215" cy="66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15340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2: cálculo de la matriz de Google 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" y="1600200"/>
            <a:ext cx="4474840" cy="2692896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s-ES" sz="1800" dirty="0" smtClean="0"/>
              <a:t>Calculamos la matriz C</a:t>
            </a:r>
            <a:r>
              <a:rPr lang="es-ES" sz="1800" baseline="-25000" dirty="0" smtClean="0"/>
              <a:t>N </a:t>
            </a:r>
            <a:r>
              <a:rPr lang="es-ES" sz="1800" dirty="0" smtClean="0"/>
              <a:t>:  </a:t>
            </a:r>
            <a:r>
              <a:rPr lang="es-ES" sz="1800" dirty="0"/>
              <a:t>matriz con todas las entradas a </a:t>
            </a:r>
            <a:r>
              <a:rPr lang="es-ES" sz="1800" dirty="0" smtClean="0"/>
              <a:t>1/N (N coincide con el nº de filas o de columnas de la matriz L)</a:t>
            </a:r>
          </a:p>
          <a:p>
            <a:pPr lvl="1"/>
            <a:r>
              <a:rPr lang="es-ES" sz="1800" dirty="0" smtClean="0"/>
              <a:t>Calculamos la matriz M’</a:t>
            </a:r>
          </a:p>
          <a:p>
            <a:pPr lvl="2"/>
            <a:r>
              <a:rPr lang="es-ES" sz="1400" dirty="0" smtClean="0"/>
              <a:t>Inicializamos M’</a:t>
            </a:r>
          </a:p>
          <a:p>
            <a:pPr lvl="2"/>
            <a:r>
              <a:rPr lang="es-ES" sz="1400" dirty="0" smtClean="0"/>
              <a:t>Para cada página  A</a:t>
            </a:r>
            <a:r>
              <a:rPr lang="es-ES" sz="1400" baseline="-25000" dirty="0" smtClean="0"/>
              <a:t>j</a:t>
            </a:r>
          </a:p>
          <a:p>
            <a:pPr lvl="3"/>
            <a:r>
              <a:rPr lang="es-ES" sz="1400" dirty="0" smtClean="0"/>
              <a:t>Calculamos el nº de enlaces </a:t>
            </a:r>
            <a:r>
              <a:rPr lang="es-ES" sz="1400" dirty="0" err="1" smtClean="0"/>
              <a:t>N</a:t>
            </a:r>
            <a:r>
              <a:rPr lang="es-ES" sz="1400" baseline="-25000" dirty="0" err="1" smtClean="0"/>
              <a:t>j</a:t>
            </a:r>
            <a:r>
              <a:rPr lang="es-ES" sz="1400" dirty="0" smtClean="0"/>
              <a:t> que salen de ella  (nº de valores no nulos que hay en la columna j de la matriz L)</a:t>
            </a:r>
          </a:p>
          <a:p>
            <a:pPr lvl="3"/>
            <a:r>
              <a:rPr lang="es-ES" sz="1400" dirty="0" smtClean="0"/>
              <a:t>En función del nº de enlaces obtenido, actualizamos convenientemente las componentes de M’</a:t>
            </a:r>
          </a:p>
          <a:p>
            <a:pPr lvl="1"/>
            <a:r>
              <a:rPr lang="es-ES" sz="1800" b="1" dirty="0" smtClean="0"/>
              <a:t>Combinamos ambas matrices mediante las operaciones sobre matrices definidas en el módulo de matrices</a:t>
            </a:r>
            <a:endParaRPr lang="es-ES" sz="20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890998"/>
            <a:ext cx="1080120" cy="25808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6775" y="1556792"/>
            <a:ext cx="44672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26 Grupo"/>
          <p:cNvGrpSpPr/>
          <p:nvPr/>
        </p:nvGrpSpPr>
        <p:grpSpPr>
          <a:xfrm>
            <a:off x="576064" y="4581128"/>
            <a:ext cx="3635897" cy="2276871"/>
            <a:chOff x="576064" y="4581128"/>
            <a:chExt cx="3635897" cy="2276871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6064" y="4581128"/>
              <a:ext cx="1202912" cy="93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14276" y="5277703"/>
              <a:ext cx="1532644" cy="1099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39752" y="5301208"/>
              <a:ext cx="1584176" cy="84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47665" y="4605652"/>
              <a:ext cx="2664296" cy="68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35696" y="6189884"/>
              <a:ext cx="1944215" cy="66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15340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Versión 2: obtención del vector PR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s-ES" sz="2400" dirty="0" smtClean="0"/>
              <a:t>La solución a PR = M • PR , donde PR es el vector de los </a:t>
            </a:r>
            <a:r>
              <a:rPr lang="es-ES" sz="2400" dirty="0" err="1" smtClean="0"/>
              <a:t>PageRank</a:t>
            </a:r>
            <a:r>
              <a:rPr lang="es-ES" sz="2400" dirty="0" smtClean="0"/>
              <a:t> de las N páginas                       consideradas y M es la matriz de Google (matriz N×N) que acabamos de calcular, puede aproximarse mediante un método iterativo:</a:t>
            </a:r>
          </a:p>
          <a:p>
            <a:pPr lvl="1"/>
            <a:r>
              <a:rPr lang="es-ES" sz="2000" dirty="0" smtClean="0"/>
              <a:t>Empezamos con un vector PR de unos, calculamos PR1 = M • PR y si M • PR1 está muy próximo a PR1 paramos; en caso contrario, repetimos el proceso obteniendo PR2 = M • PR1…</a:t>
            </a:r>
          </a:p>
          <a:p>
            <a:pPr lvl="2"/>
            <a:r>
              <a:rPr lang="es-ES" sz="1800" dirty="0" smtClean="0"/>
              <a:t>Una buena opción para decidir que dos vectores están muy próximos es que los cocientes entre sus componentes sean cercanas a 1.0 (</a:t>
            </a:r>
            <a:r>
              <a:rPr lang="es-ES" sz="1800" dirty="0" err="1" smtClean="0"/>
              <a:t>p.e.</a:t>
            </a:r>
            <a:r>
              <a:rPr lang="es-ES" sz="1800" dirty="0" smtClean="0"/>
              <a:t>, la diferencia entre esos cocientes y 1.0 sea menor que 10</a:t>
            </a:r>
            <a:r>
              <a:rPr lang="es-ES" sz="1800" baseline="30000" dirty="0" smtClean="0"/>
              <a:t>-5</a:t>
            </a:r>
            <a:r>
              <a:rPr lang="es-ES" sz="1800" dirty="0" smtClean="0"/>
              <a:t>)</a:t>
            </a:r>
          </a:p>
          <a:p>
            <a:pPr lvl="1"/>
            <a:r>
              <a:rPr lang="es-ES" sz="2000" dirty="0" smtClean="0"/>
              <a:t>Normalizamos el vector, con la primera componente igual a 1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69468" y="1916832"/>
            <a:ext cx="1482652" cy="4827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Versión 2: obtención del vector PR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s-ES" dirty="0" smtClean="0"/>
              <a:t>Para calcular el vector PR, el modulo matriz incluirá tipo y operaciones apropiadas</a:t>
            </a:r>
          </a:p>
          <a:p>
            <a:pPr lvl="1">
              <a:buNone/>
            </a:pPr>
            <a:r>
              <a:rPr lang="es-E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MAX_TAM 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s-E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tam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datos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MAX_TAM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endParaRPr lang="es-E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tVector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s-E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filas</a:t>
            </a:r>
            <a:r>
              <a:rPr lang="es-E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s-E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columnas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s-E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datos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MAX_TAM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][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MAX_TAM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</a:t>
            </a:r>
            <a:endParaRPr lang="es-E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tMatriz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s-E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tVector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vectorPropio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6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tMatriz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6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epsilon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buNone/>
            </a:pP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s-E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tVector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normaliza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6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tVector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es-E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v1</a:t>
            </a:r>
            <a:r>
              <a:rPr lang="es-E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s-ES" sz="16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44008" y="3557451"/>
            <a:ext cx="3168352" cy="87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s-ES" dirty="0" smtClean="0"/>
              <a:t>	Módulo </a:t>
            </a:r>
            <a:r>
              <a:rPr lang="es-ES" dirty="0"/>
              <a:t>de </a:t>
            </a:r>
            <a:r>
              <a:rPr lang="es-ES" dirty="0" smtClean="0"/>
              <a:t>matrices (</a:t>
            </a:r>
            <a:r>
              <a:rPr lang="es-ES" dirty="0" err="1" smtClean="0"/>
              <a:t>matriz.h</a:t>
            </a:r>
            <a:r>
              <a:rPr lang="es-ES" dirty="0" smtClean="0"/>
              <a:t>, matriz.cpp)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s-E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Índices clave valor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43608" y="1340768"/>
          <a:ext cx="7344816" cy="1322705"/>
        </p:xfrm>
        <a:graphic>
          <a:graphicData uri="http://schemas.openxmlformats.org/drawingml/2006/table">
            <a:tbl>
              <a:tblPr/>
              <a:tblGrid>
                <a:gridCol w="4032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b="1" dirty="0">
                          <a:latin typeface="+mj-lt"/>
                          <a:ea typeface="Times New Roman"/>
                          <a:cs typeface="Times New Roman"/>
                        </a:rPr>
                        <a:t>Palabras que aparecen en la </a:t>
                      </a:r>
                      <a:r>
                        <a:rPr lang="es-ES" sz="1600" b="1" dirty="0" smtClean="0">
                          <a:latin typeface="+mj-lt"/>
                          <a:ea typeface="Times New Roman"/>
                          <a:cs typeface="Times New Roman"/>
                        </a:rPr>
                        <a:t>página (clave)</a:t>
                      </a:r>
                      <a:endParaRPr lang="es-ES" sz="16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223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b="1" dirty="0" smtClean="0">
                          <a:latin typeface="+mj-lt"/>
                          <a:ea typeface="Times New Roman"/>
                          <a:cs typeface="Times New Roman"/>
                        </a:rPr>
                        <a:t>URL (valor)</a:t>
                      </a:r>
                      <a:endParaRPr lang="es-ES" sz="16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223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dirty="0">
                          <a:latin typeface="+mj-lt"/>
                          <a:ea typeface="Times New Roman"/>
                          <a:cs typeface="Times New Roman"/>
                        </a:rPr>
                        <a:t>contribuyente, desgravar</a:t>
                      </a:r>
                      <a:r>
                        <a:rPr lang="es-ES" sz="1600" dirty="0" smtClean="0">
                          <a:latin typeface="+mj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s-ES" sz="1600" dirty="0">
                          <a:latin typeface="+mj-lt"/>
                          <a:ea typeface="Times New Roman"/>
                          <a:cs typeface="Times New Roman"/>
                        </a:rPr>
                        <a:t>renta</a:t>
                      </a: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dirty="0">
                          <a:solidFill>
                            <a:srgbClr val="0000FF"/>
                          </a:solidFill>
                          <a:latin typeface="+mj-lt"/>
                          <a:ea typeface="Times New Roman"/>
                          <a:cs typeface="Times New Roman"/>
                          <a:hlinkClick r:id="rId2"/>
                        </a:rPr>
                        <a:t>http://www.agenciatributaria.es</a:t>
                      </a:r>
                      <a:endParaRPr lang="es-ES" sz="16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dirty="0" smtClean="0">
                          <a:latin typeface="+mj-lt"/>
                          <a:ea typeface="Times New Roman"/>
                          <a:cs typeface="Times New Roman"/>
                        </a:rPr>
                        <a:t>aprender</a:t>
                      </a:r>
                      <a:r>
                        <a:rPr lang="es-ES" sz="1600" dirty="0">
                          <a:latin typeface="+mj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s-ES" sz="1600" dirty="0" err="1">
                          <a:latin typeface="+mj-lt"/>
                          <a:ea typeface="Times New Roman"/>
                          <a:cs typeface="Times New Roman"/>
                        </a:rPr>
                        <a:t>ucm</a:t>
                      </a:r>
                      <a:r>
                        <a:rPr lang="es-ES" sz="1600" dirty="0">
                          <a:latin typeface="+mj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s-ES" sz="1600" b="0" u="none" dirty="0">
                          <a:latin typeface="+mj-lt"/>
                          <a:ea typeface="Times New Roman"/>
                          <a:cs typeface="Times New Roman"/>
                        </a:rPr>
                        <a:t>conocimiento</a:t>
                      </a: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dirty="0">
                          <a:solidFill>
                            <a:srgbClr val="0000FF"/>
                          </a:solidFill>
                          <a:latin typeface="+mj-lt"/>
                          <a:ea typeface="Times New Roman"/>
                          <a:cs typeface="Times New Roman"/>
                          <a:hlinkClick r:id="rId3"/>
                        </a:rPr>
                        <a:t>https://www.ucm.es</a:t>
                      </a:r>
                      <a:endParaRPr lang="es-ES" sz="16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dirty="0">
                          <a:latin typeface="+mj-lt"/>
                          <a:ea typeface="Times New Roman"/>
                          <a:cs typeface="Times New Roman"/>
                        </a:rPr>
                        <a:t>enciclopedia, libre</a:t>
                      </a:r>
                      <a:r>
                        <a:rPr lang="es-ES" sz="1600" dirty="0" smtClean="0">
                          <a:latin typeface="+mj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s-ES" sz="1600" u="none" dirty="0">
                          <a:latin typeface="+mj-lt"/>
                          <a:ea typeface="Times New Roman"/>
                          <a:cs typeface="Times New Roman"/>
                        </a:rPr>
                        <a:t>conocimiento</a:t>
                      </a: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dirty="0">
                          <a:solidFill>
                            <a:srgbClr val="0000FF"/>
                          </a:solidFill>
                          <a:latin typeface="+mj-lt"/>
                          <a:ea typeface="Times New Roman"/>
                          <a:cs typeface="Times New Roman"/>
                          <a:hlinkClick r:id="rId4"/>
                        </a:rPr>
                        <a:t>https://es.wikipedia.org</a:t>
                      </a:r>
                      <a:endParaRPr lang="es-ES" sz="16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>
                          <a:latin typeface="Palatino Linotype"/>
                          <a:ea typeface="Times New Roman"/>
                          <a:cs typeface="Times New Roman"/>
                        </a:rPr>
                        <a:t>…</a:t>
                      </a:r>
                    </a:p>
                  </a:txBody>
                  <a:tcPr marL="6223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>
                          <a:latin typeface="Palatino Linotype"/>
                          <a:ea typeface="Times New Roman"/>
                          <a:cs typeface="Times New Roman"/>
                        </a:rPr>
                        <a:t>…</a:t>
                      </a: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39952" y="980728"/>
            <a:ext cx="1326004" cy="22159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3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</a:t>
            </a:r>
            <a:endParaRPr lang="es-ES" sz="13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1043608" y="3068960"/>
          <a:ext cx="7344816" cy="2790660"/>
        </p:xfrm>
        <a:graphic>
          <a:graphicData uri="http://schemas.openxmlformats.org/drawingml/2006/table">
            <a:tbl>
              <a:tblPr/>
              <a:tblGrid>
                <a:gridCol w="40339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08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24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Palabras que aparecen en la página (clave)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URL (valor)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724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contribuyente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2"/>
                        </a:rPr>
                        <a:t>http://www.agenciatributaria.es</a:t>
                      </a: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724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desgravar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2"/>
                        </a:rPr>
                        <a:t>http://www.agenciatributaria.es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24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renta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2"/>
                        </a:rPr>
                        <a:t>http://www.agenciatributaria.es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724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aprender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3"/>
                        </a:rPr>
                        <a:t>https://www.ucm.es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941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ucm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3"/>
                        </a:rPr>
                        <a:t>https://www.ucm.es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974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conocimiento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3"/>
                        </a:rPr>
                        <a:t>https://www.ucm.es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/>
                      </a:r>
                      <a:b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</a:b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4"/>
                        </a:rPr>
                        <a:t>https://es.wikipedia.org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941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enciclopedia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4"/>
                        </a:rPr>
                        <a:t>https://es.wikipedia.org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941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libre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4"/>
                        </a:rPr>
                        <a:t>https://es.wikipedia.org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2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… </a:t>
                      </a:r>
                      <a:endParaRPr lang="es-ES" sz="120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… </a:t>
                      </a:r>
                      <a:endParaRPr lang="es-ES" sz="1200" dirty="0" smtClean="0">
                        <a:latin typeface="+mn-lt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4139952" y="3429000"/>
            <a:ext cx="1326004" cy="22159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3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</a:t>
            </a:r>
            <a:endParaRPr lang="es-ES" sz="13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Índices clave valor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43608" y="1916832"/>
          <a:ext cx="7344816" cy="2728053"/>
        </p:xfrm>
        <a:graphic>
          <a:graphicData uri="http://schemas.openxmlformats.org/drawingml/2006/table">
            <a:tbl>
              <a:tblPr/>
              <a:tblGrid>
                <a:gridCol w="40301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46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76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Palabras que aparecen en la página (clave)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URL (valor)</a:t>
                      </a: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76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aprender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2"/>
                        </a:rPr>
                        <a:t>https://www.ucm.es</a:t>
                      </a: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62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conocimiento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2"/>
                        </a:rPr>
                        <a:t>https://www.ucm.es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/>
                      </a:r>
                      <a:b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</a:b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3"/>
                        </a:rPr>
                        <a:t>https://es.wikipedia.org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76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contribuyente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4"/>
                        </a:rPr>
                        <a:t>http://www.agenciatributaria.es</a:t>
                      </a: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376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desgravar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4"/>
                        </a:rPr>
                        <a:t>http://www.agenciatributaria.es</a:t>
                      </a: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693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enciclopedia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3"/>
                        </a:rPr>
                        <a:t>https://es.wikipedia.org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93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libre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3"/>
                        </a:rPr>
                        <a:t>https://es.wikipedia.org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376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renta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4"/>
                        </a:rPr>
                        <a:t>http://www.agenciatributaria.es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693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ucm </a:t>
                      </a:r>
                      <a:endParaRPr lang="es-ES" sz="105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s-ES" sz="16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hlinkClick r:id="rId2"/>
                        </a:rPr>
                        <a:t>https://www.ucm.es</a:t>
                      </a:r>
                      <a:r>
                        <a:rPr lang="es-E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endParaRPr lang="es-ES" sz="1050" dirty="0">
                        <a:latin typeface="Calibri"/>
                        <a:ea typeface="Times New Roman"/>
                      </a:endParaRP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6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latin typeface="Palatino Linotype"/>
                          <a:ea typeface="Times New Roman"/>
                          <a:cs typeface="Times New Roman"/>
                        </a:rPr>
                        <a:t>…</a:t>
                      </a: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latin typeface="Palatino Linotype"/>
                          <a:ea typeface="Times New Roman"/>
                          <a:cs typeface="Times New Roman"/>
                        </a:rPr>
                        <a:t>…</a:t>
                      </a:r>
                    </a:p>
                  </a:txBody>
                  <a:tcPr marL="51679" marR="56952" marT="47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144016" y="5373216"/>
            <a:ext cx="8748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dirty="0" smtClean="0"/>
              <a:t>Buscar información en índices clave-valor es mucho, mucho más eficiente que buscar por el contenido de cada página. </a:t>
            </a:r>
          </a:p>
          <a:p>
            <a:pPr lvl="1"/>
            <a:r>
              <a:rPr lang="es-ES" dirty="0" smtClean="0"/>
              <a:t>Pero tiene un precio… el de crear los índices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Qué soporta el funcionamiento de los buscadores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 buscamos la palabra “conocimiento” tendremos tantos resultados que no sabremos cómo navegar por esa información</a:t>
            </a:r>
          </a:p>
          <a:p>
            <a:r>
              <a:rPr lang="es-ES" dirty="0" smtClean="0"/>
              <a:t>¿Cuál es el secreto de los buscadores para que nos devuelvan páginas relevantes?</a:t>
            </a:r>
          </a:p>
          <a:p>
            <a:pPr marL="742950" lvl="2" indent="-342900"/>
            <a:r>
              <a:rPr lang="es-ES" dirty="0" smtClean="0"/>
              <a:t>Para hacer la vida del usuario más sencilla, los sistemas que crean y buscan en índices también hacen una estimación de qué páginas son potencialmente más interesantes, y ordenan el resultado de la búsqueda haciendo que veamos en primer lugar las más prometedoras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Algoritmos de asignación de relevancias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600" dirty="0" smtClean="0"/>
              <a:t>El posicionamiento de los resultados de una búsqueda es uno de los problemas más difíciles que deben resolver los sistemas de acceso a la información</a:t>
            </a:r>
          </a:p>
          <a:p>
            <a:r>
              <a:rPr lang="es-ES" sz="2600" dirty="0" smtClean="0"/>
              <a:t>La medida de la relevancia de una página basada en la estructura del grafo de la red se basa en la suposición de que si una página A tiene un enlace a una página B, es que la página A está recomendando la página B. Por tanto  si existen muchos enlaces a una página, la página está muy recomendada, es muy popular, y tendrá más relevancia, más calidad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s-ES" sz="2600" dirty="0" smtClean="0"/>
              <a:t>La medida más básica de la relevancia de una página es el número de enlaces entrantes o número de enlaces que referencian dicha página (</a:t>
            </a:r>
            <a:r>
              <a:rPr lang="es-ES" sz="2600" dirty="0" err="1" smtClean="0"/>
              <a:t>backlinks</a:t>
            </a:r>
            <a:r>
              <a:rPr lang="es-ES" sz="2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Algoritmos de asignación de relevancias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Hay muchos algoritmos para estimar la relevancia </a:t>
            </a:r>
          </a:p>
          <a:p>
            <a:pPr lvl="1"/>
            <a:r>
              <a:rPr lang="es-ES" dirty="0" err="1" smtClean="0"/>
              <a:t>PageRank</a:t>
            </a:r>
            <a:r>
              <a:rPr lang="es-ES" dirty="0" smtClean="0"/>
              <a:t>: el usado por un conocido buscador. No sólo considera que una página es más importante cuantas más sean las páginas que enlazan a ella, sino que los enlaces desde páginas más importantes tienen aún más peso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i="1" dirty="0" smtClean="0"/>
              <a:t>Google’s </a:t>
            </a:r>
            <a:r>
              <a:rPr lang="en-US" i="1" dirty="0" err="1" smtClean="0"/>
              <a:t>Pagerank</a:t>
            </a:r>
            <a:r>
              <a:rPr lang="en-US" i="1" dirty="0" smtClean="0"/>
              <a:t> and Beyond. The science of search engine rankings. A. N. </a:t>
            </a:r>
            <a:r>
              <a:rPr lang="en-US" i="1" dirty="0" err="1" smtClean="0"/>
              <a:t>Langville</a:t>
            </a:r>
            <a:r>
              <a:rPr lang="en-US" i="1" dirty="0" smtClean="0"/>
              <a:t> y C. D. Meyer. Princeton university press. 2006.</a:t>
            </a:r>
            <a:endParaRPr lang="es-ES" i="1" dirty="0" smtClean="0"/>
          </a:p>
          <a:p>
            <a:r>
              <a:rPr lang="es-ES" dirty="0" smtClean="0"/>
              <a:t>Los </a:t>
            </a:r>
            <a:r>
              <a:rPr lang="es-ES" dirty="0"/>
              <a:t>mejores </a:t>
            </a:r>
            <a:r>
              <a:rPr lang="es-ES" dirty="0" smtClean="0"/>
              <a:t>sistemas de acceso a la información son</a:t>
            </a:r>
            <a:r>
              <a:rPr lang="es-ES" dirty="0"/>
              <a:t>, en general, aquellos que son capaces de asignar el mejor orden de </a:t>
            </a:r>
            <a:r>
              <a:rPr lang="es-ES" dirty="0" smtClean="0"/>
              <a:t>resultados</a:t>
            </a:r>
          </a:p>
          <a:p>
            <a:pPr lvl="1"/>
            <a:r>
              <a:rPr lang="es-ES" dirty="0" smtClean="0"/>
              <a:t>Hoy </a:t>
            </a:r>
            <a:r>
              <a:rPr lang="es-ES" dirty="0"/>
              <a:t>en día, </a:t>
            </a:r>
            <a:r>
              <a:rPr lang="es-ES" dirty="0" smtClean="0"/>
              <a:t>son </a:t>
            </a:r>
            <a:r>
              <a:rPr lang="es-ES" dirty="0"/>
              <a:t>capaces incluso de adaptarse a cada usuario para ofrecerle las búsquedas más </a:t>
            </a:r>
            <a:r>
              <a:rPr lang="es-ES" dirty="0" smtClean="0"/>
              <a:t>relacionadas </a:t>
            </a:r>
            <a:r>
              <a:rPr lang="es-ES" dirty="0"/>
              <a:t>con su </a:t>
            </a:r>
            <a:r>
              <a:rPr lang="es-ES" dirty="0" smtClean="0"/>
              <a:t>perfil (técnicas de recomendación)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1: implementando un buscador simple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Este </a:t>
            </a:r>
            <a:r>
              <a:rPr lang="es-ES" dirty="0"/>
              <a:t>buscador analizará una serie de archivos de texto, creará </a:t>
            </a:r>
            <a:r>
              <a:rPr lang="es-ES" dirty="0" smtClean="0"/>
              <a:t>índices </a:t>
            </a:r>
            <a:r>
              <a:rPr lang="es-ES" i="1" dirty="0" smtClean="0"/>
              <a:t>palabra</a:t>
            </a:r>
            <a:r>
              <a:rPr lang="es-ES" dirty="0" smtClean="0"/>
              <a:t>-</a:t>
            </a:r>
            <a:r>
              <a:rPr lang="es-ES" i="1" dirty="0" smtClean="0"/>
              <a:t>archivos </a:t>
            </a:r>
            <a:r>
              <a:rPr lang="es-ES" i="1" dirty="0"/>
              <a:t>en los que aparece</a:t>
            </a:r>
            <a:r>
              <a:rPr lang="es-ES" dirty="0"/>
              <a:t>, y permitirá hacer una búsqueda simple, sin </a:t>
            </a:r>
            <a:r>
              <a:rPr lang="es-ES" dirty="0" smtClean="0"/>
              <a:t>asignación de relevancias a los resultados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Versión 1: implementando un buscador simple</a:t>
            </a:r>
            <a:endParaRPr lang="es-ES" dirty="0"/>
          </a:p>
        </p:txBody>
      </p:sp>
      <p:sp>
        <p:nvSpPr>
          <p:cNvPr id="19460" name="shape_0"/>
          <p:cNvSpPr>
            <a:spLocks noChangeArrowheads="1"/>
          </p:cNvSpPr>
          <p:nvPr/>
        </p:nvSpPr>
        <p:spPr bwMode="auto">
          <a:xfrm>
            <a:off x="899592" y="1628800"/>
            <a:ext cx="7920880" cy="4608512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Buscador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FdI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-FP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Por favor, introduzca el nombre del fichero raíz a partir del que se creará el índice: ucm.txt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Cargando… [CORRECTO]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Creando tablas… [CORRECTO]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La información ha sido cargada. Puede empezar a hacer búsquedas.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Introduzca una palabra (“fin” para terminar): conocimiento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Encontrada en “ucm.txt”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Encontrada en “wikipedia.txt”</a:t>
            </a:r>
          </a:p>
          <a:p>
            <a:pPr lvl="0" fontAlgn="base">
              <a:spcBef>
                <a:spcPts val="600"/>
              </a:spcBef>
              <a:spcAft>
                <a:spcPts val="1200"/>
              </a:spcAft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Introduzca una palabra (“fin” para terminar): contribuyente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ts val="600"/>
              </a:spcBef>
              <a:spcAft>
                <a:spcPts val="1200"/>
              </a:spcAft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Encontrada en “agenciatributaria.txt”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ts val="600"/>
              </a:spcBef>
              <a:spcAft>
                <a:spcPts val="1200"/>
              </a:spcAft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Introduzca una palabra (“fin” para terminar): fin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ts val="600"/>
              </a:spcBef>
              <a:spcAft>
                <a:spcPts val="1200"/>
              </a:spcAft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Gracias por usar el buscador.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1819</Words>
  <Application>Microsoft Office PowerPoint</Application>
  <PresentationFormat>Presentación en pantalla (4:3)</PresentationFormat>
  <Paragraphs>232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P4: Buscador de información</vt:lpstr>
      <vt:lpstr>Qué soporta el funcionamiento de los buscadores</vt:lpstr>
      <vt:lpstr>Índices clave valor</vt:lpstr>
      <vt:lpstr>Índices clave valor</vt:lpstr>
      <vt:lpstr>Qué soporta el funcionamiento de los buscadores</vt:lpstr>
      <vt:lpstr>Algoritmos de asignación de relevancias</vt:lpstr>
      <vt:lpstr>Algoritmos de asignación de relevancias</vt:lpstr>
      <vt:lpstr>Versión 1: implementando un buscador simple</vt:lpstr>
      <vt:lpstr>Versión 1: implementando un buscador simple</vt:lpstr>
      <vt:lpstr>Versión 1: estructuras de datos</vt:lpstr>
      <vt:lpstr>Versión 1: creador de índices (crawler)</vt:lpstr>
      <vt:lpstr>Versión 1: creador de índices (crawler)</vt:lpstr>
      <vt:lpstr>Versión 2: ordenando los resultados por relevancia</vt:lpstr>
      <vt:lpstr>Versión 2: ordenando los resultados por relevancia</vt:lpstr>
      <vt:lpstr>Versión 2: ordenando los resultados por relevancia</vt:lpstr>
      <vt:lpstr>Versión 2: cálculo de la matriz de Google M</vt:lpstr>
      <vt:lpstr>Versión 2: cálculo de la matriz de Google M</vt:lpstr>
      <vt:lpstr>Versión 2: cálculo de la matriz de Google M</vt:lpstr>
      <vt:lpstr>Versión 2: cálculo de la matriz de Google M</vt:lpstr>
      <vt:lpstr>Versión 2: cálculo de la matriz de Google M</vt:lpstr>
      <vt:lpstr>Versión 2: cálculo de la matriz de Google M</vt:lpstr>
      <vt:lpstr>Versión 2: cálculo de la matriz de Google M</vt:lpstr>
      <vt:lpstr>Versión 2: obtención del vector PR</vt:lpstr>
      <vt:lpstr>Versión 2: obtención del vector PR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P4: Buscador de información</dc:title>
  <dc:creator>user</dc:creator>
  <cp:lastModifiedBy>user</cp:lastModifiedBy>
  <cp:revision>149</cp:revision>
  <dcterms:created xsi:type="dcterms:W3CDTF">2017-04-05T09:39:44Z</dcterms:created>
  <dcterms:modified xsi:type="dcterms:W3CDTF">2017-04-26T10:19:59Z</dcterms:modified>
</cp:coreProperties>
</file>