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670550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3"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3"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3"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4"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5"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6"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8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9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32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3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2"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3"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34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3"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35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6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7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8"/>
          <p:cNvSpPr txBox="1"/>
          <p:nvPr>
            <p:ph idx="3"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8"/>
          <p:cNvSpPr txBox="1"/>
          <p:nvPr>
            <p:ph idx="4"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38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50400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9"/>
          <p:cNvSpPr txBox="1"/>
          <p:nvPr>
            <p:ph idx="2" type="body"/>
          </p:nvPr>
        </p:nvSpPr>
        <p:spPr>
          <a:xfrm>
            <a:off x="200088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9"/>
          <p:cNvSpPr txBox="1"/>
          <p:nvPr>
            <p:ph idx="3" type="body"/>
          </p:nvPr>
        </p:nvSpPr>
        <p:spPr>
          <a:xfrm>
            <a:off x="3497760" y="132660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4" type="body"/>
          </p:nvPr>
        </p:nvSpPr>
        <p:spPr>
          <a:xfrm>
            <a:off x="50400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5" type="body"/>
          </p:nvPr>
        </p:nvSpPr>
        <p:spPr>
          <a:xfrm>
            <a:off x="200088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9"/>
          <p:cNvSpPr txBox="1"/>
          <p:nvPr>
            <p:ph idx="6" type="body"/>
          </p:nvPr>
        </p:nvSpPr>
        <p:spPr>
          <a:xfrm>
            <a:off x="3497760" y="3044160"/>
            <a:ext cx="14252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9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44000" y="72000"/>
            <a:ext cx="9539640" cy="300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2772360" y="304416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104000" y="4896000"/>
            <a:ext cx="439164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5920" y="4628880"/>
            <a:ext cx="6119640" cy="17640"/>
          </a:xfrm>
          <a:custGeom>
            <a:rect b="b" l="l" r="r" t="t"/>
            <a:pathLst>
              <a:path extrusionOk="0" h="21600" w="7200424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7189624" y="21600"/>
                </a:lnTo>
                <a:cubicBezTo>
                  <a:pt x="3230834" y="21600"/>
                  <a:pt x="21600" y="16765"/>
                  <a:pt x="21600" y="10800"/>
                </a:cubicBezTo>
                <a:lnTo>
                  <a:pt x="21600" y="10800"/>
                </a:lnTo>
                <a:cubicBezTo>
                  <a:pt x="21600" y="7936"/>
                  <a:pt x="776800" y="5189"/>
                  <a:pt x="2121066" y="3163"/>
                </a:cubicBezTo>
                <a:cubicBezTo>
                  <a:pt x="3465331" y="1138"/>
                  <a:pt x="5288546" y="0"/>
                  <a:pt x="718962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859200" y="5324400"/>
            <a:ext cx="6239880" cy="6840"/>
          </a:xfrm>
          <a:custGeom>
            <a:rect b="b" l="l" r="r" t="t"/>
            <a:pathLst>
              <a:path extrusionOk="0" h="21600" w="17830286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17819486" y="21600"/>
                </a:lnTo>
                <a:cubicBezTo>
                  <a:pt x="7989985" y="21600"/>
                  <a:pt x="21600" y="1676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7936"/>
                  <a:pt x="1896729" y="5189"/>
                  <a:pt x="5234480" y="3163"/>
                </a:cubicBezTo>
                <a:cubicBezTo>
                  <a:pt x="8572231" y="1138"/>
                  <a:pt x="13099193" y="0"/>
                  <a:pt x="17819486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044960" y="4944960"/>
            <a:ext cx="6840" cy="487080"/>
          </a:xfrm>
          <a:custGeom>
            <a:rect b="b" l="l" r="r" t="t"/>
            <a:pathLst>
              <a:path extrusionOk="0" h="1393714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382914"/>
                </a:lnTo>
                <a:lnTo>
                  <a:pt x="0" y="1382914"/>
                </a:lnTo>
                <a:cubicBezTo>
                  <a:pt x="0" y="631081"/>
                  <a:pt x="4835" y="21600"/>
                  <a:pt x="10800" y="21600"/>
                </a:cubicBezTo>
                <a:lnTo>
                  <a:pt x="10800" y="21600"/>
                </a:lnTo>
                <a:lnTo>
                  <a:pt x="10800" y="21600"/>
                </a:lnTo>
                <a:cubicBezTo>
                  <a:pt x="13664" y="21600"/>
                  <a:pt x="16411" y="165024"/>
                  <a:pt x="18437" y="420320"/>
                </a:cubicBezTo>
                <a:cubicBezTo>
                  <a:pt x="20462" y="675616"/>
                  <a:pt x="21600" y="1021871"/>
                  <a:pt x="21600" y="1382914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0880" y="607320"/>
            <a:ext cx="6119640" cy="17640"/>
          </a:xfrm>
          <a:custGeom>
            <a:rect b="b" l="l" r="r" t="t"/>
            <a:pathLst>
              <a:path extrusionOk="0" h="21600" w="7200424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7189624" y="21600"/>
                </a:lnTo>
                <a:cubicBezTo>
                  <a:pt x="3230834" y="21600"/>
                  <a:pt x="21600" y="16765"/>
                  <a:pt x="21600" y="10800"/>
                </a:cubicBezTo>
                <a:lnTo>
                  <a:pt x="21600" y="10800"/>
                </a:lnTo>
                <a:cubicBezTo>
                  <a:pt x="21600" y="7936"/>
                  <a:pt x="776800" y="5189"/>
                  <a:pt x="2121066" y="3163"/>
                </a:cubicBezTo>
                <a:cubicBezTo>
                  <a:pt x="3465331" y="1138"/>
                  <a:pt x="5288546" y="0"/>
                  <a:pt x="718962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430520" y="840960"/>
            <a:ext cx="5673600" cy="6840"/>
          </a:xfrm>
          <a:custGeom>
            <a:rect b="b" l="l" r="r" t="t"/>
            <a:pathLst>
              <a:path extrusionOk="0" h="21600" w="16212343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16201543" y="21600"/>
                </a:lnTo>
                <a:lnTo>
                  <a:pt x="16201543" y="21600"/>
                </a:lnTo>
                <a:cubicBezTo>
                  <a:pt x="7265607" y="21600"/>
                  <a:pt x="21600" y="1676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7936"/>
                  <a:pt x="1726268" y="5189"/>
                  <a:pt x="4760596" y="3163"/>
                </a:cubicBezTo>
                <a:cubicBezTo>
                  <a:pt x="7794923" y="1138"/>
                  <a:pt x="11910355" y="0"/>
                  <a:pt x="16201543" y="0"/>
                </a:cubicBezTo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9819720" y="474480"/>
            <a:ext cx="6840" cy="492840"/>
          </a:xfrm>
          <a:custGeom>
            <a:rect b="b" l="l" r="r" t="t"/>
            <a:pathLst>
              <a:path extrusionOk="0" h="1410171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399371"/>
                </a:lnTo>
                <a:lnTo>
                  <a:pt x="0" y="1399371"/>
                </a:lnTo>
                <a:cubicBezTo>
                  <a:pt x="0" y="638449"/>
                  <a:pt x="4835" y="21600"/>
                  <a:pt x="10800" y="21600"/>
                </a:cubicBezTo>
                <a:lnTo>
                  <a:pt x="10800" y="21600"/>
                </a:lnTo>
                <a:lnTo>
                  <a:pt x="10800" y="21600"/>
                </a:lnTo>
                <a:cubicBezTo>
                  <a:pt x="13664" y="21600"/>
                  <a:pt x="16411" y="166758"/>
                  <a:pt x="18437" y="425140"/>
                </a:cubicBezTo>
                <a:cubicBezTo>
                  <a:pt x="20462" y="683522"/>
                  <a:pt x="21600" y="1033963"/>
                  <a:pt x="21600" y="1399371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900800" y="5204880"/>
            <a:ext cx="7464960" cy="6840"/>
          </a:xfrm>
          <a:custGeom>
            <a:rect b="b" l="l" r="r" t="t"/>
            <a:pathLst>
              <a:path extrusionOk="0" h="21600" w="21330514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21319714" y="21600"/>
                </a:lnTo>
                <a:cubicBezTo>
                  <a:pt x="9557090" y="21600"/>
                  <a:pt x="21600" y="1676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7936"/>
                  <a:pt x="2265502" y="5189"/>
                  <a:pt x="6259673" y="3163"/>
                </a:cubicBezTo>
                <a:cubicBezTo>
                  <a:pt x="10253844" y="1138"/>
                  <a:pt x="15671103" y="0"/>
                  <a:pt x="21319714" y="0"/>
                </a:cubicBezTo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259920" y="4917240"/>
            <a:ext cx="6840" cy="349200"/>
          </a:xfrm>
          <a:custGeom>
            <a:rect b="b" l="l" r="r" t="t"/>
            <a:pathLst>
              <a:path extrusionOk="0" h="999771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988971"/>
                </a:lnTo>
                <a:lnTo>
                  <a:pt x="0" y="988971"/>
                </a:lnTo>
                <a:cubicBezTo>
                  <a:pt x="0" y="454707"/>
                  <a:pt x="4835" y="21600"/>
                  <a:pt x="10800" y="21600"/>
                </a:cubicBezTo>
                <a:lnTo>
                  <a:pt x="10800" y="21600"/>
                </a:lnTo>
                <a:cubicBezTo>
                  <a:pt x="13664" y="21600"/>
                  <a:pt x="16411" y="123519"/>
                  <a:pt x="18437" y="304936"/>
                </a:cubicBezTo>
                <a:cubicBezTo>
                  <a:pt x="20462" y="486354"/>
                  <a:pt x="21600" y="732408"/>
                  <a:pt x="21600" y="988971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04000" y="13266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20880" y="607320"/>
            <a:ext cx="6119640" cy="17640"/>
          </a:xfrm>
          <a:custGeom>
            <a:rect b="b" l="l" r="r" t="t"/>
            <a:pathLst>
              <a:path extrusionOk="0" h="21600" w="7200424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7189624" y="21600"/>
                </a:lnTo>
                <a:cubicBezTo>
                  <a:pt x="3230834" y="21600"/>
                  <a:pt x="21600" y="16765"/>
                  <a:pt x="21600" y="10800"/>
                </a:cubicBezTo>
                <a:lnTo>
                  <a:pt x="21600" y="10800"/>
                </a:lnTo>
                <a:cubicBezTo>
                  <a:pt x="21600" y="7936"/>
                  <a:pt x="776800" y="5189"/>
                  <a:pt x="2121066" y="3163"/>
                </a:cubicBezTo>
                <a:cubicBezTo>
                  <a:pt x="3465331" y="1138"/>
                  <a:pt x="5288546" y="0"/>
                  <a:pt x="718962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4430520" y="840960"/>
            <a:ext cx="5673600" cy="6840"/>
          </a:xfrm>
          <a:custGeom>
            <a:rect b="b" l="l" r="r" t="t"/>
            <a:pathLst>
              <a:path extrusionOk="0" h="21600" w="16212343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16201543" y="21600"/>
                </a:lnTo>
                <a:lnTo>
                  <a:pt x="16201543" y="21600"/>
                </a:lnTo>
                <a:cubicBezTo>
                  <a:pt x="7265607" y="21600"/>
                  <a:pt x="21600" y="1676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7936"/>
                  <a:pt x="1726268" y="5189"/>
                  <a:pt x="4760596" y="3163"/>
                </a:cubicBezTo>
                <a:cubicBezTo>
                  <a:pt x="7794923" y="1138"/>
                  <a:pt x="11910355" y="0"/>
                  <a:pt x="16201543" y="0"/>
                </a:cubicBezTo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9819720" y="474480"/>
            <a:ext cx="6840" cy="492840"/>
          </a:xfrm>
          <a:custGeom>
            <a:rect b="b" l="l" r="r" t="t"/>
            <a:pathLst>
              <a:path extrusionOk="0" h="1410171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399371"/>
                </a:lnTo>
                <a:lnTo>
                  <a:pt x="0" y="1399371"/>
                </a:lnTo>
                <a:cubicBezTo>
                  <a:pt x="0" y="638449"/>
                  <a:pt x="4835" y="21600"/>
                  <a:pt x="10800" y="21600"/>
                </a:cubicBezTo>
                <a:lnTo>
                  <a:pt x="10800" y="21600"/>
                </a:lnTo>
                <a:lnTo>
                  <a:pt x="10800" y="21600"/>
                </a:lnTo>
                <a:cubicBezTo>
                  <a:pt x="13664" y="21600"/>
                  <a:pt x="16411" y="166758"/>
                  <a:pt x="18437" y="425140"/>
                </a:cubicBezTo>
                <a:cubicBezTo>
                  <a:pt x="20462" y="683522"/>
                  <a:pt x="21600" y="1033963"/>
                  <a:pt x="21600" y="1399371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5644080" y="5194800"/>
            <a:ext cx="3721680" cy="6840"/>
          </a:xfrm>
          <a:custGeom>
            <a:rect b="b" l="l" r="r" t="t"/>
            <a:pathLst>
              <a:path extrusionOk="0" h="21600" w="10635429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10624629" y="21600"/>
                </a:lnTo>
                <a:cubicBezTo>
                  <a:pt x="4768738" y="21600"/>
                  <a:pt x="21600" y="1676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7936"/>
                  <a:pt x="1138702" y="5189"/>
                  <a:pt x="3127155" y="3163"/>
                </a:cubicBezTo>
                <a:cubicBezTo>
                  <a:pt x="5115609" y="1138"/>
                  <a:pt x="7812531" y="0"/>
                  <a:pt x="10624629" y="0"/>
                </a:cubicBezTo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9259920" y="4917240"/>
            <a:ext cx="6840" cy="349200"/>
          </a:xfrm>
          <a:custGeom>
            <a:rect b="b" l="l" r="r" t="t"/>
            <a:pathLst>
              <a:path extrusionOk="0" h="999771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988971"/>
                </a:lnTo>
                <a:lnTo>
                  <a:pt x="0" y="988971"/>
                </a:lnTo>
                <a:cubicBezTo>
                  <a:pt x="0" y="454707"/>
                  <a:pt x="4835" y="21600"/>
                  <a:pt x="10800" y="21600"/>
                </a:cubicBezTo>
                <a:lnTo>
                  <a:pt x="10800" y="21600"/>
                </a:lnTo>
                <a:cubicBezTo>
                  <a:pt x="13664" y="21600"/>
                  <a:pt x="16411" y="123519"/>
                  <a:pt x="18437" y="304936"/>
                </a:cubicBezTo>
                <a:cubicBezTo>
                  <a:pt x="20462" y="486354"/>
                  <a:pt x="21600" y="732408"/>
                  <a:pt x="21600" y="988971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974160" y="5194440"/>
            <a:ext cx="3721680" cy="6840"/>
          </a:xfrm>
          <a:custGeom>
            <a:rect b="b" l="l" r="r" t="t"/>
            <a:pathLst>
              <a:path extrusionOk="0" h="21600" w="10635429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10800"/>
                </a:lnTo>
                <a:lnTo>
                  <a:pt x="0" y="10800"/>
                </a:lnTo>
                <a:cubicBezTo>
                  <a:pt x="0" y="16765"/>
                  <a:pt x="4835" y="21600"/>
                  <a:pt x="10800" y="21600"/>
                </a:cubicBezTo>
                <a:lnTo>
                  <a:pt x="10624629" y="21600"/>
                </a:lnTo>
                <a:cubicBezTo>
                  <a:pt x="4768738" y="21600"/>
                  <a:pt x="21600" y="1676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7936"/>
                  <a:pt x="1138702" y="5189"/>
                  <a:pt x="3127155" y="3163"/>
                </a:cubicBezTo>
                <a:cubicBezTo>
                  <a:pt x="5115609" y="1138"/>
                  <a:pt x="7812531" y="0"/>
                  <a:pt x="10624629" y="0"/>
                </a:cubicBezTo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4590000" y="4914000"/>
            <a:ext cx="6840" cy="349200"/>
          </a:xfrm>
          <a:custGeom>
            <a:rect b="b" l="l" r="r" t="t"/>
            <a:pathLst>
              <a:path extrusionOk="0" h="999771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988971"/>
                </a:lnTo>
                <a:lnTo>
                  <a:pt x="0" y="988971"/>
                </a:lnTo>
                <a:cubicBezTo>
                  <a:pt x="0" y="454707"/>
                  <a:pt x="4835" y="21600"/>
                  <a:pt x="10800" y="21600"/>
                </a:cubicBezTo>
                <a:lnTo>
                  <a:pt x="10800" y="21600"/>
                </a:lnTo>
                <a:cubicBezTo>
                  <a:pt x="13664" y="21600"/>
                  <a:pt x="16411" y="123519"/>
                  <a:pt x="18437" y="304936"/>
                </a:cubicBezTo>
                <a:cubicBezTo>
                  <a:pt x="20462" y="486354"/>
                  <a:pt x="21600" y="732408"/>
                  <a:pt x="21600" y="988971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5055480" y="1037160"/>
            <a:ext cx="10440" cy="3700440"/>
          </a:xfrm>
          <a:custGeom>
            <a:rect b="b" l="l" r="r" t="t"/>
            <a:pathLst>
              <a:path extrusionOk="0" h="7163535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lnTo>
                  <a:pt x="0" y="7152735"/>
                </a:lnTo>
                <a:lnTo>
                  <a:pt x="0" y="7152735"/>
                </a:lnTo>
                <a:cubicBezTo>
                  <a:pt x="0" y="3214318"/>
                  <a:pt x="4835" y="21600"/>
                  <a:pt x="10800" y="21600"/>
                </a:cubicBezTo>
                <a:lnTo>
                  <a:pt x="10800" y="21600"/>
                </a:lnTo>
                <a:cubicBezTo>
                  <a:pt x="13664" y="21600"/>
                  <a:pt x="16411" y="772914"/>
                  <a:pt x="18437" y="2110261"/>
                </a:cubicBezTo>
                <a:cubicBezTo>
                  <a:pt x="20462" y="3447608"/>
                  <a:pt x="21600" y="5261440"/>
                  <a:pt x="21600" y="7152735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gradFill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2520000" y="5256000"/>
            <a:ext cx="467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SzPts val="1400"/>
              <a:buFont typeface="Arial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504000" y="5256000"/>
            <a:ext cx="1655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44360" y="457200"/>
            <a:ext cx="899964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Entrega 1 Proyecto Final IMT2118 Ciencia de Datos Geoespaciales</a:t>
            </a:r>
            <a:br>
              <a:rPr lang="en-US" sz="4400">
                <a:solidFill>
                  <a:schemeClr val="lt1"/>
                </a:solidFill>
              </a:rPr>
            </a:b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César Bravo, Cristóbal Strange </a:t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520" y="2840400"/>
            <a:ext cx="5029200" cy="283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idx="4294967295" type="title"/>
          </p:nvPr>
        </p:nvSpPr>
        <p:spPr>
          <a:xfrm>
            <a:off x="228600" y="349920"/>
            <a:ext cx="953964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 y Descripción del Problema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1"/>
          <p:cNvSpPr txBox="1"/>
          <p:nvPr>
            <p:ph idx="4294967295" type="body"/>
          </p:nvPr>
        </p:nvSpPr>
        <p:spPr>
          <a:xfrm>
            <a:off x="228600" y="174096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Las islas de calor urbanas, por la desigual distribución de usos de suelo, afectan la salud y  economía y pueden aumentar la violencia durante eventos climáticos extremos.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240" y="3095640"/>
            <a:ext cx="4053960" cy="1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144000" y="342720"/>
            <a:ext cx="953964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Identificación y Descripción de Datos a utilizar</a:t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48600" y="1879920"/>
            <a:ext cx="968472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Imágenes del año 2023 del satélite landsat 8, a través de google earth engine, para medir la temperatura superficial de la ciudad.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socioeconómicos, tales como tasas de delitos, indices de prioridad social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144000" y="349920"/>
            <a:ext cx="953964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Procesamiento de Datos Geoespaciales</a:t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145440" y="1741320"/>
            <a:ext cx="94557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Obtener datos → Escalados respectivos→ Calcular LST → Identificar hotspots → Identificar correlación con variables socioeconómicas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144000" y="578520"/>
            <a:ext cx="9539640" cy="124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Resultados preliminares </a:t>
            </a:r>
            <a:endParaRPr b="0" sz="4400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6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Mapas de calor con islas específicas, y que la cantidad y/o el tamaño de estas islas sea diferente para distintas zonas de santiago.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972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 set de datos de las comunas de santiago y sus diversos indicadores socioeconómicos, generado a partir del join de diversos datasets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972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Encontrar una correlación entre las islas de calor urbanas y los diferentes indicadores socioeconómicos a estudiar.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0972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144000" y="72000"/>
            <a:ext cx="95396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Planificación del trabajo pendiente</a:t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264625" y="1136750"/>
            <a:ext cx="91797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El trabajo pendiente es efectivamente calcular las métricas y LST, para armar los heatmaps y comparar con los datos socioeconómicos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4839005" y="3126000"/>
            <a:ext cx="44265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El trabajo pendiente es efectivamente calcularEl trabajo pendiente es efectivamente calcular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 txBox="1"/>
          <p:nvPr>
            <p:ph idx="12" type="sldNum"/>
          </p:nvPr>
        </p:nvSpPr>
        <p:spPr>
          <a:xfrm>
            <a:off x="7560000" y="5256000"/>
            <a:ext cx="1619640" cy="4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