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FFC57459-E1BF-4C2A-A287-F5759B976105}">
          <p14:sldIdLst>
            <p14:sldId id="256"/>
            <p14:sldId id="257"/>
            <p14:sldId id="258"/>
            <p14:sldId id="259"/>
            <p14:sldId id="260"/>
            <p14:sldId id="261"/>
            <p14:sldId id="262"/>
            <p14:sldId id="263"/>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F162D8C-B095-4037-8CBD-9D661241A89C}" type="datetimeFigureOut">
              <a:rPr lang="es-CL" smtClean="0"/>
              <a:t>02-12-2022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48C5158-6959-44C4-8D0E-4EB94C80BA94}" type="slidenum">
              <a:rPr lang="es-CL" smtClean="0"/>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F162D8C-B095-4037-8CBD-9D661241A89C}" type="datetimeFigureOut">
              <a:rPr lang="es-CL" smtClean="0"/>
              <a:t>02-12-2022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48C5158-6959-44C4-8D0E-4EB94C80BA94}" type="slidenum">
              <a:rPr lang="es-CL" smtClean="0"/>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F162D8C-B095-4037-8CBD-9D661241A89C}" type="datetimeFigureOut">
              <a:rPr lang="es-CL" smtClean="0"/>
              <a:t>02-12-2022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48C5158-6959-44C4-8D0E-4EB94C80BA94}" type="slidenum">
              <a:rPr lang="es-CL" smtClean="0"/>
              <a:t>‹Nº›</a:t>
            </a:fld>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F162D8C-B095-4037-8CBD-9D661241A89C}" type="datetimeFigureOut">
              <a:rPr lang="es-CL" smtClean="0"/>
              <a:t>02-12-2022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48C5158-6959-44C4-8D0E-4EB94C80BA94}" type="slidenum">
              <a:rPr lang="es-CL" smtClean="0"/>
              <a:t>‹Nº›</a:t>
            </a:fld>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F162D8C-B095-4037-8CBD-9D661241A89C}" type="datetimeFigureOut">
              <a:rPr lang="es-CL" smtClean="0"/>
              <a:t>02-12-2022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48C5158-6959-44C4-8D0E-4EB94C80BA94}" type="slidenum">
              <a:rPr lang="es-CL" smtClean="0"/>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F162D8C-B095-4037-8CBD-9D661241A89C}" type="datetimeFigureOut">
              <a:rPr lang="es-CL" smtClean="0"/>
              <a:t>02-12-2022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548C5158-6959-44C4-8D0E-4EB94C80BA94}" type="slidenum">
              <a:rPr lang="es-CL" smtClean="0"/>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FF162D8C-B095-4037-8CBD-9D661241A89C}" type="datetimeFigureOut">
              <a:rPr lang="es-CL" smtClean="0"/>
              <a:t>02-12-2022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548C5158-6959-44C4-8D0E-4EB94C80BA94}" type="slidenum">
              <a:rPr lang="es-CL" smtClean="0"/>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FF162D8C-B095-4037-8CBD-9D661241A89C}" type="datetimeFigureOut">
              <a:rPr lang="es-CL" smtClean="0"/>
              <a:t>02-12-2022</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548C5158-6959-44C4-8D0E-4EB94C80BA94}" type="slidenum">
              <a:rPr lang="es-CL" smtClean="0"/>
              <a:t>‹Nº›</a:t>
            </a:fld>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62D8C-B095-4037-8CBD-9D661241A89C}" type="datetimeFigureOut">
              <a:rPr lang="es-CL" smtClean="0"/>
              <a:t>02-12-2022</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548C5158-6959-44C4-8D0E-4EB94C80BA94}" type="slidenum">
              <a:rPr lang="es-CL" smtClean="0"/>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F162D8C-B095-4037-8CBD-9D661241A89C}" type="datetimeFigureOut">
              <a:rPr lang="es-CL" smtClean="0"/>
              <a:t>02-12-2022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548C5158-6959-44C4-8D0E-4EB94C80BA94}" type="slidenum">
              <a:rPr lang="es-CL" smtClean="0"/>
              <a:t>‹Nº›</a:t>
            </a:fld>
            <a:endParaRPr lang="es-CL"/>
          </a:p>
        </p:txBody>
      </p:sp>
      <p:sp>
        <p:nvSpPr>
          <p:cNvPr id="9" name="Content Placeholder 8"/>
          <p:cNvSpPr>
            <a:spLocks noGrp="1"/>
          </p:cNvSpPr>
          <p:nvPr>
            <p:ph sz="quarter" idx="13"/>
          </p:nvPr>
        </p:nvSpPr>
        <p:spPr>
          <a:xfrm>
            <a:off x="304800" y="381000"/>
            <a:ext cx="77724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FF162D8C-B095-4037-8CBD-9D661241A89C}" type="datetimeFigureOut">
              <a:rPr lang="es-CL" smtClean="0"/>
              <a:t>02-12-2022</a:t>
            </a:fld>
            <a:endParaRPr lang="es-CL"/>
          </a:p>
        </p:txBody>
      </p:sp>
      <p:sp>
        <p:nvSpPr>
          <p:cNvPr id="9" name="Slide Number Placeholder 8"/>
          <p:cNvSpPr>
            <a:spLocks noGrp="1"/>
          </p:cNvSpPr>
          <p:nvPr>
            <p:ph type="sldNum" sz="quarter" idx="11"/>
          </p:nvPr>
        </p:nvSpPr>
        <p:spPr/>
        <p:txBody>
          <a:bodyPr/>
          <a:lstStyle/>
          <a:p>
            <a:fld id="{548C5158-6959-44C4-8D0E-4EB94C80BA94}" type="slidenum">
              <a:rPr lang="es-CL" smtClean="0"/>
              <a:t>‹Nº›</a:t>
            </a:fld>
            <a:endParaRPr lang="es-CL"/>
          </a:p>
        </p:txBody>
      </p:sp>
      <p:sp>
        <p:nvSpPr>
          <p:cNvPr id="10" name="Footer Placeholder 9"/>
          <p:cNvSpPr>
            <a:spLocks noGrp="1"/>
          </p:cNvSpPr>
          <p:nvPr>
            <p:ph type="ftr" sz="quarter" idx="12"/>
          </p:nvPr>
        </p:nvSpPr>
        <p:spPr/>
        <p:txBody>
          <a:bodyPr/>
          <a:lstStyle/>
          <a:p>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48C5158-6959-44C4-8D0E-4EB94C80BA94}" type="slidenum">
              <a:rPr lang="es-CL" smtClean="0"/>
              <a:t>‹Nº›</a:t>
            </a:fld>
            <a:endParaRPr lang="es-CL"/>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CL"/>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F162D8C-B095-4037-8CBD-9D661241A89C}" type="datetimeFigureOut">
              <a:rPr lang="es-CL" smtClean="0"/>
              <a:t>02-12-2022</a:t>
            </a:fld>
            <a:endParaRPr lang="es-CL"/>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755576" y="1412776"/>
            <a:ext cx="7560840" cy="2736304"/>
          </a:xfrm>
        </p:spPr>
        <p:txBody>
          <a:bodyPr/>
          <a:lstStyle/>
          <a:p>
            <a:r>
              <a:rPr lang="es-ES" sz="2800" b="1" dirty="0"/>
              <a:t>Correlación entre rendimiento académico de Estudiantes VS ingreso medio a nivel Comunal de la región metropolitana para el año 2021</a:t>
            </a:r>
            <a:endParaRPr lang="es-CL" sz="2800" dirty="0"/>
          </a:p>
        </p:txBody>
      </p:sp>
      <p:sp>
        <p:nvSpPr>
          <p:cNvPr id="5" name="4 Subtítulo"/>
          <p:cNvSpPr>
            <a:spLocks noGrp="1"/>
          </p:cNvSpPr>
          <p:nvPr>
            <p:ph type="subTitle" idx="1"/>
          </p:nvPr>
        </p:nvSpPr>
        <p:spPr>
          <a:xfrm>
            <a:off x="467544" y="4797152"/>
            <a:ext cx="6553200" cy="1368152"/>
          </a:xfrm>
        </p:spPr>
        <p:txBody>
          <a:bodyPr>
            <a:normAutofit fontScale="85000" lnSpcReduction="20000"/>
          </a:bodyPr>
          <a:lstStyle/>
          <a:p>
            <a:pPr algn="l"/>
            <a:r>
              <a:rPr lang="es-CL" dirty="0" smtClean="0">
                <a:solidFill>
                  <a:schemeClr val="tx1"/>
                </a:solidFill>
              </a:rPr>
              <a:t>Integrantes :</a:t>
            </a:r>
          </a:p>
          <a:p>
            <a:pPr algn="l"/>
            <a:r>
              <a:rPr lang="es-CL" dirty="0" smtClean="0">
                <a:solidFill>
                  <a:schemeClr val="tx1"/>
                </a:solidFill>
              </a:rPr>
              <a:t>Ignacio garrido</a:t>
            </a:r>
          </a:p>
          <a:p>
            <a:pPr algn="l"/>
            <a:r>
              <a:rPr lang="es-CL" dirty="0" smtClean="0">
                <a:solidFill>
                  <a:schemeClr val="tx1"/>
                </a:solidFill>
              </a:rPr>
              <a:t>Karla Muñoz</a:t>
            </a:r>
          </a:p>
          <a:p>
            <a:pPr algn="l"/>
            <a:r>
              <a:rPr lang="es-CL" i="1" dirty="0">
                <a:solidFill>
                  <a:schemeClr val="tx1"/>
                </a:solidFill>
              </a:rPr>
              <a:t>Antonia </a:t>
            </a:r>
            <a:r>
              <a:rPr lang="es-CL" i="1" dirty="0" smtClean="0">
                <a:solidFill>
                  <a:schemeClr val="tx1"/>
                </a:solidFill>
              </a:rPr>
              <a:t>Painen</a:t>
            </a:r>
            <a:endParaRPr lang="es-CL" dirty="0" smtClean="0">
              <a:solidFill>
                <a:schemeClr val="tx1"/>
              </a:solidFill>
            </a:endParaRPr>
          </a:p>
          <a:p>
            <a:pPr algn="l"/>
            <a:r>
              <a:rPr lang="es-CL" i="1" dirty="0" smtClean="0">
                <a:solidFill>
                  <a:schemeClr val="tx1"/>
                </a:solidFill>
              </a:rPr>
              <a:t>Cristóbal Strange</a:t>
            </a:r>
          </a:p>
          <a:p>
            <a:endParaRPr lang="es-CL" i="1" dirty="0" smtClean="0">
              <a:solidFill>
                <a:schemeClr val="tx1"/>
              </a:solidFill>
            </a:endParaRPr>
          </a:p>
        </p:txBody>
      </p:sp>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16632"/>
            <a:ext cx="2088231" cy="1524213"/>
          </a:xfrm>
          <a:prstGeom prst="rect">
            <a:avLst/>
          </a:prstGeom>
        </p:spPr>
      </p:pic>
    </p:spTree>
    <p:extLst>
      <p:ext uri="{BB962C8B-B14F-4D97-AF65-F5344CB8AC3E}">
        <p14:creationId xmlns:p14="http://schemas.microsoft.com/office/powerpoint/2010/main" val="172104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692696"/>
            <a:ext cx="7620000" cy="4800600"/>
          </a:xfrm>
        </p:spPr>
        <p:txBody>
          <a:bodyPr/>
          <a:lstStyle/>
          <a:p>
            <a:pPr marL="114300" indent="0">
              <a:buNone/>
            </a:pPr>
            <a:r>
              <a:rPr lang="es-ES" b="1" dirty="0"/>
              <a:t>¿Influye el rendimiento académico en el acceso a la educación superior?</a:t>
            </a:r>
            <a:endParaRPr lang="es-ES" dirty="0"/>
          </a:p>
          <a:p>
            <a:r>
              <a:rPr lang="es-ES" dirty="0"/>
              <a:t>Sí, mediante el primer dataframe analizado, queda demostrado que a mayor nivel de rendimiento académico, las personas tienden a elegir instituciones con mayores filtros (universitarias</a:t>
            </a:r>
            <a:r>
              <a:rPr lang="es-ES" dirty="0" smtClean="0"/>
              <a:t>).</a:t>
            </a:r>
          </a:p>
          <a:p>
            <a:pPr marL="114300" indent="0">
              <a:buNone/>
            </a:pPr>
            <a:r>
              <a:rPr lang="es-ES" b="1" dirty="0"/>
              <a:t>¿Cuál de las anteriores variables puede tener un mayor impacto?</a:t>
            </a:r>
            <a:endParaRPr lang="es-ES" dirty="0"/>
          </a:p>
          <a:p>
            <a:r>
              <a:rPr lang="es-ES" dirty="0"/>
              <a:t>Tiene mayor impacto el ingreso promedio a nivel comunal. Es posible apreciar mediante el Geodataframe empleado que aquellas comunas con mayores ingresos son aquellas que aglomeran los mayores puntajes a nivel comunal del país.</a:t>
            </a:r>
          </a:p>
          <a:p>
            <a:pPr marL="114300" indent="0">
              <a:buNone/>
            </a:pPr>
            <a:endParaRPr lang="es-ES" dirty="0"/>
          </a:p>
          <a:p>
            <a:endParaRPr lang="es-CL" dirty="0"/>
          </a:p>
        </p:txBody>
      </p:sp>
    </p:spTree>
    <p:extLst>
      <p:ext uri="{BB962C8B-B14F-4D97-AF65-F5344CB8AC3E}">
        <p14:creationId xmlns:p14="http://schemas.microsoft.com/office/powerpoint/2010/main" val="1073065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76672"/>
            <a:ext cx="7620000" cy="5924128"/>
          </a:xfrm>
        </p:spPr>
        <p:txBody>
          <a:bodyPr>
            <a:normAutofit fontScale="85000" lnSpcReduction="20000"/>
          </a:bodyPr>
          <a:lstStyle/>
          <a:p>
            <a:pPr marL="114300" indent="0">
              <a:buNone/>
            </a:pPr>
            <a:r>
              <a:rPr lang="es-ES" b="1" dirty="0"/>
              <a:t>¿Es posible encontrar una correlación entre el rendimiento académico promedio por comuna y el nivel de ingreso medio por comuna?</a:t>
            </a:r>
            <a:endParaRPr lang="es-ES" dirty="0"/>
          </a:p>
          <a:p>
            <a:r>
              <a:rPr lang="es-ES" dirty="0"/>
              <a:t>Sí, mediante el uso de una regresión lineal con la </a:t>
            </a:r>
            <a:r>
              <a:rPr lang="es-ES" dirty="0" smtClean="0"/>
              <a:t>librería </a:t>
            </a:r>
            <a:r>
              <a:rPr lang="es-ES" dirty="0"/>
              <a:t>Sklearn, es posible verificar que existe una correlación entre el nivel de ingresos de la comuna y el rendimiento </a:t>
            </a:r>
            <a:r>
              <a:rPr lang="es-ES" dirty="0" smtClean="0"/>
              <a:t>académico </a:t>
            </a:r>
            <a:r>
              <a:rPr lang="es-ES" dirty="0"/>
              <a:t>de esta. Es decir, mientras mas alto el rendimiento académico, se espera un mayor nivel de ingresos promedios.</a:t>
            </a:r>
          </a:p>
          <a:p>
            <a:pPr marL="114300" indent="0">
              <a:buNone/>
            </a:pPr>
            <a:r>
              <a:rPr lang="es-ES" b="1" dirty="0"/>
              <a:t>¿Se puede predecir el desempeño del próximo año a partir de lo observado?</a:t>
            </a:r>
            <a:endParaRPr lang="es-ES" dirty="0"/>
          </a:p>
          <a:p>
            <a:r>
              <a:rPr lang="es-ES" dirty="0"/>
              <a:t>El modelo final de regresión utilizado puede ser utilizado como herramienta para generar ciertas conclusiones y expectativas sobre la tendencia que se espera tener para el </a:t>
            </a:r>
            <a:r>
              <a:rPr lang="es-ES" dirty="0" smtClean="0"/>
              <a:t>próximo </a:t>
            </a:r>
            <a:r>
              <a:rPr lang="es-ES" dirty="0"/>
              <a:t>año (Que la tendencia se mantenga a menos de que haya algún factor externo de tipo económico).</a:t>
            </a:r>
          </a:p>
          <a:p>
            <a:r>
              <a:rPr lang="es-ES" dirty="0"/>
              <a:t>Ahora bien, como indican las métricas elaboradas en el trabajo, estas no son precisas, por lo que si se quisiera obtener mejores conclusiones lo ideal sería entrenar un nuevo modelo en el cual se tengan presente mas columnas de las cuáles hayan indicios estadísticos de que influyen en el rendimiento académico.</a:t>
            </a:r>
          </a:p>
          <a:p>
            <a:r>
              <a:rPr lang="es-ES" dirty="0"/>
              <a:t>Una forma que se recomendaría para mejorar dichas métricas y el modelo, sería el empleo de variables sociales tales como la situación laboral de los padres, la situación conyugal, entre otras.</a:t>
            </a:r>
          </a:p>
          <a:p>
            <a:endParaRPr lang="es-CL" dirty="0"/>
          </a:p>
        </p:txBody>
      </p:sp>
    </p:spTree>
    <p:extLst>
      <p:ext uri="{BB962C8B-B14F-4D97-AF65-F5344CB8AC3E}">
        <p14:creationId xmlns:p14="http://schemas.microsoft.com/office/powerpoint/2010/main" val="3672211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2780928"/>
            <a:ext cx="7620000" cy="1143000"/>
          </a:xfrm>
        </p:spPr>
        <p:txBody>
          <a:bodyPr/>
          <a:lstStyle/>
          <a:p>
            <a:pPr algn="ctr"/>
            <a:r>
              <a:rPr lang="es-CL" dirty="0" smtClean="0"/>
              <a:t>GRACIAS</a:t>
            </a:r>
            <a:endParaRPr lang="es-CL" dirty="0"/>
          </a:p>
        </p:txBody>
      </p:sp>
    </p:spTree>
    <p:extLst>
      <p:ext uri="{BB962C8B-B14F-4D97-AF65-F5344CB8AC3E}">
        <p14:creationId xmlns:p14="http://schemas.microsoft.com/office/powerpoint/2010/main" val="2170775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Motivación </a:t>
            </a:r>
            <a:endParaRPr lang="es-CL" dirty="0"/>
          </a:p>
        </p:txBody>
      </p:sp>
      <p:sp>
        <p:nvSpPr>
          <p:cNvPr id="3" name="2 Marcador de contenido"/>
          <p:cNvSpPr>
            <a:spLocks noGrp="1"/>
          </p:cNvSpPr>
          <p:nvPr>
            <p:ph idx="1"/>
          </p:nvPr>
        </p:nvSpPr>
        <p:spPr/>
        <p:txBody>
          <a:bodyPr/>
          <a:lstStyle/>
          <a:p>
            <a:pPr marL="114300" indent="0">
              <a:buNone/>
            </a:pPr>
            <a:r>
              <a:rPr lang="es-ES" dirty="0"/>
              <a:t>Chile ha sido catalogado como uno de los países con una marcada desigualdad entre los miembros de sus habitantes. Esto ha generado brechas de acceso en distintas materias que dependen de factores económicos como la salud, las pensiones, o la educación</a:t>
            </a:r>
            <a:r>
              <a:rPr lang="es-ES" dirty="0" smtClean="0"/>
              <a:t>.</a:t>
            </a:r>
          </a:p>
          <a:p>
            <a:pPr marL="114300" indent="0">
              <a:buNone/>
            </a:pPr>
            <a:r>
              <a:rPr lang="es-ES" dirty="0" smtClean="0"/>
              <a:t>El </a:t>
            </a:r>
            <a:r>
              <a:rPr lang="es-ES" dirty="0"/>
              <a:t>presente proyecto de investigación tiene como motivación analizar y verificar si existe una </a:t>
            </a:r>
            <a:r>
              <a:rPr lang="es-ES" dirty="0" smtClean="0"/>
              <a:t>correlación </a:t>
            </a:r>
            <a:r>
              <a:rPr lang="es-ES" dirty="0"/>
              <a:t>entre el rendimiento </a:t>
            </a:r>
            <a:r>
              <a:rPr lang="es-ES" dirty="0" smtClean="0"/>
              <a:t>académico </a:t>
            </a:r>
            <a:r>
              <a:rPr lang="es-ES" dirty="0"/>
              <a:t>de los estudiantes y el nivel de ingreso que tienen dichos estudiantes durante el año 2021 para la </a:t>
            </a:r>
            <a:r>
              <a:rPr lang="es-ES" dirty="0" smtClean="0"/>
              <a:t>región </a:t>
            </a:r>
            <a:r>
              <a:rPr lang="es-ES" dirty="0"/>
              <a:t>Metropolitana de Chile.</a:t>
            </a:r>
            <a:r>
              <a:rPr lang="es-ES" dirty="0"/>
              <a:t/>
            </a:r>
            <a:br>
              <a:rPr lang="es-ES" dirty="0"/>
            </a:br>
            <a:endParaRPr lang="es-CL" dirty="0"/>
          </a:p>
        </p:txBody>
      </p:sp>
    </p:spTree>
    <p:extLst>
      <p:ext uri="{BB962C8B-B14F-4D97-AF65-F5344CB8AC3E}">
        <p14:creationId xmlns:p14="http://schemas.microsoft.com/office/powerpoint/2010/main" val="17227731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Objetivos	</a:t>
            </a:r>
            <a:endParaRPr lang="es-CL" dirty="0"/>
          </a:p>
        </p:txBody>
      </p:sp>
      <p:sp>
        <p:nvSpPr>
          <p:cNvPr id="3" name="2 Marcador de contenido"/>
          <p:cNvSpPr>
            <a:spLocks noGrp="1"/>
          </p:cNvSpPr>
          <p:nvPr>
            <p:ph idx="1"/>
          </p:nvPr>
        </p:nvSpPr>
        <p:spPr/>
        <p:txBody>
          <a:bodyPr>
            <a:normAutofit lnSpcReduction="10000"/>
          </a:bodyPr>
          <a:lstStyle/>
          <a:p>
            <a:pPr marL="114300" indent="0">
              <a:buNone/>
            </a:pPr>
            <a:r>
              <a:rPr lang="es-ES" dirty="0" smtClean="0"/>
              <a:t>Encontrar </a:t>
            </a:r>
            <a:r>
              <a:rPr lang="es-ES" dirty="0"/>
              <a:t>una correlación entre variables escogidas a nivel de promedio por comunas (Rendimiento académico) en la región metropolitana realizando una regresión lineal y un análisis </a:t>
            </a:r>
            <a:r>
              <a:rPr lang="es-ES" dirty="0" smtClean="0"/>
              <a:t>geo referenciado </a:t>
            </a:r>
            <a:r>
              <a:rPr lang="es-ES" dirty="0"/>
              <a:t>con métricas estadísticas. Para ello se eligen las siguientes variables:</a:t>
            </a:r>
          </a:p>
          <a:p>
            <a:endParaRPr lang="es-ES" dirty="0"/>
          </a:p>
          <a:p>
            <a:r>
              <a:rPr lang="es-ES" dirty="0" smtClean="0"/>
              <a:t> </a:t>
            </a:r>
            <a:r>
              <a:rPr lang="es-ES" dirty="0"/>
              <a:t>Rendimiento académico de los estudiantes en la prueba de selección universitaria del año 2021.</a:t>
            </a:r>
          </a:p>
          <a:p>
            <a:endParaRPr lang="es-ES" dirty="0"/>
          </a:p>
          <a:p>
            <a:r>
              <a:rPr lang="es-ES" dirty="0" smtClean="0"/>
              <a:t> </a:t>
            </a:r>
            <a:r>
              <a:rPr lang="es-ES" dirty="0"/>
              <a:t>Variables económicas asociada al decil promedio de ingresos de cada comuna para el año 2021.</a:t>
            </a:r>
          </a:p>
          <a:p>
            <a:endParaRPr lang="es-ES" dirty="0"/>
          </a:p>
          <a:p>
            <a:r>
              <a:rPr lang="es-ES" dirty="0" smtClean="0"/>
              <a:t>Preferencias </a:t>
            </a:r>
            <a:r>
              <a:rPr lang="es-ES" dirty="0"/>
              <a:t>de instituciones de </a:t>
            </a:r>
            <a:r>
              <a:rPr lang="es-ES" dirty="0" smtClean="0"/>
              <a:t>educación </a:t>
            </a:r>
            <a:r>
              <a:rPr lang="es-ES" dirty="0"/>
              <a:t>superior de los estudiantes para el año 2021.</a:t>
            </a:r>
            <a:endParaRPr lang="es-CL" dirty="0"/>
          </a:p>
        </p:txBody>
      </p:sp>
    </p:spTree>
    <p:extLst>
      <p:ext uri="{BB962C8B-B14F-4D97-AF65-F5344CB8AC3E}">
        <p14:creationId xmlns:p14="http://schemas.microsoft.com/office/powerpoint/2010/main" val="134346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188640"/>
            <a:ext cx="7620000" cy="1143000"/>
          </a:xfrm>
        </p:spPr>
        <p:txBody>
          <a:bodyPr/>
          <a:lstStyle/>
          <a:p>
            <a:r>
              <a:rPr lang="es-ES" sz="2000" b="1" dirty="0"/>
              <a:t>Investigamos cuales son las </a:t>
            </a:r>
            <a:r>
              <a:rPr lang="es-ES" sz="2000" b="1" dirty="0" smtClean="0"/>
              <a:t>preferencias </a:t>
            </a:r>
            <a:r>
              <a:rPr lang="es-ES" sz="2000" b="1" dirty="0"/>
              <a:t>que tiene los alumnos para elegir la </a:t>
            </a:r>
            <a:r>
              <a:rPr lang="es-ES" sz="2000" b="1" dirty="0" smtClean="0"/>
              <a:t>institución </a:t>
            </a:r>
            <a:r>
              <a:rPr lang="es-ES" sz="2000" b="1" dirty="0"/>
              <a:t>de </a:t>
            </a:r>
            <a:r>
              <a:rPr lang="es-ES" sz="2000" b="1" dirty="0" smtClean="0"/>
              <a:t>educación </a:t>
            </a:r>
            <a:r>
              <a:rPr lang="es-ES" sz="2000" b="1" dirty="0"/>
              <a:t>superior en la que se matricularon el 2021 en la </a:t>
            </a:r>
            <a:r>
              <a:rPr lang="es-ES" sz="2000" b="1" dirty="0" smtClean="0"/>
              <a:t>Región </a:t>
            </a:r>
            <a:r>
              <a:rPr lang="es-ES" sz="2000" b="1" dirty="0"/>
              <a:t>Metropolitana</a:t>
            </a:r>
            <a:endParaRPr lang="es-CL" sz="2000"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844824"/>
            <a:ext cx="7620000" cy="2664296"/>
          </a:xfrm>
        </p:spPr>
      </p:pic>
      <p:sp>
        <p:nvSpPr>
          <p:cNvPr id="5" name="4 Rectángulo"/>
          <p:cNvSpPr/>
          <p:nvPr/>
        </p:nvSpPr>
        <p:spPr>
          <a:xfrm>
            <a:off x="755576" y="4866282"/>
            <a:ext cx="7200800" cy="1754326"/>
          </a:xfrm>
          <a:prstGeom prst="rect">
            <a:avLst/>
          </a:prstGeom>
        </p:spPr>
        <p:txBody>
          <a:bodyPr wrap="square">
            <a:spAutoFit/>
          </a:bodyPr>
          <a:lstStyle/>
          <a:p>
            <a:r>
              <a:rPr lang="es-ES" dirty="0" smtClean="0"/>
              <a:t>Los </a:t>
            </a:r>
            <a:r>
              <a:rPr lang="es-ES" dirty="0"/>
              <a:t>alumnos con mejor rendimiento </a:t>
            </a:r>
            <a:r>
              <a:rPr lang="es-ES" dirty="0" smtClean="0"/>
              <a:t>académico tienden </a:t>
            </a:r>
            <a:r>
              <a:rPr lang="es-ES" dirty="0"/>
              <a:t>a elegir como instituciones preferentes </a:t>
            </a:r>
            <a:r>
              <a:rPr lang="es-ES" dirty="0" smtClean="0"/>
              <a:t>para </a:t>
            </a:r>
            <a:r>
              <a:rPr lang="es-ES" dirty="0"/>
              <a:t>matricularse la Universidad y luego las fuerzas armadas. </a:t>
            </a:r>
            <a:r>
              <a:rPr lang="es-ES" dirty="0" smtClean="0"/>
              <a:t>El </a:t>
            </a:r>
            <a:r>
              <a:rPr lang="es-ES" dirty="0"/>
              <a:t>ingreso a la universidad tenga una alta frecuencia es </a:t>
            </a:r>
            <a:r>
              <a:rPr lang="es-ES" dirty="0" smtClean="0"/>
              <a:t>común</a:t>
            </a:r>
            <a:r>
              <a:rPr lang="es-ES" dirty="0"/>
              <a:t>, la alta frecuencia de las F.F.A.A se puede explicar debido a que el servicio militar en Chile sigue siendo obligatorio, o bien porque ingresan a la escuela </a:t>
            </a:r>
            <a:r>
              <a:rPr lang="es-ES" dirty="0" smtClean="0"/>
              <a:t>militar</a:t>
            </a:r>
            <a:endParaRPr lang="es-CL" dirty="0"/>
          </a:p>
        </p:txBody>
      </p:sp>
    </p:spTree>
    <p:extLst>
      <p:ext uri="{BB962C8B-B14F-4D97-AF65-F5344CB8AC3E}">
        <p14:creationId xmlns:p14="http://schemas.microsoft.com/office/powerpoint/2010/main" val="3545707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sz="2000" b="1" dirty="0" smtClean="0"/>
              <a:t>Revisamos </a:t>
            </a:r>
            <a:r>
              <a:rPr lang="es-ES" sz="2000" b="1" dirty="0"/>
              <a:t>el rendimiento obtenido en la PSU y los ingresos por comuna obteniendo lo siguiente:</a:t>
            </a:r>
            <a:endParaRPr lang="es-CL" sz="2000"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40768"/>
            <a:ext cx="8460432" cy="4248472"/>
          </a:xfrm>
        </p:spPr>
      </p:pic>
      <p:sp>
        <p:nvSpPr>
          <p:cNvPr id="5" name="4 Rectángulo"/>
          <p:cNvSpPr/>
          <p:nvPr/>
        </p:nvSpPr>
        <p:spPr>
          <a:xfrm>
            <a:off x="1115616" y="5775325"/>
            <a:ext cx="6408712" cy="923330"/>
          </a:xfrm>
          <a:prstGeom prst="rect">
            <a:avLst/>
          </a:prstGeom>
        </p:spPr>
        <p:txBody>
          <a:bodyPr wrap="square">
            <a:spAutoFit/>
          </a:bodyPr>
          <a:lstStyle/>
          <a:p>
            <a:r>
              <a:rPr lang="es-ES" dirty="0" smtClean="0"/>
              <a:t>Desde el cual podemos concluir que existe una correlación entre las comunas con más INGRESOS y mejores resultados académicos</a:t>
            </a:r>
          </a:p>
          <a:p>
            <a:endParaRPr lang="es-ES" dirty="0"/>
          </a:p>
        </p:txBody>
      </p:sp>
    </p:spTree>
    <p:extLst>
      <p:ext uri="{BB962C8B-B14F-4D97-AF65-F5344CB8AC3E}">
        <p14:creationId xmlns:p14="http://schemas.microsoft.com/office/powerpoint/2010/main" val="1715751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L" dirty="0"/>
          </a:p>
        </p:txBody>
      </p:sp>
      <p:pic>
        <p:nvPicPr>
          <p:cNvPr id="4" name="3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5536" y="268199"/>
            <a:ext cx="7848872" cy="4176464"/>
          </a:xfrm>
        </p:spPr>
      </p:pic>
      <p:sp>
        <p:nvSpPr>
          <p:cNvPr id="5" name="4 Rectángulo"/>
          <p:cNvSpPr/>
          <p:nvPr/>
        </p:nvSpPr>
        <p:spPr>
          <a:xfrm>
            <a:off x="611560" y="4807991"/>
            <a:ext cx="7200800" cy="1477328"/>
          </a:xfrm>
          <a:prstGeom prst="rect">
            <a:avLst/>
          </a:prstGeom>
        </p:spPr>
        <p:txBody>
          <a:bodyPr wrap="square">
            <a:spAutoFit/>
          </a:bodyPr>
          <a:lstStyle/>
          <a:p>
            <a:r>
              <a:rPr lang="es-ES" dirty="0" smtClean="0"/>
              <a:t>Además</a:t>
            </a:r>
            <a:r>
              <a:rPr lang="es-ES" dirty="0"/>
              <a:t>, cabe destacar que hay una ligera correlación entre cuantas personas trabajan en promedio en un hogar y los ingresos que este mismo hogar tiene, lo que claro, tiene sentido, pero también nos revela que hay sectores en los que es mucho más común que trabaje sola una persona en cada hogar</a:t>
            </a:r>
          </a:p>
        </p:txBody>
      </p:sp>
    </p:spTree>
    <p:extLst>
      <p:ext uri="{BB962C8B-B14F-4D97-AF65-F5344CB8AC3E}">
        <p14:creationId xmlns:p14="http://schemas.microsoft.com/office/powerpoint/2010/main" val="1059448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5673"/>
            <a:ext cx="7620000" cy="1143000"/>
          </a:xfrm>
        </p:spPr>
        <p:txBody>
          <a:bodyPr/>
          <a:lstStyle/>
          <a:p>
            <a:pPr algn="ctr"/>
            <a:r>
              <a:rPr lang="es-ES" sz="2000" b="1" dirty="0"/>
              <a:t>Verificamos la asistencia a clases y su correlación con el promedio de notas</a:t>
            </a:r>
            <a:endParaRPr lang="es-CL" sz="2000" dirty="0"/>
          </a:p>
        </p:txBody>
      </p:sp>
      <p:pic>
        <p:nvPicPr>
          <p:cNvPr id="4" name="3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858" y="980728"/>
            <a:ext cx="8280920" cy="5616624"/>
          </a:xfrm>
        </p:spPr>
      </p:pic>
    </p:spTree>
    <p:extLst>
      <p:ext uri="{BB962C8B-B14F-4D97-AF65-F5344CB8AC3E}">
        <p14:creationId xmlns:p14="http://schemas.microsoft.com/office/powerpoint/2010/main" val="3729315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836712"/>
            <a:ext cx="7620000" cy="4800600"/>
          </a:xfrm>
        </p:spPr>
        <p:txBody>
          <a:bodyPr/>
          <a:lstStyle/>
          <a:p>
            <a:pPr marL="114300" indent="0">
              <a:buNone/>
            </a:pPr>
            <a:r>
              <a:rPr lang="es-CL" dirty="0" smtClean="0"/>
              <a:t>Del grafico anterior podemos concluir que </a:t>
            </a:r>
            <a:r>
              <a:rPr lang="es-ES" dirty="0" smtClean="0"/>
              <a:t>las </a:t>
            </a:r>
            <a:r>
              <a:rPr lang="es-ES" dirty="0"/>
              <a:t>comunas con mas ingresos son aquellas que </a:t>
            </a:r>
            <a:r>
              <a:rPr lang="es-ES" dirty="0" smtClean="0"/>
              <a:t>están </a:t>
            </a:r>
            <a:r>
              <a:rPr lang="es-ES" dirty="0"/>
              <a:t>en el intervalo mas alto de calificaciones en </a:t>
            </a:r>
            <a:r>
              <a:rPr lang="es-ES" dirty="0" smtClean="0"/>
              <a:t>promedio, Sin embargo, existen </a:t>
            </a:r>
            <a:r>
              <a:rPr lang="es-ES" dirty="0"/>
              <a:t>otras comunas de menores ingresos que </a:t>
            </a:r>
            <a:r>
              <a:rPr lang="es-ES" dirty="0" smtClean="0"/>
              <a:t>también </a:t>
            </a:r>
            <a:r>
              <a:rPr lang="es-ES" dirty="0"/>
              <a:t>poseen resultados altos. Ahora bien, en Chile es una realidad de que muchos colegios de comunas de bajos ingresos inflan el promedio de notas de sus alumnos por distintos fines, por lo que utilizar otro criterio como el rendimiento PSU puede ser mas acertado ya que termina siendo un mismo mecanismo evaluativo aplicado para todas las personas</a:t>
            </a:r>
            <a:endParaRPr lang="es-CL" dirty="0"/>
          </a:p>
        </p:txBody>
      </p:sp>
    </p:spTree>
    <p:extLst>
      <p:ext uri="{BB962C8B-B14F-4D97-AF65-F5344CB8AC3E}">
        <p14:creationId xmlns:p14="http://schemas.microsoft.com/office/powerpoint/2010/main" val="2846216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	</a:t>
            </a:r>
            <a:r>
              <a:rPr lang="es-CL" dirty="0" smtClean="0"/>
              <a:t>Conclusiones</a:t>
            </a:r>
            <a:endParaRPr lang="es-CL" dirty="0"/>
          </a:p>
        </p:txBody>
      </p:sp>
      <p:sp>
        <p:nvSpPr>
          <p:cNvPr id="3" name="2 Marcador de contenido"/>
          <p:cNvSpPr>
            <a:spLocks noGrp="1"/>
          </p:cNvSpPr>
          <p:nvPr>
            <p:ph idx="1"/>
          </p:nvPr>
        </p:nvSpPr>
        <p:spPr>
          <a:xfrm>
            <a:off x="395536" y="2132856"/>
            <a:ext cx="7620000" cy="4800600"/>
          </a:xfrm>
        </p:spPr>
        <p:txBody>
          <a:bodyPr/>
          <a:lstStyle/>
          <a:p>
            <a:pPr marL="114300" indent="0">
              <a:buNone/>
            </a:pPr>
            <a:r>
              <a:rPr lang="es-ES" b="1" dirty="0"/>
              <a:t>¿Influye el factor económico en el acceso a la educación superior?</a:t>
            </a:r>
            <a:endParaRPr lang="es-ES" dirty="0"/>
          </a:p>
          <a:p>
            <a:r>
              <a:rPr lang="es-ES" dirty="0"/>
              <a:t>Sí, puesto que mediante distintos recursos queda demostrado que sí influye el rendimiento dependiente al nivel de ingresos de las personas, esto implica necesariamente que a mayor nivel económico, mayor facilidad de poder ingresar a una institución de educación superior universitaria (No así a centros de formación técnicas</a:t>
            </a:r>
            <a:r>
              <a:rPr lang="es-ES" dirty="0" smtClean="0"/>
              <a:t>).</a:t>
            </a:r>
          </a:p>
          <a:p>
            <a:endParaRPr lang="es-ES" dirty="0"/>
          </a:p>
          <a:p>
            <a:endParaRPr lang="es-CL" dirty="0"/>
          </a:p>
        </p:txBody>
      </p:sp>
    </p:spTree>
    <p:extLst>
      <p:ext uri="{BB962C8B-B14F-4D97-AF65-F5344CB8AC3E}">
        <p14:creationId xmlns:p14="http://schemas.microsoft.com/office/powerpoint/2010/main" val="13162961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Adyacencia">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61</TotalTime>
  <Words>883</Words>
  <Application>Microsoft Office PowerPoint</Application>
  <PresentationFormat>Presentación en pantalla (4:3)</PresentationFormat>
  <Paragraphs>38</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Adyacencia</vt:lpstr>
      <vt:lpstr>Correlación entre rendimiento académico de Estudiantes VS ingreso medio a nivel Comunal de la región metropolitana para el año 2021</vt:lpstr>
      <vt:lpstr>Motivación </vt:lpstr>
      <vt:lpstr>Objetivos </vt:lpstr>
      <vt:lpstr>Investigamos cuales son las preferencias que tiene los alumnos para elegir la institución de educación superior en la que se matricularon el 2021 en la Región Metropolitana</vt:lpstr>
      <vt:lpstr>Revisamos el rendimiento obtenido en la PSU y los ingresos por comuna obteniendo lo siguiente:</vt:lpstr>
      <vt:lpstr>Presentación de PowerPoint</vt:lpstr>
      <vt:lpstr>Verificamos la asistencia a clases y su correlación con el promedio de notas</vt:lpstr>
      <vt:lpstr>Presentación de PowerPoint</vt:lpstr>
      <vt:lpstr> Conclusiones</vt:lpstr>
      <vt:lpstr>Presentación de PowerPoint</vt:lpstr>
      <vt:lpstr>Presentación de PowerPoint</vt:lpstr>
      <vt:lpstr>GRACIAS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dc:title>
  <dc:creator>Karla</dc:creator>
  <cp:lastModifiedBy>Karla</cp:lastModifiedBy>
  <cp:revision>6</cp:revision>
  <dcterms:created xsi:type="dcterms:W3CDTF">2022-12-02T03:22:53Z</dcterms:created>
  <dcterms:modified xsi:type="dcterms:W3CDTF">2022-12-02T04:24:45Z</dcterms:modified>
</cp:coreProperties>
</file>