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0C167B-303C-432F-A5E8-4A4ECB54BABC}">
  <a:tblStyle styleId="{4F0C167B-303C-432F-A5E8-4A4ECB54BA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cd9878c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cd9878c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272c661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272c661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272c661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272c661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272c661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272c661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272c661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272c661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272c661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8272c661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d9f9673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d9f9673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cd9878c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cd9878c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272c66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272c66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272c661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272c661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272c661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272c661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272c66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272c66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272c66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272c66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272c661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272c661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272c661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272c661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038" y="1439625"/>
            <a:ext cx="633925" cy="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52750" y="2371068"/>
            <a:ext cx="503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Index Yapo.cl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634350" y="2813375"/>
            <a:ext cx="187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76075" y="210175"/>
            <a:ext cx="862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Resultados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4275"/>
            <a:ext cx="53435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71050"/>
            <a:ext cx="7143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842600"/>
            <a:ext cx="8839201" cy="70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698528"/>
            <a:ext cx="8522759" cy="655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76075" y="210175"/>
            <a:ext cx="862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Resultados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4275"/>
            <a:ext cx="8839199" cy="296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120824"/>
            <a:ext cx="22669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76075" y="210175"/>
            <a:ext cx="862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Resultados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4275"/>
            <a:ext cx="8839198" cy="28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70751"/>
            <a:ext cx="21907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76075" y="210175"/>
            <a:ext cx="862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Resultados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4275"/>
            <a:ext cx="8839201" cy="310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258767"/>
            <a:ext cx="22479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376075" y="210175"/>
            <a:ext cx="862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Resultados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88" y="1373675"/>
            <a:ext cx="4379033" cy="28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587" y="1373675"/>
            <a:ext cx="4379024" cy="28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038" y="1439625"/>
            <a:ext cx="633925" cy="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2052750" y="2371068"/>
            <a:ext cx="503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Cristóbal</a:t>
            </a: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Rojas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>
            <a:off x="3634350" y="2813375"/>
            <a:ext cx="187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4009800" y="1714875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FF842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658" y="767825"/>
            <a:ext cx="354691" cy="4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052750" y="1217275"/>
            <a:ext cx="5038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ÍNDICE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438425" y="2163506"/>
            <a:ext cx="503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Proyecto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2438425" y="2249850"/>
            <a:ext cx="0" cy="192300"/>
          </a:xfrm>
          <a:prstGeom prst="straightConnector1">
            <a:avLst/>
          </a:prstGeom>
          <a:noFill/>
          <a:ln cap="flat" cmpd="sng" w="9525">
            <a:solidFill>
              <a:srgbClr val="FF84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1776025" y="2163500"/>
            <a:ext cx="66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2438425" y="2572950"/>
            <a:ext cx="0" cy="192300"/>
          </a:xfrm>
          <a:prstGeom prst="straightConnector1">
            <a:avLst/>
          </a:prstGeom>
          <a:noFill/>
          <a:ln cap="flat" cmpd="sng" w="9525">
            <a:solidFill>
              <a:srgbClr val="FF84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2438425" y="2807906"/>
            <a:ext cx="503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Modelo Simple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2438425" y="2894250"/>
            <a:ext cx="0" cy="192300"/>
          </a:xfrm>
          <a:prstGeom prst="straightConnector1">
            <a:avLst/>
          </a:prstGeom>
          <a:noFill/>
          <a:ln cap="flat" cmpd="sng" w="9525">
            <a:solidFill>
              <a:srgbClr val="FF84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1776025" y="2807900"/>
            <a:ext cx="66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438425" y="2486606"/>
            <a:ext cx="503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776025" y="2486600"/>
            <a:ext cx="66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438425" y="3150407"/>
            <a:ext cx="503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Resultados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438425" y="3236752"/>
            <a:ext cx="0" cy="192300"/>
          </a:xfrm>
          <a:prstGeom prst="straightConnector1">
            <a:avLst/>
          </a:prstGeom>
          <a:noFill/>
          <a:ln cap="flat" cmpd="sng" w="9525">
            <a:solidFill>
              <a:srgbClr val="FF84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1776025" y="3150402"/>
            <a:ext cx="66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93150" y="131675"/>
            <a:ext cx="852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Proposal features for the Content Index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76750" y="862550"/>
            <a:ext cx="84558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" sz="1400">
                <a:solidFill>
                  <a:srgbClr val="FFFFFF"/>
                </a:solidFill>
              </a:rPr>
              <a:t>Price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" sz="1400">
                <a:solidFill>
                  <a:srgbClr val="FFFFFF"/>
                </a:solidFill>
              </a:rPr>
              <a:t>Description: subject and body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" sz="1400">
                <a:solidFill>
                  <a:srgbClr val="FFFFFF"/>
                </a:solidFill>
              </a:rPr>
              <a:t>Number of photos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" sz="1400">
                <a:solidFill>
                  <a:srgbClr val="FFFFFF"/>
                </a:solidFill>
              </a:rPr>
              <a:t>Resolution of the photos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s" sz="1400">
                <a:solidFill>
                  <a:srgbClr val="FFFFFF"/>
                </a:solidFill>
              </a:rPr>
              <a:t>Filled Params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76750" y="2479100"/>
            <a:ext cx="4186500" cy="2247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What can we expect of this index?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Information about completeness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627250" y="2479100"/>
            <a:ext cx="4186500" cy="2247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What can not we expect of this index?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Quality of the description: non stops, bad words, bad quality of writing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if the photos show or not that reflect the description.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If the ad is well categorized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If the price is competent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93150" y="131675"/>
            <a:ext cx="852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The model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67791" l="0" r="0" t="0"/>
          <a:stretch/>
        </p:blipFill>
        <p:spPr>
          <a:xfrm>
            <a:off x="231275" y="836775"/>
            <a:ext cx="8728375" cy="6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75" y="1661813"/>
            <a:ext cx="4767729" cy="70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286" y="2439132"/>
            <a:ext cx="5739896" cy="77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420" y="3303027"/>
            <a:ext cx="4010778" cy="75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283" y="3303037"/>
            <a:ext cx="2559740" cy="77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1284" y="4151152"/>
            <a:ext cx="4890322" cy="59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76075" y="210175"/>
            <a:ext cx="862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Ad Type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76075" y="1139325"/>
            <a:ext cx="73338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Should it have a price?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s" sz="1800">
                <a:solidFill>
                  <a:srgbClr val="FFFFFF"/>
                </a:solidFill>
              </a:rPr>
              <a:t>Sell / Buy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Should it have </a:t>
            </a:r>
            <a:r>
              <a:rPr lang="es" sz="1800">
                <a:solidFill>
                  <a:srgbClr val="FFFFFF"/>
                </a:solidFill>
              </a:rPr>
              <a:t>Parameters</a:t>
            </a:r>
            <a:r>
              <a:rPr lang="es" sz="1800">
                <a:solidFill>
                  <a:srgbClr val="FFFFFF"/>
                </a:solidFill>
              </a:rPr>
              <a:t>?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s" sz="1800">
                <a:solidFill>
                  <a:srgbClr val="FFFFFF"/>
                </a:solidFill>
              </a:rPr>
              <a:t>Parameters not mandatory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s" sz="1800">
                <a:solidFill>
                  <a:srgbClr val="FFFFFF"/>
                </a:solidFill>
              </a:rPr>
              <a:t>PArameters mandatory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8"/>
          <p:cNvGraphicFramePr/>
          <p:nvPr/>
        </p:nvGraphicFramePr>
        <p:xfrm>
          <a:off x="97075" y="726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{4F0C167B-303C-432F-A5E8-4A4ECB54BABC}</a:tableStyleId>
              </a:tblPr>
              <a:tblGrid>
                <a:gridCol w="803100"/>
                <a:gridCol w="1596950"/>
                <a:gridCol w="332300"/>
                <a:gridCol w="803100"/>
                <a:gridCol w="1209250"/>
                <a:gridCol w="1209250"/>
                <a:gridCol w="886175"/>
                <a:gridCol w="1006175"/>
                <a:gridCol w="1006175"/>
              </a:tblGrid>
              <a:tr h="21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Category_ID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Category_Name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Nº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Nombre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Nombre 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Nombre 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Nombre 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Nombre 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Nombre 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Autos, camionetas y 4x4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Patente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Camiones y furgones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Patente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Motos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Patente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Celulares, teléfonos y accesorios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Memoria interna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Ofertas de empleo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Tipo jornada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Tipo de contrato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Moda y vestuario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Género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Talla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Bolsos, bisutería y accesorios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Género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Comprar*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Superficie 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Superficie útil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Año de construcción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Estacionamientos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Gastos comunes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Baños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Arrendar*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Superficie 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Superficie útil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Año de construcción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Estacionamientos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Gastos comunes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Baños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Arriendo de temporada**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Capacidad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Estacionamiento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Calzado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Talla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93150" y="131675"/>
            <a:ext cx="8520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Parameters not mandatory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9"/>
          <p:cNvGraphicFramePr/>
          <p:nvPr/>
        </p:nvGraphicFramePr>
        <p:xfrm>
          <a:off x="152400" y="129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{4F0C167B-303C-432F-A5E8-4A4ECB54BABC}</a:tableStyleId>
              </a:tblPr>
              <a:tblGrid>
                <a:gridCol w="1233100"/>
                <a:gridCol w="1233100"/>
                <a:gridCol w="904275"/>
                <a:gridCol w="1023025"/>
                <a:gridCol w="1023025"/>
                <a:gridCol w="904275"/>
                <a:gridCol w="822050"/>
                <a:gridCol w="822050"/>
                <a:gridCol w="822050"/>
              </a:tblGrid>
              <a:tr h="19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Clasificación manual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Comprar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Tipo de aviso inmo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*estate_type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Must be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Params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Departamento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total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útil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Año de construcción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Estacionamientos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Gastos comunes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Baños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Casa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total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útil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Año de construcción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Estacionamientos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Gastos comunes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Baños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Oficina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total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útil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Estacionamientos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Comercial e Ind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total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útil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Estacionamientos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Terreno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total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Hectárea riego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Gastos comunes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Estacionamiento bodega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Superficie total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Estacionamientos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Gastos comunes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Arriendo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estate_type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Must be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Params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Pieza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Gastos comunes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Arriendo de temporada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estate_type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Must be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/>
                        <a:t>Params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Departamento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Capacidad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Estacionamiento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Baños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Casa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Capacidad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Estacionamiento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Baños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Cabaña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Capacidad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Estacionamiento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Baños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Habitación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Capacidad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76075" y="210175"/>
            <a:ext cx="862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Ad Type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76075" y="1139325"/>
            <a:ext cx="73338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s" sz="3000">
                <a:solidFill>
                  <a:srgbClr val="FFFFFF"/>
                </a:solidFill>
              </a:rPr>
              <a:t>Categoría experimental: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i="1" lang="es" sz="3000">
                <a:solidFill>
                  <a:srgbClr val="FFFFFF"/>
                </a:solidFill>
              </a:rPr>
              <a:t>“Celulares, teléfonos y accesorios”</a:t>
            </a:r>
            <a:endParaRPr i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589E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08" y="4506525"/>
            <a:ext cx="354691" cy="4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376075" y="210175"/>
            <a:ext cx="862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Celulares, teléfonos y accesorio</a:t>
            </a:r>
            <a:endParaRPr sz="2800">
              <a:solidFill>
                <a:srgbClr val="FFFFFF"/>
              </a:solidFill>
            </a:endParaRPr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506375" y="903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{4F0C167B-303C-432F-A5E8-4A4ECB54BABC}</a:tableStyleId>
              </a:tblPr>
              <a:tblGrid>
                <a:gridCol w="1120900"/>
                <a:gridCol w="2387525"/>
                <a:gridCol w="1120900"/>
                <a:gridCol w="1120900"/>
                <a:gridCol w="1120900"/>
                <a:gridCol w="1120900"/>
              </a:tblGrid>
              <a:tr h="38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Category 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Nombre de la categoría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Criterios Tipo de Ad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30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Celulares, teléfonos y accesorios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Tipo de 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4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450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Category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4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450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Price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Start 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4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2018-08-01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450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Percentiles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$10,000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$250,000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End 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4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2018-10-31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450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Palabras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q1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q2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Quintiles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Imágenes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Images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Mean resol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Métricas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Parámetros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Params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Quintiles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