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4" r:id="rId4"/>
    <p:sldId id="267" r:id="rId5"/>
    <p:sldId id="257" r:id="rId6"/>
    <p:sldId id="258" r:id="rId7"/>
    <p:sldId id="263" r:id="rId8"/>
    <p:sldId id="260" r:id="rId9"/>
    <p:sldId id="268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82857"/>
  </p:normalViewPr>
  <p:slideViewPr>
    <p:cSldViewPr snapToGrid="0" snapToObjects="1">
      <p:cViewPr varScale="1">
        <p:scale>
          <a:sx n="98" d="100"/>
          <a:sy n="98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C60CC-3879-4A79-ADCB-75933969978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E87F2C-3E34-422D-9B0C-5BA90BCB7186}">
      <dgm:prSet/>
      <dgm:spPr/>
      <dgm:t>
        <a:bodyPr/>
        <a:lstStyle/>
        <a:p>
          <a:r>
            <a:rPr lang="es-MX" b="0" i="0"/>
            <a:t>GSNAP</a:t>
          </a:r>
          <a:endParaRPr lang="en-US"/>
        </a:p>
      </dgm:t>
    </dgm:pt>
    <dgm:pt modelId="{758A7DBE-69E8-4FF4-BEE2-05409BFC4AE6}" type="parTrans" cxnId="{7B10A1F4-CE7A-49D1-ABA5-3838386BEFB7}">
      <dgm:prSet/>
      <dgm:spPr/>
      <dgm:t>
        <a:bodyPr/>
        <a:lstStyle/>
        <a:p>
          <a:endParaRPr lang="en-US"/>
        </a:p>
      </dgm:t>
    </dgm:pt>
    <dgm:pt modelId="{DB61A0A4-3A32-4C85-9EBA-5C3EFC280998}" type="sibTrans" cxnId="{7B10A1F4-CE7A-49D1-ABA5-3838386BEFB7}">
      <dgm:prSet/>
      <dgm:spPr/>
      <dgm:t>
        <a:bodyPr/>
        <a:lstStyle/>
        <a:p>
          <a:endParaRPr lang="en-US"/>
        </a:p>
      </dgm:t>
    </dgm:pt>
    <dgm:pt modelId="{4029B45E-9471-46F2-B030-3C899D33AB4F}">
      <dgm:prSet/>
      <dgm:spPr/>
      <dgm:t>
        <a:bodyPr/>
        <a:lstStyle/>
        <a:p>
          <a:r>
            <a:rPr lang="es-MX" b="0" i="0"/>
            <a:t>Tophat</a:t>
          </a:r>
          <a:endParaRPr lang="en-US"/>
        </a:p>
      </dgm:t>
    </dgm:pt>
    <dgm:pt modelId="{185C7E19-6A80-4FE5-AF02-B7DD48246A4B}" type="parTrans" cxnId="{D24069E0-46D0-4596-8BDA-F276FF51DCDC}">
      <dgm:prSet/>
      <dgm:spPr/>
      <dgm:t>
        <a:bodyPr/>
        <a:lstStyle/>
        <a:p>
          <a:endParaRPr lang="en-US"/>
        </a:p>
      </dgm:t>
    </dgm:pt>
    <dgm:pt modelId="{A4DD6F8F-4C43-4361-9DD3-A9A6C15468E3}" type="sibTrans" cxnId="{D24069E0-46D0-4596-8BDA-F276FF51DCDC}">
      <dgm:prSet/>
      <dgm:spPr/>
      <dgm:t>
        <a:bodyPr/>
        <a:lstStyle/>
        <a:p>
          <a:endParaRPr lang="en-US"/>
        </a:p>
      </dgm:t>
    </dgm:pt>
    <dgm:pt modelId="{8D11FDE6-BF68-422F-82D3-B24BCA669845}">
      <dgm:prSet/>
      <dgm:spPr/>
      <dgm:t>
        <a:bodyPr/>
        <a:lstStyle/>
        <a:p>
          <a:r>
            <a:rPr lang="es-MX" b="0" i="0"/>
            <a:t>SHRiMP </a:t>
          </a:r>
          <a:endParaRPr lang="en-US"/>
        </a:p>
      </dgm:t>
    </dgm:pt>
    <dgm:pt modelId="{88E51D2D-3E36-404B-A660-897AC04B6733}" type="parTrans" cxnId="{8EAE411C-A725-4A7A-B353-96936C7FC793}">
      <dgm:prSet/>
      <dgm:spPr/>
      <dgm:t>
        <a:bodyPr/>
        <a:lstStyle/>
        <a:p>
          <a:endParaRPr lang="en-US"/>
        </a:p>
      </dgm:t>
    </dgm:pt>
    <dgm:pt modelId="{F175D079-57DC-4FB0-AB1B-BD279942F9F6}" type="sibTrans" cxnId="{8EAE411C-A725-4A7A-B353-96936C7FC793}">
      <dgm:prSet/>
      <dgm:spPr/>
      <dgm:t>
        <a:bodyPr/>
        <a:lstStyle/>
        <a:p>
          <a:endParaRPr lang="en-US"/>
        </a:p>
      </dgm:t>
    </dgm:pt>
    <dgm:pt modelId="{6E194C3A-7C9F-43AD-AE7C-1B7A99A5AA8A}">
      <dgm:prSet/>
      <dgm:spPr/>
      <dgm:t>
        <a:bodyPr/>
        <a:lstStyle/>
        <a:p>
          <a:r>
            <a:rPr lang="es-MX" b="0" i="0"/>
            <a:t>Bowtie2 </a:t>
          </a:r>
          <a:endParaRPr lang="en-US"/>
        </a:p>
      </dgm:t>
    </dgm:pt>
    <dgm:pt modelId="{78F95A5F-EF6F-4EA5-9613-F5C1D6883CA9}" type="parTrans" cxnId="{5514CEC8-6FCF-4360-904F-2CD17CD8C781}">
      <dgm:prSet/>
      <dgm:spPr/>
      <dgm:t>
        <a:bodyPr/>
        <a:lstStyle/>
        <a:p>
          <a:endParaRPr lang="en-US"/>
        </a:p>
      </dgm:t>
    </dgm:pt>
    <dgm:pt modelId="{3ADA548C-F863-486D-B919-F3C6A3D94D78}" type="sibTrans" cxnId="{5514CEC8-6FCF-4360-904F-2CD17CD8C781}">
      <dgm:prSet/>
      <dgm:spPr/>
      <dgm:t>
        <a:bodyPr/>
        <a:lstStyle/>
        <a:p>
          <a:endParaRPr lang="en-US"/>
        </a:p>
      </dgm:t>
    </dgm:pt>
    <dgm:pt modelId="{0BE7CBA2-06B6-486B-8BD1-9AECE74CE09C}">
      <dgm:prSet/>
      <dgm:spPr/>
      <dgm:t>
        <a:bodyPr/>
        <a:lstStyle/>
        <a:p>
          <a:r>
            <a:rPr lang="es-MX" b="0" i="0"/>
            <a:t>STAR</a:t>
          </a:r>
          <a:endParaRPr lang="en-US"/>
        </a:p>
      </dgm:t>
    </dgm:pt>
    <dgm:pt modelId="{E6F27B8E-B47E-4414-90B0-9BDC7B5EF7B9}" type="parTrans" cxnId="{B50CCC17-A063-473E-995F-54411DDAC3F8}">
      <dgm:prSet/>
      <dgm:spPr/>
      <dgm:t>
        <a:bodyPr/>
        <a:lstStyle/>
        <a:p>
          <a:endParaRPr lang="en-US"/>
        </a:p>
      </dgm:t>
    </dgm:pt>
    <dgm:pt modelId="{BEE5BE9F-3901-4D82-9F60-20841D5C9AD4}" type="sibTrans" cxnId="{B50CCC17-A063-473E-995F-54411DDAC3F8}">
      <dgm:prSet/>
      <dgm:spPr/>
      <dgm:t>
        <a:bodyPr/>
        <a:lstStyle/>
        <a:p>
          <a:endParaRPr lang="en-US"/>
        </a:p>
      </dgm:t>
    </dgm:pt>
    <dgm:pt modelId="{B9ED315B-3CA9-4DF4-8BAB-B659FB88229F}">
      <dgm:prSet/>
      <dgm:spPr/>
      <dgm:t>
        <a:bodyPr/>
        <a:lstStyle/>
        <a:p>
          <a:r>
            <a:rPr lang="es-MX" b="0" i="0"/>
            <a:t>BWA (Burrows-Wheeler Aligner)</a:t>
          </a:r>
          <a:endParaRPr lang="en-US"/>
        </a:p>
      </dgm:t>
    </dgm:pt>
    <dgm:pt modelId="{D156940E-44E5-41ED-8D7B-495C8EE85B5C}" type="parTrans" cxnId="{B1008F57-51AE-4647-8D9D-9A629D6A79CB}">
      <dgm:prSet/>
      <dgm:spPr/>
      <dgm:t>
        <a:bodyPr/>
        <a:lstStyle/>
        <a:p>
          <a:endParaRPr lang="en-US"/>
        </a:p>
      </dgm:t>
    </dgm:pt>
    <dgm:pt modelId="{0F50A785-917D-4FAF-89A7-28ADED8C33EA}" type="sibTrans" cxnId="{B1008F57-51AE-4647-8D9D-9A629D6A79CB}">
      <dgm:prSet/>
      <dgm:spPr/>
      <dgm:t>
        <a:bodyPr/>
        <a:lstStyle/>
        <a:p>
          <a:endParaRPr lang="en-US"/>
        </a:p>
      </dgm:t>
    </dgm:pt>
    <dgm:pt modelId="{948F672B-8A59-7349-A87A-7224FB62AC2E}" type="pres">
      <dgm:prSet presAssocID="{839C60CC-3879-4A79-ADCB-75933969978B}" presName="linear" presStyleCnt="0">
        <dgm:presLayoutVars>
          <dgm:animLvl val="lvl"/>
          <dgm:resizeHandles val="exact"/>
        </dgm:presLayoutVars>
      </dgm:prSet>
      <dgm:spPr/>
    </dgm:pt>
    <dgm:pt modelId="{0C78E37E-B882-3743-848C-AAB9C70AD35E}" type="pres">
      <dgm:prSet presAssocID="{8BE87F2C-3E34-422D-9B0C-5BA90BCB718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5C32670-7210-0D40-85FB-A175223C389A}" type="pres">
      <dgm:prSet presAssocID="{DB61A0A4-3A32-4C85-9EBA-5C3EFC280998}" presName="spacer" presStyleCnt="0"/>
      <dgm:spPr/>
    </dgm:pt>
    <dgm:pt modelId="{737CA68F-D13B-1F48-9EA1-EE468FBD12F1}" type="pres">
      <dgm:prSet presAssocID="{4029B45E-9471-46F2-B030-3C899D33AB4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CC40E0-892A-414B-BEF2-4BF68B8289A5}" type="pres">
      <dgm:prSet presAssocID="{A4DD6F8F-4C43-4361-9DD3-A9A6C15468E3}" presName="spacer" presStyleCnt="0"/>
      <dgm:spPr/>
    </dgm:pt>
    <dgm:pt modelId="{9A4871FF-F5A0-604F-8DAA-AE4B67E830CC}" type="pres">
      <dgm:prSet presAssocID="{8D11FDE6-BF68-422F-82D3-B24BCA66984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DAB3AE5-7456-9742-8962-E06E6613A9DE}" type="pres">
      <dgm:prSet presAssocID="{F175D079-57DC-4FB0-AB1B-BD279942F9F6}" presName="spacer" presStyleCnt="0"/>
      <dgm:spPr/>
    </dgm:pt>
    <dgm:pt modelId="{A7E645FF-AFAD-FE43-909D-692E5E68F735}" type="pres">
      <dgm:prSet presAssocID="{6E194C3A-7C9F-43AD-AE7C-1B7A99A5AA8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2517093-3FCC-6740-8244-D8EFB4BE1D92}" type="pres">
      <dgm:prSet presAssocID="{3ADA548C-F863-486D-B919-F3C6A3D94D78}" presName="spacer" presStyleCnt="0"/>
      <dgm:spPr/>
    </dgm:pt>
    <dgm:pt modelId="{2CF2B4CE-95E3-C74D-87C2-0FB08AA7194A}" type="pres">
      <dgm:prSet presAssocID="{0BE7CBA2-06B6-486B-8BD1-9AECE74CE09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8E2E00-E214-4A40-A266-39CD1A8591B6}" type="pres">
      <dgm:prSet presAssocID="{BEE5BE9F-3901-4D82-9F60-20841D5C9AD4}" presName="spacer" presStyleCnt="0"/>
      <dgm:spPr/>
    </dgm:pt>
    <dgm:pt modelId="{430123D6-3F2D-D042-81E7-CCDFCCFBA0CC}" type="pres">
      <dgm:prSet presAssocID="{B9ED315B-3CA9-4DF4-8BAB-B659FB88229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0CCC17-A063-473E-995F-54411DDAC3F8}" srcId="{839C60CC-3879-4A79-ADCB-75933969978B}" destId="{0BE7CBA2-06B6-486B-8BD1-9AECE74CE09C}" srcOrd="4" destOrd="0" parTransId="{E6F27B8E-B47E-4414-90B0-9BDC7B5EF7B9}" sibTransId="{BEE5BE9F-3901-4D82-9F60-20841D5C9AD4}"/>
    <dgm:cxn modelId="{8EAE411C-A725-4A7A-B353-96936C7FC793}" srcId="{839C60CC-3879-4A79-ADCB-75933969978B}" destId="{8D11FDE6-BF68-422F-82D3-B24BCA669845}" srcOrd="2" destOrd="0" parTransId="{88E51D2D-3E36-404B-A660-897AC04B6733}" sibTransId="{F175D079-57DC-4FB0-AB1B-BD279942F9F6}"/>
    <dgm:cxn modelId="{D3D15921-375B-ED48-A630-EE5650732120}" type="presOf" srcId="{6E194C3A-7C9F-43AD-AE7C-1B7A99A5AA8A}" destId="{A7E645FF-AFAD-FE43-909D-692E5E68F735}" srcOrd="0" destOrd="0" presId="urn:microsoft.com/office/officeart/2005/8/layout/vList2"/>
    <dgm:cxn modelId="{DCACFC25-7D4F-4640-897B-087334506E3F}" type="presOf" srcId="{B9ED315B-3CA9-4DF4-8BAB-B659FB88229F}" destId="{430123D6-3F2D-D042-81E7-CCDFCCFBA0CC}" srcOrd="0" destOrd="0" presId="urn:microsoft.com/office/officeart/2005/8/layout/vList2"/>
    <dgm:cxn modelId="{C321BE32-1B92-7A41-945A-B543E6D7A007}" type="presOf" srcId="{8D11FDE6-BF68-422F-82D3-B24BCA669845}" destId="{9A4871FF-F5A0-604F-8DAA-AE4B67E830CC}" srcOrd="0" destOrd="0" presId="urn:microsoft.com/office/officeart/2005/8/layout/vList2"/>
    <dgm:cxn modelId="{B1008F57-51AE-4647-8D9D-9A629D6A79CB}" srcId="{839C60CC-3879-4A79-ADCB-75933969978B}" destId="{B9ED315B-3CA9-4DF4-8BAB-B659FB88229F}" srcOrd="5" destOrd="0" parTransId="{D156940E-44E5-41ED-8D7B-495C8EE85B5C}" sibTransId="{0F50A785-917D-4FAF-89A7-28ADED8C33EA}"/>
    <dgm:cxn modelId="{BBE4635A-4485-6445-AD53-AB608F840074}" type="presOf" srcId="{839C60CC-3879-4A79-ADCB-75933969978B}" destId="{948F672B-8A59-7349-A87A-7224FB62AC2E}" srcOrd="0" destOrd="0" presId="urn:microsoft.com/office/officeart/2005/8/layout/vList2"/>
    <dgm:cxn modelId="{CB9B8D60-231E-AF4E-825C-05E6E9CF51D0}" type="presOf" srcId="{4029B45E-9471-46F2-B030-3C899D33AB4F}" destId="{737CA68F-D13B-1F48-9EA1-EE468FBD12F1}" srcOrd="0" destOrd="0" presId="urn:microsoft.com/office/officeart/2005/8/layout/vList2"/>
    <dgm:cxn modelId="{EBB1688A-2197-3F41-9693-A2D8752FEA42}" type="presOf" srcId="{8BE87F2C-3E34-422D-9B0C-5BA90BCB7186}" destId="{0C78E37E-B882-3743-848C-AAB9C70AD35E}" srcOrd="0" destOrd="0" presId="urn:microsoft.com/office/officeart/2005/8/layout/vList2"/>
    <dgm:cxn modelId="{5514CEC8-6FCF-4360-904F-2CD17CD8C781}" srcId="{839C60CC-3879-4A79-ADCB-75933969978B}" destId="{6E194C3A-7C9F-43AD-AE7C-1B7A99A5AA8A}" srcOrd="3" destOrd="0" parTransId="{78F95A5F-EF6F-4EA5-9613-F5C1D6883CA9}" sibTransId="{3ADA548C-F863-486D-B919-F3C6A3D94D78}"/>
    <dgm:cxn modelId="{D24069E0-46D0-4596-8BDA-F276FF51DCDC}" srcId="{839C60CC-3879-4A79-ADCB-75933969978B}" destId="{4029B45E-9471-46F2-B030-3C899D33AB4F}" srcOrd="1" destOrd="0" parTransId="{185C7E19-6A80-4FE5-AF02-B7DD48246A4B}" sibTransId="{A4DD6F8F-4C43-4361-9DD3-A9A6C15468E3}"/>
    <dgm:cxn modelId="{3B8CBAE0-84A4-6949-8B5F-154A3549EC6B}" type="presOf" srcId="{0BE7CBA2-06B6-486B-8BD1-9AECE74CE09C}" destId="{2CF2B4CE-95E3-C74D-87C2-0FB08AA7194A}" srcOrd="0" destOrd="0" presId="urn:microsoft.com/office/officeart/2005/8/layout/vList2"/>
    <dgm:cxn modelId="{7B10A1F4-CE7A-49D1-ABA5-3838386BEFB7}" srcId="{839C60CC-3879-4A79-ADCB-75933969978B}" destId="{8BE87F2C-3E34-422D-9B0C-5BA90BCB7186}" srcOrd="0" destOrd="0" parTransId="{758A7DBE-69E8-4FF4-BEE2-05409BFC4AE6}" sibTransId="{DB61A0A4-3A32-4C85-9EBA-5C3EFC280998}"/>
    <dgm:cxn modelId="{5C07C52F-5989-454E-B796-4A69AE974CBE}" type="presParOf" srcId="{948F672B-8A59-7349-A87A-7224FB62AC2E}" destId="{0C78E37E-B882-3743-848C-AAB9C70AD35E}" srcOrd="0" destOrd="0" presId="urn:microsoft.com/office/officeart/2005/8/layout/vList2"/>
    <dgm:cxn modelId="{3155FA48-DFFF-264A-8BC4-8299E4F3E473}" type="presParOf" srcId="{948F672B-8A59-7349-A87A-7224FB62AC2E}" destId="{05C32670-7210-0D40-85FB-A175223C389A}" srcOrd="1" destOrd="0" presId="urn:microsoft.com/office/officeart/2005/8/layout/vList2"/>
    <dgm:cxn modelId="{7C1901FE-EF51-574F-B46B-64B46029ACE6}" type="presParOf" srcId="{948F672B-8A59-7349-A87A-7224FB62AC2E}" destId="{737CA68F-D13B-1F48-9EA1-EE468FBD12F1}" srcOrd="2" destOrd="0" presId="urn:microsoft.com/office/officeart/2005/8/layout/vList2"/>
    <dgm:cxn modelId="{B1E0C2C9-3A43-E545-BF6B-0EAFFA942947}" type="presParOf" srcId="{948F672B-8A59-7349-A87A-7224FB62AC2E}" destId="{4FCC40E0-892A-414B-BEF2-4BF68B8289A5}" srcOrd="3" destOrd="0" presId="urn:microsoft.com/office/officeart/2005/8/layout/vList2"/>
    <dgm:cxn modelId="{807C63DB-E344-D441-9472-0C43602A07C9}" type="presParOf" srcId="{948F672B-8A59-7349-A87A-7224FB62AC2E}" destId="{9A4871FF-F5A0-604F-8DAA-AE4B67E830CC}" srcOrd="4" destOrd="0" presId="urn:microsoft.com/office/officeart/2005/8/layout/vList2"/>
    <dgm:cxn modelId="{533386A1-30AA-F64F-921F-C58AFDAC1D5C}" type="presParOf" srcId="{948F672B-8A59-7349-A87A-7224FB62AC2E}" destId="{CDAB3AE5-7456-9742-8962-E06E6613A9DE}" srcOrd="5" destOrd="0" presId="urn:microsoft.com/office/officeart/2005/8/layout/vList2"/>
    <dgm:cxn modelId="{55379AE3-9E37-2841-B014-410D044D277F}" type="presParOf" srcId="{948F672B-8A59-7349-A87A-7224FB62AC2E}" destId="{A7E645FF-AFAD-FE43-909D-692E5E68F735}" srcOrd="6" destOrd="0" presId="urn:microsoft.com/office/officeart/2005/8/layout/vList2"/>
    <dgm:cxn modelId="{9345BE39-6508-4245-8C9F-F9D3AC1AAA82}" type="presParOf" srcId="{948F672B-8A59-7349-A87A-7224FB62AC2E}" destId="{82517093-3FCC-6740-8244-D8EFB4BE1D92}" srcOrd="7" destOrd="0" presId="urn:microsoft.com/office/officeart/2005/8/layout/vList2"/>
    <dgm:cxn modelId="{6D6A241C-3E79-0348-BEB5-71B34B2D5E39}" type="presParOf" srcId="{948F672B-8A59-7349-A87A-7224FB62AC2E}" destId="{2CF2B4CE-95E3-C74D-87C2-0FB08AA7194A}" srcOrd="8" destOrd="0" presId="urn:microsoft.com/office/officeart/2005/8/layout/vList2"/>
    <dgm:cxn modelId="{8065D449-E928-C842-ADFF-7469A1BF61BB}" type="presParOf" srcId="{948F672B-8A59-7349-A87A-7224FB62AC2E}" destId="{248E2E00-E214-4A40-A266-39CD1A8591B6}" srcOrd="9" destOrd="0" presId="urn:microsoft.com/office/officeart/2005/8/layout/vList2"/>
    <dgm:cxn modelId="{ECE4D482-13CC-854A-AAB8-EA07DB809FBD}" type="presParOf" srcId="{948F672B-8A59-7349-A87A-7224FB62AC2E}" destId="{430123D6-3F2D-D042-81E7-CCDFCCFBA0C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E37E-B882-3743-848C-AAB9C70AD35E}">
      <dsp:nvSpPr>
        <dsp:cNvPr id="0" name=""/>
        <dsp:cNvSpPr/>
      </dsp:nvSpPr>
      <dsp:spPr>
        <a:xfrm>
          <a:off x="0" y="169538"/>
          <a:ext cx="639127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/>
            <a:t>GSNAP</a:t>
          </a:r>
          <a:endParaRPr lang="en-US" sz="3100" kern="1200"/>
        </a:p>
      </dsp:txBody>
      <dsp:txXfrm>
        <a:off x="36296" y="205834"/>
        <a:ext cx="6318683" cy="670943"/>
      </dsp:txXfrm>
    </dsp:sp>
    <dsp:sp modelId="{737CA68F-D13B-1F48-9EA1-EE468FBD12F1}">
      <dsp:nvSpPr>
        <dsp:cNvPr id="0" name=""/>
        <dsp:cNvSpPr/>
      </dsp:nvSpPr>
      <dsp:spPr>
        <a:xfrm>
          <a:off x="0" y="1002353"/>
          <a:ext cx="6391275" cy="743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/>
            <a:t>Tophat</a:t>
          </a:r>
          <a:endParaRPr lang="en-US" sz="3100" kern="1200"/>
        </a:p>
      </dsp:txBody>
      <dsp:txXfrm>
        <a:off x="36296" y="1038649"/>
        <a:ext cx="6318683" cy="670943"/>
      </dsp:txXfrm>
    </dsp:sp>
    <dsp:sp modelId="{9A4871FF-F5A0-604F-8DAA-AE4B67E830CC}">
      <dsp:nvSpPr>
        <dsp:cNvPr id="0" name=""/>
        <dsp:cNvSpPr/>
      </dsp:nvSpPr>
      <dsp:spPr>
        <a:xfrm>
          <a:off x="0" y="1835168"/>
          <a:ext cx="6391275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/>
            <a:t>SHRiMP </a:t>
          </a:r>
          <a:endParaRPr lang="en-US" sz="3100" kern="1200"/>
        </a:p>
      </dsp:txBody>
      <dsp:txXfrm>
        <a:off x="36296" y="1871464"/>
        <a:ext cx="6318683" cy="670943"/>
      </dsp:txXfrm>
    </dsp:sp>
    <dsp:sp modelId="{A7E645FF-AFAD-FE43-909D-692E5E68F735}">
      <dsp:nvSpPr>
        <dsp:cNvPr id="0" name=""/>
        <dsp:cNvSpPr/>
      </dsp:nvSpPr>
      <dsp:spPr>
        <a:xfrm>
          <a:off x="0" y="2667983"/>
          <a:ext cx="6391275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/>
            <a:t>Bowtie2 </a:t>
          </a:r>
          <a:endParaRPr lang="en-US" sz="3100" kern="1200"/>
        </a:p>
      </dsp:txBody>
      <dsp:txXfrm>
        <a:off x="36296" y="2704279"/>
        <a:ext cx="6318683" cy="670943"/>
      </dsp:txXfrm>
    </dsp:sp>
    <dsp:sp modelId="{2CF2B4CE-95E3-C74D-87C2-0FB08AA7194A}">
      <dsp:nvSpPr>
        <dsp:cNvPr id="0" name=""/>
        <dsp:cNvSpPr/>
      </dsp:nvSpPr>
      <dsp:spPr>
        <a:xfrm>
          <a:off x="0" y="3500798"/>
          <a:ext cx="6391275" cy="743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/>
            <a:t>STAR</a:t>
          </a:r>
          <a:endParaRPr lang="en-US" sz="3100" kern="1200"/>
        </a:p>
      </dsp:txBody>
      <dsp:txXfrm>
        <a:off x="36296" y="3537094"/>
        <a:ext cx="6318683" cy="670943"/>
      </dsp:txXfrm>
    </dsp:sp>
    <dsp:sp modelId="{430123D6-3F2D-D042-81E7-CCDFCCFBA0CC}">
      <dsp:nvSpPr>
        <dsp:cNvPr id="0" name=""/>
        <dsp:cNvSpPr/>
      </dsp:nvSpPr>
      <dsp:spPr>
        <a:xfrm>
          <a:off x="0" y="4333613"/>
          <a:ext cx="639127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/>
            <a:t>BWA (Burrows-Wheeler Aligner)</a:t>
          </a:r>
          <a:endParaRPr lang="en-US" sz="3100" kern="1200"/>
        </a:p>
      </dsp:txBody>
      <dsp:txXfrm>
        <a:off x="36296" y="4369909"/>
        <a:ext cx="6318683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626E5-7471-7A46-82D9-376E0FCDD0AF}" type="datetimeFigureOut">
              <a:rPr lang="es-MX" smtClean="0"/>
              <a:t>20/11/19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68AD-5B7A-CB49-9E0C-B2B3A9FCAE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6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BWA isn't splice aware, so is not appropriate if you are mapping RNAseq to the genome - unless you are dealing with bacteria, which have no introns. </a:t>
            </a:r>
          </a:p>
          <a:p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mapping to the transcriptome, you can use both.</a:t>
            </a:r>
          </a:p>
          <a:p>
            <a:endParaRPr lang="es-MX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568AD-5B7A-CB49-9E0C-B2B3A9FCAEF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67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568AD-5B7A-CB49-9E0C-B2B3A9FCAEF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40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568AD-5B7A-CB49-9E0C-B2B3A9FCAEF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44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092CB-0231-B04C-93C8-CEEA9044F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Alignment to reference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214B4-FE35-2E46-BBFA-2218616A1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By Verónica Reyes Galindo</a:t>
            </a:r>
          </a:p>
        </p:txBody>
      </p:sp>
    </p:spTree>
    <p:extLst>
      <p:ext uri="{BB962C8B-B14F-4D97-AF65-F5344CB8AC3E}">
        <p14:creationId xmlns:p14="http://schemas.microsoft.com/office/powerpoint/2010/main" val="41964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6079C-1412-284B-B194-EECAFF1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EXAMPLE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0A43270-1C59-CB4B-A958-2B095533726A}"/>
              </a:ext>
            </a:extLst>
          </p:cNvPr>
          <p:cNvSpPr/>
          <p:nvPr/>
        </p:nvSpPr>
        <p:spPr>
          <a:xfrm>
            <a:off x="1301993" y="4733457"/>
            <a:ext cx="10688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bwa mem ../../Index/index_GCAT_AB-RNA-1.0.16/index_Areligiosa ../../../TRANSCRIPTOMICS_TRIMMING/Trimm18s_sw10-28_ml50/Trimmer_DPVR1_S179_L007_R1_001_paired.fq.gz ../../../TRANSCRIPTOMICS_TRIMMING/Trimm18s_sw10-28_ml50/Trimmer_DPVR1_S179_L007_R2_001_paired.fq.gz &gt; SC01_15_sw10L50.sam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6218A8-9BA2-F641-886A-456449AAE0A9}"/>
              </a:ext>
            </a:extLst>
          </p:cNvPr>
          <p:cNvSpPr/>
          <p:nvPr/>
        </p:nvSpPr>
        <p:spPr>
          <a:xfrm>
            <a:off x="1301993" y="3059668"/>
            <a:ext cx="10688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bwa index -p index_Areligiosa -a is ../../Reference_Transcriptome/GCAT_AB-RNA-1.0.16.fa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F9B4A3-B7D2-1741-AEEA-1D06E9429950}"/>
              </a:ext>
            </a:extLst>
          </p:cNvPr>
          <p:cNvSpPr/>
          <p:nvPr/>
        </p:nvSpPr>
        <p:spPr>
          <a:xfrm>
            <a:off x="890472" y="2124544"/>
            <a:ext cx="8951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1.- create reference index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07AFA17-19BC-D64B-84E6-7536E732AC68}"/>
              </a:ext>
            </a:extLst>
          </p:cNvPr>
          <p:cNvSpPr/>
          <p:nvPr/>
        </p:nvSpPr>
        <p:spPr>
          <a:xfrm>
            <a:off x="890472" y="3810127"/>
            <a:ext cx="7774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.- align reads to index</a:t>
            </a:r>
          </a:p>
        </p:txBody>
      </p:sp>
    </p:spTree>
    <p:extLst>
      <p:ext uri="{BB962C8B-B14F-4D97-AF65-F5344CB8AC3E}">
        <p14:creationId xmlns:p14="http://schemas.microsoft.com/office/powerpoint/2010/main" val="55206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1A9247-375F-3544-B0BA-4840930FABD8}"/>
              </a:ext>
            </a:extLst>
          </p:cNvPr>
          <p:cNvSpPr/>
          <p:nvPr/>
        </p:nvSpPr>
        <p:spPr>
          <a:xfrm>
            <a:off x="1573841" y="3292034"/>
            <a:ext cx="10136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for i in DC01_15_sw10L50 DC04_17_sw10L50 DS04_15_sw10L50 SC03_15_sw10L50 SS02_15_sw10L50 DC02_15_sw10L50 DC05_15_sw10L50 SC01_15_sw10L50 SC04_15_sw10L50 SS05_15_sw10L50 DC03_15_sw10L50 DS01_15_sw10L50 SC01_17_sw10L50 SC05_15_sw10L50 DC04_15_sw10L50 DS02_15_sw10L50 SC02_15_sw10L50 SS01_15_sw10L50; do docker run -v /LUSTRE/Genetica/vreyes/TRANSCRIPTOMICS_MAP/Alignment/alignment_AbP_paired_sw10_L50:/data biocontainers/samtools samtools view -Sb $i.sam &gt; $i.bam; done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D55AAB-6B6E-EB4B-BE6B-FAD6C68A3918}"/>
              </a:ext>
            </a:extLst>
          </p:cNvPr>
          <p:cNvSpPr/>
          <p:nvPr/>
        </p:nvSpPr>
        <p:spPr>
          <a:xfrm>
            <a:off x="847221" y="2209951"/>
            <a:ext cx="7529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3.- generate bam files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7CA14C-5FEB-1342-918E-528E6E17E178}"/>
              </a:ext>
            </a:extLst>
          </p:cNvPr>
          <p:cNvSpPr/>
          <p:nvPr/>
        </p:nvSpPr>
        <p:spPr>
          <a:xfrm>
            <a:off x="847221" y="5316324"/>
            <a:ext cx="5227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.- count reads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B7DD5D-E032-FD49-AEE7-D93500AB95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4935" y="5562632"/>
            <a:ext cx="2199160" cy="11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87EC311-54AF-E645-95D4-90F27C78C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2214" y="384423"/>
            <a:ext cx="9451874" cy="61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1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8F994-7F97-AD41-B7CF-BAEB4461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779B5-C4E6-3947-A9F9-07DC4CF9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A6DEA2-F96C-9F46-9223-F2D78EF2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37"/>
            <a:ext cx="12192000" cy="66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5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93A1B9-0A0C-7C4B-959E-11E3627B2D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8510" y="0"/>
            <a:ext cx="5493489" cy="4133850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D0ED8-A7B5-314E-89A3-98A73F90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38" y="4517136"/>
            <a:ext cx="8639232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to </a:t>
            </a:r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RNAseq</a:t>
            </a:r>
            <a:endParaRPr lang="en-US" sz="6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706873-3FB2-9140-93EE-2DBBAB2FE9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78" y="1090076"/>
            <a:ext cx="6595569" cy="23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9D44FA-243C-2342-90D3-8DB90417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s-MX" sz="3600">
                <a:solidFill>
                  <a:srgbClr val="EBEBEB"/>
                </a:solidFill>
              </a:rPr>
              <a:t>What I can use?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5914961-90B9-4684-AC0E-0D016A525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74062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387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436C6-60D9-F740-B049-865148E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s-MX" sz="3600">
                <a:solidFill>
                  <a:srgbClr val="EBEBEB"/>
                </a:solidFill>
              </a:rPr>
              <a:t>History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98182D-613A-5D45-B7C3-272CCE18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507" y="1446786"/>
            <a:ext cx="3019586" cy="4523725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004A5-DFB4-ED46-BFAE-D2B217A0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s-MX" sz="1800">
                <a:solidFill>
                  <a:srgbClr val="FFFFFF"/>
                </a:solidFill>
              </a:rPr>
              <a:t>BWA is largely influenced by BWT-SW (It performs the same function as BLASTn,  but BWT-SW finds all local alignments).</a:t>
            </a:r>
          </a:p>
          <a:p>
            <a:endParaRPr lang="es-MX" sz="1800">
              <a:solidFill>
                <a:srgbClr val="FFFFFF"/>
              </a:solidFill>
            </a:endParaRPr>
          </a:p>
          <a:p>
            <a:r>
              <a:rPr lang="es-MX" sz="1800">
                <a:solidFill>
                  <a:srgbClr val="FFFFFF"/>
                </a:solidFill>
              </a:rPr>
              <a:t>While BWA-SW learns from BWT-SW, it introduces heuristics that can hardly be applied to the original algorithm. In all, BWA does not guarantee to find all local hits as what BWT-SW is designed to do, but it is much faster than BWT-SW on both short and long query sequences.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1FF4BE-8B6E-3E4F-A340-DB4D50572CAB}"/>
              </a:ext>
            </a:extLst>
          </p:cNvPr>
          <p:cNvSpPr/>
          <p:nvPr/>
        </p:nvSpPr>
        <p:spPr>
          <a:xfrm>
            <a:off x="9588633" y="55641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MX" sz="1800"/>
              <a:t>Heng Li </a:t>
            </a:r>
          </a:p>
        </p:txBody>
      </p:sp>
    </p:spTree>
    <p:extLst>
      <p:ext uri="{BB962C8B-B14F-4D97-AF65-F5344CB8AC3E}">
        <p14:creationId xmlns:p14="http://schemas.microsoft.com/office/powerpoint/2010/main" val="1868666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B95E-2B4E-1843-99C7-CA0D70C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BWA is…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C41B7-CC99-964F-BAC1-5537202F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7604"/>
          </a:xfrm>
        </p:spPr>
        <p:txBody>
          <a:bodyPr>
            <a:normAutofit/>
          </a:bodyPr>
          <a:lstStyle/>
          <a:p>
            <a:r>
              <a:rPr lang="es-MX" dirty="0"/>
              <a:t>BWA is a software package for mapping low-divergent sequences against a large reference genome, such as the human genome o more large like a conifer.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2A009E-4CB2-6844-A8E5-F54AAB0CC4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429000"/>
            <a:ext cx="4915311" cy="1733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9DBC5-14C6-4B4E-9819-D149A7EE4E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2433" y="5219122"/>
            <a:ext cx="4815016" cy="15379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5D88D7-52BE-BD45-A2FE-B7E14F8B83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567" y="3736590"/>
            <a:ext cx="3660983" cy="28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FBA21-9557-484E-8A20-6FE7FDCF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E7B0D-F712-364E-A594-25E50D60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3" y="2468032"/>
            <a:ext cx="10571608" cy="3833914"/>
          </a:xfrm>
        </p:spPr>
        <p:txBody>
          <a:bodyPr>
            <a:normAutofit/>
          </a:bodyPr>
          <a:lstStyle/>
          <a:p>
            <a:r>
              <a:rPr lang="es-MX" dirty="0"/>
              <a:t>It consists of three algorithms: </a:t>
            </a:r>
          </a:p>
          <a:p>
            <a:r>
              <a:rPr lang="es-MX" dirty="0"/>
              <a:t>BWA-backtrack (designed for Illumina sequence reads up to 100bp)</a:t>
            </a:r>
          </a:p>
          <a:p>
            <a:r>
              <a:rPr lang="es-MX" dirty="0"/>
              <a:t>BWA-SW </a:t>
            </a:r>
          </a:p>
          <a:p>
            <a:r>
              <a:rPr lang="es-MX" dirty="0"/>
              <a:t>BWA-MEM</a:t>
            </a:r>
          </a:p>
          <a:p>
            <a:pPr marL="0" indent="0">
              <a:buNone/>
            </a:pPr>
            <a:r>
              <a:rPr lang="es-MX" dirty="0"/>
              <a:t>(for longer sequences ranged from 70bp to 1Mbp)BWA-MEM and BWA-SW share similar features such as long-read support and split alignment. But BWA-MEM, is generally recommended for high-quality queries as it is faster and more accurate. BWA-MEM also has better performance than BWA-backtrack for 70-100bp Illumina reads.</a:t>
            </a:r>
          </a:p>
        </p:txBody>
      </p:sp>
    </p:spTree>
    <p:extLst>
      <p:ext uri="{BB962C8B-B14F-4D97-AF65-F5344CB8AC3E}">
        <p14:creationId xmlns:p14="http://schemas.microsoft.com/office/powerpoint/2010/main" val="32130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C18E-AA61-0245-940A-8784130A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73627-DF7B-BD49-B0CB-5AF1A500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The BWA-SW algorithm is a new component of BWA. It was conceived in November 2008 and implemented ten months later.</a:t>
            </a:r>
          </a:p>
          <a:p>
            <a:r>
              <a:rPr lang="es-MX" dirty="0"/>
              <a:t>The BWA-MEM algorithm is based on an algorithm finding super-maximal exact matches (SMEMs), which was first published with the fermi assembler paper in 2012. I first implemented the basic SMEM algorithm in the </a:t>
            </a:r>
            <a:r>
              <a:rPr lang="es-MX" b="1" dirty="0"/>
              <a:t>fastmap</a:t>
            </a:r>
            <a:r>
              <a:rPr lang="es-MX" dirty="0"/>
              <a:t> command for an experiment and then extended the basic algorithm and added the extension part in Feburary 2013 to make BWA-MEM a fully featured mapper.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48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3B24-2D74-394F-815D-BDBEA649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which one should I choose?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ADCAA-F5B9-5F44-B4CA-1223DB1C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For 70bp or longer Illumina, 454, Ion Torrent and Sanger reads, assembly contigs and BAC sequences, BWA-MEM is usually the preferred algorithm.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 For short sequences, BWA-backtrack may be better. BWA-SW may have better sensitivity when alignment gaps are frequent.</a:t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02DD50-C177-7E41-9855-6732CFD1A0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021" y="2304874"/>
            <a:ext cx="3448050" cy="25841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563F2E-17A6-D640-B61A-C81B837DEE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7849" y="3707027"/>
            <a:ext cx="5622324" cy="543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CAE771C-506C-3144-9474-AD32B8A0BF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5605" y="5774728"/>
            <a:ext cx="2811162" cy="5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0EA414-7FEB-7D4B-BEC5-B4DE502A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1461" y="643466"/>
            <a:ext cx="7074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611</Words>
  <Application>Microsoft Macintosh PowerPoint</Application>
  <PresentationFormat>Panorámica</PresentationFormat>
  <Paragraphs>43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Sala de reuniones Ion</vt:lpstr>
      <vt:lpstr>Alignment to reference </vt:lpstr>
      <vt:lpstr>Data to RNAseq</vt:lpstr>
      <vt:lpstr>What I can use?</vt:lpstr>
      <vt:lpstr>History</vt:lpstr>
      <vt:lpstr>BWA is…</vt:lpstr>
      <vt:lpstr>Presentación de PowerPoint</vt:lpstr>
      <vt:lpstr>Presentación de PowerPoint</vt:lpstr>
      <vt:lpstr>which one should I choose?</vt:lpstr>
      <vt:lpstr>Presentación de PowerPoint</vt:lpstr>
      <vt:lpstr>EXAMPLE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Alignment to reference </dc:title>
  <dc:creator>Veronica Reyes Galindo</dc:creator>
  <cp:lastModifiedBy>Veronica Reyes Galindo</cp:lastModifiedBy>
  <cp:revision>3</cp:revision>
  <dcterms:created xsi:type="dcterms:W3CDTF">2019-10-21T21:18:47Z</dcterms:created>
  <dcterms:modified xsi:type="dcterms:W3CDTF">2019-11-20T20:04:42Z</dcterms:modified>
</cp:coreProperties>
</file>