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  <p:sldMasterId id="2147483706" r:id="rId2"/>
    <p:sldMasterId id="2147483712" r:id="rId3"/>
    <p:sldMasterId id="2147483724" r:id="rId4"/>
  </p:sldMasterIdLst>
  <p:notesMasterIdLst>
    <p:notesMasterId r:id="rId25"/>
  </p:notesMasterIdLst>
  <p:handoutMasterIdLst>
    <p:handoutMasterId r:id="rId26"/>
  </p:handoutMasterIdLst>
  <p:sldIdLst>
    <p:sldId id="446" r:id="rId5"/>
    <p:sldId id="447" r:id="rId6"/>
    <p:sldId id="449" r:id="rId7"/>
    <p:sldId id="426" r:id="rId8"/>
    <p:sldId id="463" r:id="rId9"/>
    <p:sldId id="448" r:id="rId10"/>
    <p:sldId id="450" r:id="rId11"/>
    <p:sldId id="451" r:id="rId12"/>
    <p:sldId id="452" r:id="rId13"/>
    <p:sldId id="454" r:id="rId14"/>
    <p:sldId id="458" r:id="rId15"/>
    <p:sldId id="461" r:id="rId16"/>
    <p:sldId id="459" r:id="rId17"/>
    <p:sldId id="453" r:id="rId18"/>
    <p:sldId id="462" r:id="rId19"/>
    <p:sldId id="457" r:id="rId20"/>
    <p:sldId id="456" r:id="rId21"/>
    <p:sldId id="455" r:id="rId22"/>
    <p:sldId id="460" r:id="rId23"/>
    <p:sldId id="46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288" userDrawn="1">
          <p15:clr>
            <a:srgbClr val="F26B43"/>
          </p15:clr>
        </p15:guide>
        <p15:guide id="3" orient="horz" pos="4056" userDrawn="1">
          <p15:clr>
            <a:srgbClr val="F26B43"/>
          </p15:clr>
        </p15:guide>
        <p15:guide id="4" orient="horz" pos="1488" userDrawn="1">
          <p15:clr>
            <a:srgbClr val="A4A3A4"/>
          </p15:clr>
        </p15:guide>
        <p15:guide id="5" pos="3816" userDrawn="1">
          <p15:clr>
            <a:srgbClr val="A4A3A4"/>
          </p15:clr>
        </p15:guide>
        <p15:guide id="6" pos="7416" userDrawn="1">
          <p15:clr>
            <a:srgbClr val="F26B43"/>
          </p15:clr>
        </p15:guide>
        <p15:guide id="7" orient="horz" pos="312" userDrawn="1">
          <p15:clr>
            <a:srgbClr val="F26B43"/>
          </p15:clr>
        </p15:guide>
        <p15:guide id="8" orient="horz" pos="2160" userDrawn="1">
          <p15:clr>
            <a:srgbClr val="A4A3A4"/>
          </p15:clr>
        </p15:guide>
        <p15:guide id="9" orient="horz" pos="23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5896"/>
    <a:srgbClr val="7C6560"/>
    <a:srgbClr val="29282D"/>
    <a:srgbClr val="E288B6"/>
    <a:srgbClr val="D75078"/>
    <a:srgbClr val="B38F6A"/>
    <a:srgbClr val="6667AB"/>
    <a:srgbClr val="BBBBBB"/>
    <a:srgbClr val="B9B9B9"/>
    <a:srgbClr val="85A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897" autoAdjust="0"/>
    <p:restoredTop sz="94660"/>
  </p:normalViewPr>
  <p:slideViewPr>
    <p:cSldViewPr snapToGrid="0">
      <p:cViewPr>
        <p:scale>
          <a:sx n="50" d="100"/>
          <a:sy n="50" d="100"/>
        </p:scale>
        <p:origin x="930" y="462"/>
      </p:cViewPr>
      <p:guideLst>
        <p:guide orient="horz" pos="3672"/>
        <p:guide pos="288"/>
        <p:guide orient="horz" pos="4056"/>
        <p:guide orient="horz" pos="1488"/>
        <p:guide pos="3816"/>
        <p:guide pos="7416"/>
        <p:guide orient="horz" pos="312"/>
        <p:guide orient="horz" pos="2160"/>
        <p:guide orient="horz" pos="23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640" y="-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3440B4-626E-4F3C-BAEA-93BE989A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A5570-8E4E-4AA9-B246-5A27A383B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69E4-EFBB-4687-8058-A94EE1B5781B}" type="datetimeFigureOut">
              <a:rPr lang="en-US" smtClean="0"/>
              <a:t>5/5/2022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D364A-9468-466A-ACCD-ABB3762BE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EF394-4AD6-48D1-9C4C-1B3D44BBF5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04FE7-BA7C-4FF4-9756-C6A1F2BCA3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17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46B2-EB9C-4E9C-8793-C25F32D58B9A}" type="datetimeFigureOut">
              <a:rPr lang="en-US" smtClean="0"/>
              <a:t>5/5/2022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3F1C3-4FA3-4491-97F4-43CA9C8BD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46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956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080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057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07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205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2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Amuseme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8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Amusem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A3BC27-A809-4F76-931E-2DE01059A5AB}"/>
              </a:ext>
            </a:extLst>
          </p:cNvPr>
          <p:cNvSpPr/>
          <p:nvPr userDrawn="1"/>
        </p:nvSpPr>
        <p:spPr>
          <a:xfrm>
            <a:off x="6712974" y="1651000"/>
            <a:ext cx="460459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A5108-5EBA-43CE-BA4A-DA9EEF5D808A}"/>
              </a:ext>
            </a:extLst>
          </p:cNvPr>
          <p:cNvSpPr/>
          <p:nvPr userDrawn="1"/>
        </p:nvSpPr>
        <p:spPr>
          <a:xfrm>
            <a:off x="9271000" y="0"/>
            <a:ext cx="292100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712910-50D0-4906-AB08-F37D02F96D4A}"/>
              </a:ext>
            </a:extLst>
          </p:cNvPr>
          <p:cNvSpPr/>
          <p:nvPr userDrawn="1"/>
        </p:nvSpPr>
        <p:spPr>
          <a:xfrm>
            <a:off x="0" y="2387600"/>
            <a:ext cx="546100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AC760C-BE23-4DA2-A294-3B5668F8AECA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072384"/>
            <a:ext cx="4946904" cy="28712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78040" y="457200"/>
            <a:ext cx="4562856" cy="640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76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131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198059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Balance ac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Balancing Ac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869985-B973-4011-9FA2-83D7EBB2EA53}"/>
              </a:ext>
            </a:extLst>
          </p:cNvPr>
          <p:cNvSpPr/>
          <p:nvPr userDrawn="1"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0"/>
            <a:ext cx="74803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D44F0-DADD-4DCC-82EC-FDB3E9878AA9}"/>
              </a:ext>
            </a:extLst>
          </p:cNvPr>
          <p:cNvSpPr/>
          <p:nvPr userDrawn="1"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FE2C9-8B6E-4DDA-A5EA-04581F7629F0}"/>
              </a:ext>
            </a:extLst>
          </p:cNvPr>
          <p:cNvSpPr/>
          <p:nvPr userDrawn="1"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23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/>
          <a:lstStyle>
            <a:lvl1pPr>
              <a:lnSpc>
                <a:spcPts val="46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Wellspring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4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Wellspr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F081E-4462-4B33-A41E-0432A3B439D9}"/>
              </a:ext>
            </a:extLst>
          </p:cNvPr>
          <p:cNvSpPr/>
          <p:nvPr userDrawn="1"/>
        </p:nvSpPr>
        <p:spPr>
          <a:xfrm rot="5400000">
            <a:off x="1074065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5FA2D1-6BF4-4194-B815-8C66D013FD27}"/>
              </a:ext>
            </a:extLst>
          </p:cNvPr>
          <p:cNvSpPr/>
          <p:nvPr userDrawn="1"/>
        </p:nvSpPr>
        <p:spPr>
          <a:xfrm>
            <a:off x="7982712" y="495300"/>
            <a:ext cx="3753612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88F0DF-BC0B-473C-82DC-7FC46D38FAC1}"/>
              </a:ext>
            </a:extLst>
          </p:cNvPr>
          <p:cNvSpPr/>
          <p:nvPr userDrawn="1"/>
        </p:nvSpPr>
        <p:spPr>
          <a:xfrm>
            <a:off x="4251158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09160" y="960120"/>
            <a:ext cx="6574536" cy="50749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F3E524-6AEB-4529-804C-0B9CD9992050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228600" y="2415910"/>
            <a:ext cx="402255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225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Star of the show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t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2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Star of the sh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62B86F-90E5-425E-9F83-8477D8111E1D}"/>
              </a:ext>
            </a:extLst>
          </p:cNvPr>
          <p:cNvSpPr/>
          <p:nvPr userDrawn="1"/>
        </p:nvSpPr>
        <p:spPr>
          <a:xfrm>
            <a:off x="0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69853-3C2C-4F9C-B1BB-E00F7A1DB9E1}"/>
              </a:ext>
            </a:extLst>
          </p:cNvPr>
          <p:cNvSpPr/>
          <p:nvPr userDrawn="1"/>
        </p:nvSpPr>
        <p:spPr>
          <a:xfrm>
            <a:off x="653070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759D58-52AF-4785-8A33-F528F46D88A3}"/>
              </a:ext>
            </a:extLst>
          </p:cNvPr>
          <p:cNvSpPr/>
          <p:nvPr userDrawn="1"/>
        </p:nvSpPr>
        <p:spPr>
          <a:xfrm>
            <a:off x="8852618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D3E0F4-EC0D-43C2-AC84-A53134C8566E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489200"/>
            <a:ext cx="5202936" cy="35478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97700" y="914400"/>
            <a:ext cx="4334256" cy="509320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66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5/5/2022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8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0" r:id="rId2"/>
    <p:sldLayoutId id="2147483701" r:id="rId3"/>
    <p:sldLayoutId id="2147483702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5/5/2022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0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5/5/2022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0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5/5/2022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1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04" r:id="rId2"/>
    <p:sldLayoutId id="214748373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5034"/>
            <a:ext cx="6581554" cy="1371600"/>
          </a:xfrm>
        </p:spPr>
        <p:txBody>
          <a:bodyPr anchor="t" anchorCtr="0">
            <a:normAutofit/>
          </a:bodyPr>
          <a:lstStyle/>
          <a:p>
            <a:r>
              <a:rPr lang="en-US" dirty="0"/>
              <a:t>Programming Project:</a:t>
            </a:r>
            <a:br>
              <a:rPr lang="en-US" dirty="0"/>
            </a:br>
            <a:r>
              <a:rPr lang="en-US" dirty="0"/>
              <a:t>Syntax analyzer</a:t>
            </a:r>
          </a:p>
        </p:txBody>
      </p:sp>
    </p:spTree>
    <p:extLst>
      <p:ext uri="{BB962C8B-B14F-4D97-AF65-F5344CB8AC3E}">
        <p14:creationId xmlns:p14="http://schemas.microsoft.com/office/powerpoint/2010/main" val="1558315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068262D9-1F10-9845-9286-018F8725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5400000">
            <a:off x="8913737" y="2233515"/>
            <a:ext cx="5605272" cy="1572126"/>
          </a:xfrm>
        </p:spPr>
        <p:txBody>
          <a:bodyPr/>
          <a:lstStyle/>
          <a:p>
            <a:r>
              <a:rPr lang="en-US" dirty="0"/>
              <a:t>I</a:t>
            </a:r>
            <a:r>
              <a:rPr lang="en-PH" dirty="0"/>
              <a:t>Identifier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B5D479-8028-A72E-D8A0-B8CC330A9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" y="0"/>
            <a:ext cx="109042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863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068262D9-1F10-9845-9286-018F8725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5400000">
            <a:off x="8913737" y="2233515"/>
            <a:ext cx="5605272" cy="1572126"/>
          </a:xfrm>
        </p:spPr>
        <p:txBody>
          <a:bodyPr/>
          <a:lstStyle/>
          <a:p>
            <a:r>
              <a:rPr lang="en-PH" dirty="0"/>
              <a:t>forming identifier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620455-3046-D558-85EF-D8248582A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756" y="0"/>
            <a:ext cx="51708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338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068262D9-1F10-9845-9286-018F8725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5400000">
            <a:off x="8913737" y="2233515"/>
            <a:ext cx="5605272" cy="1572126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PH" dirty="0" err="1"/>
              <a:t>onstants</a:t>
            </a:r>
            <a:endParaRPr lang="en-P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E2C860-AA31-4F91-32A3-11A070CFF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038" y="0"/>
            <a:ext cx="41059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752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068262D9-1F10-9845-9286-018F8725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5400000">
            <a:off x="8913737" y="2233515"/>
            <a:ext cx="5605272" cy="1572126"/>
          </a:xfrm>
        </p:spPr>
        <p:txBody>
          <a:bodyPr/>
          <a:lstStyle/>
          <a:p>
            <a:r>
              <a:rPr lang="en-PH" dirty="0"/>
              <a:t>forming constant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CDCF10-C394-8CB2-923C-53F56929D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0" y="0"/>
            <a:ext cx="4000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897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068262D9-1F10-9845-9286-018F8725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728" y="0"/>
            <a:ext cx="5605272" cy="1572126"/>
          </a:xfrm>
        </p:spPr>
        <p:txBody>
          <a:bodyPr/>
          <a:lstStyle/>
          <a:p>
            <a:r>
              <a:rPr lang="en-US" dirty="0"/>
              <a:t>O</a:t>
            </a:r>
            <a:r>
              <a:rPr lang="en-PH" dirty="0" err="1"/>
              <a:t>Perator</a:t>
            </a:r>
            <a:endParaRPr lang="en-PH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273CC3-18F5-2E24-277C-A9DAABD2C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4804"/>
            <a:ext cx="12192000" cy="398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315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068262D9-1F10-9845-9286-018F8725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5400000">
            <a:off x="8913737" y="2233515"/>
            <a:ext cx="5605272" cy="1572126"/>
          </a:xfrm>
        </p:spPr>
        <p:txBody>
          <a:bodyPr/>
          <a:lstStyle/>
          <a:p>
            <a:r>
              <a:rPr lang="en-US" dirty="0"/>
              <a:t>E</a:t>
            </a:r>
            <a:r>
              <a:rPr lang="en-PH" dirty="0" err="1"/>
              <a:t>xp</a:t>
            </a:r>
            <a:r>
              <a:rPr lang="en-PH" dirty="0"/>
              <a:t> Parenthesis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876AE4-5C28-26F7-5BBF-7A0FECF80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731" y="723522"/>
            <a:ext cx="8154538" cy="541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501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068262D9-1F10-9845-9286-018F8725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5400000">
            <a:off x="8913737" y="2233515"/>
            <a:ext cx="5605272" cy="1572126"/>
          </a:xfrm>
        </p:spPr>
        <p:txBody>
          <a:bodyPr/>
          <a:lstStyle/>
          <a:p>
            <a:r>
              <a:rPr lang="en-US" dirty="0" err="1"/>
              <a:t>i</a:t>
            </a:r>
            <a:r>
              <a:rPr lang="en-PH" dirty="0" err="1"/>
              <a:t>sbalanced</a:t>
            </a:r>
            <a:endParaRPr lang="en-PH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600128-D12B-CAFC-BA45-BF0A654FF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826" y="0"/>
            <a:ext cx="57123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979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068262D9-1F10-9845-9286-018F8725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5400000">
            <a:off x="8913737" y="2233515"/>
            <a:ext cx="5605272" cy="1572126"/>
          </a:xfrm>
        </p:spPr>
        <p:txBody>
          <a:bodyPr/>
          <a:lstStyle/>
          <a:p>
            <a:r>
              <a:rPr lang="en-US" dirty="0" err="1"/>
              <a:t>i</a:t>
            </a:r>
            <a:r>
              <a:rPr lang="en-PH" dirty="0" err="1"/>
              <a:t>schar</a:t>
            </a:r>
            <a:endParaRPr lang="en-PH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6C06CA-B9B0-A3F7-628F-DEB6F024D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734" y="1585655"/>
            <a:ext cx="4172532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053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068262D9-1F10-9845-9286-018F8725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5400000">
            <a:off x="8913737" y="2233515"/>
            <a:ext cx="5605272" cy="1572126"/>
          </a:xfrm>
        </p:spPr>
        <p:txBody>
          <a:bodyPr/>
          <a:lstStyle/>
          <a:p>
            <a:r>
              <a:rPr lang="en-US" dirty="0"/>
              <a:t>T</a:t>
            </a:r>
            <a:r>
              <a:rPr lang="en-PH" dirty="0" err="1"/>
              <a:t>erminator</a:t>
            </a:r>
            <a:endParaRPr lang="en-PH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85B405-D40C-D6F8-449F-77FDB418F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861" y="709233"/>
            <a:ext cx="10412278" cy="543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609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068262D9-1F10-9845-9286-018F8725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5400000">
            <a:off x="8913737" y="2233515"/>
            <a:ext cx="5605272" cy="1572126"/>
          </a:xfrm>
        </p:spPr>
        <p:txBody>
          <a:bodyPr/>
          <a:lstStyle/>
          <a:p>
            <a:r>
              <a:rPr lang="en-US" dirty="0"/>
              <a:t>F</a:t>
            </a:r>
            <a:r>
              <a:rPr lang="en-PH" dirty="0"/>
              <a:t>INAL Note</a:t>
            </a:r>
          </a:p>
        </p:txBody>
      </p:sp>
    </p:spTree>
    <p:extLst>
      <p:ext uri="{BB962C8B-B14F-4D97-AF65-F5344CB8AC3E}">
        <p14:creationId xmlns:p14="http://schemas.microsoft.com/office/powerpoint/2010/main" val="3223822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erson standing on a rock while looking at the ocean wave with outstretched arms">
            <a:extLst>
              <a:ext uri="{FF2B5EF4-FFF2-40B4-BE49-F238E27FC236}">
                <a16:creationId xmlns:a16="http://schemas.microsoft.com/office/drawing/2014/main" id="{8C1A64BB-92C4-44CC-9AB7-8416F1B9BF5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solidFill>
            <a:srgbClr val="6768AB">
              <a:alpha val="75000"/>
            </a:srgbClr>
          </a:solidFill>
        </p:spPr>
      </p:pic>
      <p:sp>
        <p:nvSpPr>
          <p:cNvPr id="9" name="Rectangle 8" descr="Shaded overlay">
            <a:extLst>
              <a:ext uri="{FF2B5EF4-FFF2-40B4-BE49-F238E27FC236}">
                <a16:creationId xmlns:a16="http://schemas.microsoft.com/office/drawing/2014/main" id="{558C501A-DC1F-4BA4-BFFA-44EF8845A38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768AB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5A981B-6487-4B00-9EAF-D0D748FA6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65" y="0"/>
            <a:ext cx="11174819" cy="903767"/>
          </a:xfrm>
        </p:spPr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3F7E3B-CE99-4770-8587-6554C15693F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2126189"/>
            <a:ext cx="8905461" cy="4197096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252424"/>
                </a:solidFill>
                <a:effectLst/>
                <a:latin typeface="Segoe UI Web"/>
              </a:rPr>
              <a:t>Use the BNF grammar we discussed in the video link below.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252424"/>
                </a:solidFill>
                <a:effectLst/>
                <a:latin typeface="Segoe UI Web"/>
              </a:rPr>
              <a:t>Implement a syntax analyzer that checks grammar against a source code base.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400" dirty="0">
                <a:solidFill>
                  <a:srgbClr val="252424"/>
                </a:solidFill>
                <a:latin typeface="Segoe UI Web"/>
              </a:rPr>
              <a:t>The source code will be read from l</a:t>
            </a:r>
            <a:r>
              <a:rPr lang="en-US" sz="3400" b="0" i="0" dirty="0">
                <a:solidFill>
                  <a:srgbClr val="252424"/>
                </a:solidFill>
                <a:effectLst/>
                <a:latin typeface="Segoe UI Web"/>
              </a:rPr>
              <a:t>eft to right to </a:t>
            </a:r>
            <a:r>
              <a:rPr lang="en-US" sz="3400" dirty="0">
                <a:solidFill>
                  <a:srgbClr val="252424"/>
                </a:solidFill>
                <a:latin typeface="Segoe UI Web"/>
              </a:rPr>
              <a:t>check if there are syntax errors</a:t>
            </a:r>
            <a:endParaRPr lang="en-US" sz="3400" b="0" i="0" dirty="0">
              <a:solidFill>
                <a:srgbClr val="252424"/>
              </a:solidFill>
              <a:effectLst/>
              <a:latin typeface="Segoe UI Web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252424"/>
                </a:solidFill>
                <a:effectLst/>
                <a:latin typeface="Segoe UI Web"/>
              </a:rPr>
              <a:t>Integrate the lexical analyzer you created previously.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3400" b="0" i="0" dirty="0">
              <a:solidFill>
                <a:srgbClr val="252424"/>
              </a:solidFill>
              <a:effectLst/>
              <a:latin typeface="Segoe UI Web"/>
            </a:endParaRPr>
          </a:p>
        </p:txBody>
      </p:sp>
    </p:spTree>
    <p:extLst>
      <p:ext uri="{BB962C8B-B14F-4D97-AF65-F5344CB8AC3E}">
        <p14:creationId xmlns:p14="http://schemas.microsoft.com/office/powerpoint/2010/main" val="3898511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5034"/>
            <a:ext cx="6581554" cy="1371600"/>
          </a:xfrm>
        </p:spPr>
        <p:txBody>
          <a:bodyPr anchor="t" anchorCtr="0">
            <a:normAutofit/>
          </a:bodyPr>
          <a:lstStyle/>
          <a:p>
            <a:r>
              <a:rPr lang="en-US" dirty="0"/>
              <a:t>Thank you for listening</a:t>
            </a:r>
            <a:br>
              <a:rPr lang="en-US" dirty="0"/>
            </a:br>
            <a:r>
              <a:rPr lang="en-US" dirty="0"/>
              <a:t>Hope to pass this semester!</a:t>
            </a:r>
          </a:p>
        </p:txBody>
      </p:sp>
    </p:spTree>
    <p:extLst>
      <p:ext uri="{BB962C8B-B14F-4D97-AF65-F5344CB8AC3E}">
        <p14:creationId xmlns:p14="http://schemas.microsoft.com/office/powerpoint/2010/main" val="129190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erson standing on a rock while looking at the ocean wave with outstretched arms">
            <a:extLst>
              <a:ext uri="{FF2B5EF4-FFF2-40B4-BE49-F238E27FC236}">
                <a16:creationId xmlns:a16="http://schemas.microsoft.com/office/drawing/2014/main" id="{8C1A64BB-92C4-44CC-9AB7-8416F1B9BF5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solidFill>
            <a:srgbClr val="6768AB">
              <a:alpha val="75000"/>
            </a:srgbClr>
          </a:solidFill>
        </p:spPr>
      </p:pic>
      <p:sp>
        <p:nvSpPr>
          <p:cNvPr id="9" name="Rectangle 8" descr="Shaded overlay">
            <a:extLst>
              <a:ext uri="{FF2B5EF4-FFF2-40B4-BE49-F238E27FC236}">
                <a16:creationId xmlns:a16="http://schemas.microsoft.com/office/drawing/2014/main" id="{558C501A-DC1F-4BA4-BFFA-44EF8845A38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768AB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5A981B-6487-4B00-9EAF-D0D748FA6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65" y="0"/>
            <a:ext cx="11174819" cy="903767"/>
          </a:xfrm>
        </p:spPr>
        <p:txBody>
          <a:bodyPr/>
          <a:lstStyle/>
          <a:p>
            <a:r>
              <a:rPr lang="en-US" dirty="0"/>
              <a:t>Grammar Rules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3F7E3B-CE99-4770-8587-6554C15693F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43929" y="1173481"/>
            <a:ext cx="8905461" cy="4197096"/>
          </a:xfrm>
        </p:spPr>
        <p:txBody>
          <a:bodyPr/>
          <a:lstStyle/>
          <a:p>
            <a:r>
              <a:rPr lang="en-US" sz="2800" dirty="0" err="1"/>
              <a:t>var_dec</a:t>
            </a:r>
            <a:r>
              <a:rPr lang="en-US" sz="2800" dirty="0"/>
              <a:t> ::= </a:t>
            </a:r>
            <a:r>
              <a:rPr lang="en-US" sz="2800" dirty="0" err="1"/>
              <a:t>data_type</a:t>
            </a:r>
            <a:r>
              <a:rPr lang="en-US" sz="2800" dirty="0"/>
              <a:t> dec ;</a:t>
            </a:r>
          </a:p>
          <a:p>
            <a:r>
              <a:rPr lang="en-US" sz="2800" dirty="0" err="1"/>
              <a:t>data_type</a:t>
            </a:r>
            <a:r>
              <a:rPr lang="en-US" sz="2800" dirty="0"/>
              <a:t> ::= </a:t>
            </a:r>
            <a:r>
              <a:rPr lang="en-US" sz="2800" dirty="0" err="1"/>
              <a:t>boolean</a:t>
            </a:r>
            <a:r>
              <a:rPr lang="en-US" sz="2800" dirty="0"/>
              <a:t> </a:t>
            </a:r>
          </a:p>
          <a:p>
            <a:r>
              <a:rPr lang="en-US" sz="2800" dirty="0"/>
              <a:t>	        ::= float </a:t>
            </a:r>
          </a:p>
          <a:p>
            <a:r>
              <a:rPr lang="en-US" sz="2800" dirty="0"/>
              <a:t>	        ::= int </a:t>
            </a:r>
          </a:p>
          <a:p>
            <a:r>
              <a:rPr lang="en-US" sz="2800" dirty="0"/>
              <a:t>	        ::= String  </a:t>
            </a:r>
          </a:p>
          <a:p>
            <a:r>
              <a:rPr lang="en-US" sz="2800" dirty="0"/>
              <a:t>	        ::= byte  </a:t>
            </a:r>
          </a:p>
          <a:p>
            <a:r>
              <a:rPr lang="en-US" sz="2800" dirty="0"/>
              <a:t>	        ::= long </a:t>
            </a:r>
          </a:p>
          <a:p>
            <a:r>
              <a:rPr lang="en-US" sz="2800" dirty="0"/>
              <a:t>	        ::= short</a:t>
            </a:r>
          </a:p>
          <a:p>
            <a:r>
              <a:rPr lang="en-US" sz="2800" dirty="0"/>
              <a:t>dec::= identifier [=exp] </a:t>
            </a:r>
          </a:p>
          <a:p>
            <a:r>
              <a:rPr lang="en-US" sz="2800" dirty="0"/>
              <a:t>      ::= identifier, dec</a:t>
            </a:r>
          </a:p>
          <a:p>
            <a:r>
              <a:rPr lang="en-US" sz="2800" dirty="0"/>
              <a:t>Exp:= exp (+|*|/|-) exp </a:t>
            </a:r>
          </a:p>
          <a:p>
            <a:r>
              <a:rPr lang="en-US" sz="2800" dirty="0"/>
              <a:t>      ::= ( exp )</a:t>
            </a:r>
          </a:p>
          <a:p>
            <a:r>
              <a:rPr lang="en-US" sz="2800" dirty="0"/>
              <a:t>      ::= a-z-A-Z [exp]</a:t>
            </a:r>
          </a:p>
          <a:p>
            <a:r>
              <a:rPr lang="en-US" sz="2800" dirty="0"/>
              <a:t>      ::= 0 - 9 [exp]</a:t>
            </a:r>
          </a:p>
          <a:p>
            <a:r>
              <a:rPr lang="en-US" sz="2800" dirty="0"/>
              <a:t>identifier:(a-z-A-Z) [a-z-A-Z-0-9_]</a:t>
            </a:r>
          </a:p>
        </p:txBody>
      </p:sp>
    </p:spTree>
    <p:extLst>
      <p:ext uri="{BB962C8B-B14F-4D97-AF65-F5344CB8AC3E}">
        <p14:creationId xmlns:p14="http://schemas.microsoft.com/office/powerpoint/2010/main" val="2007132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068262D9-1F10-9845-9286-018F8725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5400000">
            <a:off x="8913737" y="2233515"/>
            <a:ext cx="5605272" cy="1572126"/>
          </a:xfrm>
        </p:spPr>
        <p:txBody>
          <a:bodyPr/>
          <a:lstStyle/>
          <a:p>
            <a:r>
              <a:rPr lang="en-PH" dirty="0"/>
              <a:t>Main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5A431E-7301-9AC9-9E27-B9E88CC2A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27" y="203088"/>
            <a:ext cx="8417456" cy="63964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D08134-54B0-F680-8753-372E4022071E}"/>
              </a:ext>
            </a:extLst>
          </p:cNvPr>
          <p:cNvSpPr txBox="1"/>
          <p:nvPr/>
        </p:nvSpPr>
        <p:spPr>
          <a:xfrm>
            <a:off x="1233055" y="1482436"/>
            <a:ext cx="5514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Function that return s the parse tree of the given syntax code</a:t>
            </a:r>
            <a:endParaRPr lang="en-PH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2FC4F4-A900-2203-C4F4-B0DD511E8BA4}"/>
              </a:ext>
            </a:extLst>
          </p:cNvPr>
          <p:cNvSpPr txBox="1"/>
          <p:nvPr/>
        </p:nvSpPr>
        <p:spPr>
          <a:xfrm>
            <a:off x="1233055" y="1847119"/>
            <a:ext cx="6874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Function that covers the choices in dec where if the tokens[2] is = or , or none</a:t>
            </a:r>
            <a:endParaRPr lang="en-PH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94AE0E-9C1E-E9FE-D023-9E91195E97B8}"/>
              </a:ext>
            </a:extLst>
          </p:cNvPr>
          <p:cNvSpPr txBox="1"/>
          <p:nvPr/>
        </p:nvSpPr>
        <p:spPr>
          <a:xfrm>
            <a:off x="1233054" y="2211802"/>
            <a:ext cx="5514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Function that checks if the last index is terminator</a:t>
            </a:r>
            <a:endParaRPr lang="en-PH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2B9036-868C-93B8-8F5E-31C6FF03C051}"/>
              </a:ext>
            </a:extLst>
          </p:cNvPr>
          <p:cNvSpPr txBox="1"/>
          <p:nvPr/>
        </p:nvSpPr>
        <p:spPr>
          <a:xfrm>
            <a:off x="1233051" y="2610103"/>
            <a:ext cx="5514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Function that path where choice from dec is =</a:t>
            </a:r>
            <a:endParaRPr lang="en-PH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BFA152-BCE9-0BE7-D0CA-241F225CE22F}"/>
              </a:ext>
            </a:extLst>
          </p:cNvPr>
          <p:cNvSpPr txBox="1"/>
          <p:nvPr/>
        </p:nvSpPr>
        <p:spPr>
          <a:xfrm>
            <a:off x="1233055" y="2941464"/>
            <a:ext cx="6806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Function that checks the conditions being fulfilled from &lt;exp&gt; &lt;op&gt; &lt;exp&gt;</a:t>
            </a:r>
            <a:endParaRPr lang="en-PH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197080-843F-FDF0-AD55-AF340979CED0}"/>
              </a:ext>
            </a:extLst>
          </p:cNvPr>
          <p:cNvSpPr txBox="1"/>
          <p:nvPr/>
        </p:nvSpPr>
        <p:spPr>
          <a:xfrm>
            <a:off x="1233054" y="3320893"/>
            <a:ext cx="7590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Function that check if users has ( brace then copy the token from the index of ( until end </a:t>
            </a:r>
            <a:endParaRPr lang="en-PH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DEBCC3-4B81-9E72-53CB-C7F23C046A43}"/>
              </a:ext>
            </a:extLst>
          </p:cNvPr>
          <p:cNvSpPr txBox="1"/>
          <p:nvPr/>
        </p:nvSpPr>
        <p:spPr>
          <a:xfrm>
            <a:off x="1233054" y="3671126"/>
            <a:ext cx="7590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Function that check the if the token has balanced parenthesis then identify for errors</a:t>
            </a:r>
            <a:endParaRPr lang="en-PH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D9B3C4-4E98-1117-0723-A63F03D5C1CB}"/>
              </a:ext>
            </a:extLst>
          </p:cNvPr>
          <p:cNvSpPr txBox="1"/>
          <p:nvPr/>
        </p:nvSpPr>
        <p:spPr>
          <a:xfrm>
            <a:off x="1233053" y="4035809"/>
            <a:ext cx="7660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Function that return Boolean to </a:t>
            </a:r>
            <a:r>
              <a:rPr lang="en-US" sz="1400" dirty="0" err="1"/>
              <a:t>isBalanced</a:t>
            </a:r>
            <a:r>
              <a:rPr lang="en-US" sz="1400" dirty="0"/>
              <a:t> if certain index is identifier or constant for checking</a:t>
            </a:r>
            <a:endParaRPr lang="en-PH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A34F96-B073-5411-653A-1DEC0FD9E9D0}"/>
              </a:ext>
            </a:extLst>
          </p:cNvPr>
          <p:cNvSpPr txBox="1"/>
          <p:nvPr/>
        </p:nvSpPr>
        <p:spPr>
          <a:xfrm>
            <a:off x="1233054" y="4420246"/>
            <a:ext cx="7590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Function that throws error if it is not identifier and return the string of successive identifier</a:t>
            </a:r>
            <a:endParaRPr lang="en-PH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F41B5E-4204-2DFB-AF60-3A4A8797D4DD}"/>
              </a:ext>
            </a:extLst>
          </p:cNvPr>
          <p:cNvSpPr txBox="1"/>
          <p:nvPr/>
        </p:nvSpPr>
        <p:spPr>
          <a:xfrm>
            <a:off x="1233053" y="4770479"/>
            <a:ext cx="7202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Function that return the string of successive identifier</a:t>
            </a:r>
            <a:endParaRPr lang="en-PH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70D257-8969-22F9-A302-519DC2D5CEAB}"/>
              </a:ext>
            </a:extLst>
          </p:cNvPr>
          <p:cNvSpPr txBox="1"/>
          <p:nvPr/>
        </p:nvSpPr>
        <p:spPr>
          <a:xfrm>
            <a:off x="1233052" y="5135162"/>
            <a:ext cx="5514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Function that return s the parse tree of the given syntax code</a:t>
            </a:r>
            <a:endParaRPr lang="en-PH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19680C-8982-27A2-DBF3-7280FC4FA6E4}"/>
              </a:ext>
            </a:extLst>
          </p:cNvPr>
          <p:cNvSpPr txBox="1"/>
          <p:nvPr/>
        </p:nvSpPr>
        <p:spPr>
          <a:xfrm>
            <a:off x="1233051" y="5880012"/>
            <a:ext cx="5514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Function that return if it is a </a:t>
            </a:r>
            <a:r>
              <a:rPr lang="en-US" sz="1400" dirty="0" err="1"/>
              <a:t>data_type</a:t>
            </a:r>
            <a:endParaRPr lang="en-PH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CC8848-2BC0-C683-F024-2D29B8DA061E}"/>
              </a:ext>
            </a:extLst>
          </p:cNvPr>
          <p:cNvSpPr txBox="1"/>
          <p:nvPr/>
        </p:nvSpPr>
        <p:spPr>
          <a:xfrm>
            <a:off x="1233052" y="5507587"/>
            <a:ext cx="7660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Function that throws error if it is not constant and return the string of successive identifier</a:t>
            </a:r>
            <a:endParaRPr lang="en-PH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8EDAD3-8AAB-0247-C374-7219DEB7FAC3}"/>
              </a:ext>
            </a:extLst>
          </p:cNvPr>
          <p:cNvSpPr txBox="1"/>
          <p:nvPr/>
        </p:nvSpPr>
        <p:spPr>
          <a:xfrm>
            <a:off x="9448800" y="1482436"/>
            <a:ext cx="22675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summary of Function use in checking the grammar if it is a valid syntax code or not.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646138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5034"/>
            <a:ext cx="9474200" cy="1371600"/>
          </a:xfrm>
        </p:spPr>
        <p:txBody>
          <a:bodyPr anchor="t" anchorCtr="0">
            <a:normAutofit/>
          </a:bodyPr>
          <a:lstStyle/>
          <a:p>
            <a:r>
              <a:rPr lang="en-US" dirty="0"/>
              <a:t>Header rule</a:t>
            </a:r>
            <a:br>
              <a:rPr lang="en-US" dirty="0"/>
            </a:br>
            <a:r>
              <a:rPr lang="en-US" dirty="0"/>
              <a:t>{</a:t>
            </a:r>
            <a:r>
              <a:rPr lang="en-US" dirty="0" err="1"/>
              <a:t>Data_type</a:t>
            </a:r>
            <a:r>
              <a:rPr lang="en-US" dirty="0"/>
              <a:t>, DEC, exp, IDENTIFIER</a:t>
            </a:r>
          </a:p>
        </p:txBody>
      </p:sp>
    </p:spTree>
    <p:extLst>
      <p:ext uri="{BB962C8B-B14F-4D97-AF65-F5344CB8AC3E}">
        <p14:creationId xmlns:p14="http://schemas.microsoft.com/office/powerpoint/2010/main" val="949181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068262D9-1F10-9845-9286-018F8725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5400000">
            <a:off x="8913737" y="2233515"/>
            <a:ext cx="5605272" cy="1572126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PH" dirty="0" err="1"/>
              <a:t>yntax</a:t>
            </a:r>
            <a:r>
              <a:rPr lang="en-PH" dirty="0"/>
              <a:t> analyzer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0FAFA9-FD4C-4FB8-3F08-A239D144E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91" y="0"/>
            <a:ext cx="63777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670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068262D9-1F10-9845-9286-018F8725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5400000">
            <a:off x="8913737" y="2233515"/>
            <a:ext cx="5605272" cy="1572126"/>
          </a:xfrm>
        </p:spPr>
        <p:txBody>
          <a:bodyPr/>
          <a:lstStyle/>
          <a:p>
            <a:r>
              <a:rPr lang="en-PH" dirty="0" err="1"/>
              <a:t>Data_type</a:t>
            </a:r>
            <a:endParaRPr lang="en-P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A0C161-BE6D-79F6-A9BE-FC940AAF0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726" y="0"/>
            <a:ext cx="52814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709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0EFAEF-A8E3-798F-159C-BB4579B25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6" y="0"/>
            <a:ext cx="12159574" cy="6858000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068262D9-1F10-9845-9286-018F8725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5400000">
            <a:off x="8913737" y="2233515"/>
            <a:ext cx="5605272" cy="1572126"/>
          </a:xfrm>
        </p:spPr>
        <p:txBody>
          <a:bodyPr/>
          <a:lstStyle/>
          <a:p>
            <a:r>
              <a:rPr lang="en-PH" dirty="0">
                <a:solidFill>
                  <a:srgbClr val="FF0000"/>
                </a:solidFill>
              </a:rPr>
              <a:t>Declaration</a:t>
            </a:r>
          </a:p>
        </p:txBody>
      </p:sp>
    </p:spTree>
    <p:extLst>
      <p:ext uri="{BB962C8B-B14F-4D97-AF65-F5344CB8AC3E}">
        <p14:creationId xmlns:p14="http://schemas.microsoft.com/office/powerpoint/2010/main" val="3945899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068262D9-1F10-9845-9286-018F8725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10" y="-562365"/>
            <a:ext cx="5605272" cy="1572126"/>
          </a:xfrm>
        </p:spPr>
        <p:txBody>
          <a:bodyPr/>
          <a:lstStyle/>
          <a:p>
            <a:r>
              <a:rPr lang="en-US" dirty="0"/>
              <a:t>E</a:t>
            </a:r>
            <a:r>
              <a:rPr lang="en-PH" dirty="0" err="1"/>
              <a:t>XPression</a:t>
            </a:r>
            <a:endParaRPr lang="en-PH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556390-5240-1489-E360-C36711615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2298"/>
            <a:ext cx="12192000" cy="595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652028"/>
      </p:ext>
    </p:extLst>
  </p:cSld>
  <p:clrMapOvr>
    <a:masterClrMapping/>
  </p:clrMapOvr>
</p:sld>
</file>

<file path=ppt/theme/theme1.xml><?xml version="1.0" encoding="utf-8"?>
<a:theme xmlns:a="http://schemas.openxmlformats.org/drawingml/2006/main" name="Balancing Act">
  <a:themeElements>
    <a:clrScheme name="Balancing Act">
      <a:dk1>
        <a:sysClr val="windowText" lastClr="000000"/>
      </a:dk1>
      <a:lt1>
        <a:sysClr val="window" lastClr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98AF5320-421A-4856-A75D-6587C36D5470}"/>
    </a:ext>
  </a:extLst>
</a:theme>
</file>

<file path=ppt/theme/theme2.xml><?xml version="1.0" encoding="utf-8"?>
<a:theme xmlns:a="http://schemas.openxmlformats.org/drawingml/2006/main" name="Wellspring">
  <a:themeElements>
    <a:clrScheme name="Wellspring">
      <a:dk1>
        <a:sysClr val="windowText" lastClr="000000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6E2187FA-78B5-42F2-9074-40D4C2C1399B}"/>
    </a:ext>
  </a:extLst>
</a:theme>
</file>

<file path=ppt/theme/theme3.xml><?xml version="1.0" encoding="utf-8"?>
<a:theme xmlns:a="http://schemas.openxmlformats.org/drawingml/2006/main" name="Star of the show">
  <a:themeElements>
    <a:clrScheme name="Star of the show">
      <a:dk1>
        <a:sysClr val="windowText" lastClr="000000"/>
      </a:dk1>
      <a:lt1>
        <a:sysClr val="window" lastClr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CED26E1E-587B-4123-A4F9-DB49A037FBB9}"/>
    </a:ext>
  </a:extLst>
</a:theme>
</file>

<file path=ppt/theme/theme4.xml><?xml version="1.0" encoding="utf-8"?>
<a:theme xmlns:a="http://schemas.openxmlformats.org/drawingml/2006/main" name="Amusements">
  <a:themeElements>
    <a:clrScheme name="Amusements">
      <a:dk1>
        <a:sysClr val="windowText" lastClr="000000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573AD6BE-256C-44EB-886C-5713CB0A8D47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{9A932700-240C-48DF-A8C5-4CF912ACAA24}tf78479028_win32</Template>
  <TotalTime>271</TotalTime>
  <Words>396</Words>
  <Application>Microsoft Office PowerPoint</Application>
  <PresentationFormat>Widescreen</PresentationFormat>
  <Paragraphs>58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Segoe UI</vt:lpstr>
      <vt:lpstr>Segoe UI Light</vt:lpstr>
      <vt:lpstr>Segoe UI Web</vt:lpstr>
      <vt:lpstr>Wingdings</vt:lpstr>
      <vt:lpstr>Balancing Act</vt:lpstr>
      <vt:lpstr>Wellspring</vt:lpstr>
      <vt:lpstr>Star of the show</vt:lpstr>
      <vt:lpstr>Amusements</vt:lpstr>
      <vt:lpstr>Programming Project: Syntax analyzer</vt:lpstr>
      <vt:lpstr>Goal</vt:lpstr>
      <vt:lpstr>Grammar Rules</vt:lpstr>
      <vt:lpstr>Main</vt:lpstr>
      <vt:lpstr>Header rule {Data_type, DEC, exp, IDENTIFIER</vt:lpstr>
      <vt:lpstr>Syntax analyzer</vt:lpstr>
      <vt:lpstr>Data_type</vt:lpstr>
      <vt:lpstr>Declaration</vt:lpstr>
      <vt:lpstr>EXPression</vt:lpstr>
      <vt:lpstr>IIdentifier</vt:lpstr>
      <vt:lpstr>forming identifier</vt:lpstr>
      <vt:lpstr>constants</vt:lpstr>
      <vt:lpstr>forming constant</vt:lpstr>
      <vt:lpstr>OPerator</vt:lpstr>
      <vt:lpstr>Exp Parenthesis</vt:lpstr>
      <vt:lpstr>isbalanced</vt:lpstr>
      <vt:lpstr>ischar</vt:lpstr>
      <vt:lpstr>Terminator</vt:lpstr>
      <vt:lpstr>FINAL Note</vt:lpstr>
      <vt:lpstr>Thank you for listening Hope to pass this semester!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Project: Syntax analyzer</dc:title>
  <dc:creator>Cristopher Bohol</dc:creator>
  <cp:lastModifiedBy>Cristopher Bohol</cp:lastModifiedBy>
  <cp:revision>4</cp:revision>
  <dcterms:created xsi:type="dcterms:W3CDTF">2022-05-04T13:44:36Z</dcterms:created>
  <dcterms:modified xsi:type="dcterms:W3CDTF">2022-05-05T08:48:36Z</dcterms:modified>
</cp:coreProperties>
</file>