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gH0bW4gc42+zRa5RboJ5xvvo/v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A7818E-E78F-4D77-840E-4C6D6CB54B97}">
  <a:tblStyle styleId="{B2A7818E-E78F-4D77-840E-4C6D6CB54B97}" styleName="Table_0">
    <a:wholeTbl>
      <a:tcTxStyle b="off" i="off">
        <a:font>
          <a:latin typeface="Trebuchet MS"/>
          <a:ea typeface="Trebuchet MS"/>
          <a:cs typeface="Trebuchet MS"/>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17"/>
          <p:cNvGrpSpPr/>
          <p:nvPr/>
        </p:nvGrpSpPr>
        <p:grpSpPr>
          <a:xfrm>
            <a:off x="0" y="-8467"/>
            <a:ext cx="12192000" cy="6866467"/>
            <a:chOff x="0" y="-8467"/>
            <a:chExt cx="12192000" cy="6866467"/>
          </a:xfrm>
        </p:grpSpPr>
        <p:cxnSp>
          <p:nvCxnSpPr>
            <p:cNvPr id="28" name="Google Shape;28;p1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1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1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31" name="Google Shape;31;p1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17"/>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34" name="Google Shape;34;p1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35" name="Google Shape;35;p1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6" name="Google Shape;36;p1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17"/>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40" name="Google Shape;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26"/>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6"/>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2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7"/>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27"/>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4" name="Google Shape;104;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2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8" name="Google Shape;108;p2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8"/>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8"/>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2" name="Google Shape;112;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2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9" name="Google Shape;119;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3" name="Google Shape;123;p2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BFE47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30"/>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7" name="Google Shape;127;p3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8" name="Google Shape;128;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1"/>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2"/>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0" name="Google Shape;50;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2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6" name="Google Shape;56;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2" name="Google Shape;62;p2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3" name="Google Shape;63;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9" name="Google Shape;69;p2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0" name="Google Shape;70;p2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71" name="Google Shape;71;p2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2" name="Google Shape;72;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4"/>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3" name="Google Shape;83;p24"/>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4" name="Google Shape;84;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25"/>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5"/>
          <p:cNvSpPr/>
          <p:nvPr>
            <p:ph idx="2" type="pic"/>
          </p:nvPr>
        </p:nvSpPr>
        <p:spPr>
          <a:xfrm>
            <a:off x="677334" y="609600"/>
            <a:ext cx="8596668" cy="3845718"/>
          </a:xfrm>
          <a:prstGeom prst="rect">
            <a:avLst/>
          </a:prstGeom>
          <a:noFill/>
          <a:ln>
            <a:noFill/>
          </a:ln>
        </p:spPr>
      </p:sp>
      <p:sp>
        <p:nvSpPr>
          <p:cNvPr id="90" name="Google Shape;90;p25"/>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6"/>
          <p:cNvGrpSpPr/>
          <p:nvPr/>
        </p:nvGrpSpPr>
        <p:grpSpPr>
          <a:xfrm>
            <a:off x="0" y="-8467"/>
            <a:ext cx="12192000" cy="6866467"/>
            <a:chOff x="0" y="-8467"/>
            <a:chExt cx="12192000" cy="6866467"/>
          </a:xfrm>
        </p:grpSpPr>
        <p:cxnSp>
          <p:nvCxnSpPr>
            <p:cNvPr id="11" name="Google Shape;11;p1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4" name="Google Shape;14;p1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6"/>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1"/>
              </a:srgbClr>
            </a:solidFill>
            <a:ln>
              <a:noFill/>
            </a:ln>
          </p:spPr>
        </p:sp>
        <p:sp>
          <p:nvSpPr>
            <p:cNvPr id="17" name="Google Shape;17;p1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1"/>
              </a:srgbClr>
            </a:solidFill>
            <a:ln>
              <a:noFill/>
            </a:ln>
          </p:spPr>
        </p:sp>
        <p:sp>
          <p:nvSpPr>
            <p:cNvPr id="18" name="Google Shape;18;p1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9" name="Google Shape;19;p1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6"/>
            <p:cNvSpPr/>
            <p:nvPr/>
          </p:nvSpPr>
          <p:spPr>
            <a:xfrm>
              <a:off x="0" y="4013200"/>
              <a:ext cx="448733" cy="2844800"/>
            </a:xfrm>
            <a:prstGeom prst="triangle">
              <a:avLst>
                <a:gd fmla="val 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1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i.org/10.1109/SKIMA.2014.7083527"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0" Type="http://schemas.openxmlformats.org/officeDocument/2006/relationships/image" Target="../media/image1.jp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3.xml"/><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3.xml"/><Relationship Id="rId8" Type="http://schemas.openxmlformats.org/officeDocument/2006/relationships/slide" Target="/ppt/slides/sl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933025" y="847075"/>
            <a:ext cx="8438100" cy="1234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6C911C"/>
              </a:buClr>
              <a:buSzPts val="4000"/>
              <a:buFont typeface="Comic Sans MS"/>
              <a:buNone/>
            </a:pPr>
            <a:r>
              <a:rPr lang="en-US" sz="4000">
                <a:solidFill>
                  <a:srgbClr val="6C911C"/>
                </a:solidFill>
                <a:latin typeface="Comic Sans MS"/>
                <a:ea typeface="Comic Sans MS"/>
                <a:cs typeface="Comic Sans MS"/>
                <a:sym typeface="Comic Sans MS"/>
              </a:rPr>
              <a:t>Optical Character  recognition Bangla Language using Deep learning</a:t>
            </a:r>
            <a:endParaRPr sz="4000">
              <a:solidFill>
                <a:srgbClr val="6C911C"/>
              </a:solidFill>
              <a:latin typeface="Comic Sans MS"/>
              <a:ea typeface="Comic Sans MS"/>
              <a:cs typeface="Comic Sans MS"/>
              <a:sym typeface="Comic Sans MS"/>
            </a:endParaRPr>
          </a:p>
        </p:txBody>
      </p:sp>
      <p:sp>
        <p:nvSpPr>
          <p:cNvPr id="148" name="Google Shape;148;p1"/>
          <p:cNvSpPr txBox="1"/>
          <p:nvPr/>
        </p:nvSpPr>
        <p:spPr>
          <a:xfrm>
            <a:off x="514950" y="2349750"/>
            <a:ext cx="9080700" cy="43680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2400"/>
              <a:buFont typeface="Arial"/>
              <a:buNone/>
            </a:pPr>
            <a:r>
              <a:rPr b="1" lang="en-US" sz="2400">
                <a:solidFill>
                  <a:srgbClr val="92D050"/>
                </a:solidFill>
              </a:rPr>
              <a:t>Members:</a:t>
            </a:r>
            <a:endParaRPr b="1" i="0" sz="1700" u="none" cap="none" strike="noStrike">
              <a:solidFill>
                <a:srgbClr val="92D050"/>
              </a:solidFill>
            </a:endParaRPr>
          </a:p>
          <a:p>
            <a:pPr indent="0" lvl="0" marL="0" marR="0" rtl="0" algn="ctr">
              <a:lnSpc>
                <a:spcPct val="100000"/>
              </a:lnSpc>
              <a:spcBef>
                <a:spcPts val="1000"/>
              </a:spcBef>
              <a:spcAft>
                <a:spcPts val="0"/>
              </a:spcAft>
              <a:buClr>
                <a:srgbClr val="000000"/>
              </a:buClr>
              <a:buSzPts val="2200"/>
              <a:buFont typeface="Arial"/>
              <a:buNone/>
            </a:pPr>
            <a:r>
              <a:rPr b="1" lang="en-US" sz="2200">
                <a:solidFill>
                  <a:srgbClr val="92D050"/>
                </a:solidFill>
                <a:latin typeface="Comic Sans MS"/>
                <a:ea typeface="Comic Sans MS"/>
                <a:cs typeface="Comic Sans MS"/>
                <a:sym typeface="Comic Sans MS"/>
              </a:rPr>
              <a:t>Johirul Islam Tutul (19202103001) </a:t>
            </a:r>
            <a:endParaRPr b="1" sz="2200">
              <a:solidFill>
                <a:srgbClr val="92D050"/>
              </a:solidFill>
              <a:latin typeface="Comic Sans MS"/>
              <a:ea typeface="Comic Sans MS"/>
              <a:cs typeface="Comic Sans MS"/>
              <a:sym typeface="Comic Sans MS"/>
            </a:endParaRPr>
          </a:p>
          <a:p>
            <a:pPr indent="0" lvl="0" marL="0" marR="0" rtl="0" algn="ctr">
              <a:lnSpc>
                <a:spcPct val="100000"/>
              </a:lnSpc>
              <a:spcBef>
                <a:spcPts val="1000"/>
              </a:spcBef>
              <a:spcAft>
                <a:spcPts val="0"/>
              </a:spcAft>
              <a:buClr>
                <a:srgbClr val="000000"/>
              </a:buClr>
              <a:buSzPts val="2200"/>
              <a:buFont typeface="Arial"/>
              <a:buNone/>
            </a:pPr>
            <a:r>
              <a:rPr b="1" lang="en-US" sz="2200">
                <a:solidFill>
                  <a:srgbClr val="92D050"/>
                </a:solidFill>
                <a:latin typeface="Comic Sans MS"/>
                <a:ea typeface="Comic Sans MS"/>
                <a:cs typeface="Comic Sans MS"/>
                <a:sym typeface="Comic Sans MS"/>
              </a:rPr>
              <a:t>Mahanur Alam (19202103030) </a:t>
            </a:r>
            <a:endParaRPr b="1" sz="2200">
              <a:solidFill>
                <a:srgbClr val="92D050"/>
              </a:solidFill>
              <a:latin typeface="Comic Sans MS"/>
              <a:ea typeface="Comic Sans MS"/>
              <a:cs typeface="Comic Sans MS"/>
              <a:sym typeface="Comic Sans MS"/>
            </a:endParaRPr>
          </a:p>
          <a:p>
            <a:pPr indent="0" lvl="0" marL="0" marR="0" rtl="0" algn="ctr">
              <a:lnSpc>
                <a:spcPct val="100000"/>
              </a:lnSpc>
              <a:spcBef>
                <a:spcPts val="1000"/>
              </a:spcBef>
              <a:spcAft>
                <a:spcPts val="0"/>
              </a:spcAft>
              <a:buClr>
                <a:srgbClr val="000000"/>
              </a:buClr>
              <a:buSzPts val="2200"/>
              <a:buFont typeface="Arial"/>
              <a:buNone/>
            </a:pPr>
            <a:r>
              <a:rPr b="1" lang="en-US" sz="2200">
                <a:solidFill>
                  <a:srgbClr val="92D050"/>
                </a:solidFill>
                <a:latin typeface="Comic Sans MS"/>
                <a:ea typeface="Comic Sans MS"/>
                <a:cs typeface="Comic Sans MS"/>
                <a:sym typeface="Comic Sans MS"/>
              </a:rPr>
              <a:t>Nabila Rahman (19202103056) </a:t>
            </a:r>
            <a:endParaRPr b="1" sz="2200">
              <a:solidFill>
                <a:srgbClr val="92D050"/>
              </a:solidFill>
              <a:latin typeface="Comic Sans MS"/>
              <a:ea typeface="Comic Sans MS"/>
              <a:cs typeface="Comic Sans MS"/>
              <a:sym typeface="Comic Sans MS"/>
            </a:endParaRPr>
          </a:p>
          <a:p>
            <a:pPr indent="0" lvl="0" marL="0" marR="0" rtl="0" algn="ctr">
              <a:lnSpc>
                <a:spcPct val="100000"/>
              </a:lnSpc>
              <a:spcBef>
                <a:spcPts val="1000"/>
              </a:spcBef>
              <a:spcAft>
                <a:spcPts val="0"/>
              </a:spcAft>
              <a:buClr>
                <a:srgbClr val="000000"/>
              </a:buClr>
              <a:buSzPts val="2200"/>
              <a:buFont typeface="Arial"/>
              <a:buNone/>
            </a:pPr>
            <a:r>
              <a:rPr b="1" lang="en-US" sz="2200">
                <a:solidFill>
                  <a:srgbClr val="92D050"/>
                </a:solidFill>
                <a:latin typeface="Comic Sans MS"/>
                <a:ea typeface="Comic Sans MS"/>
                <a:cs typeface="Comic Sans MS"/>
                <a:sym typeface="Comic Sans MS"/>
              </a:rPr>
              <a:t>Tanmoy Islam Opu(19202103026) </a:t>
            </a:r>
            <a:endParaRPr b="1" sz="2200">
              <a:solidFill>
                <a:srgbClr val="92D050"/>
              </a:solidFill>
              <a:latin typeface="Comic Sans MS"/>
              <a:ea typeface="Comic Sans MS"/>
              <a:cs typeface="Comic Sans MS"/>
              <a:sym typeface="Comic Sans MS"/>
            </a:endParaRPr>
          </a:p>
          <a:p>
            <a:pPr indent="0" lvl="0" marL="0" marR="0" rtl="0" algn="ctr">
              <a:lnSpc>
                <a:spcPct val="100000"/>
              </a:lnSpc>
              <a:spcBef>
                <a:spcPts val="1000"/>
              </a:spcBef>
              <a:spcAft>
                <a:spcPts val="0"/>
              </a:spcAft>
              <a:buClr>
                <a:srgbClr val="000000"/>
              </a:buClr>
              <a:buSzPts val="2200"/>
              <a:buFont typeface="Arial"/>
              <a:buNone/>
            </a:pPr>
            <a:r>
              <a:rPr b="1" lang="en-US" sz="2200">
                <a:solidFill>
                  <a:srgbClr val="92D050"/>
                </a:solidFill>
                <a:latin typeface="Comic Sans MS"/>
                <a:ea typeface="Comic Sans MS"/>
                <a:cs typeface="Comic Sans MS"/>
                <a:sym typeface="Comic Sans MS"/>
              </a:rPr>
              <a:t>Tanvir Ahmed (19202103424) </a:t>
            </a:r>
            <a:endParaRPr b="1" sz="2200">
              <a:solidFill>
                <a:srgbClr val="92D050"/>
              </a:solidFill>
              <a:latin typeface="Comic Sans MS"/>
              <a:ea typeface="Comic Sans MS"/>
              <a:cs typeface="Comic Sans MS"/>
              <a:sym typeface="Comic Sans MS"/>
            </a:endParaRPr>
          </a:p>
          <a:p>
            <a:pPr indent="0" lvl="0" marL="0" marR="0" rtl="0" algn="ctr">
              <a:lnSpc>
                <a:spcPct val="100000"/>
              </a:lnSpc>
              <a:spcBef>
                <a:spcPts val="1000"/>
              </a:spcBef>
              <a:spcAft>
                <a:spcPts val="0"/>
              </a:spcAft>
              <a:buClr>
                <a:srgbClr val="000000"/>
              </a:buClr>
              <a:buSzPts val="2200"/>
              <a:buFont typeface="Arial"/>
              <a:buNone/>
            </a:pPr>
            <a:r>
              <a:t/>
            </a:r>
            <a:endParaRPr b="1" sz="2200">
              <a:solidFill>
                <a:srgbClr val="92D050"/>
              </a:solidFill>
              <a:latin typeface="Comic Sans MS"/>
              <a:ea typeface="Comic Sans MS"/>
              <a:cs typeface="Comic Sans MS"/>
              <a:sym typeface="Comic Sans MS"/>
            </a:endParaRPr>
          </a:p>
          <a:p>
            <a:pPr indent="0" lvl="0" marL="0" marR="0" rtl="0" algn="ctr">
              <a:lnSpc>
                <a:spcPct val="100000"/>
              </a:lnSpc>
              <a:spcBef>
                <a:spcPts val="1000"/>
              </a:spcBef>
              <a:spcAft>
                <a:spcPts val="0"/>
              </a:spcAft>
              <a:buClr>
                <a:srgbClr val="000000"/>
              </a:buClr>
              <a:buSzPts val="2200"/>
              <a:buFont typeface="Arial"/>
              <a:buNone/>
            </a:pPr>
            <a:r>
              <a:rPr b="1" lang="en-US" sz="2200">
                <a:solidFill>
                  <a:srgbClr val="92D050"/>
                </a:solidFill>
                <a:latin typeface="Comic Sans MS"/>
                <a:ea typeface="Comic Sans MS"/>
                <a:cs typeface="Comic Sans MS"/>
                <a:sym typeface="Comic Sans MS"/>
              </a:rPr>
              <a:t>Supervised by: Khan Md. Hasib, Assistant Professor</a:t>
            </a:r>
            <a:br>
              <a:rPr b="1" i="0" lang="en-US" sz="2200" u="none" cap="none" strike="noStrike">
                <a:solidFill>
                  <a:srgbClr val="92D050"/>
                </a:solidFill>
                <a:latin typeface="Comic Sans MS"/>
                <a:ea typeface="Comic Sans MS"/>
                <a:cs typeface="Comic Sans MS"/>
                <a:sym typeface="Comic Sans MS"/>
              </a:rPr>
            </a:br>
            <a:r>
              <a:rPr b="0" i="0" lang="en-US" sz="1800" u="none" cap="none" strike="noStrike">
                <a:solidFill>
                  <a:srgbClr val="92D050"/>
                </a:solidFill>
                <a:latin typeface="Comic Sans MS"/>
                <a:ea typeface="Comic Sans MS"/>
                <a:cs typeface="Comic Sans MS"/>
                <a:sym typeface="Comic Sans MS"/>
              </a:rPr>
              <a:t>Department of Computer Science and Engineering(CSE)</a:t>
            </a:r>
            <a:br>
              <a:rPr b="0" i="0" lang="en-US" sz="1800" u="none" cap="none" strike="noStrike">
                <a:solidFill>
                  <a:srgbClr val="92D050"/>
                </a:solidFill>
                <a:latin typeface="Comic Sans MS"/>
                <a:ea typeface="Comic Sans MS"/>
                <a:cs typeface="Comic Sans MS"/>
                <a:sym typeface="Comic Sans MS"/>
              </a:rPr>
            </a:br>
            <a:r>
              <a:rPr b="0" i="0" lang="en-US" sz="1800" u="none" cap="none" strike="noStrike">
                <a:solidFill>
                  <a:srgbClr val="92D050"/>
                </a:solidFill>
                <a:latin typeface="Comic Sans MS"/>
                <a:ea typeface="Comic Sans MS"/>
                <a:cs typeface="Comic Sans MS"/>
                <a:sym typeface="Comic Sans MS"/>
              </a:rPr>
              <a:t> Bangladesh University of Business and Technology(BUBT)</a:t>
            </a:r>
            <a:endParaRPr b="1" i="0" sz="1800" u="none" cap="none" strike="noStrike">
              <a:solidFill>
                <a:srgbClr val="92D050"/>
              </a:solidFill>
              <a:latin typeface="Comic Sans MS"/>
              <a:ea typeface="Comic Sans MS"/>
              <a:cs typeface="Comic Sans MS"/>
              <a:sym typeface="Comic Sans MS"/>
            </a:endParaRPr>
          </a:p>
        </p:txBody>
      </p:sp>
      <p:pic>
        <p:nvPicPr>
          <p:cNvPr id="149" name="Google Shape;149;p1"/>
          <p:cNvPicPr preferRelativeResize="0"/>
          <p:nvPr/>
        </p:nvPicPr>
        <p:blipFill rotWithShape="1">
          <a:blip r:embed="rId3">
            <a:alphaModFix/>
          </a:blip>
          <a:srcRect b="0" l="0" r="0" t="0"/>
          <a:stretch/>
        </p:blipFill>
        <p:spPr>
          <a:xfrm>
            <a:off x="11040125" y="1"/>
            <a:ext cx="1054471" cy="1112475"/>
          </a:xfrm>
          <a:prstGeom prst="rect">
            <a:avLst/>
          </a:prstGeom>
          <a:noFill/>
          <a:ln>
            <a:noFill/>
          </a:ln>
        </p:spPr>
      </p:pic>
    </p:spTree>
  </p:cSld>
  <p:clrMapOvr>
    <a:masterClrMapping/>
  </p:clrMapOvr>
  <p:transition>
    <p:newsfla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grpSp>
        <p:nvGrpSpPr>
          <p:cNvPr id="315" name="Google Shape;315;p14"/>
          <p:cNvGrpSpPr/>
          <p:nvPr/>
        </p:nvGrpSpPr>
        <p:grpSpPr>
          <a:xfrm>
            <a:off x="1264140" y="168685"/>
            <a:ext cx="5423876" cy="1048320"/>
            <a:chOff x="0" y="0"/>
            <a:chExt cx="5423876" cy="1048320"/>
          </a:xfrm>
        </p:grpSpPr>
        <p:sp>
          <p:nvSpPr>
            <p:cNvPr id="316" name="Google Shape;316;p14"/>
            <p:cNvSpPr/>
            <p:nvPr/>
          </p:nvSpPr>
          <p:spPr>
            <a:xfrm>
              <a:off x="0" y="0"/>
              <a:ext cx="5423876" cy="1048320"/>
            </a:xfrm>
            <a:prstGeom prst="roundRect">
              <a:avLst>
                <a:gd fmla="val 16667" name="adj"/>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
            <p:cNvSpPr txBox="1"/>
            <p:nvPr/>
          </p:nvSpPr>
          <p:spPr>
            <a:xfrm>
              <a:off x="51175" y="51175"/>
              <a:ext cx="5321526" cy="945970"/>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chemeClr val="lt1"/>
                  </a:solidFill>
                  <a:latin typeface="Trebuchet MS"/>
                  <a:ea typeface="Trebuchet MS"/>
                  <a:cs typeface="Trebuchet MS"/>
                  <a:sym typeface="Trebuchet MS"/>
                </a:rPr>
                <a:t>Bibliography..</a:t>
              </a:r>
              <a:endParaRPr b="0" i="0" sz="4400" u="none" cap="none" strike="noStrike">
                <a:solidFill>
                  <a:schemeClr val="lt1"/>
                </a:solidFill>
                <a:latin typeface="Trebuchet MS"/>
                <a:ea typeface="Trebuchet MS"/>
                <a:cs typeface="Trebuchet MS"/>
                <a:sym typeface="Trebuchet MS"/>
              </a:endParaRPr>
            </a:p>
          </p:txBody>
        </p:sp>
      </p:grpSp>
      <p:graphicFrame>
        <p:nvGraphicFramePr>
          <p:cNvPr id="318" name="Google Shape;318;p14"/>
          <p:cNvGraphicFramePr/>
          <p:nvPr/>
        </p:nvGraphicFramePr>
        <p:xfrm>
          <a:off x="524934" y="1753922"/>
          <a:ext cx="3000000" cy="3000000"/>
        </p:xfrm>
        <a:graphic>
          <a:graphicData uri="http://schemas.openxmlformats.org/drawingml/2006/table">
            <a:tbl>
              <a:tblPr bandRow="1" firstRow="1">
                <a:noFill/>
                <a:tableStyleId>{B2A7818E-E78F-4D77-840E-4C6D6CB54B97}</a:tableStyleId>
              </a:tblPr>
              <a:tblGrid>
                <a:gridCol w="457275"/>
                <a:gridCol w="8688200"/>
              </a:tblGrid>
              <a:tr h="359400">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00B050"/>
                          </a:solidFill>
                          <a:latin typeface="Times New Roman"/>
                          <a:ea typeface="Times New Roman"/>
                          <a:cs typeface="Times New Roman"/>
                          <a:sym typeface="Times New Roman"/>
                        </a:rPr>
                        <a:t>12.</a:t>
                      </a:r>
                      <a:endParaRPr sz="1100" u="none" cap="none" strike="noStrike">
                        <a:solidFill>
                          <a:srgbClr val="00B050"/>
                        </a:solidFill>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00B050"/>
                          </a:solidFill>
                          <a:latin typeface="Times New Roman"/>
                          <a:ea typeface="Times New Roman"/>
                          <a:cs typeface="Times New Roman"/>
                          <a:sym typeface="Times New Roman"/>
                        </a:rPr>
                        <a:t>. K. Demestichas, N. Peppes, and T. Alexakis, “Survey on security threats in agricultural iot and smart farming,” Sensors, vol. 20, no. 22, p. 6458, 2020</a:t>
                      </a:r>
                      <a:endParaRPr sz="1100" u="none" cap="none" strike="noStrike">
                        <a:solidFill>
                          <a:srgbClr val="00B050"/>
                        </a:solidFill>
                        <a:latin typeface="Times New Roman"/>
                        <a:ea typeface="Times New Roman"/>
                        <a:cs typeface="Times New Roman"/>
                        <a:sym typeface="Times New Roman"/>
                      </a:endParaRPr>
                    </a:p>
                  </a:txBody>
                  <a:tcPr marT="0" marB="0" marR="68575" marL="68575"/>
                </a:tc>
              </a:tr>
              <a:tr h="324925">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C00000"/>
                          </a:solidFill>
                          <a:latin typeface="Times New Roman"/>
                          <a:ea typeface="Times New Roman"/>
                          <a:cs typeface="Times New Roman"/>
                          <a:sym typeface="Times New Roman"/>
                        </a:rPr>
                        <a:t>13.</a:t>
                      </a:r>
                      <a:endParaRPr sz="1100" u="none" cap="none" strike="noStrike">
                        <a:solidFill>
                          <a:srgbClr val="C00000"/>
                        </a:solidFill>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C00000"/>
                          </a:solidFill>
                          <a:latin typeface="Times New Roman"/>
                          <a:ea typeface="Times New Roman"/>
                          <a:cs typeface="Times New Roman"/>
                          <a:sym typeface="Times New Roman"/>
                        </a:rPr>
                        <a:t>A Complete Workflow for Development of Bangla OCR	https://doi.org/10.48550/arXiv.1204.1198</a:t>
                      </a:r>
                      <a:endParaRPr sz="1100" u="none" cap="none" strike="noStrike">
                        <a:solidFill>
                          <a:srgbClr val="C00000"/>
                        </a:solidFill>
                        <a:latin typeface="Times New Roman"/>
                        <a:ea typeface="Times New Roman"/>
                        <a:cs typeface="Times New Roman"/>
                        <a:sym typeface="Times New Roman"/>
                      </a:endParaRPr>
                    </a:p>
                  </a:txBody>
                  <a:tcPr marT="0" marB="0" marR="68575" marL="68575"/>
                </a:tc>
              </a:tr>
              <a:tr h="468175">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755D0C"/>
                          </a:solidFill>
                          <a:latin typeface="Times New Roman"/>
                          <a:ea typeface="Times New Roman"/>
                          <a:cs typeface="Times New Roman"/>
                          <a:sym typeface="Times New Roman"/>
                        </a:rPr>
                        <a:t>14.</a:t>
                      </a:r>
                      <a:endParaRPr sz="1100" u="none" cap="none" strike="noStrike">
                        <a:solidFill>
                          <a:srgbClr val="755D0C"/>
                        </a:solidFill>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755D0C"/>
                          </a:solidFill>
                          <a:latin typeface="Times New Roman"/>
                          <a:ea typeface="Times New Roman"/>
                          <a:cs typeface="Times New Roman"/>
                          <a:sym typeface="Times New Roman"/>
                        </a:rPr>
                        <a:t>.OCR for Printed Bangla Characters Using Neural Network "	10.5815/ijmecs.2020.02.03</a:t>
                      </a:r>
                      <a:endParaRPr sz="1100" u="none" cap="none" strike="noStrike">
                        <a:solidFill>
                          <a:srgbClr val="755D0C"/>
                        </a:solidFill>
                        <a:latin typeface="Times New Roman"/>
                        <a:ea typeface="Times New Roman"/>
                        <a:cs typeface="Times New Roman"/>
                        <a:sym typeface="Times New Roman"/>
                      </a:endParaRPr>
                    </a:p>
                  </a:txBody>
                  <a:tcPr marT="0" marB="0" marR="68575" marL="68575"/>
                </a:tc>
              </a:tr>
              <a:tr h="291475">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0070C0"/>
                          </a:solidFill>
                          <a:latin typeface="Times New Roman"/>
                          <a:ea typeface="Times New Roman"/>
                          <a:cs typeface="Times New Roman"/>
                          <a:sym typeface="Times New Roman"/>
                        </a:rPr>
                        <a:t>15.</a:t>
                      </a:r>
                      <a:endParaRPr sz="1100" u="none" cap="none" strike="noStrike">
                        <a:solidFill>
                          <a:srgbClr val="0070C0"/>
                        </a:solidFill>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Clr>
                          <a:srgbClr val="000000"/>
                        </a:buClr>
                        <a:buSzPts val="1100"/>
                        <a:buFont typeface="Arial"/>
                        <a:buNone/>
                      </a:pPr>
                      <a:r>
                        <a:rPr lang="en-US" sz="1100">
                          <a:solidFill>
                            <a:srgbClr val="0070C0"/>
                          </a:solidFill>
                          <a:latin typeface="Times New Roman"/>
                          <a:ea typeface="Times New Roman"/>
                          <a:cs typeface="Times New Roman"/>
                          <a:sym typeface="Times New Roman"/>
                        </a:rPr>
                        <a:t>"Research Report on Bangla Optical Character Recognition Using Kohonen network "</a:t>
                      </a:r>
                      <a:endParaRPr sz="1100" u="none" cap="none" strike="noStrike">
                        <a:solidFill>
                          <a:srgbClr val="0070C0"/>
                        </a:solidFill>
                        <a:latin typeface="Times New Roman"/>
                        <a:ea typeface="Times New Roman"/>
                        <a:cs typeface="Times New Roman"/>
                        <a:sym typeface="Times New Roman"/>
                      </a:endParaRPr>
                    </a:p>
                  </a:txBody>
                  <a:tcPr marT="0" marB="0" marR="68575" marL="68575"/>
                </a:tc>
              </a:tr>
              <a:tr h="359400">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7030A0"/>
                          </a:solidFill>
                          <a:latin typeface="Times New Roman"/>
                          <a:ea typeface="Times New Roman"/>
                          <a:cs typeface="Times New Roman"/>
                          <a:sym typeface="Times New Roman"/>
                        </a:rPr>
                        <a:t>16.</a:t>
                      </a:r>
                      <a:endParaRPr sz="1100" u="none" cap="none" strike="noStrike">
                        <a:solidFill>
                          <a:srgbClr val="7030A0"/>
                        </a:solidFill>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7030A0"/>
                          </a:solidFill>
                          <a:latin typeface="Times New Roman"/>
                          <a:ea typeface="Times New Roman"/>
                          <a:cs typeface="Times New Roman"/>
                          <a:sym typeface="Times New Roman"/>
                        </a:rPr>
                        <a:t>"Bangali Handwritten Characters Classification Using Deep Convolutional Neural Network"	http://hdl.handle.net/10361/17653</a:t>
                      </a:r>
                      <a:endParaRPr sz="1100" u="none" cap="none" strike="noStrike">
                        <a:solidFill>
                          <a:srgbClr val="7030A0"/>
                        </a:solidFill>
                        <a:latin typeface="Times New Roman"/>
                        <a:ea typeface="Times New Roman"/>
                        <a:cs typeface="Times New Roman"/>
                        <a:sym typeface="Times New Roman"/>
                      </a:endParaRPr>
                    </a:p>
                  </a:txBody>
                  <a:tcPr marT="0" marB="0" marR="68575" marL="68575"/>
                </a:tc>
              </a:tr>
              <a:tr h="359400">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00B050"/>
                          </a:solidFill>
                          <a:latin typeface="Times New Roman"/>
                          <a:ea typeface="Times New Roman"/>
                          <a:cs typeface="Times New Roman"/>
                          <a:sym typeface="Times New Roman"/>
                        </a:rPr>
                        <a:t>17.</a:t>
                      </a:r>
                      <a:endParaRPr sz="1100" u="none" cap="none" strike="noStrike">
                        <a:solidFill>
                          <a:srgbClr val="00B050"/>
                        </a:solidFill>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00B050"/>
                          </a:solidFill>
                          <a:latin typeface="Times New Roman"/>
                          <a:ea typeface="Times New Roman"/>
                          <a:cs typeface="Times New Roman"/>
                          <a:sym typeface="Times New Roman"/>
                        </a:rPr>
                        <a:t>"Bangla Handwritten Character Recognition Using Deep Convolutional Autoencoder Neural Network"	https://doi.org/10.1109/ICAICT51780.2020.9333472</a:t>
                      </a:r>
                      <a:endParaRPr sz="1100" u="none" cap="none" strike="noStrike">
                        <a:solidFill>
                          <a:srgbClr val="00B050"/>
                        </a:solidFill>
                        <a:latin typeface="Times New Roman"/>
                        <a:ea typeface="Times New Roman"/>
                        <a:cs typeface="Times New Roman"/>
                        <a:sym typeface="Times New Roman"/>
                      </a:endParaRPr>
                    </a:p>
                  </a:txBody>
                  <a:tcPr marT="0" marB="0" marR="68575" marL="68575"/>
                </a:tc>
              </a:tr>
              <a:tr h="359400">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C00000"/>
                          </a:solidFill>
                          <a:latin typeface="Times New Roman"/>
                          <a:ea typeface="Times New Roman"/>
                          <a:cs typeface="Times New Roman"/>
                          <a:sym typeface="Times New Roman"/>
                        </a:rPr>
                        <a:t>18.</a:t>
                      </a:r>
                      <a:endParaRPr sz="1100" u="none" cap="none" strike="noStrike">
                        <a:solidFill>
                          <a:srgbClr val="C00000"/>
                        </a:solidFill>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C00000"/>
                          </a:solidFill>
                          <a:latin typeface="Times New Roman"/>
                          <a:ea typeface="Times New Roman"/>
                          <a:cs typeface="Times New Roman"/>
                          <a:sym typeface="Times New Roman"/>
                        </a:rPr>
                        <a:t>"Bangla Handwritten Character Recognition Using Deep Belief Network "	https://doi.org/10.1109/EICT.2014.6777907</a:t>
                      </a:r>
                      <a:endParaRPr sz="1100" u="none" cap="none" strike="noStrike">
                        <a:solidFill>
                          <a:srgbClr val="C00000"/>
                        </a:solidFill>
                        <a:latin typeface="Times New Roman"/>
                        <a:ea typeface="Times New Roman"/>
                        <a:cs typeface="Times New Roman"/>
                        <a:sym typeface="Times New Roman"/>
                      </a:endParaRPr>
                    </a:p>
                  </a:txBody>
                  <a:tcPr marT="0" marB="0" marR="68575" marL="68575"/>
                </a:tc>
              </a:tr>
              <a:tr h="359400">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755D0C"/>
                          </a:solidFill>
                          <a:latin typeface="Times New Roman"/>
                          <a:ea typeface="Times New Roman"/>
                          <a:cs typeface="Times New Roman"/>
                          <a:sym typeface="Times New Roman"/>
                        </a:rPr>
                        <a:t>19.</a:t>
                      </a:r>
                      <a:endParaRPr sz="1100" u="none" cap="none" strike="noStrike">
                        <a:solidFill>
                          <a:srgbClr val="755D0C"/>
                        </a:solidFill>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755D0C"/>
                          </a:solidFill>
                          <a:latin typeface="Times New Roman"/>
                          <a:ea typeface="Times New Roman"/>
                          <a:cs typeface="Times New Roman"/>
                          <a:sym typeface="Times New Roman"/>
                        </a:rPr>
                        <a:t>"Bangla Handwritten Digit Recognitio Using Autoencoder and Deep Convolutional Neural Network"	https://doi.org/10.1109/IWCI.2016.7860340</a:t>
                      </a:r>
                      <a:endParaRPr sz="1100" u="none" cap="none" strike="noStrike">
                        <a:solidFill>
                          <a:srgbClr val="755D0C"/>
                        </a:solidFill>
                        <a:latin typeface="Times New Roman"/>
                        <a:ea typeface="Times New Roman"/>
                        <a:cs typeface="Times New Roman"/>
                        <a:sym typeface="Times New Roman"/>
                      </a:endParaRPr>
                    </a:p>
                  </a:txBody>
                  <a:tcPr marT="0" marB="0" marR="68575" marL="68575"/>
                </a:tc>
              </a:tr>
              <a:tr h="359400">
                <a:tc>
                  <a:txBody>
                    <a:bodyPr/>
                    <a:lstStyle/>
                    <a:p>
                      <a:pPr indent="0" lvl="0" marL="0" marR="0" rtl="0" algn="just">
                        <a:lnSpc>
                          <a:spcPct val="115000"/>
                        </a:lnSpc>
                        <a:spcBef>
                          <a:spcPts val="0"/>
                        </a:spcBef>
                        <a:spcAft>
                          <a:spcPts val="0"/>
                        </a:spcAft>
                        <a:buClr>
                          <a:srgbClr val="000000"/>
                        </a:buClr>
                        <a:buSzPts val="1100"/>
                        <a:buFont typeface="Arial"/>
                        <a:buNone/>
                      </a:pPr>
                      <a:r>
                        <a:rPr lang="en-US" sz="1100" u="none" cap="none" strike="noStrike">
                          <a:solidFill>
                            <a:srgbClr val="0070C0"/>
                          </a:solidFill>
                          <a:latin typeface="Times New Roman"/>
                          <a:ea typeface="Times New Roman"/>
                          <a:cs typeface="Times New Roman"/>
                          <a:sym typeface="Times New Roman"/>
                        </a:rPr>
                        <a:t>20.</a:t>
                      </a:r>
                      <a:endParaRPr sz="1100" u="none" cap="none" strike="noStrike">
                        <a:solidFill>
                          <a:srgbClr val="0070C0"/>
                        </a:solidFill>
                        <a:latin typeface="Times New Roman"/>
                        <a:ea typeface="Times New Roman"/>
                        <a:cs typeface="Times New Roman"/>
                        <a:sym typeface="Times New Roman"/>
                      </a:endParaRPr>
                    </a:p>
                  </a:txBody>
                  <a:tcPr marT="0" marB="0" marR="68575" marL="68575"/>
                </a:tc>
                <a:tc>
                  <a:txBody>
                    <a:bodyPr/>
                    <a:lstStyle/>
                    <a:p>
                      <a:pPr indent="0" lvl="0" marL="0" marR="0" rtl="0" algn="just">
                        <a:lnSpc>
                          <a:spcPct val="115000"/>
                        </a:lnSpc>
                        <a:spcBef>
                          <a:spcPts val="0"/>
                        </a:spcBef>
                        <a:spcAft>
                          <a:spcPts val="0"/>
                        </a:spcAft>
                        <a:buClr>
                          <a:srgbClr val="0070C0"/>
                        </a:buClr>
                        <a:buSzPts val="1100"/>
                        <a:buFont typeface="Times New Roman"/>
                        <a:buNone/>
                      </a:pPr>
                      <a:r>
                        <a:rPr lang="en-US" sz="1100">
                          <a:solidFill>
                            <a:srgbClr val="0070C0"/>
                          </a:solidFill>
                          <a:latin typeface="Times New Roman"/>
                          <a:ea typeface="Times New Roman"/>
                          <a:cs typeface="Times New Roman"/>
                          <a:sym typeface="Times New Roman"/>
                        </a:rPr>
                        <a:t>"Two-Handed Hand Gesture Recognition for Bangla Sign Language using LDA and ANN"	</a:t>
                      </a:r>
                      <a:r>
                        <a:rPr lang="en-US" sz="1100" u="sng">
                          <a:solidFill>
                            <a:schemeClr val="hlink"/>
                          </a:solidFill>
                          <a:latin typeface="Times New Roman"/>
                          <a:ea typeface="Times New Roman"/>
                          <a:cs typeface="Times New Roman"/>
                          <a:sym typeface="Times New Roman"/>
                          <a:hlinkClick r:id="rId3"/>
                        </a:rPr>
                        <a:t>https://doi.org/10.1109/SKIMA.2014.7083527</a:t>
                      </a:r>
                      <a:endParaRPr sz="1100">
                        <a:solidFill>
                          <a:srgbClr val="0070C0"/>
                        </a:solidFill>
                        <a:latin typeface="Times New Roman"/>
                        <a:ea typeface="Times New Roman"/>
                        <a:cs typeface="Times New Roman"/>
                        <a:sym typeface="Times New Roman"/>
                      </a:endParaRPr>
                    </a:p>
                  </a:txBody>
                  <a:tcPr marT="0" marB="0" marR="68575" marL="68575"/>
                </a:tc>
              </a:tr>
              <a:tr h="359400">
                <a:tc>
                  <a:txBody>
                    <a:bodyPr/>
                    <a:lstStyle/>
                    <a:p>
                      <a:pPr indent="0" lvl="0" marL="0" marR="0" rtl="0" algn="just">
                        <a:lnSpc>
                          <a:spcPct val="100000"/>
                        </a:lnSpc>
                        <a:spcBef>
                          <a:spcPts val="0"/>
                        </a:spcBef>
                        <a:spcAft>
                          <a:spcPts val="0"/>
                        </a:spcAft>
                        <a:buClr>
                          <a:srgbClr val="000000"/>
                        </a:buClr>
                        <a:buSzPts val="1100"/>
                        <a:buFont typeface="Arial"/>
                        <a:buNone/>
                      </a:pPr>
                      <a:r>
                        <a:t/>
                      </a:r>
                      <a:endParaRPr sz="1100" u="none" cap="none" strike="noStrike">
                        <a:solidFill>
                          <a:srgbClr val="755D0C"/>
                        </a:solidFill>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t/>
                      </a:r>
                      <a:endParaRPr sz="1100" u="none" cap="none" strike="noStrike">
                        <a:solidFill>
                          <a:srgbClr val="755D0C"/>
                        </a:solidFill>
                        <a:latin typeface="Times New Roman"/>
                        <a:ea typeface="Times New Roman"/>
                        <a:cs typeface="Times New Roman"/>
                        <a:sym typeface="Times New Roman"/>
                      </a:endParaRPr>
                    </a:p>
                  </a:txBody>
                  <a:tcPr marT="0" marB="0" marR="68575" marL="68575"/>
                </a:tc>
              </a:tr>
            </a:tbl>
          </a:graphicData>
        </a:graphic>
      </p:graphicFrame>
      <p:sp>
        <p:nvSpPr>
          <p:cNvPr id="319" name="Google Shape;319;p14"/>
          <p:cNvSpPr txBox="1"/>
          <p:nvPr>
            <p:ph idx="12" type="sldNum"/>
          </p:nvPr>
        </p:nvSpPr>
        <p:spPr>
          <a:xfrm>
            <a:off x="8215518" y="604136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sz="1000"/>
              <a:t>‹#›</a:t>
            </a:fld>
            <a:endParaRPr/>
          </a:p>
        </p:txBody>
      </p:sp>
      <p:pic>
        <p:nvPicPr>
          <p:cNvPr id="320" name="Google Shape;320;p14"/>
          <p:cNvPicPr preferRelativeResize="0"/>
          <p:nvPr/>
        </p:nvPicPr>
        <p:blipFill rotWithShape="1">
          <a:blip r:embed="rId4">
            <a:alphaModFix/>
          </a:blip>
          <a:srcRect b="0" l="0" r="0" t="0"/>
          <a:stretch/>
        </p:blipFill>
        <p:spPr>
          <a:xfrm>
            <a:off x="10991859" y="4"/>
            <a:ext cx="1200150" cy="12661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23" presetSubtype="16">
                                  <p:stCondLst>
                                    <p:cond delay="0"/>
                                  </p:stCondLst>
                                  <p:childTnLst>
                                    <p:set>
                                      <p:cBhvr>
                                        <p:cTn dur="1" fill="hold">
                                          <p:stCondLst>
                                            <p:cond delay="0"/>
                                          </p:stCondLst>
                                        </p:cTn>
                                        <p:tgtEl>
                                          <p:spTgt spid="319"/>
                                        </p:tgtEl>
                                        <p:attrNameLst>
                                          <p:attrName>style.visibility</p:attrName>
                                        </p:attrNameLst>
                                      </p:cBhvr>
                                      <p:to>
                                        <p:strVal val="visible"/>
                                      </p:to>
                                    </p:set>
                                    <p:anim calcmode="lin" valueType="num">
                                      <p:cBhvr additive="base">
                                        <p:cTn dur="500"/>
                                        <p:tgtEl>
                                          <p:spTgt spid="319"/>
                                        </p:tgtEl>
                                        <p:attrNameLst>
                                          <p:attrName>ppt_w</p:attrName>
                                        </p:attrNameLst>
                                      </p:cBhvr>
                                      <p:tavLst>
                                        <p:tav fmla="" tm="0">
                                          <p:val>
                                            <p:strVal val="0"/>
                                          </p:val>
                                        </p:tav>
                                        <p:tav fmla="" tm="100000">
                                          <p:val>
                                            <p:strVal val="#ppt_w"/>
                                          </p:val>
                                        </p:tav>
                                      </p:tavLst>
                                    </p:anim>
                                    <p:anim calcmode="lin" valueType="num">
                                      <p:cBhvr additive="base">
                                        <p:cTn dur="500"/>
                                        <p:tgtEl>
                                          <p:spTgt spid="31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grpSp>
        <p:nvGrpSpPr>
          <p:cNvPr id="325" name="Google Shape;325;p15"/>
          <p:cNvGrpSpPr/>
          <p:nvPr/>
        </p:nvGrpSpPr>
        <p:grpSpPr>
          <a:xfrm>
            <a:off x="2296971" y="1027747"/>
            <a:ext cx="7060309" cy="4680103"/>
            <a:chOff x="2471" y="0"/>
            <a:chExt cx="4931417" cy="3521257"/>
          </a:xfrm>
        </p:grpSpPr>
        <p:sp>
          <p:nvSpPr>
            <p:cNvPr id="326" name="Google Shape;326;p15"/>
            <p:cNvSpPr/>
            <p:nvPr/>
          </p:nvSpPr>
          <p:spPr>
            <a:xfrm rot="-5400000">
              <a:off x="-569864" y="572335"/>
              <a:ext cx="3521257" cy="2376586"/>
            </a:xfrm>
            <a:prstGeom prst="flowChartManualOperation">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5"/>
            <p:cNvSpPr txBox="1"/>
            <p:nvPr/>
          </p:nvSpPr>
          <p:spPr>
            <a:xfrm>
              <a:off x="2472" y="704250"/>
              <a:ext cx="2376586" cy="2112755"/>
            </a:xfrm>
            <a:prstGeom prst="rect">
              <a:avLst/>
            </a:prstGeom>
            <a:noFill/>
            <a:ln>
              <a:noFill/>
            </a:ln>
          </p:spPr>
          <p:txBody>
            <a:bodyPr anchorCtr="0" anchor="ctr" bIns="0" lIns="203200" spcFirstLastPara="1" rIns="205875" wrap="square" tIns="0">
              <a:no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Trebuchet MS"/>
                  <a:ea typeface="Trebuchet MS"/>
                  <a:cs typeface="Trebuchet MS"/>
                  <a:sym typeface="Trebuchet MS"/>
                </a:rPr>
                <a:t>Thank You</a:t>
              </a:r>
              <a:endParaRPr b="0" i="0" sz="3200" u="none" cap="none" strike="noStrike">
                <a:solidFill>
                  <a:schemeClr val="lt1"/>
                </a:solidFill>
                <a:latin typeface="Trebuchet MS"/>
                <a:ea typeface="Trebuchet MS"/>
                <a:cs typeface="Trebuchet MS"/>
                <a:sym typeface="Trebuchet MS"/>
              </a:endParaRPr>
            </a:p>
          </p:txBody>
        </p:sp>
        <p:sp>
          <p:nvSpPr>
            <p:cNvPr id="328" name="Google Shape;328;p15"/>
            <p:cNvSpPr/>
            <p:nvPr/>
          </p:nvSpPr>
          <p:spPr>
            <a:xfrm rot="-5400000">
              <a:off x="1984966" y="572335"/>
              <a:ext cx="3521257" cy="2376586"/>
            </a:xfrm>
            <a:prstGeom prst="flowChartManualOperation">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5"/>
            <p:cNvSpPr txBox="1"/>
            <p:nvPr/>
          </p:nvSpPr>
          <p:spPr>
            <a:xfrm>
              <a:off x="2557302" y="704250"/>
              <a:ext cx="2376586" cy="2112755"/>
            </a:xfrm>
            <a:prstGeom prst="rect">
              <a:avLst/>
            </a:prstGeom>
            <a:noFill/>
            <a:ln>
              <a:noFill/>
            </a:ln>
          </p:spPr>
          <p:txBody>
            <a:bodyPr anchorCtr="0" anchor="ctr" bIns="0" lIns="203200" spcFirstLastPara="1" rIns="205875" wrap="square" tIns="0">
              <a:no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Trebuchet MS"/>
                  <a:ea typeface="Trebuchet MS"/>
                  <a:cs typeface="Trebuchet MS"/>
                  <a:sym typeface="Trebuchet MS"/>
                </a:rPr>
                <a:t>Any Questions?</a:t>
              </a:r>
              <a:endParaRPr b="0" i="0" sz="3200" u="none" cap="none" strike="noStrike">
                <a:solidFill>
                  <a:schemeClr val="lt1"/>
                </a:solidFill>
                <a:latin typeface="Trebuchet MS"/>
                <a:ea typeface="Trebuchet MS"/>
                <a:cs typeface="Trebuchet MS"/>
                <a:sym typeface="Trebuchet MS"/>
              </a:endParaRPr>
            </a:p>
          </p:txBody>
        </p:sp>
      </p:grpSp>
      <p:pic>
        <p:nvPicPr>
          <p:cNvPr id="330" name="Google Shape;330;p15"/>
          <p:cNvPicPr preferRelativeResize="0"/>
          <p:nvPr/>
        </p:nvPicPr>
        <p:blipFill rotWithShape="1">
          <a:blip r:embed="rId3">
            <a:alphaModFix/>
          </a:blip>
          <a:srcRect b="0" l="0" r="0" t="0"/>
          <a:stretch/>
        </p:blipFill>
        <p:spPr>
          <a:xfrm>
            <a:off x="10991859" y="4"/>
            <a:ext cx="1200150" cy="12661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idx="12" type="sldNum"/>
          </p:nvPr>
        </p:nvSpPr>
        <p:spPr>
          <a:xfrm>
            <a:off x="8291718" y="6041362"/>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sz="1000"/>
              <a:t>‹#›</a:t>
            </a:fld>
            <a:endParaRPr sz="1000"/>
          </a:p>
        </p:txBody>
      </p:sp>
      <p:grpSp>
        <p:nvGrpSpPr>
          <p:cNvPr id="155" name="Google Shape;155;p2"/>
          <p:cNvGrpSpPr/>
          <p:nvPr/>
        </p:nvGrpSpPr>
        <p:grpSpPr>
          <a:xfrm>
            <a:off x="1469840" y="257635"/>
            <a:ext cx="5423876" cy="982799"/>
            <a:chOff x="0" y="0"/>
            <a:chExt cx="5423876" cy="982799"/>
          </a:xfrm>
        </p:grpSpPr>
        <p:sp>
          <p:nvSpPr>
            <p:cNvPr id="156" name="Google Shape;156;p2"/>
            <p:cNvSpPr/>
            <p:nvPr/>
          </p:nvSpPr>
          <p:spPr>
            <a:xfrm>
              <a:off x="0" y="0"/>
              <a:ext cx="5423876" cy="982799"/>
            </a:xfrm>
            <a:prstGeom prst="roundRect">
              <a:avLst>
                <a:gd fmla="val 16667" name="adj"/>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txBox="1"/>
            <p:nvPr/>
          </p:nvSpPr>
          <p:spPr>
            <a:xfrm>
              <a:off x="47976" y="47976"/>
              <a:ext cx="5327924" cy="886847"/>
            </a:xfrm>
            <a:prstGeom prst="rect">
              <a:avLst/>
            </a:prstGeom>
            <a:noFill/>
            <a:ln>
              <a:noFill/>
            </a:ln>
          </p:spPr>
          <p:txBody>
            <a:bodyPr anchorCtr="0" anchor="ctr" bIns="160000" lIns="160000" spcFirstLastPara="1" rIns="160000" wrap="square" tIns="160000">
              <a:noAutofit/>
            </a:bodyPr>
            <a:lstStyle/>
            <a:p>
              <a:pPr indent="0" lvl="0" marL="0" marR="0" rtl="0" algn="ctr">
                <a:lnSpc>
                  <a:spcPct val="90000"/>
                </a:lnSpc>
                <a:spcBef>
                  <a:spcPts val="0"/>
                </a:spcBef>
                <a:spcAft>
                  <a:spcPts val="0"/>
                </a:spcAft>
                <a:buClr>
                  <a:srgbClr val="000000"/>
                </a:buClr>
                <a:buSzPts val="4200"/>
                <a:buFont typeface="Arial"/>
                <a:buNone/>
              </a:pPr>
              <a:r>
                <a:rPr b="0" i="0" lang="en-US" sz="4200" u="none" cap="none" strike="noStrike">
                  <a:solidFill>
                    <a:schemeClr val="lt1"/>
                  </a:solidFill>
                  <a:latin typeface="Trebuchet MS"/>
                  <a:ea typeface="Trebuchet MS"/>
                  <a:cs typeface="Trebuchet MS"/>
                  <a:sym typeface="Trebuchet MS"/>
                </a:rPr>
                <a:t>Presentation Outline</a:t>
              </a:r>
              <a:endParaRPr b="0" i="0" sz="4200" u="none" cap="none" strike="noStrike">
                <a:solidFill>
                  <a:schemeClr val="lt1"/>
                </a:solidFill>
                <a:latin typeface="Trebuchet MS"/>
                <a:ea typeface="Trebuchet MS"/>
                <a:cs typeface="Trebuchet MS"/>
                <a:sym typeface="Trebuchet MS"/>
              </a:endParaRPr>
            </a:p>
          </p:txBody>
        </p:sp>
      </p:grpSp>
      <p:sp>
        <p:nvSpPr>
          <p:cNvPr id="158" name="Google Shape;158;p2">
            <a:hlinkClick action="ppaction://hlinksldjump" r:id="rId3"/>
          </p:cNvPr>
          <p:cNvSpPr/>
          <p:nvPr/>
        </p:nvSpPr>
        <p:spPr>
          <a:xfrm>
            <a:off x="865527" y="1773629"/>
            <a:ext cx="2487273" cy="597876"/>
          </a:xfrm>
          <a:prstGeom prst="round2DiagRect">
            <a:avLst>
              <a:gd fmla="val 16667" name="adj1"/>
              <a:gd fmla="val 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Introduction</a:t>
            </a:r>
            <a:endParaRPr b="0" i="0" sz="1800" u="none" cap="none" strike="noStrike">
              <a:solidFill>
                <a:schemeClr val="lt1"/>
              </a:solidFill>
              <a:latin typeface="Trebuchet MS"/>
              <a:ea typeface="Trebuchet MS"/>
              <a:cs typeface="Trebuchet MS"/>
              <a:sym typeface="Trebuchet MS"/>
            </a:endParaRPr>
          </a:p>
        </p:txBody>
      </p:sp>
      <p:sp>
        <p:nvSpPr>
          <p:cNvPr id="159" name="Google Shape;159;p2">
            <a:hlinkClick action="ppaction://hlinksldjump" r:id="rId4"/>
          </p:cNvPr>
          <p:cNvSpPr/>
          <p:nvPr/>
        </p:nvSpPr>
        <p:spPr>
          <a:xfrm>
            <a:off x="865527" y="2511782"/>
            <a:ext cx="2437226" cy="597876"/>
          </a:xfrm>
          <a:prstGeom prst="round2DiagRect">
            <a:avLst>
              <a:gd fmla="val 16667" name="adj1"/>
              <a:gd fmla="val 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Problem Stat.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60" name="Google Shape;160;p2">
            <a:hlinkClick action="ppaction://hlinksldjump" r:id="rId5"/>
          </p:cNvPr>
          <p:cNvSpPr/>
          <p:nvPr/>
        </p:nvSpPr>
        <p:spPr>
          <a:xfrm>
            <a:off x="865527" y="3255793"/>
            <a:ext cx="2487273" cy="597876"/>
          </a:xfrm>
          <a:prstGeom prst="round2DiagRect">
            <a:avLst>
              <a:gd fmla="val 16667" name="adj1"/>
              <a:gd fmla="val 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Contribution</a:t>
            </a:r>
            <a:endParaRPr b="0" i="0" sz="1400" u="none" cap="none" strike="noStrike">
              <a:solidFill>
                <a:srgbClr val="000000"/>
              </a:solidFill>
              <a:latin typeface="Arial"/>
              <a:ea typeface="Arial"/>
              <a:cs typeface="Arial"/>
              <a:sym typeface="Arial"/>
            </a:endParaRPr>
          </a:p>
        </p:txBody>
      </p:sp>
      <p:sp>
        <p:nvSpPr>
          <p:cNvPr id="161" name="Google Shape;161;p2">
            <a:hlinkClick action="ppaction://hlinksldjump" r:id="rId6"/>
          </p:cNvPr>
          <p:cNvSpPr/>
          <p:nvPr/>
        </p:nvSpPr>
        <p:spPr>
          <a:xfrm>
            <a:off x="865527" y="3988484"/>
            <a:ext cx="2437226" cy="597876"/>
          </a:xfrm>
          <a:prstGeom prst="round2DiagRect">
            <a:avLst>
              <a:gd fmla="val 16667" name="adj1"/>
              <a:gd fmla="val 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Background &amp; Related Work</a:t>
            </a:r>
            <a:endParaRPr b="0" i="0" sz="1400" u="none" cap="none" strike="noStrike">
              <a:solidFill>
                <a:srgbClr val="000000"/>
              </a:solidFill>
              <a:latin typeface="Arial"/>
              <a:ea typeface="Arial"/>
              <a:cs typeface="Arial"/>
              <a:sym typeface="Arial"/>
            </a:endParaRPr>
          </a:p>
        </p:txBody>
      </p:sp>
      <p:sp>
        <p:nvSpPr>
          <p:cNvPr id="162" name="Google Shape;162;p2">
            <a:hlinkClick action="ppaction://hlinksldjump" r:id="rId7"/>
          </p:cNvPr>
          <p:cNvSpPr/>
          <p:nvPr/>
        </p:nvSpPr>
        <p:spPr>
          <a:xfrm>
            <a:off x="4534940" y="1847792"/>
            <a:ext cx="2437200" cy="688800"/>
          </a:xfrm>
          <a:prstGeom prst="round2DiagRect">
            <a:avLst>
              <a:gd fmla="val 16667" name="adj1"/>
              <a:gd fmla="val 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Proposed Methodology</a:t>
            </a:r>
            <a:endParaRPr b="0" i="0" sz="1800" u="none" cap="none" strike="noStrike">
              <a:solidFill>
                <a:schemeClr val="lt1"/>
              </a:solidFill>
              <a:latin typeface="Trebuchet MS"/>
              <a:ea typeface="Trebuchet MS"/>
              <a:cs typeface="Trebuchet MS"/>
              <a:sym typeface="Trebuchet MS"/>
            </a:endParaRPr>
          </a:p>
        </p:txBody>
      </p:sp>
      <p:sp>
        <p:nvSpPr>
          <p:cNvPr id="163" name="Google Shape;163;p2">
            <a:hlinkClick action="ppaction://hlinksldjump" r:id="rId8"/>
          </p:cNvPr>
          <p:cNvSpPr/>
          <p:nvPr/>
        </p:nvSpPr>
        <p:spPr>
          <a:xfrm>
            <a:off x="4363100" y="2916786"/>
            <a:ext cx="2844000" cy="597900"/>
          </a:xfrm>
          <a:prstGeom prst="round2DiagRect">
            <a:avLst>
              <a:gd fmla="val 16667" name="adj1"/>
              <a:gd fmla="val 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lt1"/>
                </a:solidFill>
                <a:latin typeface="Trebuchet MS"/>
                <a:ea typeface="Trebuchet MS"/>
                <a:cs typeface="Trebuchet MS"/>
                <a:sym typeface="Trebuchet MS"/>
              </a:rPr>
              <a:t>Conclusions</a:t>
            </a:r>
            <a:endParaRPr b="0" i="0" sz="1800" u="none" cap="none" strike="noStrike">
              <a:solidFill>
                <a:schemeClr val="lt1"/>
              </a:solidFill>
              <a:latin typeface="Trebuchet MS"/>
              <a:ea typeface="Trebuchet MS"/>
              <a:cs typeface="Trebuchet MS"/>
              <a:sym typeface="Trebuchet MS"/>
            </a:endParaRPr>
          </a:p>
        </p:txBody>
      </p:sp>
      <p:sp>
        <p:nvSpPr>
          <p:cNvPr id="164" name="Google Shape;164;p2">
            <a:hlinkClick action="ppaction://hlinksldjump" r:id="rId9"/>
          </p:cNvPr>
          <p:cNvSpPr/>
          <p:nvPr/>
        </p:nvSpPr>
        <p:spPr>
          <a:xfrm>
            <a:off x="4420579" y="3775723"/>
            <a:ext cx="2807700" cy="597900"/>
          </a:xfrm>
          <a:prstGeom prst="round2DiagRect">
            <a:avLst>
              <a:gd fmla="val 16667" name="adj1"/>
              <a:gd fmla="val 0" name="adj2"/>
            </a:avLst>
          </a:prstGeom>
          <a:solidFill>
            <a:schemeClr val="accent1"/>
          </a:solidFill>
          <a:ln cap="rnd" cmpd="sng" w="19050">
            <a:solidFill>
              <a:srgbClr val="698D1B"/>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800"/>
              <a:buFont typeface="Arial"/>
              <a:buNone/>
            </a:pPr>
            <a:r>
              <a:rPr lang="en-US" sz="1800">
                <a:solidFill>
                  <a:schemeClr val="lt1"/>
                </a:solidFill>
                <a:latin typeface="Trebuchet MS"/>
                <a:ea typeface="Trebuchet MS"/>
                <a:cs typeface="Trebuchet MS"/>
                <a:sym typeface="Trebuchet MS"/>
              </a:rPr>
              <a:t>Bibliography </a:t>
            </a:r>
            <a:endParaRPr sz="1800">
              <a:solidFill>
                <a:schemeClr val="lt1"/>
              </a:solidFill>
              <a:latin typeface="Trebuchet MS"/>
              <a:ea typeface="Trebuchet MS"/>
              <a:cs typeface="Trebuchet MS"/>
              <a:sym typeface="Trebuchet MS"/>
            </a:endParaRPr>
          </a:p>
        </p:txBody>
      </p:sp>
      <p:sp>
        <p:nvSpPr>
          <p:cNvPr id="165" name="Google Shape;165;p2"/>
          <p:cNvSpPr/>
          <p:nvPr/>
        </p:nvSpPr>
        <p:spPr>
          <a:xfrm>
            <a:off x="2940145" y="1592320"/>
            <a:ext cx="362608" cy="567559"/>
          </a:xfrm>
          <a:prstGeom prst="ellipse">
            <a:avLst/>
          </a:prstGeom>
          <a:gradFill>
            <a:gsLst>
              <a:gs pos="0">
                <a:srgbClr val="95C543"/>
              </a:gs>
              <a:gs pos="78000">
                <a:srgbClr val="83B021"/>
              </a:gs>
              <a:gs pos="100000">
                <a:srgbClr val="83B021"/>
              </a:gs>
            </a:gsLst>
            <a:lin ang="5400000" scaled="0"/>
          </a:gradFill>
          <a:ln cap="rnd" cmpd="sng" w="12700">
            <a:solidFill>
              <a:schemeClr val="accent1"/>
            </a:solidFill>
            <a:prstDash val="solid"/>
            <a:round/>
            <a:headEnd len="sm" w="sm" type="none"/>
            <a:tailEnd len="sm" w="sm" type="none"/>
          </a:ln>
          <a:effectLst>
            <a:outerShdw blurRad="38100" rotWithShape="0" dir="5400000" dist="25400">
              <a:srgbClr val="000000">
                <a:alpha val="34509"/>
              </a:srgbClr>
            </a:outerShdw>
          </a:effectLst>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chemeClr val="lt1"/>
              </a:buClr>
              <a:buSzPts val="2800"/>
              <a:buFont typeface="Times New Roman"/>
              <a:buNone/>
            </a:pPr>
            <a:r>
              <a:rPr b="1" i="0" lang="en-US" sz="2800" u="none" cap="none" strike="noStrike">
                <a:solidFill>
                  <a:schemeClr val="lt1"/>
                </a:solidFill>
                <a:latin typeface="Times New Roman"/>
                <a:ea typeface="Times New Roman"/>
                <a:cs typeface="Times New Roman"/>
                <a:sym typeface="Times New Roman"/>
              </a:rPr>
              <a:t>1</a:t>
            </a:r>
            <a:endParaRPr b="0" i="0" sz="6000" u="none" cap="none" strike="noStrike">
              <a:solidFill>
                <a:schemeClr val="lt1"/>
              </a:solidFill>
              <a:latin typeface="Arial"/>
              <a:ea typeface="Arial"/>
              <a:cs typeface="Arial"/>
              <a:sym typeface="Arial"/>
            </a:endParaRPr>
          </a:p>
        </p:txBody>
      </p:sp>
      <p:sp>
        <p:nvSpPr>
          <p:cNvPr id="166" name="Google Shape;166;p2"/>
          <p:cNvSpPr/>
          <p:nvPr/>
        </p:nvSpPr>
        <p:spPr>
          <a:xfrm>
            <a:off x="609599" y="2422636"/>
            <a:ext cx="362608" cy="567559"/>
          </a:xfrm>
          <a:prstGeom prst="ellipse">
            <a:avLst/>
          </a:prstGeom>
          <a:gradFill>
            <a:gsLst>
              <a:gs pos="0">
                <a:srgbClr val="95C543"/>
              </a:gs>
              <a:gs pos="78000">
                <a:srgbClr val="83B021"/>
              </a:gs>
              <a:gs pos="100000">
                <a:srgbClr val="83B021"/>
              </a:gs>
            </a:gsLst>
            <a:lin ang="5400000" scaled="0"/>
          </a:gradFill>
          <a:ln cap="rnd" cmpd="sng" w="12700">
            <a:solidFill>
              <a:schemeClr val="accent1"/>
            </a:solidFill>
            <a:prstDash val="solid"/>
            <a:round/>
            <a:headEnd len="sm" w="sm" type="none"/>
            <a:tailEnd len="sm" w="sm" type="none"/>
          </a:ln>
          <a:effectLst>
            <a:outerShdw blurRad="38100" rotWithShape="0" dir="5400000" dist="25400">
              <a:srgbClr val="000000">
                <a:alpha val="34509"/>
              </a:srgbClr>
            </a:outerShdw>
          </a:effectLst>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chemeClr val="lt1"/>
              </a:buClr>
              <a:buSzPts val="2800"/>
              <a:buFont typeface="Times New Roman"/>
              <a:buNone/>
            </a:pPr>
            <a:r>
              <a:rPr b="1" i="0" lang="en-US" sz="2800" u="none" cap="none" strike="noStrike">
                <a:solidFill>
                  <a:schemeClr val="lt1"/>
                </a:solidFill>
                <a:latin typeface="Times New Roman"/>
                <a:ea typeface="Times New Roman"/>
                <a:cs typeface="Times New Roman"/>
                <a:sym typeface="Times New Roman"/>
              </a:rPr>
              <a:t>2</a:t>
            </a:r>
            <a:endParaRPr b="0" i="0" sz="6000" u="none" cap="none" strike="noStrike">
              <a:solidFill>
                <a:schemeClr val="lt1"/>
              </a:solidFill>
              <a:latin typeface="Arial"/>
              <a:ea typeface="Arial"/>
              <a:cs typeface="Arial"/>
              <a:sym typeface="Arial"/>
            </a:endParaRPr>
          </a:p>
        </p:txBody>
      </p:sp>
      <p:sp>
        <p:nvSpPr>
          <p:cNvPr id="167" name="Google Shape;167;p2"/>
          <p:cNvSpPr/>
          <p:nvPr/>
        </p:nvSpPr>
        <p:spPr>
          <a:xfrm>
            <a:off x="3121449" y="3394131"/>
            <a:ext cx="362608" cy="375833"/>
          </a:xfrm>
          <a:prstGeom prst="ellipse">
            <a:avLst/>
          </a:prstGeom>
          <a:gradFill>
            <a:gsLst>
              <a:gs pos="0">
                <a:srgbClr val="95C543"/>
              </a:gs>
              <a:gs pos="78000">
                <a:srgbClr val="83B021"/>
              </a:gs>
              <a:gs pos="100000">
                <a:srgbClr val="83B021"/>
              </a:gs>
            </a:gsLst>
            <a:lin ang="5400000" scaled="0"/>
          </a:gradFill>
          <a:ln cap="rnd" cmpd="sng" w="12700">
            <a:solidFill>
              <a:schemeClr val="accent1"/>
            </a:solidFill>
            <a:prstDash val="solid"/>
            <a:round/>
            <a:headEnd len="sm" w="sm" type="none"/>
            <a:tailEnd len="sm" w="sm" type="none"/>
          </a:ln>
          <a:effectLst>
            <a:outerShdw blurRad="38100" rotWithShape="0" dir="5400000" dist="25400">
              <a:srgbClr val="000000">
                <a:alpha val="34509"/>
              </a:srgbClr>
            </a:outerShdw>
          </a:effectLst>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chemeClr val="lt1"/>
              </a:buClr>
              <a:buSzPts val="2800"/>
              <a:buFont typeface="Times New Roman"/>
              <a:buNone/>
            </a:pPr>
            <a:r>
              <a:rPr b="1" i="0" lang="en-US" sz="2800" u="none" cap="none" strike="noStrike">
                <a:solidFill>
                  <a:schemeClr val="lt1"/>
                </a:solidFill>
                <a:latin typeface="Times New Roman"/>
                <a:ea typeface="Times New Roman"/>
                <a:cs typeface="Times New Roman"/>
                <a:sym typeface="Times New Roman"/>
              </a:rPr>
              <a:t>3</a:t>
            </a:r>
            <a:endParaRPr b="0" i="0" sz="6000" u="none" cap="none" strike="noStrike">
              <a:solidFill>
                <a:schemeClr val="lt1"/>
              </a:solidFill>
              <a:latin typeface="Arial"/>
              <a:ea typeface="Arial"/>
              <a:cs typeface="Arial"/>
              <a:sym typeface="Arial"/>
            </a:endParaRPr>
          </a:p>
        </p:txBody>
      </p:sp>
      <p:sp>
        <p:nvSpPr>
          <p:cNvPr id="168" name="Google Shape;168;p2"/>
          <p:cNvSpPr/>
          <p:nvPr/>
        </p:nvSpPr>
        <p:spPr>
          <a:xfrm>
            <a:off x="604346" y="3899337"/>
            <a:ext cx="362608" cy="567559"/>
          </a:xfrm>
          <a:prstGeom prst="ellipse">
            <a:avLst/>
          </a:prstGeom>
          <a:gradFill>
            <a:gsLst>
              <a:gs pos="0">
                <a:srgbClr val="95C543"/>
              </a:gs>
              <a:gs pos="78000">
                <a:srgbClr val="83B021"/>
              </a:gs>
              <a:gs pos="100000">
                <a:srgbClr val="83B021"/>
              </a:gs>
            </a:gsLst>
            <a:lin ang="5400000" scaled="0"/>
          </a:gradFill>
          <a:ln cap="rnd" cmpd="sng" w="12700">
            <a:solidFill>
              <a:schemeClr val="accent1"/>
            </a:solidFill>
            <a:prstDash val="solid"/>
            <a:round/>
            <a:headEnd len="sm" w="sm" type="none"/>
            <a:tailEnd len="sm" w="sm" type="none"/>
          </a:ln>
          <a:effectLst>
            <a:outerShdw blurRad="38100" rotWithShape="0" dir="5400000" dist="25400">
              <a:srgbClr val="000000">
                <a:alpha val="34509"/>
              </a:srgbClr>
            </a:outerShdw>
          </a:effectLst>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chemeClr val="lt1"/>
              </a:buClr>
              <a:buSzPts val="2800"/>
              <a:buFont typeface="Times New Roman"/>
              <a:buNone/>
            </a:pPr>
            <a:r>
              <a:rPr b="1" i="0" lang="en-US" sz="2800" u="none" cap="none" strike="noStrike">
                <a:solidFill>
                  <a:schemeClr val="lt1"/>
                </a:solidFill>
                <a:latin typeface="Times New Roman"/>
                <a:ea typeface="Times New Roman"/>
                <a:cs typeface="Times New Roman"/>
                <a:sym typeface="Times New Roman"/>
              </a:rPr>
              <a:t>4</a:t>
            </a:r>
            <a:endParaRPr b="0" i="0" sz="6000" u="none" cap="none" strike="noStrike">
              <a:solidFill>
                <a:schemeClr val="lt1"/>
              </a:solidFill>
              <a:latin typeface="Arial"/>
              <a:ea typeface="Arial"/>
              <a:cs typeface="Arial"/>
              <a:sym typeface="Arial"/>
            </a:endParaRPr>
          </a:p>
        </p:txBody>
      </p:sp>
      <p:sp>
        <p:nvSpPr>
          <p:cNvPr id="169" name="Google Shape;169;p2"/>
          <p:cNvSpPr/>
          <p:nvPr/>
        </p:nvSpPr>
        <p:spPr>
          <a:xfrm>
            <a:off x="6840909" y="1813422"/>
            <a:ext cx="362700" cy="567600"/>
          </a:xfrm>
          <a:prstGeom prst="ellipse">
            <a:avLst/>
          </a:prstGeom>
          <a:gradFill>
            <a:gsLst>
              <a:gs pos="0">
                <a:srgbClr val="95C543"/>
              </a:gs>
              <a:gs pos="78000">
                <a:srgbClr val="83B021"/>
              </a:gs>
              <a:gs pos="100000">
                <a:srgbClr val="83B021"/>
              </a:gs>
            </a:gsLst>
            <a:lin ang="5400000" scaled="0"/>
          </a:gradFill>
          <a:ln cap="rnd" cmpd="sng" w="12700">
            <a:solidFill>
              <a:schemeClr val="accent1"/>
            </a:solidFill>
            <a:prstDash val="solid"/>
            <a:round/>
            <a:headEnd len="sm" w="sm" type="none"/>
            <a:tailEnd len="sm" w="sm" type="none"/>
          </a:ln>
          <a:effectLst>
            <a:outerShdw blurRad="38100" rotWithShape="0" dir="5400000" dist="25400">
              <a:srgbClr val="000000">
                <a:alpha val="34509"/>
              </a:srgbClr>
            </a:outerShdw>
          </a:effectLst>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chemeClr val="lt1"/>
              </a:buClr>
              <a:buSzPts val="2800"/>
              <a:buFont typeface="Times New Roman"/>
              <a:buNone/>
            </a:pPr>
            <a:r>
              <a:rPr b="1" i="0" lang="en-US" sz="2800" u="none" cap="none" strike="noStrike">
                <a:solidFill>
                  <a:schemeClr val="lt1"/>
                </a:solidFill>
                <a:latin typeface="Times New Roman"/>
                <a:ea typeface="Times New Roman"/>
                <a:cs typeface="Times New Roman"/>
                <a:sym typeface="Times New Roman"/>
              </a:rPr>
              <a:t>5</a:t>
            </a:r>
            <a:endParaRPr b="0" i="0" sz="6000" u="none" cap="none" strike="noStrike">
              <a:solidFill>
                <a:schemeClr val="lt1"/>
              </a:solidFill>
              <a:latin typeface="Arial"/>
              <a:ea typeface="Arial"/>
              <a:cs typeface="Arial"/>
              <a:sym typeface="Arial"/>
            </a:endParaRPr>
          </a:p>
        </p:txBody>
      </p:sp>
      <p:sp>
        <p:nvSpPr>
          <p:cNvPr id="170" name="Google Shape;170;p2"/>
          <p:cNvSpPr/>
          <p:nvPr/>
        </p:nvSpPr>
        <p:spPr>
          <a:xfrm>
            <a:off x="4074970" y="2770429"/>
            <a:ext cx="362700" cy="567600"/>
          </a:xfrm>
          <a:prstGeom prst="ellipse">
            <a:avLst/>
          </a:prstGeom>
          <a:gradFill>
            <a:gsLst>
              <a:gs pos="0">
                <a:srgbClr val="95C543"/>
              </a:gs>
              <a:gs pos="78000">
                <a:srgbClr val="83B021"/>
              </a:gs>
              <a:gs pos="100000">
                <a:srgbClr val="83B021"/>
              </a:gs>
            </a:gsLst>
            <a:lin ang="5400000" scaled="0"/>
          </a:gradFill>
          <a:ln cap="rnd" cmpd="sng" w="12700">
            <a:solidFill>
              <a:schemeClr val="accent1"/>
            </a:solidFill>
            <a:prstDash val="solid"/>
            <a:round/>
            <a:headEnd len="sm" w="sm" type="none"/>
            <a:tailEnd len="sm" w="sm" type="none"/>
          </a:ln>
          <a:effectLst>
            <a:outerShdw blurRad="38100" rotWithShape="0" dir="5400000" dist="25400">
              <a:srgbClr val="000000">
                <a:alpha val="34509"/>
              </a:srgbClr>
            </a:outerShdw>
          </a:effectLst>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chemeClr val="lt1"/>
              </a:buClr>
              <a:buSzPts val="2800"/>
              <a:buFont typeface="Times New Roman"/>
              <a:buNone/>
            </a:pPr>
            <a:r>
              <a:rPr b="1" i="0" lang="en-US" sz="2800" u="none" cap="none" strike="noStrike">
                <a:solidFill>
                  <a:schemeClr val="lt1"/>
                </a:solidFill>
                <a:latin typeface="Times New Roman"/>
                <a:ea typeface="Times New Roman"/>
                <a:cs typeface="Times New Roman"/>
                <a:sym typeface="Times New Roman"/>
              </a:rPr>
              <a:t>6</a:t>
            </a:r>
            <a:endParaRPr b="0" i="0" sz="6000" u="none" cap="none" strike="noStrike">
              <a:solidFill>
                <a:schemeClr val="lt1"/>
              </a:solidFill>
              <a:latin typeface="Arial"/>
              <a:ea typeface="Arial"/>
              <a:cs typeface="Arial"/>
              <a:sym typeface="Arial"/>
            </a:endParaRPr>
          </a:p>
        </p:txBody>
      </p:sp>
      <p:sp>
        <p:nvSpPr>
          <p:cNvPr id="171" name="Google Shape;171;p2"/>
          <p:cNvSpPr/>
          <p:nvPr/>
        </p:nvSpPr>
        <p:spPr>
          <a:xfrm>
            <a:off x="7193539" y="3481818"/>
            <a:ext cx="362700" cy="567600"/>
          </a:xfrm>
          <a:prstGeom prst="ellipse">
            <a:avLst/>
          </a:prstGeom>
          <a:gradFill>
            <a:gsLst>
              <a:gs pos="0">
                <a:srgbClr val="95C543"/>
              </a:gs>
              <a:gs pos="78000">
                <a:srgbClr val="83B021"/>
              </a:gs>
              <a:gs pos="100000">
                <a:srgbClr val="83B021"/>
              </a:gs>
            </a:gsLst>
            <a:lin ang="5400000" scaled="0"/>
          </a:gradFill>
          <a:ln cap="rnd" cmpd="sng" w="12700">
            <a:solidFill>
              <a:schemeClr val="accent1"/>
            </a:solidFill>
            <a:prstDash val="solid"/>
            <a:round/>
            <a:headEnd len="sm" w="sm" type="none"/>
            <a:tailEnd len="sm" w="sm" type="none"/>
          </a:ln>
          <a:effectLst>
            <a:outerShdw blurRad="38100" rotWithShape="0" dir="5400000" dist="25400">
              <a:srgbClr val="000000">
                <a:alpha val="34509"/>
              </a:srgbClr>
            </a:outerShdw>
          </a:effectLst>
        </p:spPr>
        <p:txBody>
          <a:bodyPr anchorCtr="0" anchor="t" bIns="27425" lIns="27425" spcFirstLastPara="1" rIns="27425" wrap="square" tIns="27425">
            <a:noAutofit/>
          </a:bodyPr>
          <a:lstStyle/>
          <a:p>
            <a:pPr indent="0" lvl="0" marL="0" marR="0" rtl="0" algn="ctr">
              <a:lnSpc>
                <a:spcPct val="100000"/>
              </a:lnSpc>
              <a:spcBef>
                <a:spcPts val="0"/>
              </a:spcBef>
              <a:spcAft>
                <a:spcPts val="0"/>
              </a:spcAft>
              <a:buClr>
                <a:schemeClr val="lt1"/>
              </a:buClr>
              <a:buSzPts val="2800"/>
              <a:buFont typeface="Times New Roman"/>
              <a:buNone/>
            </a:pPr>
            <a:r>
              <a:rPr b="1" i="0" lang="en-US" sz="2800" u="none" cap="none" strike="noStrike">
                <a:solidFill>
                  <a:schemeClr val="lt1"/>
                </a:solidFill>
                <a:latin typeface="Times New Roman"/>
                <a:ea typeface="Times New Roman"/>
                <a:cs typeface="Times New Roman"/>
                <a:sym typeface="Times New Roman"/>
              </a:rPr>
              <a:t>7</a:t>
            </a:r>
            <a:endParaRPr b="0" i="0" sz="6000" u="none" cap="none" strike="noStrike">
              <a:solidFill>
                <a:schemeClr val="lt1"/>
              </a:solidFill>
              <a:latin typeface="Arial"/>
              <a:ea typeface="Arial"/>
              <a:cs typeface="Arial"/>
              <a:sym typeface="Arial"/>
            </a:endParaRPr>
          </a:p>
        </p:txBody>
      </p:sp>
      <p:pic>
        <p:nvPicPr>
          <p:cNvPr id="172" name="Google Shape;172;p2"/>
          <p:cNvPicPr preferRelativeResize="0"/>
          <p:nvPr/>
        </p:nvPicPr>
        <p:blipFill rotWithShape="1">
          <a:blip r:embed="rId10">
            <a:alphaModFix/>
          </a:blip>
          <a:srcRect b="0" l="0" r="0" t="0"/>
          <a:stretch/>
        </p:blipFill>
        <p:spPr>
          <a:xfrm>
            <a:off x="11087584" y="6041362"/>
            <a:ext cx="498585" cy="5260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ppt_w</p:attrName>
                                        </p:attrNameLst>
                                      </p:cBhvr>
                                      <p:tavLst>
                                        <p:tav fmla="" tm="0">
                                          <p:val>
                                            <p:strVal val="0"/>
                                          </p:val>
                                        </p:tav>
                                        <p:tav fmla="" tm="100000">
                                          <p:val>
                                            <p:strVal val="#ppt_w"/>
                                          </p:val>
                                        </p:tav>
                                      </p:tavLst>
                                    </p:anim>
                                    <p:anim calcmode="lin" valueType="num">
                                      <p:cBhvr additive="base">
                                        <p:cTn dur="500"/>
                                        <p:tgtEl>
                                          <p:spTgt spid="158"/>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ppt_w</p:attrName>
                                        </p:attrNameLst>
                                      </p:cBhvr>
                                      <p:tavLst>
                                        <p:tav fmla="" tm="0">
                                          <p:val>
                                            <p:strVal val="0"/>
                                          </p:val>
                                        </p:tav>
                                        <p:tav fmla="" tm="100000">
                                          <p:val>
                                            <p:strVal val="#ppt_w"/>
                                          </p:val>
                                        </p:tav>
                                      </p:tavLst>
                                    </p:anim>
                                    <p:anim calcmode="lin" valueType="num">
                                      <p:cBhvr additive="base">
                                        <p:cTn dur="500"/>
                                        <p:tgtEl>
                                          <p:spTgt spid="159"/>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ppt_w</p:attrName>
                                        </p:attrNameLst>
                                      </p:cBhvr>
                                      <p:tavLst>
                                        <p:tav fmla="" tm="0">
                                          <p:val>
                                            <p:strVal val="0"/>
                                          </p:val>
                                        </p:tav>
                                        <p:tav fmla="" tm="100000">
                                          <p:val>
                                            <p:strVal val="#ppt_w"/>
                                          </p:val>
                                        </p:tav>
                                      </p:tavLst>
                                    </p:anim>
                                    <p:anim calcmode="lin" valueType="num">
                                      <p:cBhvr additive="base">
                                        <p:cTn dur="500"/>
                                        <p:tgtEl>
                                          <p:spTgt spid="160"/>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ppt_w</p:attrName>
                                        </p:attrNameLst>
                                      </p:cBhvr>
                                      <p:tavLst>
                                        <p:tav fmla="" tm="0">
                                          <p:val>
                                            <p:strVal val="0"/>
                                          </p:val>
                                        </p:tav>
                                        <p:tav fmla="" tm="100000">
                                          <p:val>
                                            <p:strVal val="#ppt_w"/>
                                          </p:val>
                                        </p:tav>
                                      </p:tavLst>
                                    </p:anim>
                                    <p:anim calcmode="lin" valueType="num">
                                      <p:cBhvr additive="base">
                                        <p:cTn dur="500"/>
                                        <p:tgtEl>
                                          <p:spTgt spid="161"/>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500"/>
                                        <p:tgtEl>
                                          <p:spTgt spid="162"/>
                                        </p:tgtEl>
                                        <p:attrNameLst>
                                          <p:attrName>ppt_w</p:attrName>
                                        </p:attrNameLst>
                                      </p:cBhvr>
                                      <p:tavLst>
                                        <p:tav fmla="" tm="0">
                                          <p:val>
                                            <p:strVal val="0"/>
                                          </p:val>
                                        </p:tav>
                                        <p:tav fmla="" tm="100000">
                                          <p:val>
                                            <p:strVal val="#ppt_w"/>
                                          </p:val>
                                        </p:tav>
                                      </p:tavLst>
                                    </p:anim>
                                    <p:anim calcmode="lin" valueType="num">
                                      <p:cBhvr additive="base">
                                        <p:cTn dur="500"/>
                                        <p:tgtEl>
                                          <p:spTgt spid="162"/>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500"/>
                                        <p:tgtEl>
                                          <p:spTgt spid="163"/>
                                        </p:tgtEl>
                                        <p:attrNameLst>
                                          <p:attrName>ppt_w</p:attrName>
                                        </p:attrNameLst>
                                      </p:cBhvr>
                                      <p:tavLst>
                                        <p:tav fmla="" tm="0">
                                          <p:val>
                                            <p:strVal val="0"/>
                                          </p:val>
                                        </p:tav>
                                        <p:tav fmla="" tm="100000">
                                          <p:val>
                                            <p:strVal val="#ppt_w"/>
                                          </p:val>
                                        </p:tav>
                                      </p:tavLst>
                                    </p:anim>
                                    <p:anim calcmode="lin" valueType="num">
                                      <p:cBhvr additive="base">
                                        <p:cTn dur="500"/>
                                        <p:tgtEl>
                                          <p:spTgt spid="163"/>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ppt_w</p:attrName>
                                        </p:attrNameLst>
                                      </p:cBhvr>
                                      <p:tavLst>
                                        <p:tav fmla="" tm="0">
                                          <p:val>
                                            <p:strVal val="0"/>
                                          </p:val>
                                        </p:tav>
                                        <p:tav fmla="" tm="100000">
                                          <p:val>
                                            <p:strVal val="#ppt_w"/>
                                          </p:val>
                                        </p:tav>
                                      </p:tavLst>
                                    </p:anim>
                                    <p:anim calcmode="lin" valueType="num">
                                      <p:cBhvr additive="base">
                                        <p:cTn dur="500"/>
                                        <p:tgtEl>
                                          <p:spTgt spid="16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500"/>
                                        <p:tgtEl>
                                          <p:spTgt spid="154"/>
                                        </p:tgtEl>
                                        <p:attrNameLst>
                                          <p:attrName>ppt_w</p:attrName>
                                        </p:attrNameLst>
                                      </p:cBhvr>
                                      <p:tavLst>
                                        <p:tav fmla="" tm="0">
                                          <p:val>
                                            <p:strVal val="0"/>
                                          </p:val>
                                        </p:tav>
                                        <p:tav fmla="" tm="100000">
                                          <p:val>
                                            <p:strVal val="#ppt_w"/>
                                          </p:val>
                                        </p:tav>
                                      </p:tavLst>
                                    </p:anim>
                                    <p:anim calcmode="lin" valueType="num">
                                      <p:cBhvr additive="base">
                                        <p:cTn dur="500"/>
                                        <p:tgtEl>
                                          <p:spTgt spid="154"/>
                                        </p:tgtEl>
                                        <p:attrNameLst>
                                          <p:attrName>ppt_h</p:attrName>
                                        </p:attrNameLst>
                                      </p:cBhvr>
                                      <p:tavLst>
                                        <p:tav fmla="" tm="0">
                                          <p:val>
                                            <p:strVal val="0"/>
                                          </p:val>
                                        </p:tav>
                                        <p:tav fmla="" tm="100000">
                                          <p:val>
                                            <p:strVal val="#ppt_h"/>
                                          </p:val>
                                        </p:tav>
                                      </p:tavLst>
                                    </p:anim>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23" presetSubtype="16">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ppt_w</p:attrName>
                                        </p:attrNameLst>
                                      </p:cBhvr>
                                      <p:tavLst>
                                        <p:tav fmla="" tm="0">
                                          <p:val>
                                            <p:strVal val="0"/>
                                          </p:val>
                                        </p:tav>
                                        <p:tav fmla="" tm="100000">
                                          <p:val>
                                            <p:strVal val="#ppt_w"/>
                                          </p:val>
                                        </p:tav>
                                      </p:tavLst>
                                    </p:anim>
                                    <p:anim calcmode="lin" valueType="num">
                                      <p:cBhvr additive="base">
                                        <p:cTn dur="500"/>
                                        <p:tgtEl>
                                          <p:spTgt spid="17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3"/>
          <p:cNvGrpSpPr/>
          <p:nvPr/>
        </p:nvGrpSpPr>
        <p:grpSpPr>
          <a:xfrm>
            <a:off x="499476" y="116122"/>
            <a:ext cx="5126987" cy="866766"/>
            <a:chOff x="-2656" y="0"/>
            <a:chExt cx="5426532" cy="1193400"/>
          </a:xfrm>
        </p:grpSpPr>
        <p:sp>
          <p:nvSpPr>
            <p:cNvPr id="178" name="Google Shape;178;p3"/>
            <p:cNvSpPr/>
            <p:nvPr/>
          </p:nvSpPr>
          <p:spPr>
            <a:xfrm>
              <a:off x="0" y="0"/>
              <a:ext cx="5423876" cy="1193400"/>
            </a:xfrm>
            <a:prstGeom prst="roundRect">
              <a:avLst>
                <a:gd fmla="val 16667" name="adj"/>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
            <p:cNvSpPr txBox="1"/>
            <p:nvPr/>
          </p:nvSpPr>
          <p:spPr>
            <a:xfrm>
              <a:off x="-2656" y="61457"/>
              <a:ext cx="5307300" cy="1077000"/>
            </a:xfrm>
            <a:prstGeom prst="rect">
              <a:avLst/>
            </a:prstGeom>
            <a:noFill/>
            <a:ln>
              <a:noFill/>
            </a:ln>
          </p:spPr>
          <p:txBody>
            <a:bodyPr anchorCtr="0" anchor="ctr" bIns="194300" lIns="194300" spcFirstLastPara="1" rIns="194300" wrap="square" tIns="194300">
              <a:noAutofit/>
            </a:bodyPr>
            <a:lstStyle/>
            <a:p>
              <a:pPr indent="0" lvl="0" marL="0" marR="0" rtl="0" algn="ctr">
                <a:lnSpc>
                  <a:spcPct val="90000"/>
                </a:lnSpc>
                <a:spcBef>
                  <a:spcPts val="0"/>
                </a:spcBef>
                <a:spcAft>
                  <a:spcPts val="0"/>
                </a:spcAft>
                <a:buClr>
                  <a:srgbClr val="000000"/>
                </a:buClr>
                <a:buSzPts val="5100"/>
                <a:buFont typeface="Arial"/>
                <a:buNone/>
              </a:pPr>
              <a:r>
                <a:rPr b="0" i="0" lang="en-US" sz="5100" u="none" cap="none" strike="noStrike">
                  <a:solidFill>
                    <a:schemeClr val="lt1"/>
                  </a:solidFill>
                  <a:latin typeface="Trebuchet MS"/>
                  <a:ea typeface="Trebuchet MS"/>
                  <a:cs typeface="Trebuchet MS"/>
                  <a:sym typeface="Trebuchet MS"/>
                </a:rPr>
                <a:t>Introduction</a:t>
              </a:r>
              <a:endParaRPr b="0" i="0" sz="5100" u="none" cap="none" strike="noStrike">
                <a:solidFill>
                  <a:schemeClr val="lt1"/>
                </a:solidFill>
                <a:latin typeface="Trebuchet MS"/>
                <a:ea typeface="Trebuchet MS"/>
                <a:cs typeface="Trebuchet MS"/>
                <a:sym typeface="Trebuchet MS"/>
              </a:endParaRPr>
            </a:p>
          </p:txBody>
        </p:sp>
      </p:grpSp>
      <p:sp>
        <p:nvSpPr>
          <p:cNvPr id="180" name="Google Shape;180;p3"/>
          <p:cNvSpPr/>
          <p:nvPr/>
        </p:nvSpPr>
        <p:spPr>
          <a:xfrm>
            <a:off x="1684900" y="1372325"/>
            <a:ext cx="6521100" cy="65070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20000" y="120000"/>
                </a:lnTo>
                <a:lnTo>
                  <a:pt x="-8102" y="209756"/>
                </a:lnTo>
              </a:path>
            </a:pathLst>
          </a:custGeom>
          <a:solidFill>
            <a:srgbClr val="6C911C"/>
          </a:solidFill>
          <a:ln cap="rnd" cmpd="sng" w="19050">
            <a:solidFill>
              <a:srgbClr val="698D1B"/>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lang="en-US" sz="2000">
                <a:solidFill>
                  <a:schemeClr val="lt1"/>
                </a:solidFill>
                <a:latin typeface="Trebuchet MS"/>
                <a:ea typeface="Trebuchet MS"/>
                <a:cs typeface="Trebuchet MS"/>
                <a:sym typeface="Trebuchet MS"/>
              </a:rPr>
              <a:t>Optical Character  recognition Bangla Language using Deep learning</a:t>
            </a:r>
            <a:endParaRPr b="0" i="0" sz="2000" u="none" cap="none" strike="noStrike">
              <a:solidFill>
                <a:schemeClr val="lt1"/>
              </a:solidFill>
              <a:latin typeface="Trebuchet MS"/>
              <a:ea typeface="Trebuchet MS"/>
              <a:cs typeface="Trebuchet MS"/>
              <a:sym typeface="Trebuchet MS"/>
            </a:endParaRPr>
          </a:p>
        </p:txBody>
      </p:sp>
      <p:sp>
        <p:nvSpPr>
          <p:cNvPr id="181" name="Google Shape;181;p3"/>
          <p:cNvSpPr/>
          <p:nvPr/>
        </p:nvSpPr>
        <p:spPr>
          <a:xfrm>
            <a:off x="635525" y="2412450"/>
            <a:ext cx="8807400" cy="3630366"/>
          </a:xfrm>
          <a:prstGeom prst="flowChartTerminator">
            <a:avLst/>
          </a:prstGeom>
          <a:solidFill>
            <a:srgbClr val="D8D8D8"/>
          </a:solidFill>
          <a:ln cap="rnd" cmpd="sng" w="19050">
            <a:solidFill>
              <a:srgbClr val="D8D8D8"/>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lang="en-US" sz="2400">
                <a:solidFill>
                  <a:srgbClr val="0070C0"/>
                </a:solidFill>
                <a:latin typeface="Trebuchet MS"/>
                <a:ea typeface="Trebuchet MS"/>
                <a:cs typeface="Trebuchet MS"/>
                <a:sym typeface="Trebuchet MS"/>
              </a:rPr>
              <a:t>Optical Character Recognition (OCR) is a technology that enables the recognition of text in digital images or scanned documents. It is a process of converting printed or handwritten text into machine-encoded text. OCR has been used to convert many languages into machine-readable forms, including Bangla.</a:t>
            </a:r>
            <a:endParaRPr b="0" i="0" sz="2400" u="none" cap="none" strike="noStrike">
              <a:solidFill>
                <a:srgbClr val="0070C0"/>
              </a:solidFill>
              <a:latin typeface="Trebuchet MS"/>
              <a:ea typeface="Trebuchet MS"/>
              <a:cs typeface="Trebuchet MS"/>
              <a:sym typeface="Trebuchet MS"/>
            </a:endParaRPr>
          </a:p>
        </p:txBody>
      </p:sp>
      <p:sp>
        <p:nvSpPr>
          <p:cNvPr id="182" name="Google Shape;182;p3"/>
          <p:cNvSpPr txBox="1"/>
          <p:nvPr>
            <p:ph idx="12" type="sldNum"/>
          </p:nvPr>
        </p:nvSpPr>
        <p:spPr>
          <a:xfrm>
            <a:off x="8291718" y="6041362"/>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sz="1000"/>
              <a:t>‹#›</a:t>
            </a:fld>
            <a:endParaRPr sz="1000"/>
          </a:p>
        </p:txBody>
      </p:sp>
      <p:pic>
        <p:nvPicPr>
          <p:cNvPr id="183" name="Google Shape;183;p3"/>
          <p:cNvPicPr preferRelativeResize="0"/>
          <p:nvPr/>
        </p:nvPicPr>
        <p:blipFill rotWithShape="1">
          <a:blip r:embed="rId3">
            <a:alphaModFix/>
          </a:blip>
          <a:srcRect b="0" l="0" r="0" t="0"/>
          <a:stretch/>
        </p:blipFill>
        <p:spPr>
          <a:xfrm>
            <a:off x="11400861" y="6051099"/>
            <a:ext cx="498585" cy="5260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23" presetSubtype="16">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ppt_w</p:attrName>
                                        </p:attrNameLst>
                                      </p:cBhvr>
                                      <p:tavLst>
                                        <p:tav fmla="" tm="0">
                                          <p:val>
                                            <p:strVal val="0"/>
                                          </p:val>
                                        </p:tav>
                                        <p:tav fmla="" tm="100000">
                                          <p:val>
                                            <p:strVal val="#ppt_w"/>
                                          </p:val>
                                        </p:tav>
                                      </p:tavLst>
                                    </p:anim>
                                    <p:anim calcmode="lin" valueType="num">
                                      <p:cBhvr additive="base">
                                        <p:cTn dur="500"/>
                                        <p:tgtEl>
                                          <p:spTgt spid="18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ppt_w</p:attrName>
                                        </p:attrNameLst>
                                      </p:cBhvr>
                                      <p:tavLst>
                                        <p:tav fmla="" tm="0">
                                          <p:val>
                                            <p:strVal val="0"/>
                                          </p:val>
                                        </p:tav>
                                        <p:tav fmla="" tm="100000">
                                          <p:val>
                                            <p:strVal val="#ppt_w"/>
                                          </p:val>
                                        </p:tav>
                                      </p:tavLst>
                                    </p:anim>
                                    <p:anim calcmode="lin" valueType="num">
                                      <p:cBhvr additive="base">
                                        <p:cTn dur="500"/>
                                        <p:tgtEl>
                                          <p:spTgt spid="18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4"/>
          <p:cNvGrpSpPr/>
          <p:nvPr/>
        </p:nvGrpSpPr>
        <p:grpSpPr>
          <a:xfrm>
            <a:off x="1049600" y="-34375"/>
            <a:ext cx="6428237" cy="1216800"/>
            <a:chOff x="0" y="314502"/>
            <a:chExt cx="6483999" cy="1216800"/>
          </a:xfrm>
        </p:grpSpPr>
        <p:sp>
          <p:nvSpPr>
            <p:cNvPr id="189" name="Google Shape;189;p4"/>
            <p:cNvSpPr/>
            <p:nvPr/>
          </p:nvSpPr>
          <p:spPr>
            <a:xfrm>
              <a:off x="0" y="314502"/>
              <a:ext cx="6483900" cy="1216800"/>
            </a:xfrm>
            <a:prstGeom prst="roundRect">
              <a:avLst>
                <a:gd fmla="val 16667" name="adj"/>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
            <p:cNvSpPr txBox="1"/>
            <p:nvPr/>
          </p:nvSpPr>
          <p:spPr>
            <a:xfrm>
              <a:off x="762099" y="373901"/>
              <a:ext cx="5721900" cy="1098000"/>
            </a:xfrm>
            <a:prstGeom prst="rect">
              <a:avLst/>
            </a:prstGeom>
            <a:noFill/>
            <a:ln>
              <a:noFill/>
            </a:ln>
          </p:spPr>
          <p:txBody>
            <a:bodyPr anchorCtr="0" anchor="ctr" bIns="182875" lIns="182875" spcFirstLastPara="1" rIns="182875" wrap="square" tIns="182875">
              <a:noAutofit/>
            </a:bodyPr>
            <a:lstStyle/>
            <a:p>
              <a:pPr indent="0" lvl="0" marL="0" marR="0" rtl="0" algn="ctr">
                <a:lnSpc>
                  <a:spcPct val="90000"/>
                </a:lnSpc>
                <a:spcBef>
                  <a:spcPts val="0"/>
                </a:spcBef>
                <a:spcAft>
                  <a:spcPts val="0"/>
                </a:spcAft>
                <a:buClr>
                  <a:srgbClr val="000000"/>
                </a:buClr>
                <a:buSzPts val="4800"/>
                <a:buFont typeface="Arial"/>
                <a:buNone/>
              </a:pPr>
              <a:r>
                <a:rPr b="0" i="0" lang="en-US" sz="4800" u="none" cap="none" strike="noStrike">
                  <a:solidFill>
                    <a:schemeClr val="lt1"/>
                  </a:solidFill>
                  <a:latin typeface="Trebuchet MS"/>
                  <a:ea typeface="Trebuchet MS"/>
                  <a:cs typeface="Trebuchet MS"/>
                  <a:sym typeface="Trebuchet MS"/>
                </a:rPr>
                <a:t>Problem Statement</a:t>
              </a:r>
              <a:endParaRPr b="0" i="0" sz="4800" u="none" cap="none" strike="noStrike">
                <a:solidFill>
                  <a:schemeClr val="lt1"/>
                </a:solidFill>
                <a:latin typeface="Trebuchet MS"/>
                <a:ea typeface="Trebuchet MS"/>
                <a:cs typeface="Trebuchet MS"/>
                <a:sym typeface="Trebuchet MS"/>
              </a:endParaRPr>
            </a:p>
          </p:txBody>
        </p:sp>
      </p:grpSp>
      <p:sp>
        <p:nvSpPr>
          <p:cNvPr id="191" name="Google Shape;191;p4"/>
          <p:cNvSpPr/>
          <p:nvPr/>
        </p:nvSpPr>
        <p:spPr>
          <a:xfrm>
            <a:off x="277023" y="1329769"/>
            <a:ext cx="9286500" cy="646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70C0"/>
                </a:solidFill>
                <a:latin typeface="Trebuchet MS"/>
                <a:ea typeface="Trebuchet MS"/>
                <a:cs typeface="Trebuchet MS"/>
                <a:sym typeface="Trebuchet MS"/>
              </a:rPr>
              <a:t>“</a:t>
            </a:r>
            <a:r>
              <a:rPr lang="en-US" sz="1800">
                <a:solidFill>
                  <a:srgbClr val="0070C0"/>
                </a:solidFill>
                <a:latin typeface="Trebuchet MS"/>
                <a:ea typeface="Trebuchet MS"/>
                <a:cs typeface="Trebuchet MS"/>
                <a:sym typeface="Trebuchet MS"/>
              </a:rPr>
              <a:t>The primary objective of this project is to design and implement an accurate and efficient OCR system for Bangla language documents using deep learning methodologies.</a:t>
            </a:r>
            <a:r>
              <a:rPr b="0" i="0" lang="en-US" sz="1800" u="none" cap="none" strike="noStrike">
                <a:solidFill>
                  <a:srgbClr val="0070C0"/>
                </a:solidFill>
                <a:latin typeface="Trebuchet MS"/>
                <a:ea typeface="Trebuchet MS"/>
                <a:cs typeface="Trebuchet MS"/>
                <a:sym typeface="Trebuchet MS"/>
              </a:rPr>
              <a:t>”</a:t>
            </a:r>
            <a:endParaRPr b="0" i="0" sz="1400" u="none" cap="none" strike="noStrike">
              <a:solidFill>
                <a:srgbClr val="0070C0"/>
              </a:solidFill>
              <a:latin typeface="Arial"/>
              <a:ea typeface="Arial"/>
              <a:cs typeface="Arial"/>
              <a:sym typeface="Arial"/>
            </a:endParaRPr>
          </a:p>
        </p:txBody>
      </p:sp>
      <p:grpSp>
        <p:nvGrpSpPr>
          <p:cNvPr id="192" name="Google Shape;192;p4"/>
          <p:cNvGrpSpPr/>
          <p:nvPr/>
        </p:nvGrpSpPr>
        <p:grpSpPr>
          <a:xfrm>
            <a:off x="474432" y="2473487"/>
            <a:ext cx="5423876" cy="936000"/>
            <a:chOff x="0" y="0"/>
            <a:chExt cx="5423876" cy="936000"/>
          </a:xfrm>
        </p:grpSpPr>
        <p:sp>
          <p:nvSpPr>
            <p:cNvPr id="193" name="Google Shape;193;p4"/>
            <p:cNvSpPr/>
            <p:nvPr/>
          </p:nvSpPr>
          <p:spPr>
            <a:xfrm>
              <a:off x="0" y="0"/>
              <a:ext cx="5423876" cy="936000"/>
            </a:xfrm>
            <a:prstGeom prst="roundRect">
              <a:avLst>
                <a:gd fmla="val 16667" name="adj"/>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4"/>
            <p:cNvSpPr txBox="1"/>
            <p:nvPr/>
          </p:nvSpPr>
          <p:spPr>
            <a:xfrm>
              <a:off x="45692" y="45692"/>
              <a:ext cx="5332492" cy="844616"/>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rgbClr val="000000"/>
                </a:buClr>
                <a:buSzPts val="4000"/>
                <a:buFont typeface="Arial"/>
                <a:buNone/>
              </a:pPr>
              <a:r>
                <a:rPr b="0" i="0" lang="en-US" sz="4000" u="none" cap="none" strike="noStrike">
                  <a:solidFill>
                    <a:schemeClr val="lt1"/>
                  </a:solidFill>
                  <a:latin typeface="Trebuchet MS"/>
                  <a:ea typeface="Trebuchet MS"/>
                  <a:cs typeface="Trebuchet MS"/>
                  <a:sym typeface="Trebuchet MS"/>
                </a:rPr>
                <a:t>Claimed Contribution</a:t>
              </a:r>
              <a:endParaRPr b="0" i="0" sz="4000" u="none" cap="none" strike="noStrike">
                <a:solidFill>
                  <a:schemeClr val="lt1"/>
                </a:solidFill>
                <a:latin typeface="Trebuchet MS"/>
                <a:ea typeface="Trebuchet MS"/>
                <a:cs typeface="Trebuchet MS"/>
                <a:sym typeface="Trebuchet MS"/>
              </a:endParaRPr>
            </a:p>
          </p:txBody>
        </p:sp>
      </p:grpSp>
      <p:grpSp>
        <p:nvGrpSpPr>
          <p:cNvPr id="195" name="Google Shape;195;p4"/>
          <p:cNvGrpSpPr/>
          <p:nvPr/>
        </p:nvGrpSpPr>
        <p:grpSpPr>
          <a:xfrm>
            <a:off x="1284148" y="3493922"/>
            <a:ext cx="6099842" cy="848328"/>
            <a:chOff x="1" y="-1"/>
            <a:chExt cx="6099842" cy="848328"/>
          </a:xfrm>
        </p:grpSpPr>
        <p:sp>
          <p:nvSpPr>
            <p:cNvPr id="196" name="Google Shape;196;p4"/>
            <p:cNvSpPr/>
            <p:nvPr/>
          </p:nvSpPr>
          <p:spPr>
            <a:xfrm rot="5400000">
              <a:off x="-172165" y="172165"/>
              <a:ext cx="848328" cy="503996"/>
            </a:xfrm>
            <a:prstGeom prst="chevron">
              <a:avLst>
                <a:gd fmla="val 50000" name="adj"/>
              </a:avLst>
            </a:prstGeom>
            <a:solidFill>
              <a:srgbClr val="90C223"/>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4"/>
            <p:cNvSpPr txBox="1"/>
            <p:nvPr/>
          </p:nvSpPr>
          <p:spPr>
            <a:xfrm>
              <a:off x="1" y="251997"/>
              <a:ext cx="503996" cy="344332"/>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Trebuchet MS"/>
                  <a:ea typeface="Trebuchet MS"/>
                  <a:cs typeface="Trebuchet MS"/>
                  <a:sym typeface="Trebuchet MS"/>
                </a:rPr>
                <a:t>i</a:t>
              </a:r>
              <a:endParaRPr b="0" i="0" sz="2000" u="none" cap="none" strike="noStrike">
                <a:solidFill>
                  <a:schemeClr val="lt1"/>
                </a:solidFill>
                <a:latin typeface="Trebuchet MS"/>
                <a:ea typeface="Trebuchet MS"/>
                <a:cs typeface="Trebuchet MS"/>
                <a:sym typeface="Trebuchet MS"/>
              </a:endParaRPr>
            </a:p>
          </p:txBody>
        </p:sp>
        <p:sp>
          <p:nvSpPr>
            <p:cNvPr id="198" name="Google Shape;198;p4"/>
            <p:cNvSpPr/>
            <p:nvPr/>
          </p:nvSpPr>
          <p:spPr>
            <a:xfrm rot="5400000">
              <a:off x="3003298" y="-2446663"/>
              <a:ext cx="649882" cy="5543208"/>
            </a:xfrm>
            <a:prstGeom prst="round2SameRect">
              <a:avLst>
                <a:gd fmla="val 16667" name="adj1"/>
                <a:gd fmla="val 0" name="adj2"/>
              </a:avLst>
            </a:prstGeom>
            <a:solidFill>
              <a:schemeClr val="lt1">
                <a:alpha val="89411"/>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4"/>
            <p:cNvSpPr txBox="1"/>
            <p:nvPr/>
          </p:nvSpPr>
          <p:spPr>
            <a:xfrm>
              <a:off x="556636" y="31724"/>
              <a:ext cx="5511483" cy="586432"/>
            </a:xfrm>
            <a:prstGeom prst="rect">
              <a:avLst/>
            </a:prstGeom>
            <a:noFill/>
            <a:ln>
              <a:noFill/>
            </a:ln>
          </p:spPr>
          <p:txBody>
            <a:bodyPr anchorCtr="0" anchor="ctr" bIns="11425" lIns="128000" spcFirstLastPara="1" rIns="11425" wrap="square" tIns="11425">
              <a:noAutofit/>
            </a:bodyPr>
            <a:lstStyle/>
            <a:p>
              <a:pPr indent="-171450" lvl="1" marL="171450" marR="0" rtl="0" algn="l">
                <a:lnSpc>
                  <a:spcPct val="90000"/>
                </a:lnSpc>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Dataset Collection</a:t>
              </a:r>
              <a:endParaRPr b="0" i="0" sz="2000" u="none" cap="none" strike="noStrike">
                <a:solidFill>
                  <a:schemeClr val="dk1"/>
                </a:solidFill>
                <a:latin typeface="Trebuchet MS"/>
                <a:ea typeface="Trebuchet MS"/>
                <a:cs typeface="Trebuchet MS"/>
                <a:sym typeface="Trebuchet MS"/>
              </a:endParaRPr>
            </a:p>
          </p:txBody>
        </p:sp>
      </p:grpSp>
      <p:grpSp>
        <p:nvGrpSpPr>
          <p:cNvPr id="200" name="Google Shape;200;p4"/>
          <p:cNvGrpSpPr/>
          <p:nvPr/>
        </p:nvGrpSpPr>
        <p:grpSpPr>
          <a:xfrm>
            <a:off x="1282170" y="4331888"/>
            <a:ext cx="6327528" cy="895940"/>
            <a:chOff x="716" y="0"/>
            <a:chExt cx="6327528" cy="895940"/>
          </a:xfrm>
        </p:grpSpPr>
        <p:sp>
          <p:nvSpPr>
            <p:cNvPr id="201" name="Google Shape;201;p4"/>
            <p:cNvSpPr/>
            <p:nvPr/>
          </p:nvSpPr>
          <p:spPr>
            <a:xfrm rot="5400000">
              <a:off x="-213925" y="214641"/>
              <a:ext cx="895940" cy="466658"/>
            </a:xfrm>
            <a:prstGeom prst="chevron">
              <a:avLst>
                <a:gd fmla="val 50000" name="adj"/>
              </a:avLst>
            </a:prstGeom>
            <a:solidFill>
              <a:srgbClr val="90C223"/>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4"/>
            <p:cNvSpPr txBox="1"/>
            <p:nvPr/>
          </p:nvSpPr>
          <p:spPr>
            <a:xfrm>
              <a:off x="716" y="233329"/>
              <a:ext cx="466658" cy="429282"/>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rgbClr val="000000"/>
                </a:buClr>
                <a:buSzPts val="2600"/>
                <a:buFont typeface="Arial"/>
                <a:buNone/>
              </a:pPr>
              <a:r>
                <a:rPr b="0" i="0" lang="en-US" sz="2600" u="none" cap="none" strike="noStrike">
                  <a:solidFill>
                    <a:schemeClr val="lt1"/>
                  </a:solidFill>
                  <a:latin typeface="Trebuchet MS"/>
                  <a:ea typeface="Trebuchet MS"/>
                  <a:cs typeface="Trebuchet MS"/>
                  <a:sym typeface="Trebuchet MS"/>
                </a:rPr>
                <a:t>ii</a:t>
              </a:r>
              <a:endParaRPr b="0" i="0" sz="2600" u="none" cap="none" strike="noStrike">
                <a:solidFill>
                  <a:schemeClr val="lt1"/>
                </a:solidFill>
                <a:latin typeface="Trebuchet MS"/>
                <a:ea typeface="Trebuchet MS"/>
                <a:cs typeface="Trebuchet MS"/>
                <a:sym typeface="Trebuchet MS"/>
              </a:endParaRPr>
            </a:p>
          </p:txBody>
        </p:sp>
        <p:sp>
          <p:nvSpPr>
            <p:cNvPr id="203" name="Google Shape;203;p4"/>
            <p:cNvSpPr/>
            <p:nvPr/>
          </p:nvSpPr>
          <p:spPr>
            <a:xfrm rot="5400000">
              <a:off x="3108015" y="-2555405"/>
              <a:ext cx="664170" cy="5776288"/>
            </a:xfrm>
            <a:prstGeom prst="round2SameRect">
              <a:avLst>
                <a:gd fmla="val 16667" name="adj1"/>
                <a:gd fmla="val 0" name="adj2"/>
              </a:avLst>
            </a:prstGeom>
            <a:solidFill>
              <a:schemeClr val="lt1">
                <a:alpha val="89411"/>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
            <p:cNvSpPr txBox="1"/>
            <p:nvPr/>
          </p:nvSpPr>
          <p:spPr>
            <a:xfrm>
              <a:off x="551956" y="33076"/>
              <a:ext cx="5743866" cy="599326"/>
            </a:xfrm>
            <a:prstGeom prst="rect">
              <a:avLst/>
            </a:prstGeom>
            <a:noFill/>
            <a:ln>
              <a:noFill/>
            </a:ln>
          </p:spPr>
          <p:txBody>
            <a:bodyPr anchorCtr="0" anchor="ctr" bIns="11425" lIns="128000" spcFirstLastPara="1" rIns="11425" wrap="square" tIns="11425">
              <a:noAutofit/>
            </a:bodyPr>
            <a:lstStyle/>
            <a:p>
              <a:pPr indent="0" lvl="0" marL="914400" marR="0" rtl="0" algn="l">
                <a:lnSpc>
                  <a:spcPct val="90000"/>
                </a:lnSpc>
                <a:spcBef>
                  <a:spcPts val="0"/>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171450" lvl="1" marL="171450" marR="0" rtl="0" algn="l">
                <a:lnSpc>
                  <a:spcPct val="90000"/>
                </a:lnSpc>
                <a:spcBef>
                  <a:spcPts val="0"/>
                </a:spcBef>
                <a:spcAft>
                  <a:spcPts val="0"/>
                </a:spcAft>
                <a:buClr>
                  <a:schemeClr val="dk1"/>
                </a:buClr>
                <a:buSzPts val="1800"/>
                <a:buFont typeface="Trebuchet MS"/>
                <a:buChar char="•"/>
              </a:pPr>
              <a:r>
                <a:rPr b="0" i="0" lang="en-US" sz="2000" u="none" cap="none" strike="noStrike">
                  <a:solidFill>
                    <a:schemeClr val="dk1"/>
                  </a:solidFill>
                  <a:latin typeface="Trebuchet MS"/>
                  <a:ea typeface="Trebuchet MS"/>
                  <a:cs typeface="Trebuchet MS"/>
                  <a:sym typeface="Trebuchet MS"/>
                </a:rPr>
                <a:t> </a:t>
              </a:r>
              <a:r>
                <a:rPr lang="en-US" sz="2000">
                  <a:solidFill>
                    <a:schemeClr val="dk1"/>
                  </a:solidFill>
                  <a:latin typeface="Trebuchet MS"/>
                  <a:ea typeface="Trebuchet MS"/>
                  <a:cs typeface="Trebuchet MS"/>
                  <a:sym typeface="Trebuchet MS"/>
                </a:rPr>
                <a:t>Preprocessing and Data Augmentation</a:t>
              </a:r>
              <a:br>
                <a:rPr b="0" i="0" lang="en-US" sz="2000" u="none" cap="none" strike="noStrike">
                  <a:solidFill>
                    <a:schemeClr val="dk1"/>
                  </a:solidFill>
                  <a:latin typeface="Trebuchet MS"/>
                  <a:ea typeface="Trebuchet MS"/>
                  <a:cs typeface="Trebuchet MS"/>
                  <a:sym typeface="Trebuchet MS"/>
                </a:rPr>
              </a:br>
              <a:endParaRPr b="0" i="0" sz="2000" u="none" cap="none" strike="noStrike">
                <a:solidFill>
                  <a:schemeClr val="dk1"/>
                </a:solidFill>
                <a:latin typeface="Trebuchet MS"/>
                <a:ea typeface="Trebuchet MS"/>
                <a:cs typeface="Trebuchet MS"/>
                <a:sym typeface="Trebuchet MS"/>
              </a:endParaRPr>
            </a:p>
          </p:txBody>
        </p:sp>
      </p:grpSp>
      <p:grpSp>
        <p:nvGrpSpPr>
          <p:cNvPr id="205" name="Google Shape;205;p4"/>
          <p:cNvGrpSpPr/>
          <p:nvPr/>
        </p:nvGrpSpPr>
        <p:grpSpPr>
          <a:xfrm>
            <a:off x="1278762" y="5180683"/>
            <a:ext cx="6428427" cy="624829"/>
            <a:chOff x="1" y="1"/>
            <a:chExt cx="6428427" cy="624829"/>
          </a:xfrm>
        </p:grpSpPr>
        <p:sp>
          <p:nvSpPr>
            <p:cNvPr id="206" name="Google Shape;206;p4"/>
            <p:cNvSpPr/>
            <p:nvPr/>
          </p:nvSpPr>
          <p:spPr>
            <a:xfrm rot="5400000">
              <a:off x="-29758" y="77587"/>
              <a:ext cx="577001" cy="517484"/>
            </a:xfrm>
            <a:prstGeom prst="chevron">
              <a:avLst>
                <a:gd fmla="val 50000" name="adj"/>
              </a:avLst>
            </a:prstGeom>
            <a:solidFill>
              <a:srgbClr val="90C223"/>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
            <p:cNvSpPr txBox="1"/>
            <p:nvPr/>
          </p:nvSpPr>
          <p:spPr>
            <a:xfrm>
              <a:off x="1" y="306570"/>
              <a:ext cx="517484" cy="5951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iii</a:t>
              </a:r>
              <a:endParaRPr b="0" i="0" sz="1800" u="none" cap="none" strike="noStrike">
                <a:solidFill>
                  <a:schemeClr val="lt1"/>
                </a:solidFill>
                <a:latin typeface="Trebuchet MS"/>
                <a:ea typeface="Trebuchet MS"/>
                <a:cs typeface="Trebuchet MS"/>
                <a:sym typeface="Trebuchet MS"/>
              </a:endParaRPr>
            </a:p>
          </p:txBody>
        </p:sp>
        <p:sp>
          <p:nvSpPr>
            <p:cNvPr id="208" name="Google Shape;208;p4"/>
            <p:cNvSpPr/>
            <p:nvPr/>
          </p:nvSpPr>
          <p:spPr>
            <a:xfrm rot="5400000">
              <a:off x="3186667" y="-2629507"/>
              <a:ext cx="612253" cy="5871268"/>
            </a:xfrm>
            <a:prstGeom prst="round2SameRect">
              <a:avLst>
                <a:gd fmla="val 16667" name="adj1"/>
                <a:gd fmla="val 0" name="adj2"/>
              </a:avLst>
            </a:prstGeom>
            <a:solidFill>
              <a:schemeClr val="lt1">
                <a:alpha val="89411"/>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4"/>
            <p:cNvSpPr txBox="1"/>
            <p:nvPr/>
          </p:nvSpPr>
          <p:spPr>
            <a:xfrm>
              <a:off x="557160" y="29888"/>
              <a:ext cx="5841380" cy="552477"/>
            </a:xfrm>
            <a:prstGeom prst="rect">
              <a:avLst/>
            </a:prstGeom>
            <a:noFill/>
            <a:ln>
              <a:noFill/>
            </a:ln>
          </p:spPr>
          <p:txBody>
            <a:bodyPr anchorCtr="0" anchor="ctr" bIns="10150" lIns="113775" spcFirstLastPara="1" rIns="10150" wrap="square" tIns="10150">
              <a:noAutofit/>
            </a:bodyPr>
            <a:lstStyle/>
            <a:p>
              <a:pPr indent="-171450" lvl="1" marL="171450" marR="0" rtl="0" algn="l">
                <a:lnSpc>
                  <a:spcPct val="90000"/>
                </a:lnSpc>
                <a:spcBef>
                  <a:spcPts val="0"/>
                </a:spcBef>
                <a:spcAft>
                  <a:spcPts val="0"/>
                </a:spcAft>
                <a:buClr>
                  <a:schemeClr val="dk1"/>
                </a:buClr>
                <a:buSzPts val="1600"/>
                <a:buFont typeface="Trebuchet MS"/>
                <a:buChar char="•"/>
              </a:pPr>
              <a:r>
                <a:rPr lang="en-US" sz="2000">
                  <a:solidFill>
                    <a:schemeClr val="dk1"/>
                  </a:solidFill>
                  <a:latin typeface="Trebuchet MS"/>
                  <a:ea typeface="Trebuchet MS"/>
                  <a:cs typeface="Trebuchet MS"/>
                  <a:sym typeface="Trebuchet MS"/>
                </a:rPr>
                <a:t>Training and Optimization</a:t>
              </a:r>
              <a:endParaRPr b="0" i="0" sz="2000" u="none" cap="none" strike="noStrike">
                <a:solidFill>
                  <a:schemeClr val="dk1"/>
                </a:solidFill>
                <a:latin typeface="Trebuchet MS"/>
                <a:ea typeface="Trebuchet MS"/>
                <a:cs typeface="Trebuchet MS"/>
                <a:sym typeface="Trebuchet MS"/>
              </a:endParaRPr>
            </a:p>
          </p:txBody>
        </p:sp>
      </p:grpSp>
      <p:pic>
        <p:nvPicPr>
          <p:cNvPr descr="102716111.jpg" id="210" name="Google Shape;210;p4"/>
          <p:cNvPicPr preferRelativeResize="0"/>
          <p:nvPr/>
        </p:nvPicPr>
        <p:blipFill rotWithShape="1">
          <a:blip r:embed="rId3">
            <a:alphaModFix/>
          </a:blip>
          <a:srcRect b="0" l="0" r="0" t="0"/>
          <a:stretch/>
        </p:blipFill>
        <p:spPr>
          <a:xfrm>
            <a:off x="7383996" y="1991448"/>
            <a:ext cx="2382586" cy="2324975"/>
          </a:xfrm>
          <a:prstGeom prst="rect">
            <a:avLst/>
          </a:prstGeom>
          <a:noFill/>
          <a:ln>
            <a:noFill/>
          </a:ln>
        </p:spPr>
      </p:pic>
      <p:sp>
        <p:nvSpPr>
          <p:cNvPr id="211" name="Google Shape;211;p4"/>
          <p:cNvSpPr txBox="1"/>
          <p:nvPr>
            <p:ph idx="12" type="sldNum"/>
          </p:nvPr>
        </p:nvSpPr>
        <p:spPr>
          <a:xfrm>
            <a:off x="8291726" y="6041344"/>
            <a:ext cx="803400" cy="525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sz="1000"/>
              <a:t>‹#›</a:t>
            </a:fld>
            <a:endParaRPr sz="1000"/>
          </a:p>
        </p:txBody>
      </p:sp>
      <p:pic>
        <p:nvPicPr>
          <p:cNvPr id="212" name="Google Shape;212;p4"/>
          <p:cNvPicPr preferRelativeResize="0"/>
          <p:nvPr/>
        </p:nvPicPr>
        <p:blipFill rotWithShape="1">
          <a:blip r:embed="rId4">
            <a:alphaModFix/>
          </a:blip>
          <a:srcRect b="0" l="0" r="0" t="0"/>
          <a:stretch/>
        </p:blipFill>
        <p:spPr>
          <a:xfrm>
            <a:off x="10900999" y="5586174"/>
            <a:ext cx="1068475" cy="1127250"/>
          </a:xfrm>
          <a:prstGeom prst="rect">
            <a:avLst/>
          </a:prstGeom>
          <a:noFill/>
          <a:ln>
            <a:noFill/>
          </a:ln>
        </p:spPr>
      </p:pic>
      <p:grpSp>
        <p:nvGrpSpPr>
          <p:cNvPr id="213" name="Google Shape;213;p4"/>
          <p:cNvGrpSpPr/>
          <p:nvPr/>
        </p:nvGrpSpPr>
        <p:grpSpPr>
          <a:xfrm>
            <a:off x="1278745" y="5942683"/>
            <a:ext cx="6428443" cy="624728"/>
            <a:chOff x="-15" y="1"/>
            <a:chExt cx="6428443" cy="624728"/>
          </a:xfrm>
        </p:grpSpPr>
        <p:sp>
          <p:nvSpPr>
            <p:cNvPr id="214" name="Google Shape;214;p4"/>
            <p:cNvSpPr/>
            <p:nvPr/>
          </p:nvSpPr>
          <p:spPr>
            <a:xfrm rot="5400000">
              <a:off x="-29715" y="77528"/>
              <a:ext cx="576900" cy="517500"/>
            </a:xfrm>
            <a:prstGeom prst="chevron">
              <a:avLst>
                <a:gd fmla="val 50000" name="adj"/>
              </a:avLst>
            </a:prstGeom>
            <a:solidFill>
              <a:srgbClr val="90C223"/>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4"/>
            <p:cNvSpPr txBox="1"/>
            <p:nvPr/>
          </p:nvSpPr>
          <p:spPr>
            <a:xfrm>
              <a:off x="1" y="306570"/>
              <a:ext cx="517500" cy="5940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i</a:t>
              </a:r>
              <a:r>
                <a:rPr lang="en-US" sz="1800">
                  <a:solidFill>
                    <a:schemeClr val="lt1"/>
                  </a:solidFill>
                  <a:latin typeface="Trebuchet MS"/>
                  <a:ea typeface="Trebuchet MS"/>
                  <a:cs typeface="Trebuchet MS"/>
                  <a:sym typeface="Trebuchet MS"/>
                </a:rPr>
                <a:t>v</a:t>
              </a:r>
              <a:endParaRPr b="0" i="0" sz="1800" u="none" cap="none" strike="noStrike">
                <a:solidFill>
                  <a:schemeClr val="lt1"/>
                </a:solidFill>
                <a:latin typeface="Trebuchet MS"/>
                <a:ea typeface="Trebuchet MS"/>
                <a:cs typeface="Trebuchet MS"/>
                <a:sym typeface="Trebuchet MS"/>
              </a:endParaRPr>
            </a:p>
          </p:txBody>
        </p:sp>
        <p:sp>
          <p:nvSpPr>
            <p:cNvPr id="216" name="Google Shape;216;p4"/>
            <p:cNvSpPr/>
            <p:nvPr/>
          </p:nvSpPr>
          <p:spPr>
            <a:xfrm rot="5400000">
              <a:off x="3186628" y="-2629499"/>
              <a:ext cx="612300" cy="5871300"/>
            </a:xfrm>
            <a:prstGeom prst="round2SameRect">
              <a:avLst>
                <a:gd fmla="val 16667" name="adj1"/>
                <a:gd fmla="val 0" name="adj2"/>
              </a:avLst>
            </a:prstGeom>
            <a:solidFill>
              <a:schemeClr val="lt1">
                <a:alpha val="89410"/>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4"/>
            <p:cNvSpPr txBox="1"/>
            <p:nvPr/>
          </p:nvSpPr>
          <p:spPr>
            <a:xfrm>
              <a:off x="557160" y="29888"/>
              <a:ext cx="5841300" cy="552600"/>
            </a:xfrm>
            <a:prstGeom prst="rect">
              <a:avLst/>
            </a:prstGeom>
            <a:noFill/>
            <a:ln>
              <a:noFill/>
            </a:ln>
          </p:spPr>
          <p:txBody>
            <a:bodyPr anchorCtr="0" anchor="ctr" bIns="10150" lIns="113775" spcFirstLastPara="1" rIns="10150" wrap="square" tIns="10150">
              <a:noAutofit/>
            </a:bodyPr>
            <a:lstStyle/>
            <a:p>
              <a:pPr indent="-171450" lvl="1" marL="171450" marR="0" rtl="0" algn="l">
                <a:lnSpc>
                  <a:spcPct val="90000"/>
                </a:lnSpc>
                <a:spcBef>
                  <a:spcPts val="0"/>
                </a:spcBef>
                <a:spcAft>
                  <a:spcPts val="0"/>
                </a:spcAft>
                <a:buClr>
                  <a:schemeClr val="dk1"/>
                </a:buClr>
                <a:buSzPts val="1600"/>
                <a:buFont typeface="Trebuchet MS"/>
                <a:buChar char="•"/>
              </a:pPr>
              <a:r>
                <a:rPr lang="en-US" sz="2000">
                  <a:solidFill>
                    <a:schemeClr val="dk1"/>
                  </a:solidFill>
                  <a:latin typeface="Trebuchet MS"/>
                  <a:ea typeface="Trebuchet MS"/>
                  <a:cs typeface="Trebuchet MS"/>
                  <a:sym typeface="Trebuchet MS"/>
                </a:rPr>
                <a:t>Deployment and User Interface</a:t>
              </a:r>
              <a:endParaRPr b="0" i="0" sz="2000" u="none" cap="none" strike="noStrike">
                <a:solidFill>
                  <a:schemeClr val="dk1"/>
                </a:solidFill>
                <a:latin typeface="Trebuchet MS"/>
                <a:ea typeface="Trebuchet MS"/>
                <a:cs typeface="Trebuchet MS"/>
                <a:sym typeface="Trebuchet M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ppt_w</p:attrName>
                                        </p:attrNameLst>
                                      </p:cBhvr>
                                      <p:tavLst>
                                        <p:tav fmla="" tm="0">
                                          <p:val>
                                            <p:strVal val="0"/>
                                          </p:val>
                                        </p:tav>
                                        <p:tav fmla="" tm="100000">
                                          <p:val>
                                            <p:strVal val="#ppt_w"/>
                                          </p:val>
                                        </p:tav>
                                      </p:tavLst>
                                    </p:anim>
                                    <p:anim calcmode="lin" valueType="num">
                                      <p:cBhvr additive="base">
                                        <p:cTn dur="500"/>
                                        <p:tgtEl>
                                          <p:spTgt spid="210"/>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ppt_w</p:attrName>
                                        </p:attrNameLst>
                                      </p:cBhvr>
                                      <p:tavLst>
                                        <p:tav fmla="" tm="0">
                                          <p:val>
                                            <p:strVal val="0"/>
                                          </p:val>
                                        </p:tav>
                                        <p:tav fmla="" tm="100000">
                                          <p:val>
                                            <p:strVal val="#ppt_w"/>
                                          </p:val>
                                        </p:tav>
                                      </p:tavLst>
                                    </p:anim>
                                    <p:anim calcmode="lin" valueType="num">
                                      <p:cBhvr additive="base">
                                        <p:cTn dur="500"/>
                                        <p:tgtEl>
                                          <p:spTgt spid="21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500"/>
                                        <p:tgtEl>
                                          <p:spTgt spid="211"/>
                                        </p:tgtEl>
                                        <p:attrNameLst>
                                          <p:attrName>ppt_w</p:attrName>
                                        </p:attrNameLst>
                                      </p:cBhvr>
                                      <p:tavLst>
                                        <p:tav fmla="" tm="0">
                                          <p:val>
                                            <p:strVal val="0"/>
                                          </p:val>
                                        </p:tav>
                                        <p:tav fmla="" tm="100000">
                                          <p:val>
                                            <p:strVal val="#ppt_w"/>
                                          </p:val>
                                        </p:tav>
                                      </p:tavLst>
                                    </p:anim>
                                    <p:anim calcmode="lin" valueType="num">
                                      <p:cBhvr additive="base">
                                        <p:cTn dur="500"/>
                                        <p:tgtEl>
                                          <p:spTgt spid="21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pSp>
        <p:nvGrpSpPr>
          <p:cNvPr id="222" name="Google Shape;222;p5"/>
          <p:cNvGrpSpPr/>
          <p:nvPr/>
        </p:nvGrpSpPr>
        <p:grpSpPr>
          <a:xfrm>
            <a:off x="1146615" y="228610"/>
            <a:ext cx="5423876" cy="748800"/>
            <a:chOff x="0" y="0"/>
            <a:chExt cx="5423876" cy="748800"/>
          </a:xfrm>
        </p:grpSpPr>
        <p:sp>
          <p:nvSpPr>
            <p:cNvPr id="223" name="Google Shape;223;p5"/>
            <p:cNvSpPr/>
            <p:nvPr/>
          </p:nvSpPr>
          <p:spPr>
            <a:xfrm>
              <a:off x="0" y="0"/>
              <a:ext cx="5423876" cy="748800"/>
            </a:xfrm>
            <a:prstGeom prst="roundRect">
              <a:avLst>
                <a:gd fmla="val 16667" name="adj"/>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
            <p:cNvSpPr txBox="1"/>
            <p:nvPr/>
          </p:nvSpPr>
          <p:spPr>
            <a:xfrm>
              <a:off x="36553" y="36553"/>
              <a:ext cx="5350770" cy="675694"/>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lt1"/>
                  </a:solidFill>
                  <a:latin typeface="Trebuchet MS"/>
                  <a:ea typeface="Trebuchet MS"/>
                  <a:cs typeface="Trebuchet MS"/>
                  <a:sym typeface="Trebuchet MS"/>
                </a:rPr>
                <a:t>Background &amp; Related Work</a:t>
              </a:r>
              <a:endParaRPr b="0" i="0" sz="3200" u="none" cap="none" strike="noStrike">
                <a:solidFill>
                  <a:schemeClr val="lt1"/>
                </a:solidFill>
                <a:latin typeface="Trebuchet MS"/>
                <a:ea typeface="Trebuchet MS"/>
                <a:cs typeface="Trebuchet MS"/>
                <a:sym typeface="Trebuchet MS"/>
              </a:endParaRPr>
            </a:p>
          </p:txBody>
        </p:sp>
      </p:grpSp>
      <p:grpSp>
        <p:nvGrpSpPr>
          <p:cNvPr id="225" name="Google Shape;225;p5"/>
          <p:cNvGrpSpPr/>
          <p:nvPr/>
        </p:nvGrpSpPr>
        <p:grpSpPr>
          <a:xfrm>
            <a:off x="1146628" y="1321419"/>
            <a:ext cx="7145090" cy="1537875"/>
            <a:chOff x="0" y="0"/>
            <a:chExt cx="7145090" cy="1537875"/>
          </a:xfrm>
        </p:grpSpPr>
        <p:sp>
          <p:nvSpPr>
            <p:cNvPr id="226" name="Google Shape;226;p5"/>
            <p:cNvSpPr/>
            <p:nvPr/>
          </p:nvSpPr>
          <p:spPr>
            <a:xfrm>
              <a:off x="0" y="0"/>
              <a:ext cx="7145090" cy="1403509"/>
            </a:xfrm>
            <a:prstGeom prst="roundRect">
              <a:avLst>
                <a:gd fmla="val 10000" name="adj"/>
              </a:avLst>
            </a:prstGeom>
            <a:solidFill>
              <a:srgbClr val="90C223"/>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
            <p:cNvSpPr txBox="1"/>
            <p:nvPr/>
          </p:nvSpPr>
          <p:spPr>
            <a:xfrm>
              <a:off x="784643" y="134475"/>
              <a:ext cx="5575800" cy="1403400"/>
            </a:xfrm>
            <a:prstGeom prst="rect">
              <a:avLst/>
            </a:prstGeom>
            <a:noFill/>
            <a:ln>
              <a:noFill/>
            </a:ln>
          </p:spPr>
          <p:txBody>
            <a:bodyPr anchorCtr="0" anchor="t" bIns="76200" lIns="76200" spcFirstLastPara="1" rIns="76200" wrap="square" tIns="76200">
              <a:noAutofit/>
            </a:bodyPr>
            <a:lstStyle/>
            <a:p>
              <a:pPr indent="-336550" lvl="0" marL="457200" marR="0" rtl="0" algn="l">
                <a:lnSpc>
                  <a:spcPct val="90000"/>
                </a:lnSpc>
                <a:spcBef>
                  <a:spcPts val="225"/>
                </a:spcBef>
                <a:spcAft>
                  <a:spcPts val="0"/>
                </a:spcAft>
                <a:buClr>
                  <a:schemeClr val="lt1"/>
                </a:buClr>
                <a:buSzPts val="1700"/>
                <a:buFont typeface="Roboto"/>
                <a:buChar char="●"/>
              </a:pPr>
              <a:r>
                <a:rPr b="1" lang="en-US" sz="1700">
                  <a:solidFill>
                    <a:schemeClr val="lt1"/>
                  </a:solidFill>
                  <a:latin typeface="Roboto"/>
                  <a:ea typeface="Roboto"/>
                  <a:cs typeface="Roboto"/>
                  <a:sym typeface="Roboto"/>
                </a:rPr>
                <a:t>Optical Character Recognition (OCR) is a technology that aims to convert images or scanned documents containing printed or handwritten text into machine-encoded text. </a:t>
              </a:r>
              <a:endParaRPr b="0" i="0" sz="1700" u="none" cap="none" strike="noStrike">
                <a:solidFill>
                  <a:schemeClr val="lt1"/>
                </a:solidFill>
                <a:latin typeface="Trebuchet MS"/>
                <a:ea typeface="Trebuchet MS"/>
                <a:cs typeface="Trebuchet MS"/>
                <a:sym typeface="Trebuchet MS"/>
              </a:endParaRPr>
            </a:p>
            <a:p>
              <a:pPr indent="-19050" lvl="1" marL="114300" marR="0" rtl="0" algn="l">
                <a:lnSpc>
                  <a:spcPct val="90000"/>
                </a:lnSpc>
                <a:spcBef>
                  <a:spcPts val="225"/>
                </a:spcBef>
                <a:spcAft>
                  <a:spcPts val="0"/>
                </a:spcAft>
                <a:buClr>
                  <a:schemeClr val="dk1"/>
                </a:buClr>
                <a:buSzPts val="1500"/>
                <a:buFont typeface="Trebuchet MS"/>
                <a:buNone/>
              </a:pPr>
              <a:r>
                <a:t/>
              </a:r>
              <a:endParaRPr b="0" i="0" sz="1500" u="none" cap="none" strike="noStrike">
                <a:solidFill>
                  <a:schemeClr val="lt1"/>
                </a:solidFill>
                <a:latin typeface="Trebuchet MS"/>
                <a:ea typeface="Trebuchet MS"/>
                <a:cs typeface="Trebuchet MS"/>
                <a:sym typeface="Trebuchet MS"/>
              </a:endParaRPr>
            </a:p>
          </p:txBody>
        </p:sp>
        <p:sp>
          <p:nvSpPr>
            <p:cNvPr id="228" name="Google Shape;228;p5"/>
            <p:cNvSpPr/>
            <p:nvPr/>
          </p:nvSpPr>
          <p:spPr>
            <a:xfrm flipH="1" rot="10800000">
              <a:off x="0" y="0"/>
              <a:ext cx="49401" cy="1404878"/>
            </a:xfrm>
            <a:prstGeom prst="roundRect">
              <a:avLst>
                <a:gd fmla="val 10000" name="adj"/>
              </a:avLst>
            </a:prstGeom>
            <a:solidFill>
              <a:srgbClr val="D1E3BB"/>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p5"/>
          <p:cNvGrpSpPr/>
          <p:nvPr/>
        </p:nvGrpSpPr>
        <p:grpSpPr>
          <a:xfrm>
            <a:off x="1146628" y="2813613"/>
            <a:ext cx="7145047" cy="1570200"/>
            <a:chOff x="0" y="-150"/>
            <a:chExt cx="7145047" cy="1570200"/>
          </a:xfrm>
        </p:grpSpPr>
        <p:sp>
          <p:nvSpPr>
            <p:cNvPr id="230" name="Google Shape;230;p5"/>
            <p:cNvSpPr/>
            <p:nvPr/>
          </p:nvSpPr>
          <p:spPr>
            <a:xfrm>
              <a:off x="30847" y="12"/>
              <a:ext cx="7114200" cy="1569900"/>
            </a:xfrm>
            <a:prstGeom prst="roundRect">
              <a:avLst>
                <a:gd fmla="val 10000" name="adj"/>
              </a:avLst>
            </a:prstGeom>
            <a:solidFill>
              <a:srgbClr val="90C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
            <p:cNvSpPr txBox="1"/>
            <p:nvPr/>
          </p:nvSpPr>
          <p:spPr>
            <a:xfrm>
              <a:off x="808449" y="-150"/>
              <a:ext cx="5559000" cy="1570200"/>
            </a:xfrm>
            <a:prstGeom prst="rect">
              <a:avLst/>
            </a:prstGeom>
            <a:noFill/>
            <a:ln>
              <a:noFill/>
            </a:ln>
          </p:spPr>
          <p:txBody>
            <a:bodyPr anchorCtr="0" anchor="t" bIns="76200" lIns="76200" spcFirstLastPara="1" rIns="76200" wrap="square" tIns="76200">
              <a:noAutofit/>
            </a:bodyPr>
            <a:lstStyle/>
            <a:p>
              <a:pPr indent="-330200" lvl="0" marL="457200" marR="0" rtl="0" algn="l">
                <a:lnSpc>
                  <a:spcPct val="90000"/>
                </a:lnSpc>
                <a:spcBef>
                  <a:spcPts val="225"/>
                </a:spcBef>
                <a:spcAft>
                  <a:spcPts val="0"/>
                </a:spcAft>
                <a:buClr>
                  <a:schemeClr val="lt1"/>
                </a:buClr>
                <a:buSzPts val="1600"/>
                <a:buFont typeface="Trebuchet MS"/>
                <a:buChar char="●"/>
              </a:pPr>
              <a:r>
                <a:rPr lang="en-US" sz="1600">
                  <a:solidFill>
                    <a:schemeClr val="lt1"/>
                  </a:solidFill>
                  <a:latin typeface="Trebuchet MS"/>
                  <a:ea typeface="Trebuchet MS"/>
                  <a:cs typeface="Trebuchet MS"/>
                  <a:sym typeface="Trebuchet MS"/>
                </a:rPr>
                <a:t>Building a large and diverse dataset of Bangla characters, words, and sentences is crucial for training and evaluating OCR models. Researchers have compiled and released publicly available datasets containing Bangla characters and texts, such as BanglaLekha-Isolated, BanglaLekha-Connected</a:t>
              </a:r>
              <a:endParaRPr b="0" i="0" sz="1600" u="none" cap="none" strike="noStrike">
                <a:solidFill>
                  <a:schemeClr val="lt1"/>
                </a:solidFill>
                <a:latin typeface="Trebuchet MS"/>
                <a:ea typeface="Trebuchet MS"/>
                <a:cs typeface="Trebuchet MS"/>
                <a:sym typeface="Trebuchet MS"/>
              </a:endParaRPr>
            </a:p>
          </p:txBody>
        </p:sp>
        <p:sp>
          <p:nvSpPr>
            <p:cNvPr id="232" name="Google Shape;232;p5"/>
            <p:cNvSpPr/>
            <p:nvPr/>
          </p:nvSpPr>
          <p:spPr>
            <a:xfrm rot="10800000">
              <a:off x="0" y="0"/>
              <a:ext cx="89385" cy="1090279"/>
            </a:xfrm>
            <a:prstGeom prst="roundRect">
              <a:avLst>
                <a:gd fmla="val 10000" name="adj"/>
              </a:avLst>
            </a:prstGeom>
            <a:solidFill>
              <a:srgbClr val="D1E3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 name="Google Shape;233;p5"/>
          <p:cNvGrpSpPr/>
          <p:nvPr/>
        </p:nvGrpSpPr>
        <p:grpSpPr>
          <a:xfrm>
            <a:off x="1162044" y="4383818"/>
            <a:ext cx="7114258" cy="1512512"/>
            <a:chOff x="0" y="-87475"/>
            <a:chExt cx="7114258" cy="1512512"/>
          </a:xfrm>
        </p:grpSpPr>
        <p:sp>
          <p:nvSpPr>
            <p:cNvPr id="234" name="Google Shape;234;p5"/>
            <p:cNvSpPr/>
            <p:nvPr/>
          </p:nvSpPr>
          <p:spPr>
            <a:xfrm>
              <a:off x="0" y="0"/>
              <a:ext cx="7114258" cy="1425037"/>
            </a:xfrm>
            <a:prstGeom prst="roundRect">
              <a:avLst>
                <a:gd fmla="val 10000" name="adj"/>
              </a:avLst>
            </a:prstGeom>
            <a:solidFill>
              <a:srgbClr val="90C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
            <p:cNvSpPr txBox="1"/>
            <p:nvPr/>
          </p:nvSpPr>
          <p:spPr>
            <a:xfrm>
              <a:off x="934255" y="-87475"/>
              <a:ext cx="5548800" cy="1425000"/>
            </a:xfrm>
            <a:prstGeom prst="rect">
              <a:avLst/>
            </a:prstGeom>
            <a:noFill/>
            <a:ln>
              <a:noFill/>
            </a:ln>
          </p:spPr>
          <p:txBody>
            <a:bodyPr anchorCtr="0" anchor="t" bIns="76200" lIns="76200" spcFirstLastPara="1" rIns="76200" wrap="square" tIns="76200">
              <a:noAutofit/>
            </a:bodyPr>
            <a:lstStyle/>
            <a:p>
              <a:pPr indent="-336550" lvl="0" marL="457200" marR="0" rtl="0" algn="l">
                <a:lnSpc>
                  <a:spcPct val="90000"/>
                </a:lnSpc>
                <a:spcBef>
                  <a:spcPts val="0"/>
                </a:spcBef>
                <a:spcAft>
                  <a:spcPts val="0"/>
                </a:spcAft>
                <a:buClr>
                  <a:schemeClr val="lt1"/>
                </a:buClr>
                <a:buSzPts val="1700"/>
                <a:buFont typeface="Trebuchet MS"/>
                <a:buChar char="●"/>
              </a:pPr>
              <a:r>
                <a:rPr b="1" i="0" lang="en-US" sz="1700" u="none" cap="none" strike="noStrike">
                  <a:solidFill>
                    <a:schemeClr val="lt1"/>
                  </a:solidFill>
                  <a:latin typeface="Trebuchet MS"/>
                  <a:ea typeface="Trebuchet MS"/>
                  <a:cs typeface="Trebuchet MS"/>
                  <a:sym typeface="Trebuchet MS"/>
                </a:rPr>
                <a:t>User Experience and Interaction Design </a:t>
              </a:r>
              <a:endParaRPr b="1" i="0" sz="1700" u="none" cap="none" strike="noStrike">
                <a:solidFill>
                  <a:schemeClr val="lt1"/>
                </a:solidFill>
                <a:latin typeface="Trebuchet MS"/>
                <a:ea typeface="Trebuchet MS"/>
                <a:cs typeface="Trebuchet MS"/>
                <a:sym typeface="Trebuchet MS"/>
              </a:endParaRPr>
            </a:p>
            <a:p>
              <a:pPr indent="0" lvl="0" marL="0" marR="0" rtl="0" algn="l">
                <a:lnSpc>
                  <a:spcPct val="90000"/>
                </a:lnSpc>
                <a:spcBef>
                  <a:spcPts val="700"/>
                </a:spcBef>
                <a:spcAft>
                  <a:spcPts val="0"/>
                </a:spcAft>
                <a:buNone/>
              </a:pPr>
              <a:r>
                <a:rPr b="0" i="0" lang="en-US" sz="1600" u="none" cap="none" strike="noStrike">
                  <a:solidFill>
                    <a:schemeClr val="lt1"/>
                  </a:solidFill>
                  <a:latin typeface="Trebuchet MS"/>
                  <a:ea typeface="Trebuchet MS"/>
                  <a:cs typeface="Trebuchet MS"/>
                  <a:sym typeface="Trebuchet MS"/>
                </a:rPr>
                <a:t>This work focuses on enhancing the user experience and interaction design aspects of </a:t>
              </a:r>
              <a:r>
                <a:rPr lang="en-US" sz="1600">
                  <a:solidFill>
                    <a:schemeClr val="lt1"/>
                  </a:solidFill>
                  <a:latin typeface="Trebuchet MS"/>
                  <a:ea typeface="Trebuchet MS"/>
                  <a:cs typeface="Trebuchet MS"/>
                  <a:sym typeface="Trebuchet MS"/>
                </a:rPr>
                <a:t>deep learning</a:t>
              </a:r>
              <a:r>
                <a:rPr b="0" i="0" lang="en-US" sz="1600" u="none" cap="none" strike="noStrike">
                  <a:solidFill>
                    <a:schemeClr val="lt1"/>
                  </a:solidFill>
                  <a:latin typeface="Trebuchet MS"/>
                  <a:ea typeface="Trebuchet MS"/>
                  <a:cs typeface="Trebuchet MS"/>
                  <a:sym typeface="Trebuchet MS"/>
                </a:rPr>
                <a:t>-based O</a:t>
              </a:r>
              <a:r>
                <a:rPr lang="en-US" sz="1600">
                  <a:solidFill>
                    <a:schemeClr val="lt1"/>
                  </a:solidFill>
                  <a:latin typeface="Trebuchet MS"/>
                  <a:ea typeface="Trebuchet MS"/>
                  <a:cs typeface="Trebuchet MS"/>
                  <a:sym typeface="Trebuchet MS"/>
                </a:rPr>
                <a:t>CR </a:t>
              </a:r>
              <a:r>
                <a:rPr b="0" i="0" lang="en-US" sz="1600" u="none" cap="none" strike="noStrike">
                  <a:solidFill>
                    <a:schemeClr val="lt1"/>
                  </a:solidFill>
                  <a:latin typeface="Trebuchet MS"/>
                  <a:ea typeface="Trebuchet MS"/>
                  <a:cs typeface="Trebuchet MS"/>
                  <a:sym typeface="Trebuchet MS"/>
                </a:rPr>
                <a:t> Common preprocessing steps include image binarization, noise removal, skew correction, and segmentation.</a:t>
              </a:r>
              <a:endParaRPr b="0" i="0" sz="1500" u="none" cap="none" strike="noStrike">
                <a:solidFill>
                  <a:srgbClr val="000000"/>
                </a:solidFill>
                <a:latin typeface="Arial"/>
                <a:ea typeface="Arial"/>
                <a:cs typeface="Arial"/>
                <a:sym typeface="Arial"/>
              </a:endParaRPr>
            </a:p>
            <a:p>
              <a:pPr indent="-19050" lvl="1" marL="114300" marR="0" rtl="0" algn="l">
                <a:lnSpc>
                  <a:spcPct val="90000"/>
                </a:lnSpc>
                <a:spcBef>
                  <a:spcPts val="225"/>
                </a:spcBef>
                <a:spcAft>
                  <a:spcPts val="0"/>
                </a:spcAft>
                <a:buClr>
                  <a:schemeClr val="dk1"/>
                </a:buClr>
                <a:buSzPts val="1500"/>
                <a:buFont typeface="Trebuchet MS"/>
                <a:buNone/>
              </a:pPr>
              <a:r>
                <a:t/>
              </a:r>
              <a:endParaRPr b="0" i="0" sz="1500" u="none" cap="none" strike="noStrike">
                <a:solidFill>
                  <a:schemeClr val="lt1"/>
                </a:solidFill>
                <a:latin typeface="Trebuchet MS"/>
                <a:ea typeface="Trebuchet MS"/>
                <a:cs typeface="Trebuchet MS"/>
                <a:sym typeface="Trebuchet MS"/>
              </a:endParaRPr>
            </a:p>
          </p:txBody>
        </p:sp>
      </p:grpSp>
      <p:pic>
        <p:nvPicPr>
          <p:cNvPr descr="Background.png" id="236" name="Google Shape;236;p5"/>
          <p:cNvPicPr preferRelativeResize="0"/>
          <p:nvPr/>
        </p:nvPicPr>
        <p:blipFill rotWithShape="1">
          <a:blip r:embed="rId3">
            <a:alphaModFix/>
          </a:blip>
          <a:srcRect b="0" l="0" r="0" t="0"/>
          <a:stretch/>
        </p:blipFill>
        <p:spPr>
          <a:xfrm>
            <a:off x="8514725" y="228600"/>
            <a:ext cx="2035500" cy="1992900"/>
          </a:xfrm>
          <a:prstGeom prst="ellipse">
            <a:avLst/>
          </a:prstGeom>
          <a:noFill/>
          <a:ln>
            <a:noFill/>
          </a:ln>
        </p:spPr>
      </p:pic>
      <p:sp>
        <p:nvSpPr>
          <p:cNvPr id="237" name="Google Shape;237;p5"/>
          <p:cNvSpPr txBox="1"/>
          <p:nvPr>
            <p:ph idx="12" type="sldNum"/>
          </p:nvPr>
        </p:nvSpPr>
        <p:spPr>
          <a:xfrm>
            <a:off x="8291718" y="6041362"/>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sz="1000"/>
              <a:t>‹#›</a:t>
            </a:fld>
            <a:endParaRPr sz="1000"/>
          </a:p>
        </p:txBody>
      </p:sp>
      <p:pic>
        <p:nvPicPr>
          <p:cNvPr id="238" name="Google Shape;238;p5"/>
          <p:cNvPicPr preferRelativeResize="0"/>
          <p:nvPr/>
        </p:nvPicPr>
        <p:blipFill rotWithShape="1">
          <a:blip r:embed="rId4">
            <a:alphaModFix/>
          </a:blip>
          <a:srcRect b="0" l="0" r="0" t="0"/>
          <a:stretch/>
        </p:blipFill>
        <p:spPr>
          <a:xfrm>
            <a:off x="11291543" y="5992322"/>
            <a:ext cx="498585" cy="5260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500"/>
                                        <p:tgtEl>
                                          <p:spTgt spid="236"/>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3" presetSubtype="16">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500"/>
                                        <p:tgtEl>
                                          <p:spTgt spid="238"/>
                                        </p:tgtEl>
                                        <p:attrNameLst>
                                          <p:attrName>ppt_w</p:attrName>
                                        </p:attrNameLst>
                                      </p:cBhvr>
                                      <p:tavLst>
                                        <p:tav fmla="" tm="0">
                                          <p:val>
                                            <p:strVal val="0"/>
                                          </p:val>
                                        </p:tav>
                                        <p:tav fmla="" tm="100000">
                                          <p:val>
                                            <p:strVal val="#ppt_w"/>
                                          </p:val>
                                        </p:tav>
                                      </p:tavLst>
                                    </p:anim>
                                    <p:anim calcmode="lin" valueType="num">
                                      <p:cBhvr additive="base">
                                        <p:cTn dur="500"/>
                                        <p:tgtEl>
                                          <p:spTgt spid="23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ppt_w</p:attrName>
                                        </p:attrNameLst>
                                      </p:cBhvr>
                                      <p:tavLst>
                                        <p:tav fmla="" tm="0">
                                          <p:val>
                                            <p:strVal val="0"/>
                                          </p:val>
                                        </p:tav>
                                        <p:tav fmla="" tm="100000">
                                          <p:val>
                                            <p:strVal val="#ppt_w"/>
                                          </p:val>
                                        </p:tav>
                                      </p:tavLst>
                                    </p:anim>
                                    <p:anim calcmode="lin" valueType="num">
                                      <p:cBhvr additive="base">
                                        <p:cTn dur="500"/>
                                        <p:tgtEl>
                                          <p:spTgt spid="23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pSp>
        <p:nvGrpSpPr>
          <p:cNvPr id="243" name="Google Shape;243;p6"/>
          <p:cNvGrpSpPr/>
          <p:nvPr/>
        </p:nvGrpSpPr>
        <p:grpSpPr>
          <a:xfrm>
            <a:off x="1264140" y="244885"/>
            <a:ext cx="5423876" cy="1055742"/>
            <a:chOff x="0" y="0"/>
            <a:chExt cx="5423876" cy="1055742"/>
          </a:xfrm>
        </p:grpSpPr>
        <p:sp>
          <p:nvSpPr>
            <p:cNvPr id="244" name="Google Shape;244;p6"/>
            <p:cNvSpPr/>
            <p:nvPr/>
          </p:nvSpPr>
          <p:spPr>
            <a:xfrm>
              <a:off x="0" y="0"/>
              <a:ext cx="5423876" cy="1055742"/>
            </a:xfrm>
            <a:prstGeom prst="roundRect">
              <a:avLst>
                <a:gd fmla="val 16667" name="adj"/>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
            <p:cNvSpPr txBox="1"/>
            <p:nvPr/>
          </p:nvSpPr>
          <p:spPr>
            <a:xfrm>
              <a:off x="51537" y="51537"/>
              <a:ext cx="5320802" cy="952668"/>
            </a:xfrm>
            <a:prstGeom prst="rect">
              <a:avLst/>
            </a:prstGeom>
            <a:noFill/>
            <a:ln>
              <a:noFill/>
            </a:ln>
          </p:spPr>
          <p:txBody>
            <a:bodyPr anchorCtr="0" anchor="ctr" bIns="152400" lIns="152400" spcFirstLastPara="1" rIns="152400" wrap="square" tIns="152400">
              <a:noAutofit/>
            </a:bodyPr>
            <a:lstStyle/>
            <a:p>
              <a:pPr indent="0" lvl="0" marL="0" marR="0" rtl="0" algn="ctr">
                <a:lnSpc>
                  <a:spcPct val="90000"/>
                </a:lnSpc>
                <a:spcBef>
                  <a:spcPts val="0"/>
                </a:spcBef>
                <a:spcAft>
                  <a:spcPts val="0"/>
                </a:spcAft>
                <a:buClr>
                  <a:srgbClr val="000000"/>
                </a:buClr>
                <a:buSzPts val="4000"/>
                <a:buFont typeface="Arial"/>
                <a:buNone/>
              </a:pPr>
              <a:r>
                <a:rPr b="0" i="0" lang="en-US" sz="4000" u="none" cap="none" strike="noStrike">
                  <a:solidFill>
                    <a:schemeClr val="lt1"/>
                  </a:solidFill>
                  <a:latin typeface="Trebuchet MS"/>
                  <a:ea typeface="Trebuchet MS"/>
                  <a:cs typeface="Trebuchet MS"/>
                  <a:sym typeface="Trebuchet MS"/>
                </a:rPr>
                <a:t>Proposed Methodology</a:t>
              </a:r>
              <a:endParaRPr b="0" i="0" sz="4000" u="none" cap="none" strike="noStrike">
                <a:solidFill>
                  <a:schemeClr val="lt1"/>
                </a:solidFill>
                <a:latin typeface="Trebuchet MS"/>
                <a:ea typeface="Trebuchet MS"/>
                <a:cs typeface="Trebuchet MS"/>
                <a:sym typeface="Trebuchet MS"/>
              </a:endParaRPr>
            </a:p>
          </p:txBody>
        </p:sp>
      </p:grpSp>
      <p:sp>
        <p:nvSpPr>
          <p:cNvPr id="246" name="Google Shape;246;p6"/>
          <p:cNvSpPr txBox="1"/>
          <p:nvPr>
            <p:ph idx="12" type="sldNum"/>
          </p:nvPr>
        </p:nvSpPr>
        <p:spPr>
          <a:xfrm>
            <a:off x="8291718" y="6055876"/>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sz="1000"/>
              <a:t>‹#›</a:t>
            </a:fld>
            <a:endParaRPr sz="1000"/>
          </a:p>
        </p:txBody>
      </p:sp>
      <p:pic>
        <p:nvPicPr>
          <p:cNvPr id="247" name="Google Shape;247;p6"/>
          <p:cNvPicPr preferRelativeResize="0"/>
          <p:nvPr/>
        </p:nvPicPr>
        <p:blipFill rotWithShape="1">
          <a:blip r:embed="rId3">
            <a:alphaModFix/>
          </a:blip>
          <a:srcRect b="0" l="0" r="0" t="0"/>
          <a:stretch/>
        </p:blipFill>
        <p:spPr>
          <a:xfrm>
            <a:off x="11291543" y="5992322"/>
            <a:ext cx="498585" cy="526008"/>
          </a:xfrm>
          <a:prstGeom prst="rect">
            <a:avLst/>
          </a:prstGeom>
          <a:noFill/>
          <a:ln>
            <a:noFill/>
          </a:ln>
        </p:spPr>
      </p:pic>
      <p:sp>
        <p:nvSpPr>
          <p:cNvPr id="248" name="Google Shape;248;p6"/>
          <p:cNvSpPr txBox="1"/>
          <p:nvPr/>
        </p:nvSpPr>
        <p:spPr>
          <a:xfrm>
            <a:off x="994093" y="1475091"/>
            <a:ext cx="5438400" cy="557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5"/>
                </a:solidFill>
                <a:latin typeface="Trebuchet MS"/>
                <a:ea typeface="Trebuchet MS"/>
                <a:cs typeface="Trebuchet MS"/>
                <a:sym typeface="Trebuchet MS"/>
              </a:rPr>
              <a:t> </a:t>
            </a:r>
            <a:r>
              <a:rPr b="1" lang="en-US" sz="1800">
                <a:solidFill>
                  <a:schemeClr val="accent5"/>
                </a:solidFill>
                <a:latin typeface="Trebuchet MS"/>
                <a:ea typeface="Trebuchet MS"/>
                <a:cs typeface="Trebuchet MS"/>
                <a:sym typeface="Trebuchet MS"/>
              </a:rPr>
              <a:t>Step 1: Data Collection and Preprocessing</a:t>
            </a:r>
            <a:endParaRPr b="1" sz="1800">
              <a:solidFill>
                <a:schemeClr val="accent5"/>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3F7818"/>
                </a:solidFill>
                <a:latin typeface="Trebuchet MS"/>
                <a:ea typeface="Trebuchet MS"/>
                <a:cs typeface="Trebuchet MS"/>
                <a:sym typeface="Trebuchet MS"/>
              </a:rPr>
              <a:t>1.1</a:t>
            </a:r>
            <a:r>
              <a:rPr lang="en-US" sz="1800">
                <a:solidFill>
                  <a:srgbClr val="3F7818"/>
                </a:solidFill>
                <a:latin typeface="Trebuchet MS"/>
                <a:ea typeface="Trebuchet MS"/>
                <a:cs typeface="Trebuchet MS"/>
                <a:sym typeface="Trebuchet MS"/>
              </a:rPr>
              <a:t> </a:t>
            </a:r>
            <a:r>
              <a:rPr lang="en-US" sz="1800">
                <a:solidFill>
                  <a:schemeClr val="dk1"/>
                </a:solidFill>
                <a:latin typeface="Trebuchet MS"/>
                <a:ea typeface="Trebuchet MS"/>
                <a:cs typeface="Trebuchet MS"/>
                <a:sym typeface="Trebuchet MS"/>
              </a:rPr>
              <a:t>Collect a large dataset of handwritten Bangla characters and digits. The dataset should include various writing styles and variations to ensure diversity.</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lang="en-US" sz="1800">
                <a:solidFill>
                  <a:srgbClr val="3F7818"/>
                </a:solidFill>
                <a:latin typeface="Trebuchet MS"/>
                <a:ea typeface="Trebuchet MS"/>
                <a:cs typeface="Trebuchet MS"/>
                <a:sym typeface="Trebuchet MS"/>
              </a:rPr>
              <a:t>1.2</a:t>
            </a:r>
            <a:r>
              <a:rPr lang="en-US" sz="1800">
                <a:solidFill>
                  <a:srgbClr val="3F7818"/>
                </a:solidFill>
                <a:latin typeface="Trebuchet MS"/>
                <a:ea typeface="Trebuchet MS"/>
                <a:cs typeface="Trebuchet MS"/>
                <a:sym typeface="Trebuchet MS"/>
              </a:rPr>
              <a:t> </a:t>
            </a:r>
            <a:r>
              <a:rPr lang="en-US" sz="1800">
                <a:solidFill>
                  <a:schemeClr val="dk1"/>
                </a:solidFill>
                <a:latin typeface="Trebuchet MS"/>
                <a:ea typeface="Trebuchet MS"/>
                <a:cs typeface="Trebuchet MS"/>
                <a:sym typeface="Trebuchet MS"/>
              </a:rPr>
              <a:t>Preprocess the data to normalize and standardize the images. Convert them to grayscale and resize them to a fixed dimension to facilitate training.</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lang="en-US" sz="1800">
                <a:solidFill>
                  <a:schemeClr val="accent5"/>
                </a:solidFill>
                <a:latin typeface="Trebuchet MS"/>
                <a:ea typeface="Trebuchet MS"/>
                <a:cs typeface="Trebuchet MS"/>
                <a:sym typeface="Trebuchet MS"/>
              </a:rPr>
              <a:t>Step 2: Data Labeling</a:t>
            </a:r>
            <a:endParaRPr b="1" sz="1800">
              <a:solidFill>
                <a:schemeClr val="accent5"/>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3F7818"/>
                </a:solidFill>
                <a:latin typeface="Trebuchet MS"/>
                <a:ea typeface="Trebuchet MS"/>
                <a:cs typeface="Trebuchet MS"/>
                <a:sym typeface="Trebuchet MS"/>
              </a:rPr>
              <a:t>2.1</a:t>
            </a:r>
            <a:r>
              <a:rPr lang="en-US" sz="1800">
                <a:solidFill>
                  <a:schemeClr val="dk1"/>
                </a:solidFill>
                <a:latin typeface="Trebuchet MS"/>
                <a:ea typeface="Trebuchet MS"/>
                <a:cs typeface="Trebuchet MS"/>
                <a:sym typeface="Trebuchet MS"/>
              </a:rPr>
              <a:t> Manually label each image in the dataset with the corresponding Bangla character or digit to create a labeled dataset for supervised learning.</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lang="en-US" sz="1800">
                <a:solidFill>
                  <a:schemeClr val="accent5"/>
                </a:solidFill>
                <a:latin typeface="Trebuchet MS"/>
                <a:ea typeface="Trebuchet MS"/>
                <a:cs typeface="Trebuchet MS"/>
                <a:sym typeface="Trebuchet MS"/>
              </a:rPr>
              <a:t>Step 3: Model Architecture Selection</a:t>
            </a:r>
            <a:endParaRPr b="1" sz="1800">
              <a:solidFill>
                <a:schemeClr val="accent5"/>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3F7818"/>
                </a:solidFill>
                <a:latin typeface="Trebuchet MS"/>
                <a:ea typeface="Trebuchet MS"/>
                <a:cs typeface="Trebuchet MS"/>
                <a:sym typeface="Trebuchet MS"/>
              </a:rPr>
              <a:t>3.1 </a:t>
            </a:r>
            <a:r>
              <a:rPr lang="en-US" sz="1800">
                <a:solidFill>
                  <a:schemeClr val="dk1"/>
                </a:solidFill>
                <a:latin typeface="Trebuchet MS"/>
                <a:ea typeface="Trebuchet MS"/>
                <a:cs typeface="Trebuchet MS"/>
                <a:sym typeface="Trebuchet MS"/>
              </a:rPr>
              <a:t>Choose a Convolutional Neural Network (CNN) architecture suitable for character recognition tasks. The CNN architecture is well-suited to handle image data and learn features effectively</a:t>
            </a:r>
            <a:r>
              <a:rPr lang="en-US" sz="1800">
                <a:solidFill>
                  <a:srgbClr val="3F7818"/>
                </a:solidFill>
                <a:latin typeface="Trebuchet MS"/>
                <a:ea typeface="Trebuchet MS"/>
                <a:cs typeface="Trebuchet MS"/>
                <a:sym typeface="Trebuchet MS"/>
              </a:rPr>
              <a:t>.</a:t>
            </a:r>
            <a:endParaRPr sz="1800">
              <a:solidFill>
                <a:srgbClr val="3F7818"/>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sz="1800">
              <a:solidFill>
                <a:srgbClr val="3F7818"/>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9" name="Google Shape;249;p6"/>
          <p:cNvPicPr preferRelativeResize="0"/>
          <p:nvPr/>
        </p:nvPicPr>
        <p:blipFill>
          <a:blip r:embed="rId4">
            <a:alphaModFix/>
          </a:blip>
          <a:stretch>
            <a:fillRect/>
          </a:stretch>
        </p:blipFill>
        <p:spPr>
          <a:xfrm>
            <a:off x="6335418" y="1632740"/>
            <a:ext cx="5454707" cy="40910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ppt_w</p:attrName>
                                        </p:attrNameLst>
                                      </p:cBhvr>
                                      <p:tavLst>
                                        <p:tav fmla="" tm="0">
                                          <p:val>
                                            <p:strVal val="0"/>
                                          </p:val>
                                        </p:tav>
                                        <p:tav fmla="" tm="100000">
                                          <p:val>
                                            <p:strVal val="#ppt_w"/>
                                          </p:val>
                                        </p:tav>
                                      </p:tavLst>
                                    </p:anim>
                                    <p:anim calcmode="lin" valueType="num">
                                      <p:cBhvr additive="base">
                                        <p:cTn dur="500"/>
                                        <p:tgtEl>
                                          <p:spTgt spid="24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ppt_w</p:attrName>
                                        </p:attrNameLst>
                                      </p:cBhvr>
                                      <p:tavLst>
                                        <p:tav fmla="" tm="0">
                                          <p:val>
                                            <p:strVal val="0"/>
                                          </p:val>
                                        </p:tav>
                                        <p:tav fmla="" tm="100000">
                                          <p:val>
                                            <p:strVal val="#ppt_w"/>
                                          </p:val>
                                        </p:tav>
                                      </p:tavLst>
                                    </p:anim>
                                    <p:anim calcmode="lin" valueType="num">
                                      <p:cBhvr additive="base">
                                        <p:cTn dur="500"/>
                                        <p:tgtEl>
                                          <p:spTgt spid="24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pSp>
        <p:nvGrpSpPr>
          <p:cNvPr id="254" name="Google Shape;254;p7"/>
          <p:cNvGrpSpPr/>
          <p:nvPr/>
        </p:nvGrpSpPr>
        <p:grpSpPr>
          <a:xfrm>
            <a:off x="1187940" y="244885"/>
            <a:ext cx="5423876" cy="1048320"/>
            <a:chOff x="0" y="0"/>
            <a:chExt cx="5423876" cy="1048320"/>
          </a:xfrm>
        </p:grpSpPr>
        <p:sp>
          <p:nvSpPr>
            <p:cNvPr id="255" name="Google Shape;255;p7"/>
            <p:cNvSpPr/>
            <p:nvPr/>
          </p:nvSpPr>
          <p:spPr>
            <a:xfrm>
              <a:off x="0" y="0"/>
              <a:ext cx="5423876" cy="1048320"/>
            </a:xfrm>
            <a:prstGeom prst="roundRect">
              <a:avLst>
                <a:gd fmla="val 16667" name="adj"/>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
            <p:cNvSpPr txBox="1"/>
            <p:nvPr/>
          </p:nvSpPr>
          <p:spPr>
            <a:xfrm>
              <a:off x="51175" y="51175"/>
              <a:ext cx="5321526" cy="945970"/>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chemeClr val="lt1"/>
                  </a:solidFill>
                  <a:latin typeface="Trebuchet MS"/>
                  <a:ea typeface="Trebuchet MS"/>
                  <a:cs typeface="Trebuchet MS"/>
                  <a:sym typeface="Trebuchet MS"/>
                </a:rPr>
                <a:t>Methodology(Contd.)</a:t>
              </a:r>
              <a:endParaRPr b="0" i="0" sz="2800" u="none" cap="none" strike="noStrike">
                <a:solidFill>
                  <a:schemeClr val="lt1"/>
                </a:solidFill>
                <a:latin typeface="Trebuchet MS"/>
                <a:ea typeface="Trebuchet MS"/>
                <a:cs typeface="Trebuchet MS"/>
                <a:sym typeface="Trebuchet MS"/>
              </a:endParaRPr>
            </a:p>
          </p:txBody>
        </p:sp>
      </p:grpSp>
      <p:sp>
        <p:nvSpPr>
          <p:cNvPr id="257" name="Google Shape;257;p7"/>
          <p:cNvSpPr txBox="1"/>
          <p:nvPr>
            <p:ph idx="12" type="sldNum"/>
          </p:nvPr>
        </p:nvSpPr>
        <p:spPr>
          <a:xfrm>
            <a:off x="8291718" y="6041362"/>
            <a:ext cx="68333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sz="1000"/>
              <a:t>‹#›</a:t>
            </a:fld>
            <a:endParaRPr sz="1000"/>
          </a:p>
        </p:txBody>
      </p:sp>
      <p:pic>
        <p:nvPicPr>
          <p:cNvPr id="258" name="Google Shape;258;p7"/>
          <p:cNvPicPr preferRelativeResize="0"/>
          <p:nvPr/>
        </p:nvPicPr>
        <p:blipFill rotWithShape="1">
          <a:blip r:embed="rId3">
            <a:alphaModFix/>
          </a:blip>
          <a:srcRect b="0" l="0" r="0" t="0"/>
          <a:stretch/>
        </p:blipFill>
        <p:spPr>
          <a:xfrm>
            <a:off x="11291543" y="5992322"/>
            <a:ext cx="498585" cy="526008"/>
          </a:xfrm>
          <a:prstGeom prst="rect">
            <a:avLst/>
          </a:prstGeom>
          <a:noFill/>
          <a:ln>
            <a:noFill/>
          </a:ln>
        </p:spPr>
      </p:pic>
      <p:sp>
        <p:nvSpPr>
          <p:cNvPr id="259" name="Google Shape;259;p7"/>
          <p:cNvSpPr txBox="1"/>
          <p:nvPr/>
        </p:nvSpPr>
        <p:spPr>
          <a:xfrm>
            <a:off x="781050" y="1479525"/>
            <a:ext cx="4495800" cy="591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5"/>
                </a:solidFill>
                <a:latin typeface="Trebuchet MS"/>
                <a:ea typeface="Trebuchet MS"/>
                <a:cs typeface="Trebuchet MS"/>
                <a:sym typeface="Trebuchet MS"/>
              </a:rPr>
              <a:t> </a:t>
            </a:r>
            <a:r>
              <a:rPr b="1" lang="en-US" sz="1800">
                <a:solidFill>
                  <a:schemeClr val="accent5"/>
                </a:solidFill>
                <a:latin typeface="Trebuchet MS"/>
                <a:ea typeface="Trebuchet MS"/>
                <a:cs typeface="Trebuchet MS"/>
                <a:sym typeface="Trebuchet MS"/>
              </a:rPr>
              <a:t>Step 4: Model Training</a:t>
            </a:r>
            <a:endParaRPr b="1" sz="1800">
              <a:solidFill>
                <a:schemeClr val="accent5"/>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lang="en-US" sz="1800">
                <a:solidFill>
                  <a:schemeClr val="accent5"/>
                </a:solidFill>
                <a:latin typeface="Trebuchet MS"/>
                <a:ea typeface="Trebuchet MS"/>
                <a:cs typeface="Trebuchet MS"/>
                <a:sym typeface="Trebuchet MS"/>
              </a:rPr>
              <a:t>4.1</a:t>
            </a:r>
            <a:r>
              <a:rPr lang="en-US" sz="1800">
                <a:solidFill>
                  <a:schemeClr val="accent5"/>
                </a:solidFill>
                <a:latin typeface="Trebuchet MS"/>
                <a:ea typeface="Trebuchet MS"/>
                <a:cs typeface="Trebuchet MS"/>
                <a:sym typeface="Trebuchet MS"/>
              </a:rPr>
              <a:t> </a:t>
            </a:r>
            <a:r>
              <a:rPr lang="en-US" sz="1800">
                <a:solidFill>
                  <a:schemeClr val="dk1"/>
                </a:solidFill>
                <a:latin typeface="Trebuchet MS"/>
                <a:ea typeface="Trebuchet MS"/>
                <a:cs typeface="Trebuchet MS"/>
                <a:sym typeface="Trebuchet MS"/>
              </a:rPr>
              <a:t>Train the chosen CNN model on the training data using a suitable optimization algorithm</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lang="en-US" sz="1800">
                <a:solidFill>
                  <a:schemeClr val="accent5"/>
                </a:solidFill>
                <a:latin typeface="Trebuchet MS"/>
                <a:ea typeface="Trebuchet MS"/>
                <a:cs typeface="Trebuchet MS"/>
                <a:sym typeface="Trebuchet MS"/>
              </a:rPr>
              <a:t>Step 5:</a:t>
            </a:r>
            <a:r>
              <a:rPr lang="en-US" sz="1800">
                <a:solidFill>
                  <a:schemeClr val="dk1"/>
                </a:solidFill>
                <a:latin typeface="Trebuchet MS"/>
                <a:ea typeface="Trebuchet MS"/>
                <a:cs typeface="Trebuchet MS"/>
                <a:sym typeface="Trebuchet MS"/>
              </a:rPr>
              <a:t> Model Evaluation</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lang="en-US" sz="1800">
                <a:solidFill>
                  <a:schemeClr val="accent5"/>
                </a:solidFill>
                <a:latin typeface="Trebuchet MS"/>
                <a:ea typeface="Trebuchet MS"/>
                <a:cs typeface="Trebuchet MS"/>
                <a:sym typeface="Trebuchet MS"/>
              </a:rPr>
              <a:t>5.1</a:t>
            </a:r>
            <a:r>
              <a:rPr lang="en-US" sz="1800">
                <a:solidFill>
                  <a:schemeClr val="dk1"/>
                </a:solidFill>
                <a:latin typeface="Trebuchet MS"/>
                <a:ea typeface="Trebuchet MS"/>
                <a:cs typeface="Trebuchet MS"/>
                <a:sym typeface="Trebuchet MS"/>
              </a:rPr>
              <a:t> Evaluate the trained model on a separate test dataset that was not used during training. Measure performance metrics such as accuracy</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lang="en-US" sz="1800">
                <a:solidFill>
                  <a:schemeClr val="accent5"/>
                </a:solidFill>
                <a:latin typeface="Trebuchet MS"/>
                <a:ea typeface="Trebuchet MS"/>
                <a:cs typeface="Trebuchet MS"/>
                <a:sym typeface="Trebuchet MS"/>
              </a:rPr>
              <a:t>Step 6: Continuous Improvement</a:t>
            </a:r>
            <a:endParaRPr b="1" sz="1800">
              <a:solidFill>
                <a:schemeClr val="accent5"/>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lang="en-US" sz="1800">
                <a:solidFill>
                  <a:schemeClr val="accent5"/>
                </a:solidFill>
                <a:latin typeface="Trebuchet MS"/>
                <a:ea typeface="Trebuchet MS"/>
                <a:cs typeface="Trebuchet MS"/>
                <a:sym typeface="Trebuchet MS"/>
              </a:rPr>
              <a:t>5.2 </a:t>
            </a:r>
            <a:r>
              <a:rPr lang="en-US" sz="1800">
                <a:solidFill>
                  <a:schemeClr val="dk1"/>
                </a:solidFill>
                <a:latin typeface="Trebuchet MS"/>
                <a:ea typeface="Trebuchet MS"/>
                <a:cs typeface="Trebuchet MS"/>
                <a:sym typeface="Trebuchet MS"/>
              </a:rPr>
              <a:t>Regularly update and retrain the OCR model with new data to adapt to changing handwriting styles and improve recognition performance</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sz="18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F7818"/>
                </a:solidFill>
                <a:latin typeface="Trebuchet MS"/>
                <a:ea typeface="Trebuchet MS"/>
                <a:cs typeface="Trebuchet MS"/>
                <a:sym typeface="Trebuchet MS"/>
              </a:rPr>
              <a:t>  </a:t>
            </a:r>
            <a:endParaRPr b="0" i="0" sz="1800" u="none" cap="none" strike="noStrike">
              <a:solidFill>
                <a:srgbClr val="3F7818"/>
              </a:solidFill>
              <a:latin typeface="Trebuchet MS"/>
              <a:ea typeface="Trebuchet MS"/>
              <a:cs typeface="Trebuchet MS"/>
              <a:sym typeface="Trebuchet MS"/>
            </a:endParaRPr>
          </a:p>
        </p:txBody>
      </p:sp>
      <p:pic>
        <p:nvPicPr>
          <p:cNvPr id="260" name="Google Shape;260;p7"/>
          <p:cNvPicPr preferRelativeResize="0"/>
          <p:nvPr/>
        </p:nvPicPr>
        <p:blipFill>
          <a:blip r:embed="rId4">
            <a:alphaModFix/>
          </a:blip>
          <a:stretch>
            <a:fillRect/>
          </a:stretch>
        </p:blipFill>
        <p:spPr>
          <a:xfrm>
            <a:off x="6335418" y="1632740"/>
            <a:ext cx="5454707" cy="4091030"/>
          </a:xfrm>
          <a:prstGeom prst="rect">
            <a:avLst/>
          </a:prstGeom>
          <a:noFill/>
          <a:ln>
            <a:noFill/>
          </a:ln>
        </p:spPr>
      </p:pic>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ppt_w</p:attrName>
                                        </p:attrNameLst>
                                      </p:cBhvr>
                                      <p:tavLst>
                                        <p:tav fmla="" tm="0">
                                          <p:val>
                                            <p:strVal val="0"/>
                                          </p:val>
                                        </p:tav>
                                        <p:tav fmla="" tm="100000">
                                          <p:val>
                                            <p:strVal val="#ppt_w"/>
                                          </p:val>
                                        </p:tav>
                                      </p:tavLst>
                                    </p:anim>
                                    <p:anim calcmode="lin" valueType="num">
                                      <p:cBhvr additive="base">
                                        <p:cTn dur="500"/>
                                        <p:tgtEl>
                                          <p:spTgt spid="25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ppt_w</p:attrName>
                                        </p:attrNameLst>
                                      </p:cBhvr>
                                      <p:tavLst>
                                        <p:tav fmla="" tm="0">
                                          <p:val>
                                            <p:strVal val="0"/>
                                          </p:val>
                                        </p:tav>
                                        <p:tav fmla="" tm="100000">
                                          <p:val>
                                            <p:strVal val="#ppt_w"/>
                                          </p:val>
                                        </p:tav>
                                      </p:tavLst>
                                    </p:anim>
                                    <p:anim calcmode="lin" valueType="num">
                                      <p:cBhvr additive="base">
                                        <p:cTn dur="500"/>
                                        <p:tgtEl>
                                          <p:spTgt spid="25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pSp>
        <p:nvGrpSpPr>
          <p:cNvPr id="265" name="Google Shape;265;p12"/>
          <p:cNvGrpSpPr/>
          <p:nvPr/>
        </p:nvGrpSpPr>
        <p:grpSpPr>
          <a:xfrm>
            <a:off x="1264140" y="92485"/>
            <a:ext cx="5423876" cy="1048320"/>
            <a:chOff x="0" y="0"/>
            <a:chExt cx="5423876" cy="1048320"/>
          </a:xfrm>
        </p:grpSpPr>
        <p:sp>
          <p:nvSpPr>
            <p:cNvPr id="266" name="Google Shape;266;p12"/>
            <p:cNvSpPr/>
            <p:nvPr/>
          </p:nvSpPr>
          <p:spPr>
            <a:xfrm>
              <a:off x="0" y="0"/>
              <a:ext cx="5423876" cy="1048320"/>
            </a:xfrm>
            <a:prstGeom prst="roundRect">
              <a:avLst>
                <a:gd fmla="val 16667" name="adj"/>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2"/>
            <p:cNvSpPr txBox="1"/>
            <p:nvPr/>
          </p:nvSpPr>
          <p:spPr>
            <a:xfrm>
              <a:off x="51175" y="51175"/>
              <a:ext cx="5321526" cy="945970"/>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chemeClr val="lt1"/>
                  </a:solidFill>
                  <a:latin typeface="Trebuchet MS"/>
                  <a:ea typeface="Trebuchet MS"/>
                  <a:cs typeface="Trebuchet MS"/>
                  <a:sym typeface="Trebuchet MS"/>
                </a:rPr>
                <a:t>Conclusions</a:t>
              </a:r>
              <a:endParaRPr b="0" i="0" sz="4400" u="none" cap="none" strike="noStrike">
                <a:solidFill>
                  <a:schemeClr val="lt1"/>
                </a:solidFill>
                <a:latin typeface="Trebuchet MS"/>
                <a:ea typeface="Trebuchet MS"/>
                <a:cs typeface="Trebuchet MS"/>
                <a:sym typeface="Trebuchet MS"/>
              </a:endParaRPr>
            </a:p>
          </p:txBody>
        </p:sp>
      </p:grpSp>
      <p:grpSp>
        <p:nvGrpSpPr>
          <p:cNvPr id="268" name="Google Shape;268;p12"/>
          <p:cNvGrpSpPr/>
          <p:nvPr/>
        </p:nvGrpSpPr>
        <p:grpSpPr>
          <a:xfrm>
            <a:off x="1" y="1626812"/>
            <a:ext cx="5092261" cy="719280"/>
            <a:chOff x="0" y="239448"/>
            <a:chExt cx="5092261" cy="719280"/>
          </a:xfrm>
        </p:grpSpPr>
        <p:sp>
          <p:nvSpPr>
            <p:cNvPr id="269" name="Google Shape;269;p12"/>
            <p:cNvSpPr/>
            <p:nvPr/>
          </p:nvSpPr>
          <p:spPr>
            <a:xfrm>
              <a:off x="0" y="505128"/>
              <a:ext cx="5092261" cy="453600"/>
            </a:xfrm>
            <a:prstGeom prst="rect">
              <a:avLst/>
            </a:prstGeom>
            <a:solidFill>
              <a:schemeClr val="lt1">
                <a:alpha val="89411"/>
              </a:schemeClr>
            </a:solidFill>
            <a:ln cap="rnd" cmpd="sng" w="12700">
              <a:solidFill>
                <a:srgbClr val="90C223"/>
              </a:solidFill>
              <a:prstDash val="solid"/>
              <a:round/>
              <a:headEnd len="sm" w="sm" type="none"/>
              <a:tailEnd len="sm" w="sm" type="none"/>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2"/>
            <p:cNvSpPr/>
            <p:nvPr/>
          </p:nvSpPr>
          <p:spPr>
            <a:xfrm>
              <a:off x="254613" y="239448"/>
              <a:ext cx="3564582" cy="531360"/>
            </a:xfrm>
            <a:prstGeom prst="roundRect">
              <a:avLst>
                <a:gd fmla="val 16667" name="adj"/>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2"/>
            <p:cNvSpPr txBox="1"/>
            <p:nvPr/>
          </p:nvSpPr>
          <p:spPr>
            <a:xfrm>
              <a:off x="280552" y="265387"/>
              <a:ext cx="3512704" cy="479482"/>
            </a:xfrm>
            <a:prstGeom prst="rect">
              <a:avLst/>
            </a:prstGeom>
            <a:noFill/>
            <a:ln>
              <a:noFill/>
            </a:ln>
          </p:spPr>
          <p:txBody>
            <a:bodyPr anchorCtr="0" anchor="ctr" bIns="0" lIns="134725" spcFirstLastPara="1" rIns="134725" wrap="square" tIns="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70C0"/>
                  </a:solidFill>
                  <a:latin typeface="Trebuchet MS"/>
                  <a:ea typeface="Trebuchet MS"/>
                  <a:cs typeface="Trebuchet MS"/>
                  <a:sym typeface="Trebuchet MS"/>
                </a:rPr>
                <a:t>Our proposed methodology </a:t>
              </a:r>
              <a:r>
                <a:rPr b="0" i="0" lang="en-US" sz="1800" u="none" cap="none" strike="noStrike">
                  <a:solidFill>
                    <a:schemeClr val="lt1"/>
                  </a:solidFill>
                  <a:latin typeface="Trebuchet MS"/>
                  <a:ea typeface="Trebuchet MS"/>
                  <a:cs typeface="Trebuchet MS"/>
                  <a:sym typeface="Trebuchet MS"/>
                </a:rPr>
                <a:t>is able to overcome shortcomings</a:t>
              </a:r>
              <a:endParaRPr b="0" i="0" sz="1800" u="none" cap="none" strike="noStrike">
                <a:solidFill>
                  <a:schemeClr val="lt1"/>
                </a:solidFill>
                <a:latin typeface="Trebuchet MS"/>
                <a:ea typeface="Trebuchet MS"/>
                <a:cs typeface="Trebuchet MS"/>
                <a:sym typeface="Trebuchet MS"/>
              </a:endParaRPr>
            </a:p>
          </p:txBody>
        </p:sp>
      </p:grpSp>
      <p:grpSp>
        <p:nvGrpSpPr>
          <p:cNvPr id="272" name="Google Shape;272;p12"/>
          <p:cNvGrpSpPr/>
          <p:nvPr/>
        </p:nvGrpSpPr>
        <p:grpSpPr>
          <a:xfrm>
            <a:off x="5416043" y="1320800"/>
            <a:ext cx="4214445" cy="804199"/>
            <a:chOff x="0" y="0"/>
            <a:chExt cx="4214445" cy="804199"/>
          </a:xfrm>
        </p:grpSpPr>
        <p:sp>
          <p:nvSpPr>
            <p:cNvPr id="273" name="Google Shape;273;p12"/>
            <p:cNvSpPr/>
            <p:nvPr/>
          </p:nvSpPr>
          <p:spPr>
            <a:xfrm rot="5400000">
              <a:off x="-120571" y="120963"/>
              <a:ext cx="803807" cy="562665"/>
            </a:xfrm>
            <a:prstGeom prst="chevron">
              <a:avLst>
                <a:gd fmla="val 50000" name="adj"/>
              </a:avLst>
            </a:prstGeom>
            <a:solidFill>
              <a:srgbClr val="90C223"/>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2"/>
            <p:cNvSpPr txBox="1"/>
            <p:nvPr/>
          </p:nvSpPr>
          <p:spPr>
            <a:xfrm>
              <a:off x="1" y="281725"/>
              <a:ext cx="562665" cy="241142"/>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rgbClr val="000000"/>
                </a:buClr>
                <a:buSzPts val="1600"/>
                <a:buFont typeface="Arial"/>
                <a:buNone/>
              </a:pPr>
              <a:r>
                <a:rPr b="0" i="0" lang="en-US" sz="1600" u="none" cap="none" strike="noStrike">
                  <a:solidFill>
                    <a:schemeClr val="lt1"/>
                  </a:solidFill>
                  <a:latin typeface="Trebuchet MS"/>
                  <a:ea typeface="Trebuchet MS"/>
                  <a:cs typeface="Trebuchet MS"/>
                  <a:sym typeface="Trebuchet MS"/>
                </a:rPr>
                <a:t>i</a:t>
              </a:r>
              <a:endParaRPr b="0" i="0" sz="1600" u="none" cap="none" strike="noStrike">
                <a:solidFill>
                  <a:schemeClr val="lt1"/>
                </a:solidFill>
                <a:latin typeface="Trebuchet MS"/>
                <a:ea typeface="Trebuchet MS"/>
                <a:cs typeface="Trebuchet MS"/>
                <a:sym typeface="Trebuchet MS"/>
              </a:endParaRPr>
            </a:p>
          </p:txBody>
        </p:sp>
        <p:sp>
          <p:nvSpPr>
            <p:cNvPr id="275" name="Google Shape;275;p12"/>
            <p:cNvSpPr/>
            <p:nvPr/>
          </p:nvSpPr>
          <p:spPr>
            <a:xfrm rot="5400000">
              <a:off x="2127318" y="-1564653"/>
              <a:ext cx="522474" cy="3651780"/>
            </a:xfrm>
            <a:prstGeom prst="round2SameRect">
              <a:avLst>
                <a:gd fmla="val 16667" name="adj1"/>
                <a:gd fmla="val 0" name="adj2"/>
              </a:avLst>
            </a:prstGeom>
            <a:solidFill>
              <a:schemeClr val="lt1">
                <a:alpha val="89411"/>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2"/>
            <p:cNvSpPr txBox="1"/>
            <p:nvPr/>
          </p:nvSpPr>
          <p:spPr>
            <a:xfrm>
              <a:off x="562657" y="25499"/>
              <a:ext cx="3626400" cy="620400"/>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Trebuchet MS"/>
                <a:buChar char="•"/>
              </a:pPr>
              <a:r>
                <a:rPr lang="en-US" sz="2150">
                  <a:solidFill>
                    <a:schemeClr val="dk1"/>
                  </a:solidFill>
                  <a:highlight>
                    <a:srgbClr val="FFFFFF"/>
                  </a:highlight>
                </a:rPr>
                <a:t>Accuracy Improvement</a:t>
              </a:r>
              <a:endParaRPr b="0" i="0" sz="2000" u="none" cap="none" strike="noStrike">
                <a:solidFill>
                  <a:schemeClr val="dk1"/>
                </a:solidFill>
                <a:latin typeface="Trebuchet MS"/>
                <a:ea typeface="Trebuchet MS"/>
                <a:cs typeface="Trebuchet MS"/>
                <a:sym typeface="Trebuchet MS"/>
              </a:endParaRPr>
            </a:p>
          </p:txBody>
        </p:sp>
      </p:grpSp>
      <p:grpSp>
        <p:nvGrpSpPr>
          <p:cNvPr id="277" name="Google Shape;277;p12"/>
          <p:cNvGrpSpPr/>
          <p:nvPr/>
        </p:nvGrpSpPr>
        <p:grpSpPr>
          <a:xfrm>
            <a:off x="5416044" y="2160008"/>
            <a:ext cx="4214444" cy="876389"/>
            <a:chOff x="1" y="0"/>
            <a:chExt cx="4214444" cy="876389"/>
          </a:xfrm>
        </p:grpSpPr>
        <p:sp>
          <p:nvSpPr>
            <p:cNvPr id="278" name="Google Shape;278;p12"/>
            <p:cNvSpPr/>
            <p:nvPr/>
          </p:nvSpPr>
          <p:spPr>
            <a:xfrm rot="5400000">
              <a:off x="-131458" y="131458"/>
              <a:ext cx="876389" cy="613472"/>
            </a:xfrm>
            <a:prstGeom prst="chevron">
              <a:avLst>
                <a:gd fmla="val 50000" name="adj"/>
              </a:avLst>
            </a:prstGeom>
            <a:solidFill>
              <a:srgbClr val="90C223"/>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2"/>
            <p:cNvSpPr txBox="1"/>
            <p:nvPr/>
          </p:nvSpPr>
          <p:spPr>
            <a:xfrm>
              <a:off x="1" y="306735"/>
              <a:ext cx="613472" cy="262917"/>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ii</a:t>
              </a:r>
              <a:endParaRPr b="0" i="0" sz="1800" u="none" cap="none" strike="noStrike">
                <a:solidFill>
                  <a:schemeClr val="lt1"/>
                </a:solidFill>
                <a:latin typeface="Trebuchet MS"/>
                <a:ea typeface="Trebuchet MS"/>
                <a:cs typeface="Trebuchet MS"/>
                <a:sym typeface="Trebuchet MS"/>
              </a:endParaRPr>
            </a:p>
          </p:txBody>
        </p:sp>
        <p:sp>
          <p:nvSpPr>
            <p:cNvPr id="280" name="Google Shape;280;p12"/>
            <p:cNvSpPr/>
            <p:nvPr/>
          </p:nvSpPr>
          <p:spPr>
            <a:xfrm rot="5400000">
              <a:off x="2129132" y="-1515660"/>
              <a:ext cx="569652" cy="3600973"/>
            </a:xfrm>
            <a:prstGeom prst="round2SameRect">
              <a:avLst>
                <a:gd fmla="val 16667" name="adj1"/>
                <a:gd fmla="val 0" name="adj2"/>
              </a:avLst>
            </a:prstGeom>
            <a:solidFill>
              <a:schemeClr val="lt1">
                <a:alpha val="89411"/>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2"/>
            <p:cNvSpPr txBox="1"/>
            <p:nvPr/>
          </p:nvSpPr>
          <p:spPr>
            <a:xfrm>
              <a:off x="613472" y="27808"/>
              <a:ext cx="3573165" cy="514036"/>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rgbClr val="0070C0"/>
                </a:buClr>
                <a:buSzPts val="2000"/>
                <a:buFont typeface="Trebuchet MS"/>
                <a:buChar char="•"/>
              </a:pPr>
              <a:r>
                <a:rPr lang="en-US" sz="2000">
                  <a:solidFill>
                    <a:srgbClr val="0070C0"/>
                  </a:solidFill>
                  <a:latin typeface="Trebuchet MS"/>
                  <a:ea typeface="Trebuchet MS"/>
                  <a:cs typeface="Trebuchet MS"/>
                  <a:sym typeface="Trebuchet MS"/>
                </a:rPr>
                <a:t>Data Availability</a:t>
              </a:r>
              <a:endParaRPr b="0" i="0" sz="2000" u="none" cap="none" strike="noStrike">
                <a:solidFill>
                  <a:srgbClr val="0070C0"/>
                </a:solidFill>
                <a:latin typeface="Trebuchet MS"/>
                <a:ea typeface="Trebuchet MS"/>
                <a:cs typeface="Trebuchet MS"/>
                <a:sym typeface="Trebuchet MS"/>
              </a:endParaRPr>
            </a:p>
          </p:txBody>
        </p:sp>
      </p:grpSp>
      <p:grpSp>
        <p:nvGrpSpPr>
          <p:cNvPr id="282" name="Google Shape;282;p12"/>
          <p:cNvGrpSpPr/>
          <p:nvPr/>
        </p:nvGrpSpPr>
        <p:grpSpPr>
          <a:xfrm>
            <a:off x="5416044" y="2981570"/>
            <a:ext cx="4214445" cy="887615"/>
            <a:chOff x="1" y="1"/>
            <a:chExt cx="4214445" cy="887615"/>
          </a:xfrm>
        </p:grpSpPr>
        <p:sp>
          <p:nvSpPr>
            <p:cNvPr id="283" name="Google Shape;283;p12"/>
            <p:cNvSpPr/>
            <p:nvPr/>
          </p:nvSpPr>
          <p:spPr>
            <a:xfrm rot="5400000">
              <a:off x="-133077" y="133511"/>
              <a:ext cx="887183" cy="621028"/>
            </a:xfrm>
            <a:prstGeom prst="chevron">
              <a:avLst>
                <a:gd fmla="val 50000" name="adj"/>
              </a:avLst>
            </a:prstGeom>
            <a:solidFill>
              <a:srgbClr val="90C223"/>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2"/>
            <p:cNvSpPr txBox="1"/>
            <p:nvPr/>
          </p:nvSpPr>
          <p:spPr>
            <a:xfrm>
              <a:off x="1" y="310947"/>
              <a:ext cx="621028" cy="266155"/>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chemeClr val="lt1"/>
                  </a:solidFill>
                  <a:latin typeface="Trebuchet MS"/>
                  <a:ea typeface="Trebuchet MS"/>
                  <a:cs typeface="Trebuchet MS"/>
                  <a:sym typeface="Trebuchet MS"/>
                </a:rPr>
                <a:t>iii</a:t>
              </a:r>
              <a:endParaRPr b="0" i="0" sz="1800" u="none" cap="none" strike="noStrike">
                <a:solidFill>
                  <a:schemeClr val="lt1"/>
                </a:solidFill>
                <a:latin typeface="Trebuchet MS"/>
                <a:ea typeface="Trebuchet MS"/>
                <a:cs typeface="Trebuchet MS"/>
                <a:sym typeface="Trebuchet MS"/>
              </a:endParaRPr>
            </a:p>
          </p:txBody>
        </p:sp>
        <p:sp>
          <p:nvSpPr>
            <p:cNvPr id="285" name="Google Shape;285;p12"/>
            <p:cNvSpPr/>
            <p:nvPr/>
          </p:nvSpPr>
          <p:spPr>
            <a:xfrm rot="5400000">
              <a:off x="2129402" y="-1508373"/>
              <a:ext cx="576669" cy="3593417"/>
            </a:xfrm>
            <a:prstGeom prst="round2SameRect">
              <a:avLst>
                <a:gd fmla="val 16667" name="adj1"/>
                <a:gd fmla="val 0" name="adj2"/>
              </a:avLst>
            </a:prstGeom>
            <a:solidFill>
              <a:schemeClr val="lt1">
                <a:alpha val="89411"/>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2"/>
            <p:cNvSpPr txBox="1"/>
            <p:nvPr/>
          </p:nvSpPr>
          <p:spPr>
            <a:xfrm>
              <a:off x="621029" y="28151"/>
              <a:ext cx="3565266" cy="520367"/>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rgbClr val="0070C0"/>
                </a:buClr>
                <a:buSzPts val="2000"/>
                <a:buFont typeface="Trebuchet MS"/>
                <a:buChar char="•"/>
              </a:pPr>
              <a:r>
                <a:rPr b="0" i="0" lang="en-US" sz="2150" u="none" cap="none" strike="noStrike">
                  <a:solidFill>
                    <a:schemeClr val="dk1"/>
                  </a:solidFill>
                  <a:highlight>
                    <a:srgbClr val="FFFFFF"/>
                  </a:highlight>
                  <a:latin typeface="Arial"/>
                  <a:ea typeface="Arial"/>
                  <a:cs typeface="Arial"/>
                  <a:sym typeface="Arial"/>
                </a:rPr>
                <a:t> Language Complexity</a:t>
              </a:r>
              <a:endParaRPr b="0" i="0" sz="2000" u="none" cap="none" strike="noStrike">
                <a:solidFill>
                  <a:srgbClr val="0070C0"/>
                </a:solidFill>
                <a:latin typeface="Trebuchet MS"/>
                <a:ea typeface="Trebuchet MS"/>
                <a:cs typeface="Trebuchet MS"/>
                <a:sym typeface="Trebuchet MS"/>
              </a:endParaRPr>
            </a:p>
          </p:txBody>
        </p:sp>
      </p:grpSp>
      <p:grpSp>
        <p:nvGrpSpPr>
          <p:cNvPr id="287" name="Google Shape;287;p12"/>
          <p:cNvGrpSpPr/>
          <p:nvPr/>
        </p:nvGrpSpPr>
        <p:grpSpPr>
          <a:xfrm>
            <a:off x="5416044" y="3820383"/>
            <a:ext cx="4214445" cy="998842"/>
            <a:chOff x="1" y="0"/>
            <a:chExt cx="4214445" cy="998842"/>
          </a:xfrm>
        </p:grpSpPr>
        <p:sp>
          <p:nvSpPr>
            <p:cNvPr id="288" name="Google Shape;288;p12"/>
            <p:cNvSpPr/>
            <p:nvPr/>
          </p:nvSpPr>
          <p:spPr>
            <a:xfrm rot="5400000">
              <a:off x="-150436" y="150925"/>
              <a:ext cx="998354" cy="697481"/>
            </a:xfrm>
            <a:prstGeom prst="chevron">
              <a:avLst>
                <a:gd fmla="val 50000" name="adj"/>
              </a:avLst>
            </a:prstGeom>
            <a:solidFill>
              <a:srgbClr val="90C223"/>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2"/>
            <p:cNvSpPr txBox="1"/>
            <p:nvPr/>
          </p:nvSpPr>
          <p:spPr>
            <a:xfrm>
              <a:off x="1" y="349230"/>
              <a:ext cx="697481" cy="300873"/>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chemeClr val="lt1"/>
                  </a:solidFill>
                  <a:latin typeface="Trebuchet MS"/>
                  <a:ea typeface="Trebuchet MS"/>
                  <a:cs typeface="Trebuchet MS"/>
                  <a:sym typeface="Trebuchet MS"/>
                </a:rPr>
                <a:t>iv</a:t>
              </a:r>
              <a:endParaRPr b="0" i="0" sz="2000" u="none" cap="none" strike="noStrike">
                <a:solidFill>
                  <a:schemeClr val="lt1"/>
                </a:solidFill>
                <a:latin typeface="Trebuchet MS"/>
                <a:ea typeface="Trebuchet MS"/>
                <a:cs typeface="Trebuchet MS"/>
                <a:sym typeface="Trebuchet MS"/>
              </a:endParaRPr>
            </a:p>
          </p:txBody>
        </p:sp>
        <p:sp>
          <p:nvSpPr>
            <p:cNvPr id="290" name="Google Shape;290;p12"/>
            <p:cNvSpPr/>
            <p:nvPr/>
          </p:nvSpPr>
          <p:spPr>
            <a:xfrm rot="5400000">
              <a:off x="2132133" y="-1434651"/>
              <a:ext cx="647661" cy="3516964"/>
            </a:xfrm>
            <a:prstGeom prst="round2SameRect">
              <a:avLst>
                <a:gd fmla="val 16667" name="adj1"/>
                <a:gd fmla="val 0" name="adj2"/>
              </a:avLst>
            </a:prstGeom>
            <a:solidFill>
              <a:schemeClr val="lt1">
                <a:alpha val="89411"/>
              </a:schemeClr>
            </a:solidFill>
            <a:ln cap="rnd" cmpd="sng" w="19050">
              <a:solidFill>
                <a:srgbClr val="90C22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2"/>
            <p:cNvSpPr txBox="1"/>
            <p:nvPr/>
          </p:nvSpPr>
          <p:spPr>
            <a:xfrm>
              <a:off x="697482" y="31616"/>
              <a:ext cx="3485348" cy="584429"/>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Trebuchet MS"/>
                <a:buChar char="•"/>
              </a:pPr>
              <a:r>
                <a:rPr lang="en-US" sz="2000">
                  <a:solidFill>
                    <a:schemeClr val="dk1"/>
                  </a:solidFill>
                  <a:latin typeface="Trebuchet MS"/>
                  <a:ea typeface="Trebuchet MS"/>
                  <a:cs typeface="Trebuchet MS"/>
                  <a:sym typeface="Trebuchet MS"/>
                </a:rPr>
                <a:t>Real-World Applications</a:t>
              </a:r>
              <a:endParaRPr b="0" i="0" sz="2000" u="none" cap="none" strike="noStrike">
                <a:solidFill>
                  <a:schemeClr val="dk1"/>
                </a:solidFill>
                <a:latin typeface="Trebuchet MS"/>
                <a:ea typeface="Trebuchet MS"/>
                <a:cs typeface="Trebuchet MS"/>
                <a:sym typeface="Trebuchet MS"/>
              </a:endParaRPr>
            </a:p>
          </p:txBody>
        </p:sp>
      </p:grpSp>
      <p:grpSp>
        <p:nvGrpSpPr>
          <p:cNvPr id="292" name="Google Shape;292;p12"/>
          <p:cNvGrpSpPr/>
          <p:nvPr/>
        </p:nvGrpSpPr>
        <p:grpSpPr>
          <a:xfrm>
            <a:off x="-1" y="2559947"/>
            <a:ext cx="5093208" cy="1328202"/>
            <a:chOff x="0" y="5933"/>
            <a:chExt cx="5093208" cy="1328202"/>
          </a:xfrm>
        </p:grpSpPr>
        <p:sp>
          <p:nvSpPr>
            <p:cNvPr id="293" name="Google Shape;293;p12"/>
            <p:cNvSpPr/>
            <p:nvPr/>
          </p:nvSpPr>
          <p:spPr>
            <a:xfrm>
              <a:off x="0" y="426935"/>
              <a:ext cx="5093208" cy="907200"/>
            </a:xfrm>
            <a:prstGeom prst="rect">
              <a:avLst/>
            </a:prstGeom>
            <a:solidFill>
              <a:schemeClr val="lt1">
                <a:alpha val="89411"/>
              </a:schemeClr>
            </a:solidFill>
            <a:ln cap="rnd" cmpd="sng" w="12700">
              <a:solidFill>
                <a:srgbClr val="90C223"/>
              </a:solidFill>
              <a:prstDash val="solid"/>
              <a:round/>
              <a:headEnd len="sm" w="sm" type="none"/>
              <a:tailEnd len="sm" w="sm" type="none"/>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2"/>
            <p:cNvSpPr/>
            <p:nvPr/>
          </p:nvSpPr>
          <p:spPr>
            <a:xfrm>
              <a:off x="254660" y="5933"/>
              <a:ext cx="3565245" cy="1062720"/>
            </a:xfrm>
            <a:prstGeom prst="roundRect">
              <a:avLst>
                <a:gd fmla="val 16667" name="adj"/>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2"/>
            <p:cNvSpPr txBox="1"/>
            <p:nvPr/>
          </p:nvSpPr>
          <p:spPr>
            <a:xfrm>
              <a:off x="306538" y="57811"/>
              <a:ext cx="3461489" cy="958964"/>
            </a:xfrm>
            <a:prstGeom prst="rect">
              <a:avLst/>
            </a:prstGeom>
            <a:noFill/>
            <a:ln>
              <a:noFill/>
            </a:ln>
          </p:spPr>
          <p:txBody>
            <a:bodyPr anchorCtr="0" anchor="ctr" bIns="0" lIns="134750" spcFirstLastPara="1" rIns="134750" wrap="square" tIns="0">
              <a:noAutofit/>
            </a:bodyPr>
            <a:lstStyle/>
            <a:p>
              <a:pPr indent="0" lvl="0" marL="0" marR="0" rtl="0" algn="ctr">
                <a:lnSpc>
                  <a:spcPct val="90000"/>
                </a:lnSpc>
                <a:spcBef>
                  <a:spcPts val="0"/>
                </a:spcBef>
                <a:spcAft>
                  <a:spcPts val="0"/>
                </a:spcAft>
                <a:buClr>
                  <a:srgbClr val="000000"/>
                </a:buClr>
                <a:buSzPts val="2000"/>
                <a:buFont typeface="Arial"/>
                <a:buNone/>
              </a:pPr>
              <a:r>
                <a:rPr b="0" i="0" lang="en-US" sz="2000" u="none" cap="none" strike="noStrike">
                  <a:solidFill>
                    <a:srgbClr val="0066CC"/>
                  </a:solidFill>
                  <a:latin typeface="Trebuchet MS"/>
                  <a:ea typeface="Trebuchet MS"/>
                  <a:cs typeface="Trebuchet MS"/>
                  <a:sym typeface="Trebuchet MS"/>
                </a:rPr>
                <a:t>More analysis</a:t>
              </a:r>
              <a:r>
                <a:rPr b="0" i="0" lang="en-US" sz="2000" u="none" cap="none" strike="noStrike">
                  <a:solidFill>
                    <a:schemeClr val="lt1"/>
                  </a:solidFill>
                  <a:latin typeface="Trebuchet MS"/>
                  <a:ea typeface="Trebuchet MS"/>
                  <a:cs typeface="Trebuchet MS"/>
                  <a:sym typeface="Trebuchet MS"/>
                </a:rPr>
                <a:t> is needed to overcome the </a:t>
              </a:r>
              <a:r>
                <a:rPr lang="en-US" sz="2000">
                  <a:solidFill>
                    <a:schemeClr val="lt1"/>
                  </a:solidFill>
                  <a:latin typeface="Trebuchet MS"/>
                  <a:ea typeface="Trebuchet MS"/>
                  <a:cs typeface="Trebuchet MS"/>
                  <a:sym typeface="Trebuchet MS"/>
                </a:rPr>
                <a:t>working process.</a:t>
              </a:r>
              <a:endParaRPr b="0" i="0" sz="2000" u="none" cap="none" strike="noStrike">
                <a:solidFill>
                  <a:schemeClr val="lt1"/>
                </a:solidFill>
                <a:latin typeface="Trebuchet MS"/>
                <a:ea typeface="Trebuchet MS"/>
                <a:cs typeface="Trebuchet MS"/>
                <a:sym typeface="Trebuchet MS"/>
              </a:endParaRPr>
            </a:p>
          </p:txBody>
        </p:sp>
      </p:grpSp>
      <p:grpSp>
        <p:nvGrpSpPr>
          <p:cNvPr id="296" name="Google Shape;296;p12"/>
          <p:cNvGrpSpPr/>
          <p:nvPr/>
        </p:nvGrpSpPr>
        <p:grpSpPr>
          <a:xfrm>
            <a:off x="-21027" y="3919050"/>
            <a:ext cx="5093208" cy="1111534"/>
            <a:chOff x="0" y="66975"/>
            <a:chExt cx="5093208" cy="1111534"/>
          </a:xfrm>
        </p:grpSpPr>
        <p:sp>
          <p:nvSpPr>
            <p:cNvPr id="297" name="Google Shape;297;p12"/>
            <p:cNvSpPr/>
            <p:nvPr/>
          </p:nvSpPr>
          <p:spPr>
            <a:xfrm>
              <a:off x="0" y="447709"/>
              <a:ext cx="5093208" cy="730800"/>
            </a:xfrm>
            <a:prstGeom prst="rect">
              <a:avLst/>
            </a:prstGeom>
            <a:solidFill>
              <a:schemeClr val="lt1">
                <a:alpha val="89411"/>
              </a:schemeClr>
            </a:solidFill>
            <a:ln cap="rnd" cmpd="sng" w="12700">
              <a:solidFill>
                <a:srgbClr val="90C223"/>
              </a:solidFill>
              <a:prstDash val="solid"/>
              <a:round/>
              <a:headEnd len="sm" w="sm" type="none"/>
              <a:tailEnd len="sm" w="sm" type="none"/>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2"/>
            <p:cNvSpPr/>
            <p:nvPr/>
          </p:nvSpPr>
          <p:spPr>
            <a:xfrm>
              <a:off x="254660" y="66975"/>
              <a:ext cx="3565245" cy="856080"/>
            </a:xfrm>
            <a:prstGeom prst="roundRect">
              <a:avLst>
                <a:gd fmla="val 16667" name="adj"/>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2"/>
            <p:cNvSpPr txBox="1"/>
            <p:nvPr/>
          </p:nvSpPr>
          <p:spPr>
            <a:xfrm>
              <a:off x="296450" y="108765"/>
              <a:ext cx="3481665" cy="772500"/>
            </a:xfrm>
            <a:prstGeom prst="rect">
              <a:avLst/>
            </a:prstGeom>
            <a:noFill/>
            <a:ln>
              <a:noFill/>
            </a:ln>
          </p:spPr>
          <p:txBody>
            <a:bodyPr anchorCtr="0" anchor="ctr" bIns="0" lIns="134750" spcFirstLastPara="1" rIns="134750" wrap="square" tIns="0">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Trebuchet MS"/>
                  <a:ea typeface="Trebuchet MS"/>
                  <a:cs typeface="Trebuchet MS"/>
                  <a:sym typeface="Trebuchet MS"/>
                </a:rPr>
                <a:t>Required to implement for </a:t>
              </a:r>
              <a:r>
                <a:rPr b="0" i="0" lang="en-US" sz="2400" u="none" cap="none" strike="noStrike">
                  <a:solidFill>
                    <a:srgbClr val="0066CC"/>
                  </a:solidFill>
                  <a:latin typeface="Trebuchet MS"/>
                  <a:ea typeface="Trebuchet MS"/>
                  <a:cs typeface="Trebuchet MS"/>
                  <a:sym typeface="Trebuchet MS"/>
                </a:rPr>
                <a:t>Real time scenario</a:t>
              </a:r>
              <a:endParaRPr b="0" i="0" sz="2400" u="none" cap="none" strike="noStrike">
                <a:solidFill>
                  <a:schemeClr val="lt1"/>
                </a:solidFill>
                <a:latin typeface="Trebuchet MS"/>
                <a:ea typeface="Trebuchet MS"/>
                <a:cs typeface="Trebuchet MS"/>
                <a:sym typeface="Trebuchet MS"/>
              </a:endParaRPr>
            </a:p>
          </p:txBody>
        </p:sp>
      </p:grpSp>
      <p:pic>
        <p:nvPicPr>
          <p:cNvPr id="300" name="Google Shape;300;p12"/>
          <p:cNvPicPr preferRelativeResize="0"/>
          <p:nvPr/>
        </p:nvPicPr>
        <p:blipFill rotWithShape="1">
          <a:blip r:embed="rId3">
            <a:alphaModFix/>
          </a:blip>
          <a:srcRect b="0" l="0" r="0" t="0"/>
          <a:stretch/>
        </p:blipFill>
        <p:spPr>
          <a:xfrm>
            <a:off x="11291543" y="5992322"/>
            <a:ext cx="498585" cy="5260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grpSp>
        <p:nvGrpSpPr>
          <p:cNvPr id="305" name="Google Shape;305;p13"/>
          <p:cNvGrpSpPr/>
          <p:nvPr/>
        </p:nvGrpSpPr>
        <p:grpSpPr>
          <a:xfrm>
            <a:off x="1187940" y="244885"/>
            <a:ext cx="5423876" cy="1048320"/>
            <a:chOff x="0" y="0"/>
            <a:chExt cx="5423876" cy="1048320"/>
          </a:xfrm>
        </p:grpSpPr>
        <p:sp>
          <p:nvSpPr>
            <p:cNvPr id="306" name="Google Shape;306;p13"/>
            <p:cNvSpPr/>
            <p:nvPr/>
          </p:nvSpPr>
          <p:spPr>
            <a:xfrm>
              <a:off x="0" y="0"/>
              <a:ext cx="5423876" cy="1048320"/>
            </a:xfrm>
            <a:prstGeom prst="roundRect">
              <a:avLst>
                <a:gd fmla="val 16667" name="adj"/>
              </a:avLst>
            </a:prstGeom>
            <a:solidFill>
              <a:srgbClr val="90C223"/>
            </a:solidFill>
            <a:ln>
              <a:noFill/>
            </a:ln>
            <a:effectLst>
              <a:outerShdw blurRad="38100" rotWithShape="0" dir="5400000" dist="25400">
                <a:srgbClr val="00000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3"/>
            <p:cNvSpPr txBox="1"/>
            <p:nvPr/>
          </p:nvSpPr>
          <p:spPr>
            <a:xfrm>
              <a:off x="51175" y="51175"/>
              <a:ext cx="5321526" cy="945970"/>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chemeClr val="lt1"/>
                  </a:solidFill>
                  <a:latin typeface="Trebuchet MS"/>
                  <a:ea typeface="Trebuchet MS"/>
                  <a:cs typeface="Trebuchet MS"/>
                  <a:sym typeface="Trebuchet MS"/>
                </a:rPr>
                <a:t>Bibliography</a:t>
              </a:r>
              <a:endParaRPr b="0" i="0" sz="4400" u="none" cap="none" strike="noStrike">
                <a:solidFill>
                  <a:schemeClr val="lt1"/>
                </a:solidFill>
                <a:latin typeface="Trebuchet MS"/>
                <a:ea typeface="Trebuchet MS"/>
                <a:cs typeface="Trebuchet MS"/>
                <a:sym typeface="Trebuchet MS"/>
              </a:endParaRPr>
            </a:p>
          </p:txBody>
        </p:sp>
      </p:grpSp>
      <p:graphicFrame>
        <p:nvGraphicFramePr>
          <p:cNvPr id="308" name="Google Shape;308;p13"/>
          <p:cNvGraphicFramePr/>
          <p:nvPr/>
        </p:nvGraphicFramePr>
        <p:xfrm>
          <a:off x="996287" y="1312652"/>
          <a:ext cx="3000000" cy="3000000"/>
        </p:xfrm>
        <a:graphic>
          <a:graphicData uri="http://schemas.openxmlformats.org/drawingml/2006/table">
            <a:tbl>
              <a:tblPr bandRow="1" firstRow="1">
                <a:noFill/>
                <a:tableStyleId>{B2A7818E-E78F-4D77-840E-4C6D6CB54B97}</a:tableStyleId>
              </a:tblPr>
              <a:tblGrid>
                <a:gridCol w="438975"/>
                <a:gridCol w="8340300"/>
              </a:tblGrid>
              <a:tr h="3764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70C0"/>
                          </a:solidFill>
                          <a:latin typeface="Times New Roman"/>
                          <a:ea typeface="Times New Roman"/>
                          <a:cs typeface="Times New Roman"/>
                          <a:sym typeface="Times New Roman"/>
                        </a:rPr>
                        <a:t>1.</a:t>
                      </a:r>
                      <a:endParaRPr sz="1100" u="none" cap="none" strike="noStrike">
                        <a:solidFill>
                          <a:srgbClr val="0070C0"/>
                        </a:solidFill>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0070C0"/>
                          </a:solidFill>
                          <a:latin typeface="Times New Roman"/>
                          <a:ea typeface="Times New Roman"/>
                          <a:cs typeface="Times New Roman"/>
                          <a:sym typeface="Times New Roman"/>
                        </a:rPr>
                        <a:t>Bangla Optical Character Recognition through Segmenta- tion using Curvature Distance and Multilayer Perceptron Algorithm. DOI: 10.1109/ECACE.2017.7912914</a:t>
                      </a:r>
                      <a:endParaRPr sz="1100" u="none" cap="none" strike="noStrike">
                        <a:solidFill>
                          <a:srgbClr val="0070C0"/>
                        </a:solidFill>
                        <a:latin typeface="Calibri"/>
                        <a:ea typeface="Calibri"/>
                        <a:cs typeface="Calibri"/>
                        <a:sym typeface="Calibri"/>
                      </a:endParaRPr>
                    </a:p>
                  </a:txBody>
                  <a:tcPr marT="0" marB="0" marR="68575" marL="68575"/>
                </a:tc>
              </a:tr>
              <a:tr h="510500">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7030A0"/>
                          </a:solidFill>
                          <a:latin typeface="Times New Roman"/>
                          <a:ea typeface="Times New Roman"/>
                          <a:cs typeface="Times New Roman"/>
                          <a:sym typeface="Times New Roman"/>
                        </a:rPr>
                        <a:t>2.</a:t>
                      </a:r>
                      <a:endParaRPr sz="1100" u="none" cap="none" strike="noStrike">
                        <a:solidFill>
                          <a:srgbClr val="7030A0"/>
                        </a:solidFill>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7030A0"/>
                          </a:solidFill>
                          <a:latin typeface="Calibri"/>
                          <a:ea typeface="Calibri"/>
                          <a:cs typeface="Calibri"/>
                          <a:sym typeface="Calibri"/>
                        </a:rPr>
                        <a:t>A Feature Fusion Based Optical Character Recognition of Bangla Characters Using Support Vector Machine.  DOI: 10.1109/EICT.2017.8275138</a:t>
                      </a:r>
                      <a:endParaRPr sz="1100" u="none" cap="none" strike="noStrike">
                        <a:solidFill>
                          <a:srgbClr val="7030A0"/>
                        </a:solidFill>
                        <a:latin typeface="Calibri"/>
                        <a:ea typeface="Calibri"/>
                        <a:cs typeface="Calibri"/>
                        <a:sym typeface="Calibri"/>
                      </a:endParaRPr>
                    </a:p>
                  </a:txBody>
                  <a:tcPr marT="0" marB="0" marR="68575" marL="68575"/>
                </a:tc>
              </a:tr>
              <a:tr h="3764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00B050"/>
                          </a:solidFill>
                          <a:latin typeface="Times New Roman"/>
                          <a:ea typeface="Times New Roman"/>
                          <a:cs typeface="Times New Roman"/>
                          <a:sym typeface="Times New Roman"/>
                        </a:rPr>
                        <a:t>3.</a:t>
                      </a:r>
                      <a:endParaRPr sz="1100" u="none" cap="none" strike="noStrike">
                        <a:solidFill>
                          <a:srgbClr val="00B050"/>
                        </a:solidFill>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00B050"/>
                          </a:solidFill>
                          <a:latin typeface="Times New Roman"/>
                          <a:ea typeface="Times New Roman"/>
                          <a:cs typeface="Times New Roman"/>
                          <a:sym typeface="Times New Roman"/>
                        </a:rPr>
                        <a:t>Bangla handwritten character recognition using MobileNet V1 architecture.  DOI: https://doi.org/10.11591/eei.v9i6.2234</a:t>
                      </a:r>
                      <a:endParaRPr sz="1100" u="none" cap="none" strike="noStrike">
                        <a:solidFill>
                          <a:srgbClr val="00B050"/>
                        </a:solidFill>
                        <a:latin typeface="Calibri"/>
                        <a:ea typeface="Calibri"/>
                        <a:cs typeface="Calibri"/>
                        <a:sym typeface="Calibri"/>
                      </a:endParaRPr>
                    </a:p>
                  </a:txBody>
                  <a:tcPr marT="0" marB="0" marR="68575" marL="68575"/>
                </a:tc>
              </a:tr>
              <a:tr h="3764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C00000"/>
                          </a:solidFill>
                          <a:latin typeface="Times New Roman"/>
                          <a:ea typeface="Times New Roman"/>
                          <a:cs typeface="Times New Roman"/>
                          <a:sym typeface="Times New Roman"/>
                        </a:rPr>
                        <a:t>4.</a:t>
                      </a:r>
                      <a:endParaRPr sz="1100" u="none" cap="none" strike="noStrike">
                        <a:solidFill>
                          <a:srgbClr val="C00000"/>
                        </a:solidFill>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C00000"/>
                          </a:solidFill>
                          <a:latin typeface="Times New Roman"/>
                          <a:ea typeface="Times New Roman"/>
                          <a:cs typeface="Times New Roman"/>
                          <a:sym typeface="Times New Roman"/>
                        </a:rPr>
                        <a:t>Bangla Handwritten Character Recognition Using Local Binary Pattern And Its Variants Bengali Handwritten Words. DOI: 10.1109/IMCOM53663.2022.9721634</a:t>
                      </a:r>
                      <a:endParaRPr sz="1100" u="none" cap="none" strike="noStrike">
                        <a:solidFill>
                          <a:srgbClr val="C00000"/>
                        </a:solidFill>
                        <a:latin typeface="Calibri"/>
                        <a:ea typeface="Calibri"/>
                        <a:cs typeface="Calibri"/>
                        <a:sym typeface="Calibri"/>
                      </a:endParaRPr>
                    </a:p>
                  </a:txBody>
                  <a:tcPr marT="0" marB="0" marR="68575" marL="68575"/>
                </a:tc>
              </a:tr>
              <a:tr h="3764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solidFill>
                            <a:srgbClr val="755D0C"/>
                          </a:solidFill>
                          <a:latin typeface="Times New Roman"/>
                          <a:ea typeface="Times New Roman"/>
                          <a:cs typeface="Times New Roman"/>
                          <a:sym typeface="Times New Roman"/>
                        </a:rPr>
                        <a:t>5.</a:t>
                      </a:r>
                      <a:endParaRPr sz="1100" u="none" cap="none" strike="noStrike">
                        <a:solidFill>
                          <a:srgbClr val="755D0C"/>
                        </a:solidFill>
                        <a:latin typeface="Calibri"/>
                        <a:ea typeface="Calibri"/>
                        <a:cs typeface="Calibri"/>
                        <a:sym typeface="Calibri"/>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755D0C"/>
                          </a:solidFill>
                          <a:latin typeface="Times New Roman"/>
                          <a:ea typeface="Times New Roman"/>
                          <a:cs typeface="Times New Roman"/>
                          <a:sym typeface="Times New Roman"/>
                        </a:rPr>
                        <a:t>BornoNet: Bangla Handwritten Characters Recognition Using Convolutional Neural Network.https://doi.org/10.1016/j.procs.2018.10.426</a:t>
                      </a:r>
                      <a:endParaRPr sz="1100" u="none" cap="none" strike="noStrike">
                        <a:solidFill>
                          <a:srgbClr val="755D0C"/>
                        </a:solidFill>
                        <a:latin typeface="Calibri"/>
                        <a:ea typeface="Calibri"/>
                        <a:cs typeface="Calibri"/>
                        <a:sym typeface="Calibri"/>
                      </a:endParaRPr>
                    </a:p>
                  </a:txBody>
                  <a:tcPr marT="0" marB="0" marR="68575" marL="68575"/>
                </a:tc>
              </a:tr>
              <a:tr h="376425">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0070C0"/>
                          </a:solidFill>
                          <a:latin typeface="Times New Roman"/>
                          <a:ea typeface="Times New Roman"/>
                          <a:cs typeface="Times New Roman"/>
                          <a:sym typeface="Times New Roman"/>
                        </a:rPr>
                        <a:t>6.</a:t>
                      </a:r>
                      <a:endParaRPr sz="1400" u="none" cap="none" strike="noStrike"/>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0070C0"/>
                          </a:solidFill>
                          <a:latin typeface="Times New Roman"/>
                          <a:ea typeface="Times New Roman"/>
                          <a:cs typeface="Times New Roman"/>
                          <a:sym typeface="Times New Roman"/>
                        </a:rPr>
                        <a:t>End-to-End Optical Character Recognition for Bengali Handwritten Words. DOI:10.1109/NCCC49330.2021.9428809</a:t>
                      </a:r>
                      <a:endParaRPr sz="1100" u="none" cap="none" strike="noStrike">
                        <a:solidFill>
                          <a:srgbClr val="0070C0"/>
                        </a:solidFill>
                        <a:latin typeface="Times New Roman"/>
                        <a:ea typeface="Times New Roman"/>
                        <a:cs typeface="Times New Roman"/>
                        <a:sym typeface="Times New Roman"/>
                      </a:endParaRPr>
                    </a:p>
                  </a:txBody>
                  <a:tcPr marT="0" marB="0" marR="68575" marL="68575"/>
                </a:tc>
              </a:tr>
              <a:tr h="510500">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7030A0"/>
                          </a:solidFill>
                          <a:latin typeface="Times New Roman"/>
                          <a:ea typeface="Times New Roman"/>
                          <a:cs typeface="Times New Roman"/>
                          <a:sym typeface="Times New Roman"/>
                        </a:rPr>
                        <a:t>7.</a:t>
                      </a:r>
                      <a:endParaRPr sz="1400" u="none" cap="none" strike="noStrike"/>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7030A0"/>
                          </a:solidFill>
                          <a:latin typeface="Times New Roman"/>
                          <a:ea typeface="Times New Roman"/>
                          <a:cs typeface="Times New Roman"/>
                          <a:sym typeface="Times New Roman"/>
                        </a:rPr>
                        <a:t>A Complete Bangla Optical Character Recognition System: An Effective Approach. DOI: 10.1109/ICCIT48885.2019.9038551</a:t>
                      </a:r>
                      <a:endParaRPr sz="1100" u="none" cap="none" strike="noStrike">
                        <a:solidFill>
                          <a:srgbClr val="7030A0"/>
                        </a:solidFill>
                        <a:latin typeface="Times New Roman"/>
                        <a:ea typeface="Times New Roman"/>
                        <a:cs typeface="Times New Roman"/>
                        <a:sym typeface="Times New Roman"/>
                      </a:endParaRPr>
                    </a:p>
                  </a:txBody>
                  <a:tcPr marT="0" marB="0" marR="68575" marL="68575"/>
                </a:tc>
              </a:tr>
              <a:tr h="371800">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00B050"/>
                          </a:solidFill>
                          <a:latin typeface="Times New Roman"/>
                          <a:ea typeface="Times New Roman"/>
                          <a:cs typeface="Times New Roman"/>
                          <a:sym typeface="Times New Roman"/>
                        </a:rPr>
                        <a:t>8.</a:t>
                      </a:r>
                      <a:endParaRPr sz="1400" u="none" cap="none" strike="noStrike"/>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00B050"/>
                          </a:solidFill>
                          <a:latin typeface="Times New Roman"/>
                          <a:ea typeface="Times New Roman"/>
                          <a:cs typeface="Times New Roman"/>
                          <a:sym typeface="Times New Roman"/>
                        </a:rPr>
                        <a:t>Handwritten Isolated Bangla Compound Character Recognition. DOI:10.1109/ECACE.2019.8679258</a:t>
                      </a:r>
                      <a:endParaRPr sz="1100" u="none" cap="none" strike="noStrike">
                        <a:solidFill>
                          <a:srgbClr val="00B050"/>
                        </a:solidFill>
                        <a:latin typeface="Times New Roman"/>
                        <a:ea typeface="Times New Roman"/>
                        <a:cs typeface="Times New Roman"/>
                        <a:sym typeface="Times New Roman"/>
                      </a:endParaRPr>
                    </a:p>
                  </a:txBody>
                  <a:tcPr marT="0" marB="0" marR="68575" marL="68575"/>
                </a:tc>
              </a:tr>
              <a:tr h="376425">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C00000"/>
                          </a:solidFill>
                          <a:latin typeface="Times New Roman"/>
                          <a:ea typeface="Times New Roman"/>
                          <a:cs typeface="Times New Roman"/>
                          <a:sym typeface="Times New Roman"/>
                        </a:rPr>
                        <a:t>9.</a:t>
                      </a:r>
                      <a:endParaRPr sz="1400" u="none" cap="none" strike="noStrike"/>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C00000"/>
                          </a:solidFill>
                          <a:latin typeface="Times New Roman"/>
                          <a:ea typeface="Times New Roman"/>
                          <a:cs typeface="Times New Roman"/>
                          <a:sym typeface="Times New Roman"/>
                        </a:rPr>
                        <a:t>Bangla Optical Character Recognition and Text-to-Speech Conversion using Raspberry Pi.</a:t>
                      </a:r>
                      <a:r>
                        <a:rPr lang="en-US" sz="1100">
                          <a:solidFill>
                            <a:srgbClr val="C00000"/>
                          </a:solidFill>
                          <a:latin typeface="Times New Roman"/>
                          <a:ea typeface="Times New Roman"/>
                          <a:cs typeface="Times New Roman"/>
                          <a:sym typeface="Times New Roman"/>
                        </a:rPr>
                        <a:t>	</a:t>
                      </a:r>
                      <a:r>
                        <a:rPr lang="en-US" sz="1100">
                          <a:solidFill>
                            <a:srgbClr val="C00000"/>
                          </a:solidFill>
                          <a:latin typeface="Times New Roman"/>
                          <a:ea typeface="Times New Roman"/>
                          <a:cs typeface="Times New Roman"/>
                          <a:sym typeface="Times New Roman"/>
                        </a:rPr>
                        <a:t>https://www.researchgate.net/profile/Al-Amin-Biswas/publication/342815399_Bangla_Optical_Character_Recognition_and_Text-to-Speech_Conversion_using_Raspberry_Pi/links/5f073aaaa6fdcc4ca459c513/Bangla-Optical-Character-Recognition-and-Text-to-Speech-Conversion-using-Raspberry-Pi.pdf</a:t>
                      </a:r>
                      <a:endParaRPr sz="1100" u="none" cap="none" strike="noStrike">
                        <a:solidFill>
                          <a:srgbClr val="C00000"/>
                        </a:solidFill>
                        <a:latin typeface="Times New Roman"/>
                        <a:ea typeface="Times New Roman"/>
                        <a:cs typeface="Times New Roman"/>
                        <a:sym typeface="Times New Roman"/>
                      </a:endParaRPr>
                    </a:p>
                  </a:txBody>
                  <a:tcPr marT="0" marB="0" marR="68575" marL="68575"/>
                </a:tc>
              </a:tr>
              <a:tr h="376425">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755D0C"/>
                          </a:solidFill>
                          <a:latin typeface="Times New Roman"/>
                          <a:ea typeface="Times New Roman"/>
                          <a:cs typeface="Times New Roman"/>
                          <a:sym typeface="Times New Roman"/>
                        </a:rPr>
                        <a:t>10.</a:t>
                      </a:r>
                      <a:endParaRPr sz="1400" u="none" cap="none" strike="noStrike"/>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rPr lang="en-US" sz="1100">
                          <a:solidFill>
                            <a:srgbClr val="755D0C"/>
                          </a:solidFill>
                          <a:latin typeface="Times New Roman"/>
                          <a:ea typeface="Times New Roman"/>
                          <a:cs typeface="Times New Roman"/>
                          <a:sym typeface="Times New Roman"/>
                        </a:rPr>
                        <a:t>"10.Decision Tree-Based Recognition of Bangla Text from Out- door Scene Images."	https://doi.org/10.1007/978-3-642-24965-5_61</a:t>
                      </a:r>
                      <a:endParaRPr sz="1100" u="none" cap="none" strike="noStrike">
                        <a:solidFill>
                          <a:srgbClr val="755D0C"/>
                        </a:solidFill>
                        <a:latin typeface="Times New Roman"/>
                        <a:ea typeface="Times New Roman"/>
                        <a:cs typeface="Times New Roman"/>
                        <a:sym typeface="Times New Roman"/>
                      </a:endParaRPr>
                    </a:p>
                  </a:txBody>
                  <a:tcPr marT="0" marB="0" marR="68575" marL="68575"/>
                </a:tc>
              </a:tr>
              <a:tr h="587075">
                <a:tc>
                  <a:txBody>
                    <a:bodyPr/>
                    <a:lstStyle/>
                    <a:p>
                      <a:pPr indent="0" lvl="0" marL="0" marR="0" rtl="0" algn="just">
                        <a:lnSpc>
                          <a:spcPct val="100000"/>
                        </a:lnSpc>
                        <a:spcBef>
                          <a:spcPts val="0"/>
                        </a:spcBef>
                        <a:spcAft>
                          <a:spcPts val="0"/>
                        </a:spcAft>
                        <a:buClr>
                          <a:srgbClr val="000000"/>
                        </a:buClr>
                        <a:buSzPts val="1100"/>
                        <a:buFont typeface="Arial"/>
                        <a:buNone/>
                      </a:pPr>
                      <a:r>
                        <a:rPr lang="en-US" sz="1100" u="none" cap="none" strike="noStrike">
                          <a:solidFill>
                            <a:srgbClr val="0070C0"/>
                          </a:solidFill>
                          <a:latin typeface="Times New Roman"/>
                          <a:ea typeface="Times New Roman"/>
                          <a:cs typeface="Times New Roman"/>
                          <a:sym typeface="Times New Roman"/>
                        </a:rPr>
                        <a:t>11.</a:t>
                      </a:r>
                      <a:endParaRPr sz="1400" u="none" cap="none" strike="noStrike"/>
                    </a:p>
                  </a:txBody>
                  <a:tcPr marT="0" marB="0" marR="68575" marL="68575"/>
                </a:tc>
                <a:tc>
                  <a:txBody>
                    <a:bodyPr/>
                    <a:lstStyle/>
                    <a:p>
                      <a:pPr indent="0" lvl="0" marL="0" marR="0" rtl="0" algn="just">
                        <a:lnSpc>
                          <a:spcPct val="115000"/>
                        </a:lnSpc>
                        <a:spcBef>
                          <a:spcPts val="0"/>
                        </a:spcBef>
                        <a:spcAft>
                          <a:spcPts val="0"/>
                        </a:spcAft>
                        <a:buClr>
                          <a:srgbClr val="000000"/>
                        </a:buClr>
                        <a:buSzPts val="1100"/>
                        <a:buFont typeface="Arial"/>
                        <a:buNone/>
                      </a:pPr>
                      <a:r>
                        <a:rPr lang="en-US" sz="1100">
                          <a:solidFill>
                            <a:srgbClr val="0070C0"/>
                          </a:solidFill>
                          <a:latin typeface="Times New Roman"/>
                          <a:ea typeface="Times New Roman"/>
                          <a:cs typeface="Times New Roman"/>
                          <a:sym typeface="Times New Roman"/>
                        </a:rPr>
                        <a:t>"Optical Character Recognition of Bangla Characters using neural network: A better approach"</a:t>
                      </a:r>
                      <a:endParaRPr sz="1100" u="none" cap="none" strike="noStrike">
                        <a:solidFill>
                          <a:srgbClr val="0070C0"/>
                        </a:solidFill>
                        <a:latin typeface="Times New Roman"/>
                        <a:ea typeface="Times New Roman"/>
                        <a:cs typeface="Times New Roman"/>
                        <a:sym typeface="Times New Roman"/>
                      </a:endParaRPr>
                    </a:p>
                  </a:txBody>
                  <a:tcPr marT="0" marB="0" marR="68575" marL="68575"/>
                </a:tc>
              </a:tr>
              <a:tr h="376425">
                <a:tc>
                  <a:txBody>
                    <a:bodyPr/>
                    <a:lstStyle/>
                    <a:p>
                      <a:pPr indent="0" lvl="0" marL="0" marR="0" rtl="0" algn="just">
                        <a:lnSpc>
                          <a:spcPct val="100000"/>
                        </a:lnSpc>
                        <a:spcBef>
                          <a:spcPts val="0"/>
                        </a:spcBef>
                        <a:spcAft>
                          <a:spcPts val="0"/>
                        </a:spcAft>
                        <a:buClr>
                          <a:srgbClr val="000000"/>
                        </a:buClr>
                        <a:buSzPts val="1100"/>
                        <a:buFont typeface="Arial"/>
                        <a:buNone/>
                      </a:pPr>
                      <a:r>
                        <a:t/>
                      </a:r>
                      <a:endParaRPr sz="1100" u="none" cap="none" strike="noStrike">
                        <a:solidFill>
                          <a:srgbClr val="7030A0"/>
                        </a:solidFill>
                        <a:latin typeface="Times New Roman"/>
                        <a:ea typeface="Times New Roman"/>
                        <a:cs typeface="Times New Roman"/>
                        <a:sym typeface="Times New Roman"/>
                      </a:endParaRPr>
                    </a:p>
                  </a:txBody>
                  <a:tcPr marT="0" marB="0" marR="68575" marL="68575"/>
                </a:tc>
                <a:tc>
                  <a:txBody>
                    <a:bodyPr/>
                    <a:lstStyle/>
                    <a:p>
                      <a:pPr indent="0" lvl="0" marL="0" marR="0" rtl="0" algn="just">
                        <a:lnSpc>
                          <a:spcPct val="100000"/>
                        </a:lnSpc>
                        <a:spcBef>
                          <a:spcPts val="0"/>
                        </a:spcBef>
                        <a:spcAft>
                          <a:spcPts val="0"/>
                        </a:spcAft>
                        <a:buClr>
                          <a:srgbClr val="000000"/>
                        </a:buClr>
                        <a:buSzPts val="1100"/>
                        <a:buFont typeface="Arial"/>
                        <a:buNone/>
                      </a:pPr>
                      <a:r>
                        <a:t/>
                      </a:r>
                      <a:endParaRPr sz="1100" u="none" cap="none" strike="noStrike">
                        <a:solidFill>
                          <a:srgbClr val="7030A0"/>
                        </a:solidFill>
                        <a:latin typeface="Times New Roman"/>
                        <a:ea typeface="Times New Roman"/>
                        <a:cs typeface="Times New Roman"/>
                        <a:sym typeface="Times New Roman"/>
                      </a:endParaRPr>
                    </a:p>
                  </a:txBody>
                  <a:tcPr marT="0" marB="0" marR="68575" marL="68575"/>
                </a:tc>
              </a:tr>
            </a:tbl>
          </a:graphicData>
        </a:graphic>
      </p:graphicFrame>
      <p:sp>
        <p:nvSpPr>
          <p:cNvPr id="309" name="Google Shape;309;p13"/>
          <p:cNvSpPr txBox="1"/>
          <p:nvPr>
            <p:ph idx="12" type="sldNum"/>
          </p:nvPr>
        </p:nvSpPr>
        <p:spPr>
          <a:xfrm>
            <a:off x="8275952" y="6356682"/>
            <a:ext cx="683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sz="1000"/>
              <a:t>‹#›</a:t>
            </a:fld>
            <a:endParaRPr/>
          </a:p>
        </p:txBody>
      </p:sp>
      <p:pic>
        <p:nvPicPr>
          <p:cNvPr id="310" name="Google Shape;310;p13"/>
          <p:cNvPicPr preferRelativeResize="0"/>
          <p:nvPr/>
        </p:nvPicPr>
        <p:blipFill rotWithShape="1">
          <a:blip r:embed="rId3">
            <a:alphaModFix/>
          </a:blip>
          <a:srcRect b="0" l="0" r="0" t="0"/>
          <a:stretch/>
        </p:blipFill>
        <p:spPr>
          <a:xfrm>
            <a:off x="10991859" y="4"/>
            <a:ext cx="1200150" cy="12661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23" presetSubtype="16">
                                  <p:stCondLst>
                                    <p:cond delay="0"/>
                                  </p:stCondLst>
                                  <p:childTnLst>
                                    <p:set>
                                      <p:cBhvr>
                                        <p:cTn dur="1" fill="hold">
                                          <p:stCondLst>
                                            <p:cond delay="0"/>
                                          </p:stCondLst>
                                        </p:cTn>
                                        <p:tgtEl>
                                          <p:spTgt spid="310"/>
                                        </p:tgtEl>
                                        <p:attrNameLst>
                                          <p:attrName>style.visibility</p:attrName>
                                        </p:attrNameLst>
                                      </p:cBhvr>
                                      <p:to>
                                        <p:strVal val="visible"/>
                                      </p:to>
                                    </p:set>
                                    <p:anim calcmode="lin" valueType="num">
                                      <p:cBhvr additive="base">
                                        <p:cTn dur="500"/>
                                        <p:tgtEl>
                                          <p:spTgt spid="310"/>
                                        </p:tgtEl>
                                        <p:attrNameLst>
                                          <p:attrName>ppt_w</p:attrName>
                                        </p:attrNameLst>
                                      </p:cBhvr>
                                      <p:tavLst>
                                        <p:tav fmla="" tm="0">
                                          <p:val>
                                            <p:strVal val="0"/>
                                          </p:val>
                                        </p:tav>
                                        <p:tav fmla="" tm="100000">
                                          <p:val>
                                            <p:strVal val="#ppt_w"/>
                                          </p:val>
                                        </p:tav>
                                      </p:tavLst>
                                    </p:anim>
                                    <p:anim calcmode="lin" valueType="num">
                                      <p:cBhvr additive="base">
                                        <p:cTn dur="500"/>
                                        <p:tgtEl>
                                          <p:spTgt spid="31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09"/>
                                        </p:tgtEl>
                                        <p:attrNameLst>
                                          <p:attrName>style.visibility</p:attrName>
                                        </p:attrNameLst>
                                      </p:cBhvr>
                                      <p:to>
                                        <p:strVal val="visible"/>
                                      </p:to>
                                    </p:set>
                                    <p:anim calcmode="lin" valueType="num">
                                      <p:cBhvr additive="base">
                                        <p:cTn dur="500"/>
                                        <p:tgtEl>
                                          <p:spTgt spid="309"/>
                                        </p:tgtEl>
                                        <p:attrNameLst>
                                          <p:attrName>ppt_w</p:attrName>
                                        </p:attrNameLst>
                                      </p:cBhvr>
                                      <p:tavLst>
                                        <p:tav fmla="" tm="0">
                                          <p:val>
                                            <p:strVal val="0"/>
                                          </p:val>
                                        </p:tav>
                                        <p:tav fmla="" tm="100000">
                                          <p:val>
                                            <p:strVal val="#ppt_w"/>
                                          </p:val>
                                        </p:tav>
                                      </p:tavLst>
                                    </p:anim>
                                    <p:anim calcmode="lin" valueType="num">
                                      <p:cBhvr additive="base">
                                        <p:cTn dur="500"/>
                                        <p:tgtEl>
                                          <p:spTgt spid="30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2014-09-12T02:18:09Z</dcterms:created>
  <dc:creator>Diana</dc:creator>
</cp:coreProperties>
</file>