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E64C-314D-48C1-8670-2E17AAD33B9C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7FE-880B-40A3-9543-05F1EDC0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9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E64C-314D-48C1-8670-2E17AAD33B9C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7FE-880B-40A3-9543-05F1EDC0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37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E64C-314D-48C1-8670-2E17AAD33B9C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7FE-880B-40A3-9543-05F1EDC0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41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E64C-314D-48C1-8670-2E17AAD33B9C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7FE-880B-40A3-9543-05F1EDC0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93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E64C-314D-48C1-8670-2E17AAD33B9C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7FE-880B-40A3-9543-05F1EDC0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64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E64C-314D-48C1-8670-2E17AAD33B9C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7FE-880B-40A3-9543-05F1EDC0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52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E64C-314D-48C1-8670-2E17AAD33B9C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7FE-880B-40A3-9543-05F1EDC0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E64C-314D-48C1-8670-2E17AAD33B9C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7FE-880B-40A3-9543-05F1EDC0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78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E64C-314D-48C1-8670-2E17AAD33B9C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7FE-880B-40A3-9543-05F1EDC0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47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E64C-314D-48C1-8670-2E17AAD33B9C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7FE-880B-40A3-9543-05F1EDC0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76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E64C-314D-48C1-8670-2E17AAD33B9C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67FE-880B-40A3-9543-05F1EDC0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8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8E64C-314D-48C1-8670-2E17AAD33B9C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967FE-880B-40A3-9543-05F1EDC0D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67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place_operator" TargetMode="External"/><Relationship Id="rId2" Type="http://schemas.openxmlformats.org/officeDocument/2006/relationships/hyperlink" Target="http://www.mdpi.com/1424-8220/11/9/8281/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utofoc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-171400"/>
            <a:ext cx="7275648" cy="72756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Contrast Based Autofocus</a:t>
            </a:r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9024" y="3789040"/>
            <a:ext cx="6400800" cy="1752600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Cristóvão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Diniz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Trevisan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9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Focal </a:t>
            </a:r>
            <a:r>
              <a:rPr lang="pt-BR" dirty="0" err="1"/>
              <a:t>length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distance to focus depends on the distance between the object and camera (u)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483768" y="3545362"/>
                <a:ext cx="3672408" cy="1103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𝑢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545362"/>
                <a:ext cx="3672408" cy="11038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09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Autofocus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Active AF:</a:t>
            </a:r>
          </a:p>
          <a:p>
            <a:pPr lvl="1"/>
            <a:r>
              <a:rPr lang="en-US" sz="2400" dirty="0" smtClean="0"/>
              <a:t>Sensor to measure distance (laser, infrared, ultrasonic)</a:t>
            </a:r>
            <a:endParaRPr lang="en-US" sz="2400" dirty="0"/>
          </a:p>
          <a:p>
            <a:r>
              <a:rPr lang="en-US" dirty="0" smtClean="0"/>
              <a:t>Passive AF:</a:t>
            </a:r>
          </a:p>
          <a:p>
            <a:pPr lvl="1"/>
            <a:r>
              <a:rPr lang="en-US" dirty="0" smtClean="0"/>
              <a:t>Phase Detection</a:t>
            </a:r>
            <a:r>
              <a:rPr lang="en-US" dirty="0"/>
              <a:t> </a:t>
            </a:r>
            <a:r>
              <a:rPr lang="en-US" dirty="0" smtClean="0"/>
              <a:t>(needs hardware  - extra sensor):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Contrast Detection (only computational!)</a:t>
            </a:r>
          </a:p>
          <a:p>
            <a:r>
              <a:rPr lang="pt-BR" dirty="0" err="1" smtClean="0"/>
              <a:t>Hybrid</a:t>
            </a:r>
            <a:r>
              <a:rPr lang="pt-BR" dirty="0"/>
              <a:t> </a:t>
            </a:r>
            <a:r>
              <a:rPr lang="en-US" dirty="0" smtClean="0"/>
              <a:t>AF:</a:t>
            </a:r>
          </a:p>
          <a:p>
            <a:pPr lvl="1"/>
            <a:r>
              <a:rPr lang="en-US" dirty="0" smtClean="0"/>
              <a:t>Complex, using both passive and active AF, may also detect objects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/>
              <a:t>f</a:t>
            </a:r>
            <a:r>
              <a:rPr lang="en-US" dirty="0" smtClean="0"/>
              <a:t>ace detection)</a:t>
            </a:r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92691" y="2320077"/>
            <a:ext cx="1382553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32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Based Autofocus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3789040"/>
            <a:ext cx="8229600" cy="2808312"/>
          </a:xfrm>
        </p:spPr>
        <p:txBody>
          <a:bodyPr/>
          <a:lstStyle/>
          <a:p>
            <a:r>
              <a:rPr lang="en-US" dirty="0" smtClean="0"/>
              <a:t>5 tries: 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tandard deviation of intensity</a:t>
            </a:r>
          </a:p>
          <a:p>
            <a:pPr lvl="1"/>
            <a:r>
              <a:rPr lang="en-US" sz="2400" dirty="0" smtClean="0"/>
              <a:t>Standard deviation of intensity with noise reduction</a:t>
            </a:r>
          </a:p>
          <a:p>
            <a:pPr lvl="1"/>
            <a:r>
              <a:rPr lang="en-US" sz="2400" dirty="0" smtClean="0"/>
              <a:t>Standard deviation of histogram</a:t>
            </a:r>
          </a:p>
          <a:p>
            <a:pPr lvl="1"/>
            <a:r>
              <a:rPr lang="en-US" sz="2400" dirty="0" smtClean="0"/>
              <a:t>Standard deviation along axes</a:t>
            </a:r>
          </a:p>
          <a:p>
            <a:pPr lvl="1"/>
            <a:r>
              <a:rPr lang="en-US" sz="2400" dirty="0"/>
              <a:t>Contrast Measure based on Squared </a:t>
            </a:r>
            <a:r>
              <a:rPr lang="en-US" sz="2400" dirty="0" err="1" smtClean="0"/>
              <a:t>Laplacian</a:t>
            </a:r>
            <a:r>
              <a:rPr lang="en-US" sz="2400" dirty="0" smtClean="0"/>
              <a:t> (CMLS)</a:t>
            </a:r>
            <a:endParaRPr lang="en-US" sz="2400" dirty="0"/>
          </a:p>
          <a:p>
            <a:pPr lvl="1"/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4" t="21464" r="33008" b="39268"/>
          <a:stretch/>
        </p:blipFill>
        <p:spPr bwMode="auto">
          <a:xfrm>
            <a:off x="2627784" y="1202494"/>
            <a:ext cx="3672408" cy="273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84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1237" y="1212874"/>
            <a:ext cx="8229600" cy="4525963"/>
          </a:xfrm>
        </p:spPr>
        <p:txBody>
          <a:bodyPr/>
          <a:lstStyle/>
          <a:p>
            <a:r>
              <a:rPr lang="en-US" dirty="0" smtClean="0"/>
              <a:t>Square </a:t>
            </a:r>
            <a:r>
              <a:rPr lang="en-US" dirty="0" err="1" smtClean="0"/>
              <a:t>Laplacian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pt-BR" dirty="0" err="1" smtClean="0"/>
              <a:t>Considering</a:t>
            </a:r>
            <a:r>
              <a:rPr lang="pt-BR" dirty="0" smtClean="0"/>
              <a:t> </a:t>
            </a:r>
            <a:r>
              <a:rPr lang="pt-BR" dirty="0" err="1"/>
              <a:t>noise</a:t>
            </a:r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09161"/>
            <a:ext cx="6263034" cy="867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26113"/>
            <a:ext cx="3317155" cy="831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856251" y="1935358"/>
                <a:ext cx="1559466" cy="612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f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pt-BR" smtClean="0"/>
                              <m:t>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mtClean="0"/>
                          <m:t>∂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 smtClean="0"/>
                  <a:t>+</a:t>
                </a:r>
                <a:r>
                  <a:rPr lang="en-US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pt-BR" smtClean="0"/>
                              <m:t>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mtClean="0"/>
                          <m:t>∂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51" y="1935358"/>
                <a:ext cx="1559466" cy="6129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de seta reta 5"/>
          <p:cNvCxnSpPr>
            <a:stCxn id="4" idx="3"/>
            <a:endCxn id="3077" idx="1"/>
          </p:cNvCxnSpPr>
          <p:nvPr/>
        </p:nvCxnSpPr>
        <p:spPr>
          <a:xfrm>
            <a:off x="2415717" y="2241852"/>
            <a:ext cx="9321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670513"/>
            <a:ext cx="3859760" cy="201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55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err="1" smtClean="0"/>
              <a:t>Xin</a:t>
            </a:r>
            <a:r>
              <a:rPr lang="pt-BR" sz="1800" dirty="0" smtClean="0"/>
              <a:t> </a:t>
            </a:r>
            <a:r>
              <a:rPr lang="pt-BR" sz="1800" dirty="0" err="1" smtClean="0"/>
              <a:t>Xu</a:t>
            </a:r>
            <a:r>
              <a:rPr lang="pt-BR" sz="1800" dirty="0" smtClean="0"/>
              <a:t>, </a:t>
            </a:r>
            <a:r>
              <a:rPr lang="pt-BR" sz="1800" dirty="0" err="1" smtClean="0"/>
              <a:t>Yinglin</a:t>
            </a:r>
            <a:r>
              <a:rPr lang="pt-BR" sz="1800" dirty="0" smtClean="0"/>
              <a:t> Wang, </a:t>
            </a:r>
            <a:r>
              <a:rPr lang="pt-BR" sz="1800" dirty="0" err="1" smtClean="0"/>
              <a:t>Jinshan</a:t>
            </a:r>
            <a:r>
              <a:rPr lang="pt-BR" sz="1800" dirty="0" smtClean="0"/>
              <a:t> Tang, </a:t>
            </a:r>
            <a:r>
              <a:rPr lang="pt-BR" sz="1800" dirty="0" err="1" smtClean="0"/>
              <a:t>Xiaolong</a:t>
            </a:r>
            <a:r>
              <a:rPr lang="pt-BR" sz="1800" dirty="0" smtClean="0"/>
              <a:t> Zhang </a:t>
            </a:r>
            <a:r>
              <a:rPr lang="pt-BR" sz="1800" dirty="0" err="1" smtClean="0"/>
              <a:t>and</a:t>
            </a:r>
            <a:r>
              <a:rPr lang="pt-BR" sz="1800" dirty="0" smtClean="0"/>
              <a:t> </a:t>
            </a:r>
            <a:r>
              <a:rPr lang="pt-BR" sz="1800" dirty="0" err="1" smtClean="0"/>
              <a:t>Xiaoming</a:t>
            </a:r>
            <a:r>
              <a:rPr lang="pt-BR" sz="1800" dirty="0" smtClean="0"/>
              <a:t> Liu. </a:t>
            </a:r>
            <a:r>
              <a:rPr lang="en-US" sz="1800" b="1" dirty="0" smtClean="0"/>
              <a:t>Robust Automatic Focus Algorithm for Low Contrast Images Using a New Contrast Measure. </a:t>
            </a:r>
            <a:r>
              <a:rPr lang="pt-BR" sz="1800" dirty="0">
                <a:hlinkClick r:id="rId2"/>
              </a:rPr>
              <a:t>http://</a:t>
            </a:r>
            <a:r>
              <a:rPr lang="pt-BR" sz="1800" dirty="0" smtClean="0">
                <a:hlinkClick r:id="rId2"/>
              </a:rPr>
              <a:t>www.mdpi.com/1424-8220/11/9/8281/pdf</a:t>
            </a:r>
            <a:r>
              <a:rPr lang="pt-BR" sz="1800" dirty="0" smtClean="0"/>
              <a:t> [</a:t>
            </a:r>
            <a:r>
              <a:rPr lang="pt-BR" sz="1800" dirty="0" err="1" smtClean="0"/>
              <a:t>access</a:t>
            </a:r>
            <a:r>
              <a:rPr lang="pt-BR" sz="1800" dirty="0" smtClean="0"/>
              <a:t> 12/09/2015]</a:t>
            </a:r>
          </a:p>
          <a:p>
            <a:r>
              <a:rPr lang="en-US" sz="1800" b="1" dirty="0" smtClean="0"/>
              <a:t>Laplace Operator.</a:t>
            </a:r>
            <a:r>
              <a:rPr lang="en-US" sz="1800" dirty="0" smtClean="0"/>
              <a:t> </a:t>
            </a:r>
            <a:r>
              <a:rPr lang="en-US" sz="1800" dirty="0" smtClean="0">
                <a:hlinkClick r:id="rId3"/>
              </a:rPr>
              <a:t>https://en.wikipedia.org/wiki/Laplace_operator</a:t>
            </a:r>
            <a:r>
              <a:rPr lang="en-US" sz="1800" dirty="0" smtClean="0"/>
              <a:t> </a:t>
            </a:r>
            <a:r>
              <a:rPr lang="pt-BR" sz="1800" dirty="0" smtClean="0"/>
              <a:t>[</a:t>
            </a:r>
            <a:r>
              <a:rPr lang="pt-BR" sz="1800" dirty="0" err="1" smtClean="0"/>
              <a:t>access</a:t>
            </a:r>
            <a:r>
              <a:rPr lang="pt-BR" sz="1800" dirty="0" smtClean="0"/>
              <a:t> 12/09/2015]</a:t>
            </a:r>
          </a:p>
          <a:p>
            <a:r>
              <a:rPr lang="en-US" sz="1800" b="1" dirty="0" smtClean="0"/>
              <a:t>Autofocus.</a:t>
            </a:r>
            <a:r>
              <a:rPr lang="en-US" sz="1800" dirty="0" smtClean="0"/>
              <a:t> </a:t>
            </a:r>
            <a:r>
              <a:rPr lang="en-US" sz="1800" dirty="0" smtClean="0">
                <a:hlinkClick r:id="rId4"/>
              </a:rPr>
              <a:t>https://en.wikipedia.org/wiki/Autofocus</a:t>
            </a:r>
            <a:r>
              <a:rPr lang="en-US" sz="1800" dirty="0" smtClean="0"/>
              <a:t> </a:t>
            </a:r>
            <a:r>
              <a:rPr lang="pt-BR" sz="1800" dirty="0" smtClean="0"/>
              <a:t>[</a:t>
            </a:r>
            <a:r>
              <a:rPr lang="pt-BR" sz="1800" dirty="0" err="1" smtClean="0"/>
              <a:t>access</a:t>
            </a:r>
            <a:r>
              <a:rPr lang="pt-BR" sz="1800" dirty="0" smtClean="0"/>
              <a:t> 12/09/2015]</a:t>
            </a:r>
          </a:p>
          <a:p>
            <a:r>
              <a:rPr lang="en-US" sz="1800" b="1" dirty="0" smtClean="0"/>
              <a:t>A lot of discussion forums …</a:t>
            </a:r>
            <a:endParaRPr lang="pt-B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69525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204</Words>
  <Application>Microsoft Office PowerPoint</Application>
  <PresentationFormat>Apresentação na tela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Contrast Based Autofocus</vt:lpstr>
      <vt:lpstr>Focal length</vt:lpstr>
      <vt:lpstr>Types of Autofocus</vt:lpstr>
      <vt:lpstr>Contrast Based Autofocus</vt:lpstr>
      <vt:lpstr>CMLS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casa</dc:creator>
  <cp:lastModifiedBy>casa</cp:lastModifiedBy>
  <cp:revision>8</cp:revision>
  <dcterms:created xsi:type="dcterms:W3CDTF">2015-12-09T14:59:37Z</dcterms:created>
  <dcterms:modified xsi:type="dcterms:W3CDTF">2015-12-09T16:17:36Z</dcterms:modified>
</cp:coreProperties>
</file>