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  <a:srgbClr val="FF3342"/>
    <a:srgbClr val="88D800"/>
    <a:srgbClr val="BCBE00"/>
    <a:srgbClr val="000000"/>
    <a:srgbClr val="B8B8B8"/>
    <a:srgbClr val="4F4F4F"/>
    <a:srgbClr val="B5EBF2"/>
    <a:srgbClr val="48CDDE"/>
    <a:srgbClr val="007C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3AB-4CAA-8CF7-6A39CBA263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79741711"/>
        <c:axId val="1579753359"/>
      </c:scatterChart>
      <c:valAx>
        <c:axId val="157974171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79753359"/>
        <c:crosses val="autoZero"/>
        <c:crossBetween val="midCat"/>
      </c:valAx>
      <c:valAx>
        <c:axId val="157975335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797417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F3-4D2C-928D-40044B2B30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79741711"/>
        <c:axId val="1579753359"/>
      </c:scatterChart>
      <c:valAx>
        <c:axId val="157974171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79753359"/>
        <c:crosses val="autoZero"/>
        <c:crossBetween val="midCat"/>
      </c:valAx>
      <c:valAx>
        <c:axId val="157975335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797417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A40-4A8D-B693-B12598AC0C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79741711"/>
        <c:axId val="1579753359"/>
      </c:scatterChart>
      <c:valAx>
        <c:axId val="157974171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79753359"/>
        <c:crosses val="autoZero"/>
        <c:crossBetween val="midCat"/>
      </c:valAx>
      <c:valAx>
        <c:axId val="157975335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797417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3AD-4751-A494-6AFB58717F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79741711"/>
        <c:axId val="1579753359"/>
      </c:scatterChart>
      <c:valAx>
        <c:axId val="157974171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79753359"/>
        <c:crosses val="autoZero"/>
        <c:crossBetween val="midCat"/>
      </c:valAx>
      <c:valAx>
        <c:axId val="157975335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797417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9CCF9-CE14-4118-B675-AC72CDF038E6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6523C-5747-403A-9CC7-683D90EE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09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43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24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25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66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5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39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2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50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58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15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9BA01-7448-4321-80DC-7E91E834C80B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22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7699" y="1887987"/>
            <a:ext cx="8641717" cy="3452157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217699" y="1887987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100" b="1" dirty="0">
                <a:solidFill>
                  <a:schemeClr val="accent3"/>
                </a:solidFill>
                <a:latin typeface="Consolas" panose="020B0609020204030204" pitchFamily="49" charset="0"/>
              </a:rPr>
              <a:t>Consola NES</a:t>
            </a:r>
            <a:endParaRPr lang="en-US" sz="1100" b="1" dirty="0">
              <a:solidFill>
                <a:schemeClr val="accent3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7699" y="5431116"/>
            <a:ext cx="8641717" cy="1182657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7" name="TextBox 6"/>
          <p:cNvSpPr txBox="1"/>
          <p:nvPr/>
        </p:nvSpPr>
        <p:spPr>
          <a:xfrm>
            <a:off x="217699" y="6352163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1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Cartridge</a:t>
            </a:r>
            <a:r>
              <a:rPr lang="ro-MD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 NES</a:t>
            </a:r>
            <a:endParaRPr lang="en-US" sz="11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0869" y="3789188"/>
            <a:ext cx="1504309" cy="4618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436044" y="3804677"/>
            <a:ext cx="15091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MD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Cip de securitate</a:t>
            </a:r>
          </a:p>
          <a:p>
            <a:pPr algn="ctr"/>
            <a:r>
              <a:rPr lang="ro-MD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(3193A)</a:t>
            </a:r>
            <a:endParaRPr lang="en-US" sz="11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0871" y="5636664"/>
            <a:ext cx="1504307" cy="4618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436044" y="5652152"/>
            <a:ext cx="1492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Cip de securitate</a:t>
            </a:r>
          </a:p>
          <a:p>
            <a:pPr algn="ctr"/>
            <a:r>
              <a:rPr lang="ro-MD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(3193A)</a:t>
            </a:r>
            <a:endParaRPr lang="en-US" sz="11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Straight Connector 12"/>
          <p:cNvCxnSpPr>
            <a:stCxn id="8" idx="2"/>
            <a:endCxn id="10" idx="0"/>
          </p:cNvCxnSpPr>
          <p:nvPr/>
        </p:nvCxnSpPr>
        <p:spPr>
          <a:xfrm>
            <a:off x="1193024" y="4251053"/>
            <a:ext cx="1" cy="13856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232350" y="3114793"/>
            <a:ext cx="2239347" cy="88622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2605665" y="3342460"/>
            <a:ext cx="1492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1100" b="1" dirty="0">
                <a:solidFill>
                  <a:srgbClr val="00B0F0"/>
                </a:solidFill>
                <a:latin typeface="Consolas" panose="020B0609020204030204" pitchFamily="49" charset="0"/>
              </a:rPr>
              <a:t>CPU + APU</a:t>
            </a:r>
          </a:p>
          <a:p>
            <a:pPr algn="ctr"/>
            <a:r>
              <a:rPr lang="ro-MD" sz="1100" b="1" dirty="0">
                <a:solidFill>
                  <a:srgbClr val="00B0F0"/>
                </a:solidFill>
                <a:latin typeface="Consolas" panose="020B0609020204030204" pitchFamily="49" charset="0"/>
              </a:rPr>
              <a:t>(RP2A03 / RP2A07)</a:t>
            </a:r>
            <a:endParaRPr lang="en-US" sz="1100" b="1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Elbow Connector 23"/>
          <p:cNvCxnSpPr>
            <a:stCxn id="8" idx="0"/>
            <a:endCxn id="16" idx="1"/>
          </p:cNvCxnSpPr>
          <p:nvPr/>
        </p:nvCxnSpPr>
        <p:spPr>
          <a:xfrm rot="5400000" flipH="1" flipV="1">
            <a:off x="1597046" y="3153884"/>
            <a:ext cx="231283" cy="103932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862050" y="4591368"/>
            <a:ext cx="1039092" cy="423949"/>
          </a:xfrm>
          <a:prstGeom prst="rect">
            <a:avLst/>
          </a:prstGeom>
          <a:noFill/>
          <a:ln w="25400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058430" y="4668388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100" b="1" dirty="0" smtClean="0">
                <a:solidFill>
                  <a:srgbClr val="996633"/>
                </a:solidFill>
                <a:latin typeface="Consolas" panose="020B0609020204030204" pitchFamily="49" charset="0"/>
              </a:rPr>
              <a:t>2K RAM</a:t>
            </a:r>
            <a:endParaRPr lang="en-US" sz="1100" b="1" dirty="0">
              <a:solidFill>
                <a:srgbClr val="996633"/>
              </a:solidFill>
              <a:latin typeface="Consolas" panose="020B0609020204030204" pitchFamily="49" charset="0"/>
            </a:endParaRPr>
          </a:p>
        </p:txBody>
      </p:sp>
      <p:cxnSp>
        <p:nvCxnSpPr>
          <p:cNvPr id="40" name="Straight Connector 39"/>
          <p:cNvCxnSpPr>
            <a:stCxn id="16" idx="2"/>
            <a:endCxn id="37" idx="0"/>
          </p:cNvCxnSpPr>
          <p:nvPr/>
        </p:nvCxnSpPr>
        <p:spPr>
          <a:xfrm flipH="1">
            <a:off x="2381596" y="4001016"/>
            <a:ext cx="0" cy="5903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455024" y="5712887"/>
            <a:ext cx="1039092" cy="423949"/>
          </a:xfrm>
          <a:prstGeom prst="rect">
            <a:avLst/>
          </a:prstGeom>
          <a:noFill/>
          <a:ln w="25400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651404" y="578990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100" b="1" dirty="0">
                <a:solidFill>
                  <a:srgbClr val="996633"/>
                </a:solidFill>
                <a:latin typeface="Consolas" panose="020B0609020204030204" pitchFamily="49" charset="0"/>
              </a:rPr>
              <a:t>8</a:t>
            </a:r>
            <a:r>
              <a:rPr lang="ro-MD" sz="1100" b="1" dirty="0" smtClean="0">
                <a:solidFill>
                  <a:srgbClr val="996633"/>
                </a:solidFill>
                <a:latin typeface="Consolas" panose="020B0609020204030204" pitchFamily="49" charset="0"/>
              </a:rPr>
              <a:t>K RAM</a:t>
            </a:r>
            <a:endParaRPr lang="en-US" sz="1100" b="1" dirty="0">
              <a:solidFill>
                <a:srgbClr val="996633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54609" y="6121331"/>
            <a:ext cx="6399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(opțional)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/>
          <p:cNvCxnSpPr>
            <a:stCxn id="16" idx="2"/>
            <a:endCxn id="44" idx="0"/>
          </p:cNvCxnSpPr>
          <p:nvPr/>
        </p:nvCxnSpPr>
        <p:spPr>
          <a:xfrm flipH="1">
            <a:off x="2974570" y="4001016"/>
            <a:ext cx="0" cy="17118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639964" y="5568653"/>
            <a:ext cx="1266282" cy="783510"/>
          </a:xfrm>
          <a:prstGeom prst="rect">
            <a:avLst/>
          </a:prstGeom>
          <a:noFill/>
          <a:ln w="25400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839552" y="5744964"/>
            <a:ext cx="8771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1100" b="1" dirty="0" smtClean="0">
                <a:solidFill>
                  <a:srgbClr val="996633"/>
                </a:solidFill>
                <a:latin typeface="Consolas" panose="020B0609020204030204" pitchFamily="49" charset="0"/>
              </a:rPr>
              <a:t>16K / 32k</a:t>
            </a:r>
          </a:p>
          <a:p>
            <a:pPr algn="ctr"/>
            <a:r>
              <a:rPr lang="ro-MD" sz="1100" b="1" dirty="0" smtClean="0">
                <a:solidFill>
                  <a:srgbClr val="996633"/>
                </a:solidFill>
                <a:latin typeface="Consolas" panose="020B0609020204030204" pitchFamily="49" charset="0"/>
              </a:rPr>
              <a:t>PRG ROM</a:t>
            </a:r>
            <a:endParaRPr lang="en-US" sz="1100" b="1" dirty="0">
              <a:solidFill>
                <a:srgbClr val="996633"/>
              </a:solidFill>
              <a:latin typeface="Consolas" panose="020B0609020204030204" pitchFamily="49" charset="0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4291363" y="4001016"/>
            <a:ext cx="0" cy="15676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760168" y="3114791"/>
            <a:ext cx="2239347" cy="88622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7" name="TextBox 56"/>
          <p:cNvSpPr txBox="1"/>
          <p:nvPr/>
        </p:nvSpPr>
        <p:spPr>
          <a:xfrm>
            <a:off x="6133483" y="3342458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11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PPU</a:t>
            </a:r>
          </a:p>
          <a:p>
            <a:pPr algn="ctr"/>
            <a:r>
              <a:rPr lang="ro-MD" sz="11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(RP2C02 / RP2C07)</a:t>
            </a:r>
            <a:endParaRPr lang="en-US" sz="11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cxnSp>
        <p:nvCxnSpPr>
          <p:cNvPr id="58" name="Straight Connector 57"/>
          <p:cNvCxnSpPr>
            <a:stCxn id="16" idx="3"/>
            <a:endCxn id="56" idx="1"/>
          </p:cNvCxnSpPr>
          <p:nvPr/>
        </p:nvCxnSpPr>
        <p:spPr>
          <a:xfrm flipV="1">
            <a:off x="4471697" y="3557903"/>
            <a:ext cx="1288471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536298" y="4591368"/>
            <a:ext cx="1039092" cy="423949"/>
          </a:xfrm>
          <a:prstGeom prst="rect">
            <a:avLst/>
          </a:prstGeom>
          <a:noFill/>
          <a:ln w="25400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5655734" y="4668388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100" b="1" dirty="0" smtClean="0">
                <a:solidFill>
                  <a:srgbClr val="996633"/>
                </a:solidFill>
                <a:latin typeface="Consolas" panose="020B0609020204030204" pitchFamily="49" charset="0"/>
              </a:rPr>
              <a:t>2K V-RAM</a:t>
            </a:r>
            <a:endParaRPr lang="en-US" sz="1100" b="1" dirty="0">
              <a:solidFill>
                <a:srgbClr val="996633"/>
              </a:solidFill>
              <a:latin typeface="Consolas" panose="020B0609020204030204" pitchFamily="49" charset="0"/>
            </a:endParaRPr>
          </a:p>
        </p:txBody>
      </p:sp>
      <p:cxnSp>
        <p:nvCxnSpPr>
          <p:cNvPr id="63" name="Straight Connector 62"/>
          <p:cNvCxnSpPr>
            <a:stCxn id="56" idx="2"/>
            <a:endCxn id="61" idx="0"/>
          </p:cNvCxnSpPr>
          <p:nvPr/>
        </p:nvCxnSpPr>
        <p:spPr>
          <a:xfrm flipH="1">
            <a:off x="6055844" y="4001014"/>
            <a:ext cx="0" cy="5903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6643630" y="5568653"/>
            <a:ext cx="1266282" cy="783510"/>
          </a:xfrm>
          <a:prstGeom prst="rect">
            <a:avLst/>
          </a:prstGeom>
          <a:noFill/>
          <a:ln w="25400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6799717" y="5660325"/>
            <a:ext cx="95410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1100" b="1" dirty="0" smtClean="0">
                <a:solidFill>
                  <a:srgbClr val="996633"/>
                </a:solidFill>
                <a:latin typeface="Consolas" panose="020B0609020204030204" pitchFamily="49" charset="0"/>
              </a:rPr>
              <a:t>8K CHR ROM</a:t>
            </a:r>
          </a:p>
          <a:p>
            <a:pPr algn="ctr"/>
            <a:r>
              <a:rPr lang="ro-MD" sz="1100" b="1" dirty="0">
                <a:solidFill>
                  <a:srgbClr val="996633"/>
                </a:solidFill>
                <a:latin typeface="Consolas" panose="020B0609020204030204" pitchFamily="49" charset="0"/>
              </a:rPr>
              <a:t>o</a:t>
            </a:r>
            <a:r>
              <a:rPr lang="ro-MD" sz="1100" b="1" dirty="0" smtClean="0">
                <a:solidFill>
                  <a:srgbClr val="996633"/>
                </a:solidFill>
                <a:latin typeface="Consolas" panose="020B0609020204030204" pitchFamily="49" charset="0"/>
              </a:rPr>
              <a:t>r</a:t>
            </a:r>
          </a:p>
          <a:p>
            <a:pPr algn="ctr"/>
            <a:r>
              <a:rPr lang="ro-MD" sz="1100" b="1" dirty="0" smtClean="0">
                <a:solidFill>
                  <a:srgbClr val="996633"/>
                </a:solidFill>
                <a:latin typeface="Consolas" panose="020B0609020204030204" pitchFamily="49" charset="0"/>
              </a:rPr>
              <a:t>8K CHR RAM</a:t>
            </a:r>
            <a:endParaRPr lang="en-US" sz="1100" b="1" dirty="0">
              <a:solidFill>
                <a:srgbClr val="996633"/>
              </a:solidFill>
              <a:latin typeface="Consolas" panose="020B0609020204030204" pitchFamily="49" charset="0"/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7270539" y="4001014"/>
            <a:ext cx="0" cy="15676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 flipV="1">
            <a:off x="7473142" y="1775665"/>
            <a:ext cx="0" cy="133912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473142" y="1483936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000" dirty="0" smtClean="0">
                <a:latin typeface="Consolas" panose="020B0609020204030204" pitchFamily="49" charset="0"/>
              </a:rPr>
              <a:t>Ieșire</a:t>
            </a:r>
          </a:p>
          <a:p>
            <a:r>
              <a:rPr lang="ro-MD" sz="1000" dirty="0" smtClean="0">
                <a:latin typeface="Consolas" panose="020B0609020204030204" pitchFamily="49" charset="0"/>
              </a:rPr>
              <a:t>Video</a:t>
            </a:r>
            <a:endParaRPr lang="en-US" sz="1000" dirty="0">
              <a:latin typeface="Consolas" panose="020B0609020204030204" pitchFamily="49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4273105" y="1775665"/>
            <a:ext cx="1" cy="133912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298387" y="1483936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000" dirty="0" smtClean="0">
                <a:latin typeface="Consolas" panose="020B0609020204030204" pitchFamily="49" charset="0"/>
              </a:rPr>
              <a:t>Ieșire</a:t>
            </a:r>
          </a:p>
          <a:p>
            <a:r>
              <a:rPr lang="ro-MD" sz="1000" dirty="0" smtClean="0">
                <a:latin typeface="Consolas" panose="020B0609020204030204" pitchFamily="49" charset="0"/>
              </a:rPr>
              <a:t>Audio</a:t>
            </a:r>
            <a:endParaRPr lang="en-US" sz="1000" dirty="0"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55715" y="347112"/>
            <a:ext cx="1549949" cy="451784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315163" y="442199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1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Controler 1</a:t>
            </a:r>
            <a:endParaRPr lang="en-US" sz="1100" b="1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704761" y="347112"/>
            <a:ext cx="1549949" cy="451784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964209" y="442199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1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Controler 2</a:t>
            </a:r>
            <a:endParaRPr lang="en-US" sz="1100" b="1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454458" y="802837"/>
            <a:ext cx="567" cy="122286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2843666" y="809747"/>
            <a:ext cx="425" cy="121595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454741" y="1884046"/>
            <a:ext cx="0" cy="12430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843807" y="1881962"/>
            <a:ext cx="0" cy="12430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184236" y="5739391"/>
            <a:ext cx="1151864" cy="436460"/>
          </a:xfrm>
          <a:prstGeom prst="rect">
            <a:avLst/>
          </a:prstGeom>
          <a:noFill/>
          <a:ln w="222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5437002" y="582142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100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Mapper</a:t>
            </a:r>
            <a:endParaRPr lang="en-US" sz="1100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cxnSp>
        <p:nvCxnSpPr>
          <p:cNvPr id="65" name="Straight Connector 64"/>
          <p:cNvCxnSpPr>
            <a:stCxn id="29" idx="1"/>
            <a:endCxn id="51" idx="3"/>
          </p:cNvCxnSpPr>
          <p:nvPr/>
        </p:nvCxnSpPr>
        <p:spPr>
          <a:xfrm flipH="1">
            <a:off x="4906246" y="5957621"/>
            <a:ext cx="27799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6" idx="1"/>
            <a:endCxn id="29" idx="3"/>
          </p:cNvCxnSpPr>
          <p:nvPr/>
        </p:nvCxnSpPr>
        <p:spPr>
          <a:xfrm flipH="1" flipV="1">
            <a:off x="6336100" y="5957621"/>
            <a:ext cx="3075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 rot="16200000" flipH="1">
            <a:off x="4005302" y="4383920"/>
            <a:ext cx="1738376" cy="97256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443414" y="6151407"/>
            <a:ext cx="6399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(opțional)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99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Merge 7"/>
          <p:cNvSpPr/>
          <p:nvPr/>
        </p:nvSpPr>
        <p:spPr>
          <a:xfrm>
            <a:off x="3171825" y="2676525"/>
            <a:ext cx="269081" cy="326231"/>
          </a:xfrm>
          <a:prstGeom prst="flowChartMerg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erge 5"/>
          <p:cNvSpPr/>
          <p:nvPr/>
        </p:nvSpPr>
        <p:spPr>
          <a:xfrm>
            <a:off x="2257426" y="2676526"/>
            <a:ext cx="269081" cy="326231"/>
          </a:xfrm>
          <a:prstGeom prst="flowChartMerg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91966" y="2676526"/>
            <a:ext cx="914400" cy="3262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sz="900" dirty="0" err="1" smtClean="0"/>
              <a:t>Sprite</a:t>
            </a:r>
            <a:r>
              <a:rPr lang="ro-MD" sz="900" dirty="0" smtClean="0"/>
              <a:t> </a:t>
            </a:r>
            <a:r>
              <a:rPr lang="ro-MD" sz="900" dirty="0" err="1" smtClean="0"/>
              <a:t>priority</a:t>
            </a:r>
            <a:r>
              <a:rPr lang="ro-MD" sz="900" dirty="0" smtClean="0"/>
              <a:t> </a:t>
            </a:r>
            <a:r>
              <a:rPr lang="ro-MD" sz="900" dirty="0" err="1" smtClean="0"/>
              <a:t>mux</a:t>
            </a:r>
            <a:endParaRPr lang="en-US" sz="9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391966" y="2424525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306365" y="2424525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522594" y="2424525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653222" y="2424525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783850" y="2424525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914478" y="2424525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45106" y="2424525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175734" y="2424525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16200000">
            <a:off x="2195872" y="2428701"/>
            <a:ext cx="34176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400" dirty="0" err="1" smtClean="0"/>
              <a:t>sprite</a:t>
            </a:r>
            <a:r>
              <a:rPr lang="ro-MD" sz="400" dirty="0" smtClean="0"/>
              <a:t> 0</a:t>
            </a:r>
            <a:endParaRPr lang="en-US" sz="400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2327123" y="2429945"/>
            <a:ext cx="34176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400" dirty="0" err="1" smtClean="0"/>
              <a:t>sprite</a:t>
            </a:r>
            <a:r>
              <a:rPr lang="ro-MD" sz="400" dirty="0" smtClean="0"/>
              <a:t> 1</a:t>
            </a:r>
            <a:endParaRPr lang="en-US" sz="400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2459372" y="2428701"/>
            <a:ext cx="34176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400" dirty="0" err="1" smtClean="0"/>
              <a:t>sprite</a:t>
            </a:r>
            <a:r>
              <a:rPr lang="ro-MD" sz="400" dirty="0" smtClean="0"/>
              <a:t> 2</a:t>
            </a:r>
            <a:endParaRPr lang="en-US" sz="400" dirty="0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2589896" y="2428699"/>
            <a:ext cx="34176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400" dirty="0" err="1" smtClean="0"/>
              <a:t>sprite</a:t>
            </a:r>
            <a:r>
              <a:rPr lang="ro-MD" sz="400" dirty="0" smtClean="0"/>
              <a:t> 3</a:t>
            </a:r>
            <a:endParaRPr lang="en-US" sz="400" dirty="0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2718616" y="2428699"/>
            <a:ext cx="34176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400" dirty="0" err="1" smtClean="0"/>
              <a:t>sprite</a:t>
            </a:r>
            <a:r>
              <a:rPr lang="ro-MD" sz="400" dirty="0" smtClean="0"/>
              <a:t> 4</a:t>
            </a:r>
            <a:endParaRPr lang="en-US" sz="400" dirty="0"/>
          </a:p>
        </p:txBody>
      </p:sp>
      <p:sp>
        <p:nvSpPr>
          <p:cNvPr id="25" name="TextBox 24"/>
          <p:cNvSpPr txBox="1"/>
          <p:nvPr/>
        </p:nvSpPr>
        <p:spPr>
          <a:xfrm rot="16200000">
            <a:off x="2849012" y="2428695"/>
            <a:ext cx="34176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400" dirty="0" err="1" smtClean="0"/>
              <a:t>sprite</a:t>
            </a:r>
            <a:r>
              <a:rPr lang="ro-MD" sz="400" dirty="0" smtClean="0"/>
              <a:t> 5</a:t>
            </a:r>
            <a:endParaRPr lang="en-US" sz="400" dirty="0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2981413" y="2428695"/>
            <a:ext cx="34176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400" dirty="0" err="1" smtClean="0"/>
              <a:t>sprite</a:t>
            </a:r>
            <a:r>
              <a:rPr lang="ro-MD" sz="400" dirty="0" smtClean="0"/>
              <a:t> 6</a:t>
            </a:r>
            <a:endParaRPr lang="en-US" sz="400" dirty="0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3108131" y="2428695"/>
            <a:ext cx="34176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400" dirty="0" err="1" smtClean="0"/>
              <a:t>sprite</a:t>
            </a:r>
            <a:r>
              <a:rPr lang="ro-MD" sz="400" dirty="0" smtClean="0"/>
              <a:t> 7</a:t>
            </a:r>
            <a:endParaRPr lang="en-US" sz="400" dirty="0"/>
          </a:p>
        </p:txBody>
      </p:sp>
      <p:sp>
        <p:nvSpPr>
          <p:cNvPr id="37" name="Flowchart: Merge 36"/>
          <p:cNvSpPr/>
          <p:nvPr/>
        </p:nvSpPr>
        <p:spPr>
          <a:xfrm>
            <a:off x="3568779" y="3254755"/>
            <a:ext cx="269081" cy="326231"/>
          </a:xfrm>
          <a:prstGeom prst="flowChartMerg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Merge 37"/>
          <p:cNvSpPr/>
          <p:nvPr/>
        </p:nvSpPr>
        <p:spPr>
          <a:xfrm>
            <a:off x="2719806" y="3254755"/>
            <a:ext cx="269081" cy="326231"/>
          </a:xfrm>
          <a:prstGeom prst="flowChartMerg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854346" y="3254755"/>
            <a:ext cx="848974" cy="3262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sz="900" dirty="0" smtClean="0"/>
              <a:t>Pixel </a:t>
            </a:r>
            <a:r>
              <a:rPr lang="ro-MD" sz="900" dirty="0" err="1" smtClean="0"/>
              <a:t>priority</a:t>
            </a:r>
            <a:r>
              <a:rPr lang="ro-MD" sz="900" dirty="0" smtClean="0"/>
              <a:t> </a:t>
            </a:r>
            <a:r>
              <a:rPr lang="ro-MD" sz="900" dirty="0" err="1" smtClean="0"/>
              <a:t>mux</a:t>
            </a:r>
            <a:endParaRPr lang="en-US" sz="900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2849166" y="3002756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37" idx="0"/>
          </p:cNvCxnSpPr>
          <p:nvPr/>
        </p:nvCxnSpPr>
        <p:spPr>
          <a:xfrm rot="5400000" flipH="1" flipV="1">
            <a:off x="3986386" y="2845691"/>
            <a:ext cx="125999" cy="69213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 rot="16200000">
            <a:off x="2693567" y="3021034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400" dirty="0" err="1"/>
              <a:t>s</a:t>
            </a:r>
            <a:r>
              <a:rPr lang="ro-MD" sz="400" dirty="0" err="1" smtClean="0"/>
              <a:t>prite</a:t>
            </a:r>
            <a:endParaRPr lang="ro-MD" sz="400" dirty="0"/>
          </a:p>
          <a:p>
            <a:pPr algn="ctr"/>
            <a:r>
              <a:rPr lang="ro-MD" sz="400" dirty="0" smtClean="0"/>
              <a:t>pixel</a:t>
            </a:r>
            <a:endParaRPr lang="en-US" sz="400" dirty="0"/>
          </a:p>
        </p:txBody>
      </p:sp>
      <p:sp>
        <p:nvSpPr>
          <p:cNvPr id="62" name="TextBox 61"/>
          <p:cNvSpPr txBox="1"/>
          <p:nvPr/>
        </p:nvSpPr>
        <p:spPr>
          <a:xfrm>
            <a:off x="4054902" y="3021033"/>
            <a:ext cx="4331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400" dirty="0" smtClean="0"/>
              <a:t>background</a:t>
            </a:r>
            <a:endParaRPr lang="ro-MD" sz="400" dirty="0"/>
          </a:p>
          <a:p>
            <a:pPr algn="ctr"/>
            <a:r>
              <a:rPr lang="ro-MD" sz="400" dirty="0" smtClean="0"/>
              <a:t>pixel</a:t>
            </a:r>
            <a:endParaRPr lang="en-US" sz="400" dirty="0"/>
          </a:p>
        </p:txBody>
      </p:sp>
      <p:sp>
        <p:nvSpPr>
          <p:cNvPr id="63" name="Flowchart: Merge 62"/>
          <p:cNvSpPr/>
          <p:nvPr/>
        </p:nvSpPr>
        <p:spPr>
          <a:xfrm>
            <a:off x="3144291" y="3832986"/>
            <a:ext cx="269081" cy="326231"/>
          </a:xfrm>
          <a:prstGeom prst="flowChartMerg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lowchart: Merge 63"/>
          <p:cNvSpPr/>
          <p:nvPr/>
        </p:nvSpPr>
        <p:spPr>
          <a:xfrm>
            <a:off x="2295318" y="3832986"/>
            <a:ext cx="269081" cy="326231"/>
          </a:xfrm>
          <a:prstGeom prst="flowChartMerg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429859" y="3832986"/>
            <a:ext cx="848974" cy="3262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sz="900" dirty="0" err="1" smtClean="0"/>
              <a:t>Transparency</a:t>
            </a:r>
            <a:r>
              <a:rPr lang="ro-MD" sz="900" dirty="0" smtClean="0"/>
              <a:t> </a:t>
            </a:r>
            <a:r>
              <a:rPr lang="ro-MD" sz="900" dirty="0" err="1" smtClean="0"/>
              <a:t>mux</a:t>
            </a:r>
            <a:endParaRPr lang="en-US" sz="900" dirty="0"/>
          </a:p>
        </p:txBody>
      </p:sp>
      <p:cxnSp>
        <p:nvCxnSpPr>
          <p:cNvPr id="66" name="Straight Connector 65"/>
          <p:cNvCxnSpPr/>
          <p:nvPr/>
        </p:nvCxnSpPr>
        <p:spPr>
          <a:xfrm>
            <a:off x="3278832" y="3580986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64" idx="0"/>
          </p:cNvCxnSpPr>
          <p:nvPr/>
        </p:nvCxnSpPr>
        <p:spPr>
          <a:xfrm rot="16200000" flipV="1">
            <a:off x="1979414" y="3382541"/>
            <a:ext cx="126000" cy="774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561735" y="3599264"/>
            <a:ext cx="4331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400" dirty="0" smtClean="0"/>
              <a:t>universal</a:t>
            </a:r>
          </a:p>
          <a:p>
            <a:pPr algn="ctr"/>
            <a:r>
              <a:rPr lang="ro-MD" sz="400" dirty="0" smtClean="0"/>
              <a:t>background</a:t>
            </a:r>
            <a:endParaRPr lang="en-US" sz="400" dirty="0"/>
          </a:p>
        </p:txBody>
      </p:sp>
      <p:cxnSp>
        <p:nvCxnSpPr>
          <p:cNvPr id="71" name="Straight Connector 70"/>
          <p:cNvCxnSpPr/>
          <p:nvPr/>
        </p:nvCxnSpPr>
        <p:spPr>
          <a:xfrm>
            <a:off x="2854346" y="4159217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789266" y="4239820"/>
            <a:ext cx="3289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400" dirty="0" smtClean="0"/>
              <a:t>pixel</a:t>
            </a:r>
          </a:p>
          <a:p>
            <a:pPr algn="ctr"/>
            <a:r>
              <a:rPr lang="ro-MD" sz="400" dirty="0" smtClean="0"/>
              <a:t>output</a:t>
            </a:r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1500426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869379389"/>
              </p:ext>
            </p:extLst>
          </p:nvPr>
        </p:nvGraphicFramePr>
        <p:xfrm>
          <a:off x="1440873" y="707043"/>
          <a:ext cx="1801091" cy="581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" name="Chart 17"/>
          <p:cNvGraphicFramePr/>
          <p:nvPr>
            <p:extLst>
              <p:ext uri="{D42A27DB-BD31-4B8C-83A1-F6EECF244321}">
                <p14:modId xmlns:p14="http://schemas.microsoft.com/office/powerpoint/2010/main" val="94139949"/>
              </p:ext>
            </p:extLst>
          </p:nvPr>
        </p:nvGraphicFramePr>
        <p:xfrm>
          <a:off x="1440872" y="1216891"/>
          <a:ext cx="1801091" cy="581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" name="Chart 18"/>
          <p:cNvGraphicFramePr/>
          <p:nvPr>
            <p:extLst>
              <p:ext uri="{D42A27DB-BD31-4B8C-83A1-F6EECF244321}">
                <p14:modId xmlns:p14="http://schemas.microsoft.com/office/powerpoint/2010/main" val="2958978687"/>
              </p:ext>
            </p:extLst>
          </p:nvPr>
        </p:nvGraphicFramePr>
        <p:xfrm>
          <a:off x="1440871" y="1798320"/>
          <a:ext cx="1801091" cy="581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1570294445"/>
              </p:ext>
            </p:extLst>
          </p:nvPr>
        </p:nvGraphicFramePr>
        <p:xfrm>
          <a:off x="1440871" y="2308168"/>
          <a:ext cx="1801091" cy="581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51036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Nintendo-Entertainment-System-NES-Controller-F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4" t="6882" r="6260" b="8157"/>
          <a:stretch/>
        </p:blipFill>
        <p:spPr bwMode="auto">
          <a:xfrm rot="20255687">
            <a:off x="1212342" y="1090681"/>
            <a:ext cx="6654238" cy="470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336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07072" y="947651"/>
            <a:ext cx="914400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ro-MD" sz="1400" dirty="0" smtClean="0">
                <a:solidFill>
                  <a:srgbClr val="41719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16K</a:t>
            </a:r>
          </a:p>
          <a:p>
            <a:pPr algn="ctr"/>
            <a:r>
              <a:rPr lang="ro-MD" sz="1400" dirty="0" err="1" smtClean="0">
                <a:solidFill>
                  <a:srgbClr val="41719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ro-MD" sz="1400" dirty="0" smtClean="0">
                <a:solidFill>
                  <a:srgbClr val="41719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  <a:endParaRPr lang="en-US" sz="1400" dirty="0">
              <a:solidFill>
                <a:srgbClr val="41719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07072" y="1961803"/>
            <a:ext cx="914400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ro-MD" sz="1400" dirty="0" smtClean="0">
                <a:solidFill>
                  <a:srgbClr val="41719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16K</a:t>
            </a:r>
          </a:p>
          <a:p>
            <a:pPr algn="ctr"/>
            <a:r>
              <a:rPr lang="ro-MD" sz="1400" dirty="0" err="1" smtClean="0">
                <a:solidFill>
                  <a:srgbClr val="41719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ro-MD" sz="1400" dirty="0" smtClean="0">
                <a:solidFill>
                  <a:srgbClr val="41719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  <a:endParaRPr lang="en-US" sz="1400" dirty="0">
              <a:solidFill>
                <a:srgbClr val="41719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07072" y="3990107"/>
            <a:ext cx="914400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ro-MD" sz="1400" dirty="0" smtClean="0">
                <a:solidFill>
                  <a:srgbClr val="41719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16K</a:t>
            </a:r>
          </a:p>
          <a:p>
            <a:pPr algn="ctr"/>
            <a:r>
              <a:rPr lang="ro-MD" sz="1400" dirty="0" err="1" smtClean="0">
                <a:solidFill>
                  <a:srgbClr val="41719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ro-MD" sz="1400" dirty="0" smtClean="0">
                <a:solidFill>
                  <a:srgbClr val="41719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</a:t>
            </a:r>
            <a:endParaRPr lang="en-US" sz="1400" dirty="0">
              <a:solidFill>
                <a:srgbClr val="41719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07072" y="2975955"/>
            <a:ext cx="914400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ro-MD" sz="1400" dirty="0" smtClean="0">
                <a:solidFill>
                  <a:srgbClr val="41719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16K</a:t>
            </a:r>
          </a:p>
          <a:p>
            <a:pPr algn="ctr"/>
            <a:r>
              <a:rPr lang="ro-MD" sz="1400" dirty="0" err="1" smtClean="0">
                <a:solidFill>
                  <a:srgbClr val="41719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ro-MD" sz="1400" dirty="0" smtClean="0">
                <a:solidFill>
                  <a:srgbClr val="41719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  <a:endParaRPr lang="en-US" sz="1400" dirty="0">
              <a:solidFill>
                <a:srgbClr val="41719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300149" y="2219955"/>
            <a:ext cx="0" cy="756000"/>
          </a:xfrm>
          <a:prstGeom prst="line">
            <a:avLst/>
          </a:prstGeom>
          <a:ln>
            <a:headEnd type="diamond" w="lg" len="med"/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300149" y="2975955"/>
            <a:ext cx="0" cy="756000"/>
          </a:xfrm>
          <a:prstGeom prst="line">
            <a:avLst/>
          </a:prstGeom>
          <a:ln>
            <a:headEnd type="diamond" w="lg" len="med"/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6200000">
            <a:off x="2920326" y="2714345"/>
            <a:ext cx="1476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1400" dirty="0" smtClean="0">
                <a:latin typeface="Consolas" panose="020B0609020204030204" pitchFamily="49" charset="0"/>
              </a:rPr>
              <a:t>32K CPU</a:t>
            </a:r>
          </a:p>
          <a:p>
            <a:pPr algn="ctr"/>
            <a:r>
              <a:rPr lang="ro-MD" sz="1400" dirty="0" err="1">
                <a:latin typeface="Consolas" panose="020B0609020204030204" pitchFamily="49" charset="0"/>
              </a:rPr>
              <a:t>a</a:t>
            </a:r>
            <a:r>
              <a:rPr lang="ro-MD" sz="1400" dirty="0" err="1" smtClean="0">
                <a:latin typeface="Consolas" panose="020B0609020204030204" pitchFamily="49" charset="0"/>
              </a:rPr>
              <a:t>ddress</a:t>
            </a:r>
            <a:r>
              <a:rPr lang="ro-MD" sz="1400" dirty="0" smtClean="0">
                <a:latin typeface="Consolas" panose="020B0609020204030204" pitchFamily="49" charset="0"/>
              </a:rPr>
              <a:t> </a:t>
            </a:r>
            <a:r>
              <a:rPr lang="ro-MD" sz="1400" dirty="0" err="1" smtClean="0">
                <a:latin typeface="Consolas" panose="020B0609020204030204" pitchFamily="49" charset="0"/>
              </a:rPr>
              <a:t>space</a:t>
            </a:r>
            <a:endParaRPr lang="en-US" sz="1400" dirty="0">
              <a:latin typeface="Consolas" panose="020B0609020204030204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1305093" y="3731955"/>
            <a:ext cx="1995056" cy="117255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305094" y="2975955"/>
            <a:ext cx="1995055" cy="101415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305094" y="947651"/>
            <a:ext cx="1995055" cy="1272304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305092" y="1862051"/>
            <a:ext cx="1995057" cy="1113904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5178826" y="947651"/>
            <a:ext cx="914400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ro-MD" sz="1400" dirty="0" smtClean="0">
                <a:solidFill>
                  <a:srgbClr val="41719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16K</a:t>
            </a:r>
          </a:p>
          <a:p>
            <a:pPr algn="ctr"/>
            <a:r>
              <a:rPr lang="ro-MD" sz="1400" dirty="0" err="1" smtClean="0">
                <a:solidFill>
                  <a:srgbClr val="41719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ro-MD" sz="1400" dirty="0" smtClean="0">
                <a:solidFill>
                  <a:srgbClr val="41719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  <a:endParaRPr lang="en-US" sz="1400" dirty="0">
              <a:solidFill>
                <a:srgbClr val="41719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178826" y="1961803"/>
            <a:ext cx="914400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ro-MD" sz="1400" dirty="0" smtClean="0">
                <a:solidFill>
                  <a:srgbClr val="41719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16K</a:t>
            </a:r>
          </a:p>
          <a:p>
            <a:pPr algn="ctr"/>
            <a:r>
              <a:rPr lang="ro-MD" sz="1400" dirty="0" err="1" smtClean="0">
                <a:solidFill>
                  <a:srgbClr val="41719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ro-MD" sz="1400" dirty="0" smtClean="0">
                <a:solidFill>
                  <a:srgbClr val="41719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  <a:endParaRPr lang="en-US" sz="1400" dirty="0">
              <a:solidFill>
                <a:srgbClr val="41719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178826" y="3990107"/>
            <a:ext cx="914400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ro-MD" sz="1400" dirty="0" smtClean="0">
                <a:solidFill>
                  <a:srgbClr val="41719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16K</a:t>
            </a:r>
          </a:p>
          <a:p>
            <a:pPr algn="ctr"/>
            <a:r>
              <a:rPr lang="ro-MD" sz="1400" dirty="0" err="1" smtClean="0">
                <a:solidFill>
                  <a:srgbClr val="41719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ro-MD" sz="1400" dirty="0" smtClean="0">
                <a:solidFill>
                  <a:srgbClr val="41719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</a:t>
            </a:r>
            <a:endParaRPr lang="en-US" sz="1400" dirty="0">
              <a:solidFill>
                <a:srgbClr val="41719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178826" y="2975955"/>
            <a:ext cx="914400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ro-MD" sz="1400" dirty="0" smtClean="0">
                <a:solidFill>
                  <a:srgbClr val="41719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16K</a:t>
            </a:r>
          </a:p>
          <a:p>
            <a:pPr algn="ctr"/>
            <a:r>
              <a:rPr lang="ro-MD" sz="1400" dirty="0" err="1" smtClean="0">
                <a:solidFill>
                  <a:srgbClr val="41719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ro-MD" sz="1400" dirty="0" smtClean="0">
                <a:solidFill>
                  <a:srgbClr val="41719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  <a:endParaRPr lang="en-US" sz="1400" dirty="0">
              <a:solidFill>
                <a:srgbClr val="41719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7971903" y="2219955"/>
            <a:ext cx="0" cy="756000"/>
          </a:xfrm>
          <a:prstGeom prst="line">
            <a:avLst/>
          </a:prstGeom>
          <a:ln>
            <a:headEnd type="diamond" w="lg" len="med"/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971903" y="2975955"/>
            <a:ext cx="0" cy="756000"/>
          </a:xfrm>
          <a:prstGeom prst="line">
            <a:avLst/>
          </a:prstGeom>
          <a:ln>
            <a:headEnd type="diamond" w="lg" len="med"/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16200000">
            <a:off x="7592080" y="2714345"/>
            <a:ext cx="1476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1400" dirty="0" smtClean="0">
                <a:latin typeface="Consolas" panose="020B0609020204030204" pitchFamily="49" charset="0"/>
              </a:rPr>
              <a:t>32K CPU</a:t>
            </a:r>
          </a:p>
          <a:p>
            <a:pPr algn="ctr"/>
            <a:r>
              <a:rPr lang="ro-MD" sz="1400" dirty="0" err="1">
                <a:latin typeface="Consolas" panose="020B0609020204030204" pitchFamily="49" charset="0"/>
              </a:rPr>
              <a:t>a</a:t>
            </a:r>
            <a:r>
              <a:rPr lang="ro-MD" sz="1400" dirty="0" err="1" smtClean="0">
                <a:latin typeface="Consolas" panose="020B0609020204030204" pitchFamily="49" charset="0"/>
              </a:rPr>
              <a:t>ddress</a:t>
            </a:r>
            <a:r>
              <a:rPr lang="ro-MD" sz="1400" dirty="0" smtClean="0">
                <a:latin typeface="Consolas" panose="020B0609020204030204" pitchFamily="49" charset="0"/>
              </a:rPr>
              <a:t> </a:t>
            </a:r>
            <a:r>
              <a:rPr lang="ro-MD" sz="1400" dirty="0" err="1" smtClean="0">
                <a:latin typeface="Consolas" panose="020B0609020204030204" pitchFamily="49" charset="0"/>
              </a:rPr>
              <a:t>space</a:t>
            </a:r>
            <a:endParaRPr lang="en-US" sz="1400" dirty="0">
              <a:latin typeface="Consolas" panose="020B0609020204030204" pitchFamily="49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5976847" y="3731955"/>
            <a:ext cx="1995056" cy="117255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5976848" y="2975955"/>
            <a:ext cx="1995055" cy="101415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976847" y="1961803"/>
            <a:ext cx="1995056" cy="25815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976847" y="2876203"/>
            <a:ext cx="1995056" cy="9975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162743" y="1991390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000" dirty="0" smtClean="0">
                <a:latin typeface="Consolas" panose="020B0609020204030204" pitchFamily="49" charset="0"/>
              </a:rPr>
              <a:t>$8000</a:t>
            </a:r>
            <a:endParaRPr lang="en-US" sz="1000" dirty="0">
              <a:latin typeface="Consolas" panose="020B06090202040302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62743" y="3743289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000" dirty="0" smtClean="0">
                <a:latin typeface="Consolas" panose="020B0609020204030204" pitchFamily="49" charset="0"/>
              </a:rPr>
              <a:t>$FFFF</a:t>
            </a:r>
            <a:endParaRPr lang="en-US" sz="1000" dirty="0">
              <a:latin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833400" y="1991390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000" dirty="0" smtClean="0">
                <a:latin typeface="Consolas" panose="020B0609020204030204" pitchFamily="49" charset="0"/>
              </a:rPr>
              <a:t>$8000</a:t>
            </a:r>
            <a:endParaRPr lang="en-US" sz="1000" dirty="0">
              <a:latin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833400" y="3743289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000" dirty="0" smtClean="0">
                <a:latin typeface="Consolas" panose="020B0609020204030204" pitchFamily="49" charset="0"/>
              </a:rPr>
              <a:t>$FFFF</a:t>
            </a:r>
            <a:endParaRPr lang="en-US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101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949" y="1820487"/>
            <a:ext cx="1188720" cy="5070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sz="1200" dirty="0" smtClean="0">
                <a:solidFill>
                  <a:schemeClr val="tx1"/>
                </a:solidFill>
              </a:rPr>
              <a:t>16byte </a:t>
            </a:r>
            <a:r>
              <a:rPr lang="ro-MD" sz="1200" dirty="0" err="1" smtClean="0">
                <a:solidFill>
                  <a:schemeClr val="tx1"/>
                </a:solidFill>
              </a:rPr>
              <a:t>header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12669" y="1820486"/>
            <a:ext cx="3674226" cy="5070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sz="1200" dirty="0" smtClean="0">
                <a:solidFill>
                  <a:schemeClr val="tx1"/>
                </a:solidFill>
              </a:rPr>
              <a:t>16KB*n PRG </a:t>
            </a:r>
            <a:r>
              <a:rPr lang="ro-MD" sz="1200" dirty="0" err="1" smtClean="0">
                <a:solidFill>
                  <a:schemeClr val="tx1"/>
                </a:solidFill>
              </a:rPr>
              <a:t>memory</a:t>
            </a:r>
            <a:r>
              <a:rPr lang="ro-MD" sz="1200" dirty="0" smtClean="0">
                <a:solidFill>
                  <a:schemeClr val="tx1"/>
                </a:solidFill>
              </a:rPr>
              <a:t> (n ≥ 1)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86895" y="1820486"/>
            <a:ext cx="3241963" cy="5070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sz="1200" dirty="0" smtClean="0">
                <a:solidFill>
                  <a:schemeClr val="tx1"/>
                </a:solidFill>
              </a:rPr>
              <a:t>8KB*m CHR </a:t>
            </a:r>
            <a:r>
              <a:rPr lang="ro-MD" sz="1200" dirty="0" err="1" smtClean="0">
                <a:solidFill>
                  <a:schemeClr val="tx1"/>
                </a:solidFill>
              </a:rPr>
              <a:t>memory</a:t>
            </a:r>
            <a:r>
              <a:rPr lang="ro-MD" sz="1200" dirty="0" smtClean="0">
                <a:solidFill>
                  <a:schemeClr val="tx1"/>
                </a:solidFill>
              </a:rPr>
              <a:t> (m ≥ 0)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413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20196" y="104740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620196" y="128847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20196" y="152954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3620196" y="177061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20196" y="201168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20196" y="225275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20196" y="249382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20196" y="273489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20196" y="2980110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620196" y="3225327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620196" y="3470544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620196" y="3715761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620196" y="3960978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620196" y="4206195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620196" y="5187251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620196" y="469672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620196" y="4941987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620196" y="4451459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620196" y="5432421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620196" y="5677591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715792" y="964275"/>
            <a:ext cx="1620982" cy="494607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RP2A03 / RP2A07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15792" y="99556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15792" y="1241040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15792" y="1478758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15792" y="171877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4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15792" y="195984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5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15792" y="2200920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6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15792" y="2441990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7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15792" y="268305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8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15792" y="2928276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9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15792" y="317349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15792" y="3414556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15792" y="3667855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15792" y="3909144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715792" y="415436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14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15792" y="4399625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15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15792" y="4644889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16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15792" y="489015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17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15792" y="5135417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18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15792" y="5384559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19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15792" y="5625757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998220" y="5625757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998220" y="5385504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998030" y="5135417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98030" y="489015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24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998030" y="4649712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25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998030" y="4400730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26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998030" y="4159184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27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003237" y="3911500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28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08444" y="3659058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29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08444" y="3417537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98030" y="317349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08444" y="2926575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008444" y="2683059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008444" y="244774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34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008444" y="220667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35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008444" y="196164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36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008444" y="172057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37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007164" y="148282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38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007164" y="1244639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39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07164" y="98972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40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4454283" y="1170754"/>
            <a:ext cx="144000" cy="14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3021663" y="99452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AD1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020383" y="123419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AD2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008546" y="147195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RST -&gt;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008544" y="195165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A01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008545" y="1706413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A00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007051" y="537661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A15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007051" y="5128678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A14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007051" y="488904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A13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007051" y="463987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A12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007241" y="439142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A11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007431" y="3904275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A09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008001" y="316527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A06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008543" y="2676475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A04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009818" y="219406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A02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008543" y="2434995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A03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008001" y="290996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A05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007811" y="3399962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A07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007621" y="3654073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A08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007241" y="414618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A10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007050" y="562803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GND --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396417" y="98972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-- +5V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396417" y="1232642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-&gt; OUT0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398114" y="1478432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-&gt; OUT1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396417" y="1711020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-&gt; OUT2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396417" y="194848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-&gt; OE1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396417" y="219065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-&gt; OE2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396417" y="243669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-&gt; R/W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399545" y="267433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&lt;- NMI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400637" y="291102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&lt;- IRQ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396417" y="3164566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-&gt; M2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405067" y="341049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&lt;- TST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405067" y="366392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&lt;- CLK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405067" y="3898696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D0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405067" y="4144100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D1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405066" y="4393629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D2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405066" y="4634004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D3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405066" y="4885331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D4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404876" y="5622285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D7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404876" y="5375671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D6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404876" y="5131945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D5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366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20196" y="104740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620196" y="128847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20196" y="152954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3620196" y="177061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20196" y="201168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20196" y="225275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20196" y="249382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20196" y="273489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20196" y="2980110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620196" y="3225327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620196" y="3470544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620196" y="3715761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620196" y="3960978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620196" y="4206195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620196" y="5187251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620196" y="469672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620196" y="4941987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620196" y="4451459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620196" y="5432421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620196" y="5677591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715792" y="964275"/>
            <a:ext cx="1620982" cy="494607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RP2</a:t>
            </a:r>
            <a:r>
              <a:rPr lang="ro-MD" dirty="0" smtClean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r>
              <a:rPr lang="ro-MD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/ RP2</a:t>
            </a:r>
            <a:r>
              <a:rPr lang="ro-MD" dirty="0" smtClean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07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15792" y="99556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15792" y="1241040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15792" y="1478758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15792" y="171877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4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15792" y="195984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5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15792" y="2200920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6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15792" y="2441990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7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15792" y="268305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8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15792" y="2928276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9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15792" y="317349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15792" y="3414556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15792" y="3667855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15792" y="3909144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715792" y="415436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14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15792" y="4399625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15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15792" y="4644889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16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15792" y="489015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17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15792" y="5135417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18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15792" y="5384559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19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15792" y="5625757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998220" y="5625757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998220" y="5385504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998030" y="5135417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98030" y="489015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24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998030" y="4649712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25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998030" y="4400730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26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998030" y="4159184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27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003237" y="3911500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28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08444" y="3659058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29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08444" y="3417537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98030" y="317349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08444" y="2926575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008444" y="2683059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008444" y="244774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34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008444" y="220667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35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008444" y="196164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36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008444" y="172057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37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007164" y="148282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38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007164" y="1244639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39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07164" y="98972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40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4454283" y="1170754"/>
            <a:ext cx="144000" cy="14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3021663" y="99452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100" dirty="0" smtClean="0">
                <a:latin typeface="Consolas" panose="020B0609020204030204" pitchFamily="49" charset="0"/>
              </a:rPr>
              <a:t>R/W</a:t>
            </a:r>
            <a:r>
              <a:rPr lang="en-US" sz="1100" smtClean="0">
                <a:latin typeface="Consolas" panose="020B0609020204030204" pitchFamily="49" charset="0"/>
              </a:rPr>
              <a:t> -&gt;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87628" y="1234194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100" dirty="0" smtClean="0">
                <a:latin typeface="Consolas" panose="020B0609020204030204" pitchFamily="49" charset="0"/>
              </a:rPr>
              <a:t>CPU D0</a:t>
            </a:r>
            <a:r>
              <a:rPr lang="en-US" sz="1100" dirty="0" smtClean="0">
                <a:latin typeface="Consolas" panose="020B0609020204030204" pitchFamily="49" charset="0"/>
              </a:rPr>
              <a:t> &lt;</a:t>
            </a:r>
            <a:r>
              <a:rPr lang="en-US" sz="1100" dirty="0">
                <a:latin typeface="Consolas" panose="020B0609020204030204" pitchFamily="49" charset="0"/>
              </a:rPr>
              <a:t>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784100" y="1471956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CPU D1 &lt;&gt;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782323" y="1951651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CPU D3 &lt;&gt;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782325" y="1706413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CPU D2 &lt;&gt;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007051" y="537661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INT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007051" y="5128678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CLK -&gt;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928469" y="4889049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EXT3 &lt;&gt;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926089" y="4639879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EXT2 &lt;&gt;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926278" y="4391427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EXT1 &lt;&gt;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086010" y="3904275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CS -&gt;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786542" y="3165274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CPU A2 -&gt;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784705" y="2676475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CPU D6 &lt;&gt;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783598" y="2194067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CPU D4 &lt;&gt;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783598" y="2432785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CPU D5 &lt;&gt;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786544" y="2914729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CPU D7 &lt;&gt;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786354" y="3399962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CPU A1 -&gt;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786163" y="3654073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CPU A0 -&gt;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928660" y="4146189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EXT0 &lt;&gt;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007050" y="562803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GND --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396417" y="98972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-- +5V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396417" y="1232642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-&gt; ALE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398114" y="1478432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smtClean="0">
                <a:latin typeface="Consolas" panose="020B0609020204030204" pitchFamily="49" charset="0"/>
              </a:rPr>
              <a:t>&gt; PPU AD0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396417" y="1711020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smtClean="0">
                <a:latin typeface="Consolas" panose="020B0609020204030204" pitchFamily="49" charset="0"/>
              </a:rPr>
              <a:t>&gt; PPU AD1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396417" y="1948486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smtClean="0">
                <a:latin typeface="Consolas" panose="020B0609020204030204" pitchFamily="49" charset="0"/>
              </a:rPr>
              <a:t>&gt; PPU AD2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396417" y="2190650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smtClean="0">
                <a:latin typeface="Consolas" panose="020B0609020204030204" pitchFamily="49" charset="0"/>
              </a:rPr>
              <a:t>&gt; PPU AD3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396417" y="2436691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smtClean="0">
                <a:latin typeface="Consolas" panose="020B0609020204030204" pitchFamily="49" charset="0"/>
              </a:rPr>
              <a:t>&gt; PPU AD4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399545" y="2674330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PPU AD5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400637" y="2911027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PPU AD6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396417" y="3164566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PPU AD7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405067" y="3410491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-&gt; PPU A8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405067" y="3663927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-&gt; PPU A9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405067" y="3898696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-</a:t>
            </a:r>
            <a:r>
              <a:rPr lang="en-US" sz="1100" dirty="0" smtClean="0">
                <a:latin typeface="Consolas" panose="020B0609020204030204" pitchFamily="49" charset="0"/>
              </a:rPr>
              <a:t>&gt; PPU A10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405067" y="4144100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-</a:t>
            </a:r>
            <a:r>
              <a:rPr lang="en-US" sz="1100" dirty="0" smtClean="0">
                <a:latin typeface="Consolas" panose="020B0609020204030204" pitchFamily="49" charset="0"/>
              </a:rPr>
              <a:t>&gt; PPU A11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405066" y="4393629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-</a:t>
            </a:r>
            <a:r>
              <a:rPr lang="en-US" sz="1100" dirty="0" smtClean="0">
                <a:latin typeface="Consolas" panose="020B0609020204030204" pitchFamily="49" charset="0"/>
              </a:rPr>
              <a:t>&gt; PPU A12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405066" y="4634004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-</a:t>
            </a:r>
            <a:r>
              <a:rPr lang="en-US" sz="1100" dirty="0" smtClean="0">
                <a:latin typeface="Consolas" panose="020B0609020204030204" pitchFamily="49" charset="0"/>
              </a:rPr>
              <a:t>&gt; PPU A13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405066" y="4885331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-</a:t>
            </a:r>
            <a:r>
              <a:rPr lang="en-US" sz="1100" dirty="0" smtClean="0">
                <a:latin typeface="Consolas" panose="020B0609020204030204" pitchFamily="49" charset="0"/>
              </a:rPr>
              <a:t>&gt; RD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404876" y="5622285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-</a:t>
            </a:r>
            <a:r>
              <a:rPr lang="en-US" sz="1100" dirty="0" smtClean="0">
                <a:latin typeface="Consolas" panose="020B0609020204030204" pitchFamily="49" charset="0"/>
              </a:rPr>
              <a:t>&gt; VOUT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404876" y="537567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&lt;- RST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404876" y="5131945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-</a:t>
            </a:r>
            <a:r>
              <a:rPr lang="en-US" sz="1100" dirty="0" smtClean="0">
                <a:latin typeface="Consolas" panose="020B0609020204030204" pitchFamily="49" charset="0"/>
              </a:rPr>
              <a:t>&gt; WR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801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9259" y="299259"/>
            <a:ext cx="540000" cy="540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9259" y="299259"/>
            <a:ext cx="540000" cy="540000"/>
          </a:xfrm>
          <a:prstGeom prst="rect">
            <a:avLst/>
          </a:prstGeom>
          <a:solidFill>
            <a:srgbClr val="002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01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79259" y="299259"/>
            <a:ext cx="540000" cy="540000"/>
          </a:xfrm>
          <a:prstGeom prst="rect">
            <a:avLst/>
          </a:prstGeom>
          <a:solidFill>
            <a:srgbClr val="561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07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59259" y="299259"/>
            <a:ext cx="540000" cy="540000"/>
          </a:xfrm>
          <a:prstGeom prst="rect">
            <a:avLst/>
          </a:prstGeom>
          <a:solidFill>
            <a:srgbClr val="0B4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09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319259" y="299259"/>
            <a:ext cx="540000" cy="5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0D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39259" y="299259"/>
            <a:ext cx="540000" cy="540000"/>
          </a:xfrm>
          <a:prstGeom prst="rect">
            <a:avLst/>
          </a:prstGeom>
          <a:solidFill>
            <a:srgbClr val="6C0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06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19259" y="299259"/>
            <a:ext cx="540000" cy="540000"/>
          </a:xfrm>
          <a:prstGeom prst="rect">
            <a:avLst/>
          </a:prstGeom>
          <a:solidFill>
            <a:srgbClr val="333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08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9259" y="299259"/>
            <a:ext cx="540000" cy="540000"/>
          </a:xfrm>
          <a:prstGeom prst="rect">
            <a:avLst/>
          </a:prstGeom>
          <a:solidFill>
            <a:srgbClr val="141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02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19259" y="299259"/>
            <a:ext cx="540000" cy="540000"/>
          </a:xfrm>
          <a:prstGeom prst="rect">
            <a:avLst/>
          </a:prstGeom>
          <a:solidFill>
            <a:srgbClr val="3B00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03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99259" y="299259"/>
            <a:ext cx="540000" cy="540000"/>
          </a:xfrm>
          <a:prstGeom prst="rect">
            <a:avLst/>
          </a:prstGeom>
          <a:solidFill>
            <a:srgbClr val="6E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05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59259" y="299259"/>
            <a:ext cx="540000" cy="540000"/>
          </a:xfrm>
          <a:prstGeom prst="rect">
            <a:avLst/>
          </a:prstGeom>
          <a:solidFill>
            <a:srgbClr val="5C0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04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99259" y="299259"/>
            <a:ext cx="540000" cy="540000"/>
          </a:xfrm>
          <a:prstGeom prst="rect">
            <a:avLst/>
          </a:prstGeom>
          <a:solidFill>
            <a:srgbClr val="005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0A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239259" y="299259"/>
            <a:ext cx="540000" cy="540000"/>
          </a:xfrm>
          <a:prstGeom prst="rect">
            <a:avLst/>
          </a:prstGeom>
          <a:solidFill>
            <a:srgbClr val="004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0B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79259" y="299259"/>
            <a:ext cx="540000" cy="540000"/>
          </a:xfrm>
          <a:prstGeom prst="rect">
            <a:avLst/>
          </a:prstGeom>
          <a:solidFill>
            <a:srgbClr val="004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0C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399259" y="299259"/>
            <a:ext cx="540000" cy="5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0F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859259" y="299259"/>
            <a:ext cx="540000" cy="5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0E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99259" y="839259"/>
            <a:ext cx="540000" cy="540000"/>
          </a:xfrm>
          <a:prstGeom prst="rect">
            <a:avLst/>
          </a:prstGeom>
          <a:solidFill>
            <a:srgbClr val="AD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39259" y="839259"/>
            <a:ext cx="540000" cy="540000"/>
          </a:xfrm>
          <a:prstGeom prst="rect">
            <a:avLst/>
          </a:prstGeom>
          <a:solidFill>
            <a:srgbClr val="155F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79259" y="839259"/>
            <a:ext cx="540000" cy="540000"/>
          </a:xfrm>
          <a:prstGeom prst="rect">
            <a:avLst/>
          </a:prstGeom>
          <a:solidFill>
            <a:srgbClr val="99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17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59259" y="839259"/>
            <a:ext cx="540000" cy="540000"/>
          </a:xfrm>
          <a:prstGeom prst="rect">
            <a:avLst/>
          </a:prstGeom>
          <a:solidFill>
            <a:srgbClr val="388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19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319259" y="839259"/>
            <a:ext cx="540000" cy="5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1D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539259" y="839259"/>
            <a:ext cx="540000" cy="540000"/>
          </a:xfrm>
          <a:prstGeom prst="rect">
            <a:avLst/>
          </a:prstGeom>
          <a:solidFill>
            <a:srgbClr val="B531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619259" y="839259"/>
            <a:ext cx="540000" cy="540000"/>
          </a:xfrm>
          <a:prstGeom prst="rect">
            <a:avLst/>
          </a:prstGeom>
          <a:solidFill>
            <a:srgbClr val="6B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18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379259" y="839259"/>
            <a:ext cx="540000" cy="540000"/>
          </a:xfrm>
          <a:prstGeom prst="rect">
            <a:avLst/>
          </a:prstGeom>
          <a:solidFill>
            <a:srgbClr val="42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19259" y="839259"/>
            <a:ext cx="540000" cy="540000"/>
          </a:xfrm>
          <a:prstGeom prst="rect">
            <a:avLst/>
          </a:prstGeom>
          <a:solidFill>
            <a:srgbClr val="7527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13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999259" y="839259"/>
            <a:ext cx="540000" cy="540000"/>
          </a:xfrm>
          <a:prstGeom prst="rect">
            <a:avLst/>
          </a:prstGeom>
          <a:solidFill>
            <a:srgbClr val="B71E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459259" y="839259"/>
            <a:ext cx="540000" cy="540000"/>
          </a:xfrm>
          <a:prstGeom prst="rect">
            <a:avLst/>
          </a:prstGeom>
          <a:solidFill>
            <a:srgbClr val="A01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699259" y="839259"/>
            <a:ext cx="540000" cy="540000"/>
          </a:xfrm>
          <a:prstGeom prst="rect">
            <a:avLst/>
          </a:prstGeom>
          <a:solidFill>
            <a:srgbClr val="0C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1A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239259" y="839259"/>
            <a:ext cx="540000" cy="540000"/>
          </a:xfrm>
          <a:prstGeom prst="rect">
            <a:avLst/>
          </a:prstGeom>
          <a:solidFill>
            <a:srgbClr val="008F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1B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779259" y="839259"/>
            <a:ext cx="540000" cy="540000"/>
          </a:xfrm>
          <a:prstGeom prst="rect">
            <a:avLst/>
          </a:prstGeom>
          <a:solidFill>
            <a:srgbClr val="007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1C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8399259" y="839259"/>
            <a:ext cx="540000" cy="5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1F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7859259" y="839259"/>
            <a:ext cx="540000" cy="5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1E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99259" y="1379259"/>
            <a:ext cx="540000" cy="540000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39259" y="1379259"/>
            <a:ext cx="540000" cy="540000"/>
          </a:xfrm>
          <a:prstGeom prst="rect">
            <a:avLst/>
          </a:prstGeom>
          <a:solidFill>
            <a:srgbClr val="64B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21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079259" y="1379259"/>
            <a:ext cx="540000" cy="540000"/>
          </a:xfrm>
          <a:prstGeom prst="rect">
            <a:avLst/>
          </a:prstGeom>
          <a:solidFill>
            <a:srgbClr val="EA9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27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159259" y="1379259"/>
            <a:ext cx="540000" cy="540000"/>
          </a:xfrm>
          <a:prstGeom prst="rect">
            <a:avLst/>
          </a:prstGeom>
          <a:solidFill>
            <a:srgbClr val="88D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29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7319259" y="1379259"/>
            <a:ext cx="540000" cy="540000"/>
          </a:xfrm>
          <a:prstGeom prst="rect">
            <a:avLst/>
          </a:prstGeom>
          <a:solidFill>
            <a:srgbClr val="4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2D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539259" y="1379259"/>
            <a:ext cx="540000" cy="540000"/>
          </a:xfrm>
          <a:prstGeom prst="rect">
            <a:avLst/>
          </a:prstGeom>
          <a:solidFill>
            <a:srgbClr val="FE81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26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619259" y="1379259"/>
            <a:ext cx="540000" cy="540000"/>
          </a:xfrm>
          <a:prstGeom prst="rect">
            <a:avLst/>
          </a:prstGeom>
          <a:solidFill>
            <a:srgbClr val="BC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28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1379259" y="1379259"/>
            <a:ext cx="540000" cy="540000"/>
          </a:xfrm>
          <a:prstGeom prst="rect">
            <a:avLst/>
          </a:prstGeom>
          <a:solidFill>
            <a:srgbClr val="929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22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919259" y="1379259"/>
            <a:ext cx="540000" cy="540000"/>
          </a:xfrm>
          <a:prstGeom prst="rect">
            <a:avLst/>
          </a:prstGeom>
          <a:solidFill>
            <a:srgbClr val="C67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23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999259" y="1379259"/>
            <a:ext cx="540000" cy="540000"/>
          </a:xfrm>
          <a:prstGeom prst="rect">
            <a:avLst/>
          </a:prstGeom>
          <a:solidFill>
            <a:srgbClr val="FE6E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25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459259" y="1379259"/>
            <a:ext cx="540000" cy="540000"/>
          </a:xfrm>
          <a:prstGeom prst="rect">
            <a:avLst/>
          </a:prstGeom>
          <a:solidFill>
            <a:srgbClr val="F36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24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699259" y="1379259"/>
            <a:ext cx="540000" cy="540000"/>
          </a:xfrm>
          <a:prstGeom prst="rect">
            <a:avLst/>
          </a:prstGeom>
          <a:solidFill>
            <a:srgbClr val="5CE4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2A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6239259" y="1379259"/>
            <a:ext cx="540000" cy="540000"/>
          </a:xfrm>
          <a:prstGeom prst="rect">
            <a:avLst/>
          </a:prstGeom>
          <a:solidFill>
            <a:srgbClr val="45E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2B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779259" y="1379259"/>
            <a:ext cx="540000" cy="540000"/>
          </a:xfrm>
          <a:prstGeom prst="rect">
            <a:avLst/>
          </a:prstGeom>
          <a:solidFill>
            <a:srgbClr val="48CD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2C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399259" y="1379259"/>
            <a:ext cx="540000" cy="5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2F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7859259" y="1379259"/>
            <a:ext cx="540000" cy="5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2E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299259" y="1919259"/>
            <a:ext cx="540000" cy="540000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30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39259" y="1919259"/>
            <a:ext cx="540000" cy="540000"/>
          </a:xfrm>
          <a:prstGeom prst="rect">
            <a:avLst/>
          </a:prstGeom>
          <a:solidFill>
            <a:srgbClr val="C0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31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079259" y="1919259"/>
            <a:ext cx="540000" cy="540000"/>
          </a:xfrm>
          <a:prstGeom prst="rect">
            <a:avLst/>
          </a:prstGeom>
          <a:solidFill>
            <a:srgbClr val="F7D8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37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159259" y="1919259"/>
            <a:ext cx="540000" cy="540000"/>
          </a:xfrm>
          <a:prstGeom prst="rect">
            <a:avLst/>
          </a:prstGeom>
          <a:solidFill>
            <a:srgbClr val="CFEF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39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319259" y="1919259"/>
            <a:ext cx="540000" cy="540000"/>
          </a:xfrm>
          <a:prstGeom prst="rect">
            <a:avLst/>
          </a:prstGeom>
          <a:solidFill>
            <a:srgbClr val="B8B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3D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3539259" y="1919259"/>
            <a:ext cx="540000" cy="540000"/>
          </a:xfrm>
          <a:prstGeom prst="rect">
            <a:avLst/>
          </a:prstGeom>
          <a:solidFill>
            <a:srgbClr val="FEC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36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619259" y="1919259"/>
            <a:ext cx="540000" cy="540000"/>
          </a:xfrm>
          <a:prstGeom prst="rect">
            <a:avLst/>
          </a:prstGeom>
          <a:solidFill>
            <a:srgbClr val="E4E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38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1379259" y="1919259"/>
            <a:ext cx="540000" cy="540000"/>
          </a:xfrm>
          <a:prstGeom prst="rect">
            <a:avLst/>
          </a:prstGeom>
          <a:solidFill>
            <a:srgbClr val="D3D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32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919259" y="1919259"/>
            <a:ext cx="540000" cy="540000"/>
          </a:xfrm>
          <a:prstGeom prst="rect">
            <a:avLst/>
          </a:prstGeom>
          <a:solidFill>
            <a:srgbClr val="E8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33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999259" y="1919259"/>
            <a:ext cx="540000" cy="540000"/>
          </a:xfrm>
          <a:prstGeom prst="rect">
            <a:avLst/>
          </a:prstGeom>
          <a:solidFill>
            <a:srgbClr val="FFC4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35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459259" y="1919259"/>
            <a:ext cx="540000" cy="540000"/>
          </a:xfrm>
          <a:prstGeom prst="rect">
            <a:avLst/>
          </a:prstGeom>
          <a:solidFill>
            <a:srgbClr val="FBC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34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699259" y="1919259"/>
            <a:ext cx="540000" cy="540000"/>
          </a:xfrm>
          <a:prstGeom prst="rect">
            <a:avLst/>
          </a:prstGeom>
          <a:solidFill>
            <a:srgbClr val="BDF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3A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6239259" y="1919259"/>
            <a:ext cx="540000" cy="540000"/>
          </a:xfrm>
          <a:prstGeom prst="rect">
            <a:avLst/>
          </a:prstGeom>
          <a:solidFill>
            <a:srgbClr val="B3F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3B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6779259" y="1919259"/>
            <a:ext cx="540000" cy="540000"/>
          </a:xfrm>
          <a:prstGeom prst="rect">
            <a:avLst/>
          </a:prstGeom>
          <a:solidFill>
            <a:srgbClr val="B5EB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3C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8399259" y="1919259"/>
            <a:ext cx="540000" cy="5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3F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7859259" y="1919259"/>
            <a:ext cx="540000" cy="5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3E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586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25585" y="1712422"/>
            <a:ext cx="1512000" cy="151200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  <a:latin typeface="Consolas" panose="020B0609020204030204" pitchFamily="49" charset="0"/>
              </a:rPr>
              <a:t>$2000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25585" y="3228677"/>
            <a:ext cx="1512000" cy="151200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dirty="0" smtClean="0">
                <a:solidFill>
                  <a:schemeClr val="tx1"/>
                </a:solidFill>
                <a:latin typeface="Consolas" panose="020B0609020204030204" pitchFamily="49" charset="0"/>
              </a:rPr>
              <a:t>2800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37585" y="1712422"/>
            <a:ext cx="1512000" cy="151200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dirty="0" smtClean="0">
                <a:solidFill>
                  <a:schemeClr val="tx1"/>
                </a:solidFill>
                <a:latin typeface="Consolas" panose="020B0609020204030204" pitchFamily="49" charset="0"/>
              </a:rPr>
              <a:t>2400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37585" y="3228677"/>
            <a:ext cx="1512000" cy="151200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dirty="0" smtClean="0">
                <a:solidFill>
                  <a:schemeClr val="tx1"/>
                </a:solidFill>
                <a:latin typeface="Consolas" panose="020B0609020204030204" pitchFamily="49" charset="0"/>
              </a:rPr>
              <a:t>2C00</a:t>
            </a:r>
            <a:endParaRPr lang="en-US" dirty="0"/>
          </a:p>
        </p:txBody>
      </p:sp>
      <p:sp>
        <p:nvSpPr>
          <p:cNvPr id="12" name="Half Frame 11"/>
          <p:cNvSpPr/>
          <p:nvPr/>
        </p:nvSpPr>
        <p:spPr>
          <a:xfrm rot="10800000">
            <a:off x="3089585" y="1677206"/>
            <a:ext cx="36000" cy="36000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Half Frame 12"/>
          <p:cNvSpPr/>
          <p:nvPr/>
        </p:nvSpPr>
        <p:spPr>
          <a:xfrm rot="5400000">
            <a:off x="3089585" y="4740677"/>
            <a:ext cx="36000" cy="36000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Half Frame 13"/>
          <p:cNvSpPr/>
          <p:nvPr/>
        </p:nvSpPr>
        <p:spPr>
          <a:xfrm rot="16200000">
            <a:off x="6149585" y="1677206"/>
            <a:ext cx="36000" cy="36000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alf Frame 14"/>
          <p:cNvSpPr/>
          <p:nvPr/>
        </p:nvSpPr>
        <p:spPr>
          <a:xfrm>
            <a:off x="6149585" y="4740677"/>
            <a:ext cx="36000" cy="36000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05100" y="1454207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(0,0)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269713" y="1431168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(256,0)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081185" y="1454207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(511,0)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548005" y="3085922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(0,240)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554355" y="4717637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(0,479)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4250237" y="4717636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(256,479)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6096864" y="3085921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(511,240)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081185" y="4721192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(511,479)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04684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85237" y="1712422"/>
            <a:ext cx="1512000" cy="1512000"/>
          </a:xfrm>
          <a:prstGeom prst="rect">
            <a:avLst/>
          </a:prstGeom>
          <a:blipFill dpi="0"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$2000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85237" y="3228677"/>
            <a:ext cx="1512000" cy="1512000"/>
          </a:xfrm>
          <a:prstGeom prst="rect">
            <a:avLst/>
          </a:prstGeom>
          <a:blipFill dpi="0"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2800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2997237" y="1712422"/>
            <a:ext cx="1512000" cy="1512000"/>
          </a:xfrm>
          <a:prstGeom prst="rect">
            <a:avLst/>
          </a:prstGeom>
          <a:blipFill dpi="0" rotWithShape="1">
            <a:blip r:embed="rId2">
              <a:alphaModFix amt="50000"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2400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97237" y="3228677"/>
            <a:ext cx="1512000" cy="1512000"/>
          </a:xfrm>
          <a:prstGeom prst="rect">
            <a:avLst/>
          </a:prstGeom>
          <a:blipFill dpi="0" rotWithShape="1">
            <a:blip r:embed="rId2">
              <a:alphaModFix amt="50000"/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2C00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1819486" y="1914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31486" y="1914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19485" y="3426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31485" y="3426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92152" y="1712422"/>
            <a:ext cx="1512000" cy="1512000"/>
          </a:xfrm>
          <a:prstGeom prst="rect">
            <a:avLst/>
          </a:prstGeom>
          <a:blipFill dpi="0"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$2000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92152" y="3228677"/>
            <a:ext cx="1512000" cy="1512000"/>
          </a:xfrm>
          <a:prstGeom prst="rect">
            <a:avLst/>
          </a:prstGeom>
          <a:blipFill dpi="0" rotWithShape="1">
            <a:blip r:embed="rId2">
              <a:alphaModFix amt="50000"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2800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6304152" y="1712422"/>
            <a:ext cx="1512000" cy="1512000"/>
          </a:xfrm>
          <a:prstGeom prst="rect">
            <a:avLst/>
          </a:prstGeom>
          <a:blipFill dpi="0"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2400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304152" y="3228677"/>
            <a:ext cx="1512000" cy="1512000"/>
          </a:xfrm>
          <a:prstGeom prst="rect">
            <a:avLst/>
          </a:prstGeom>
          <a:blipFill dpi="0" rotWithShape="1">
            <a:blip r:embed="rId2">
              <a:alphaModFix amt="50000"/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2C00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5126401" y="1914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38401" y="1914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26400" y="3426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38400" y="3426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404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81136" y="1712422"/>
            <a:ext cx="1512000" cy="1512000"/>
          </a:xfrm>
          <a:prstGeom prst="rect">
            <a:avLst/>
          </a:prstGeom>
          <a:blipFill dpi="0"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$2000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81136" y="3228677"/>
            <a:ext cx="1512000" cy="1512000"/>
          </a:xfrm>
          <a:prstGeom prst="rect">
            <a:avLst/>
          </a:prstGeom>
          <a:blipFill dpi="0" rotWithShape="1">
            <a:blip r:embed="rId2">
              <a:alphaModFix amt="50000"/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2800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2993136" y="1712422"/>
            <a:ext cx="1512000" cy="1512000"/>
          </a:xfrm>
          <a:prstGeom prst="rect">
            <a:avLst/>
          </a:prstGeom>
          <a:blipFill dpi="0" rotWithShape="1">
            <a:blip r:embed="rId2">
              <a:alphaModFix amt="50000"/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2400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93136" y="3228677"/>
            <a:ext cx="1512000" cy="1512000"/>
          </a:xfrm>
          <a:prstGeom prst="rect">
            <a:avLst/>
          </a:prstGeom>
          <a:blipFill dpi="0" rotWithShape="1">
            <a:blip r:embed="rId2">
              <a:alphaModFix amt="50000"/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2C00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1815385" y="1914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27385" y="1914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15384" y="3426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27384" y="3426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92148" y="1712422"/>
            <a:ext cx="1512000" cy="1512000"/>
          </a:xfrm>
          <a:prstGeom prst="rect">
            <a:avLst/>
          </a:prstGeom>
          <a:blipFill dpi="0"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$2000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92148" y="3228677"/>
            <a:ext cx="1512000" cy="1512000"/>
          </a:xfrm>
          <a:prstGeom prst="rect">
            <a:avLst/>
          </a:prstGeom>
          <a:blipFill dpi="0" rotWithShape="1">
            <a:blip r:embed="rId2">
              <a:alphaModFix amt="50000"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2800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6304148" y="1712422"/>
            <a:ext cx="1512000" cy="1512000"/>
          </a:xfrm>
          <a:prstGeom prst="rect">
            <a:avLst/>
          </a:prstGeom>
          <a:blipFill dpi="0" rotWithShape="1">
            <a:blip r:embed="rId2">
              <a:alphaModFix amt="50000"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2400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04148" y="3228677"/>
            <a:ext cx="1512000" cy="1512000"/>
          </a:xfrm>
          <a:prstGeom prst="rect">
            <a:avLst/>
          </a:prstGeom>
          <a:blipFill dpi="0" rotWithShape="1">
            <a:blip r:embed="rId2">
              <a:alphaModFix amt="50000"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2C00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5126397" y="1914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38397" y="1914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26396" y="3426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38396" y="3426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765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/>
          <p:cNvSpPr/>
          <p:nvPr/>
        </p:nvSpPr>
        <p:spPr>
          <a:xfrm rot="16200000" flipV="1">
            <a:off x="1263532" y="1587730"/>
            <a:ext cx="3632661" cy="2901144"/>
          </a:xfrm>
          <a:prstGeom prst="parallelogram">
            <a:avLst>
              <a:gd name="adj" fmla="val 2421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ro-MD" dirty="0">
              <a:solidFill>
                <a:schemeClr val="bg1"/>
              </a:solidFill>
            </a:endParaRPr>
          </a:p>
        </p:txBody>
      </p:sp>
      <p:sp>
        <p:nvSpPr>
          <p:cNvPr id="3" name="Parallelogram 2"/>
          <p:cNvSpPr/>
          <p:nvPr/>
        </p:nvSpPr>
        <p:spPr>
          <a:xfrm rot="16200000" flipV="1">
            <a:off x="1831568" y="1587729"/>
            <a:ext cx="3632661" cy="2901144"/>
          </a:xfrm>
          <a:prstGeom prst="parallelogram">
            <a:avLst>
              <a:gd name="adj" fmla="val 24210"/>
            </a:avLst>
          </a:prstGeom>
          <a:solidFill>
            <a:srgbClr val="FF334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/>
          <p:cNvSpPr/>
          <p:nvPr/>
        </p:nvSpPr>
        <p:spPr>
          <a:xfrm rot="16200000" flipV="1">
            <a:off x="2432854" y="1587729"/>
            <a:ext cx="3632661" cy="2901144"/>
          </a:xfrm>
          <a:prstGeom prst="parallelogram">
            <a:avLst>
              <a:gd name="adj" fmla="val 2421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/>
        </p:nvSpPr>
        <p:spPr>
          <a:xfrm rot="16200000" flipV="1">
            <a:off x="3047992" y="1587729"/>
            <a:ext cx="3632661" cy="2901144"/>
          </a:xfrm>
          <a:prstGeom prst="parallelogram">
            <a:avLst>
              <a:gd name="adj" fmla="val 2421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629290" y="1926590"/>
            <a:ext cx="1784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29290" y="4860290"/>
            <a:ext cx="1784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24085" y="1221970"/>
            <a:ext cx="1784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6200000">
            <a:off x="484680" y="3164895"/>
            <a:ext cx="2857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dirty="0" smtClean="0">
                <a:solidFill>
                  <a:schemeClr val="bg1"/>
                </a:solidFill>
              </a:rPr>
              <a:t>Culoare universală de fundal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1096452" y="3164894"/>
            <a:ext cx="2808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dirty="0" err="1" smtClean="0">
                <a:solidFill>
                  <a:schemeClr val="bg1"/>
                </a:solidFill>
              </a:rPr>
              <a:t>Sprite</a:t>
            </a:r>
            <a:r>
              <a:rPr lang="ro-MD" dirty="0" smtClean="0">
                <a:solidFill>
                  <a:schemeClr val="bg1"/>
                </a:solidFill>
              </a:rPr>
              <a:t>-uri cu prioritate joasă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2696454" y="3164893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dirty="0" smtClean="0">
                <a:solidFill>
                  <a:schemeClr val="bg1"/>
                </a:solidFill>
              </a:rPr>
              <a:t>Fundal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2303141" y="3158448"/>
            <a:ext cx="280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dirty="0" err="1" smtClean="0">
                <a:solidFill>
                  <a:schemeClr val="bg1"/>
                </a:solidFill>
              </a:rPr>
              <a:t>Sprite</a:t>
            </a:r>
            <a:r>
              <a:rPr lang="ro-MD" dirty="0" smtClean="0">
                <a:solidFill>
                  <a:schemeClr val="bg1"/>
                </a:solidFill>
              </a:rPr>
              <a:t>-uri cu prioritate mare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310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88758" y="2329731"/>
            <a:ext cx="477078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1 ciclu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65835" y="2329731"/>
            <a:ext cx="3267988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256 </a:t>
            </a:r>
            <a:r>
              <a:rPr lang="ro-MD" sz="900" dirty="0" err="1" smtClean="0">
                <a:solidFill>
                  <a:schemeClr val="tx1"/>
                </a:solidFill>
              </a:rPr>
              <a:t>cicli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03729" y="2329731"/>
            <a:ext cx="477078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linia 0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33823" y="2329731"/>
            <a:ext cx="1160890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64 </a:t>
            </a:r>
            <a:r>
              <a:rPr lang="ro-MD" sz="900" dirty="0" err="1" smtClean="0">
                <a:solidFill>
                  <a:schemeClr val="tx1"/>
                </a:solidFill>
              </a:rPr>
              <a:t>cicli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94713" y="2329731"/>
            <a:ext cx="787179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16 </a:t>
            </a:r>
            <a:r>
              <a:rPr lang="ro-MD" sz="900" dirty="0" err="1" smtClean="0">
                <a:solidFill>
                  <a:schemeClr val="tx1"/>
                </a:solidFill>
              </a:rPr>
              <a:t>cicli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81892" y="2329731"/>
            <a:ext cx="445273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4 </a:t>
            </a:r>
            <a:r>
              <a:rPr lang="ro-MD" sz="900" dirty="0" err="1" smtClean="0">
                <a:solidFill>
                  <a:schemeClr val="tx1"/>
                </a:solidFill>
              </a:rPr>
              <a:t>cicli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88758" y="2623929"/>
            <a:ext cx="477078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1 ciclu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65835" y="2623929"/>
            <a:ext cx="3267988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256 </a:t>
            </a:r>
            <a:r>
              <a:rPr lang="ro-MD" sz="900" dirty="0" err="1" smtClean="0">
                <a:solidFill>
                  <a:schemeClr val="tx1"/>
                </a:solidFill>
              </a:rPr>
              <a:t>cicli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03729" y="2623929"/>
            <a:ext cx="477078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linia 1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33823" y="2623929"/>
            <a:ext cx="1160890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64 </a:t>
            </a:r>
            <a:r>
              <a:rPr lang="ro-MD" sz="900" dirty="0" err="1" smtClean="0">
                <a:solidFill>
                  <a:schemeClr val="tx1"/>
                </a:solidFill>
              </a:rPr>
              <a:t>cicli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94713" y="2623929"/>
            <a:ext cx="787179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16 </a:t>
            </a:r>
            <a:r>
              <a:rPr lang="ro-MD" sz="900" dirty="0" err="1" smtClean="0">
                <a:solidFill>
                  <a:schemeClr val="tx1"/>
                </a:solidFill>
              </a:rPr>
              <a:t>cicli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181892" y="2623929"/>
            <a:ext cx="445273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4 </a:t>
            </a:r>
            <a:r>
              <a:rPr lang="ro-MD" sz="900" dirty="0" err="1" smtClean="0">
                <a:solidFill>
                  <a:schemeClr val="tx1"/>
                </a:solidFill>
              </a:rPr>
              <a:t>cicli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88758" y="3118236"/>
            <a:ext cx="477078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1 ciclu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65835" y="3118236"/>
            <a:ext cx="3267988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256 </a:t>
            </a:r>
            <a:r>
              <a:rPr lang="ro-MD" sz="900" dirty="0" err="1" smtClean="0">
                <a:solidFill>
                  <a:schemeClr val="tx1"/>
                </a:solidFill>
              </a:rPr>
              <a:t>cicli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00361" y="3118236"/>
            <a:ext cx="580445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linia 239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33823" y="3118236"/>
            <a:ext cx="1160890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64 </a:t>
            </a:r>
            <a:r>
              <a:rPr lang="ro-MD" sz="900" dirty="0" err="1" smtClean="0">
                <a:solidFill>
                  <a:schemeClr val="tx1"/>
                </a:solidFill>
              </a:rPr>
              <a:t>cicli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394713" y="3118236"/>
            <a:ext cx="787179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16 </a:t>
            </a:r>
            <a:r>
              <a:rPr lang="ro-MD" sz="900" dirty="0" err="1" smtClean="0">
                <a:solidFill>
                  <a:schemeClr val="tx1"/>
                </a:solidFill>
              </a:rPr>
              <a:t>cicli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81892" y="3118236"/>
            <a:ext cx="445273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4 </a:t>
            </a:r>
            <a:r>
              <a:rPr lang="ro-MD" sz="900" dirty="0" err="1" smtClean="0">
                <a:solidFill>
                  <a:schemeClr val="tx1"/>
                </a:solidFill>
              </a:rPr>
              <a:t>cicli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56954" y="2771028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dirty="0" smtClean="0"/>
              <a:t>.........................................................................................................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488757" y="3412434"/>
            <a:ext cx="6138407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341 </a:t>
            </a:r>
            <a:r>
              <a:rPr lang="ro-MD" sz="900" dirty="0" err="1" smtClean="0">
                <a:solidFill>
                  <a:schemeClr val="tx1"/>
                </a:solidFill>
              </a:rPr>
              <a:t>cicli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900360" y="3412434"/>
            <a:ext cx="580447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linia 240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488757" y="3906741"/>
            <a:ext cx="6138407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341 </a:t>
            </a:r>
            <a:r>
              <a:rPr lang="ro-MD" sz="900" dirty="0" err="1" smtClean="0">
                <a:solidFill>
                  <a:schemeClr val="tx1"/>
                </a:solidFill>
              </a:rPr>
              <a:t>cicli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900360" y="3906741"/>
            <a:ext cx="580447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linia 261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56954" y="3559533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dirty="0" smtClean="0"/>
              <a:t>.........................................................................................................</a:t>
            </a:r>
            <a:endParaRPr lang="en-US" dirty="0"/>
          </a:p>
        </p:txBody>
      </p:sp>
      <p:sp>
        <p:nvSpPr>
          <p:cNvPr id="32" name="Left Brace 31"/>
          <p:cNvSpPr/>
          <p:nvPr/>
        </p:nvSpPr>
        <p:spPr>
          <a:xfrm rot="5400000">
            <a:off x="2664808" y="2028704"/>
            <a:ext cx="124975" cy="47707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2331994" y="1695876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Așteptare</a:t>
            </a:r>
            <a:endParaRPr lang="en-US" sz="1200" dirty="0"/>
          </a:p>
        </p:txBody>
      </p:sp>
      <p:sp>
        <p:nvSpPr>
          <p:cNvPr id="34" name="Left Brace 33"/>
          <p:cNvSpPr/>
          <p:nvPr/>
        </p:nvSpPr>
        <p:spPr>
          <a:xfrm rot="5400000">
            <a:off x="4537338" y="633248"/>
            <a:ext cx="124976" cy="326798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141431" y="1952677"/>
            <a:ext cx="916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Afișare linie</a:t>
            </a:r>
            <a:endParaRPr lang="en-US" sz="1200" dirty="0"/>
          </a:p>
        </p:txBody>
      </p:sp>
      <p:sp>
        <p:nvSpPr>
          <p:cNvPr id="36" name="Left Brace 35"/>
          <p:cNvSpPr/>
          <p:nvPr/>
        </p:nvSpPr>
        <p:spPr>
          <a:xfrm rot="5400000">
            <a:off x="6749150" y="1689421"/>
            <a:ext cx="130228" cy="116089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233815" y="1214013"/>
            <a:ext cx="11608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MD" sz="1200" dirty="0" smtClean="0"/>
              <a:t>Încărcare </a:t>
            </a:r>
            <a:r>
              <a:rPr lang="ro-MD" sz="1200" dirty="0" err="1" smtClean="0"/>
              <a:t>sprite</a:t>
            </a:r>
            <a:r>
              <a:rPr lang="ro-MD" sz="1200" dirty="0" smtClean="0"/>
              <a:t>-uri pentru următoarea linie</a:t>
            </a:r>
            <a:endParaRPr lang="en-US" sz="1200" dirty="0"/>
          </a:p>
        </p:txBody>
      </p:sp>
      <p:sp>
        <p:nvSpPr>
          <p:cNvPr id="38" name="Left Brace 37"/>
          <p:cNvSpPr/>
          <p:nvPr/>
        </p:nvSpPr>
        <p:spPr>
          <a:xfrm rot="5400000">
            <a:off x="7725811" y="1873653"/>
            <a:ext cx="124976" cy="78717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 rot="16200000">
            <a:off x="6864231" y="1167109"/>
            <a:ext cx="1848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Încărcare blocuri de fundal</a:t>
            </a:r>
            <a:endParaRPr lang="en-US" sz="1200" dirty="0"/>
          </a:p>
        </p:txBody>
      </p:sp>
      <p:sp>
        <p:nvSpPr>
          <p:cNvPr id="40" name="Left Brace 39"/>
          <p:cNvSpPr/>
          <p:nvPr/>
        </p:nvSpPr>
        <p:spPr>
          <a:xfrm rot="5400000">
            <a:off x="8342319" y="2044886"/>
            <a:ext cx="130227" cy="43946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 rot="16200000">
            <a:off x="8009227" y="1695875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Așteptare</a:t>
            </a:r>
            <a:endParaRPr lang="en-US" sz="1200" dirty="0"/>
          </a:p>
        </p:txBody>
      </p:sp>
      <p:sp>
        <p:nvSpPr>
          <p:cNvPr id="42" name="Left Brace 41"/>
          <p:cNvSpPr/>
          <p:nvPr/>
        </p:nvSpPr>
        <p:spPr>
          <a:xfrm rot="16200000">
            <a:off x="7356940" y="3077813"/>
            <a:ext cx="147099" cy="239334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829330" y="4348037"/>
            <a:ext cx="1202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err="1" smtClean="0"/>
              <a:t>Horizontal</a:t>
            </a:r>
            <a:r>
              <a:rPr lang="ro-MD" sz="1200" dirty="0" smtClean="0"/>
              <a:t> </a:t>
            </a:r>
            <a:r>
              <a:rPr lang="ro-MD" sz="1200" dirty="0" err="1" smtClean="0"/>
              <a:t>blank</a:t>
            </a:r>
            <a:endParaRPr lang="en-US" sz="1200" dirty="0"/>
          </a:p>
        </p:txBody>
      </p:sp>
      <p:sp>
        <p:nvSpPr>
          <p:cNvPr id="44" name="Left Brace 43"/>
          <p:cNvSpPr/>
          <p:nvPr/>
        </p:nvSpPr>
        <p:spPr>
          <a:xfrm>
            <a:off x="1865427" y="2329730"/>
            <a:ext cx="147099" cy="10827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002357" y="2732582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Linii vizibile</a:t>
            </a:r>
            <a:endParaRPr lang="en-US" sz="1200" dirty="0"/>
          </a:p>
        </p:txBody>
      </p:sp>
      <p:sp>
        <p:nvSpPr>
          <p:cNvPr id="46" name="Left Brace 45"/>
          <p:cNvSpPr/>
          <p:nvPr/>
        </p:nvSpPr>
        <p:spPr>
          <a:xfrm>
            <a:off x="1865426" y="3412434"/>
            <a:ext cx="147099" cy="78850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874729" y="3676786"/>
            <a:ext cx="1028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Vertical </a:t>
            </a:r>
            <a:r>
              <a:rPr lang="ro-MD" sz="1200" dirty="0" err="1" smtClean="0"/>
              <a:t>blank</a:t>
            </a:r>
            <a:endParaRPr lang="en-US" sz="1200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1804757" y="3412434"/>
            <a:ext cx="68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28014" y="3268317"/>
            <a:ext cx="1072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Generare NMI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46997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506</TotalTime>
  <Words>655</Words>
  <Application>Microsoft Office PowerPoint</Application>
  <PresentationFormat>On-screen Show (4:3)</PresentationFormat>
  <Paragraphs>380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Consolas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Rotaru Cristian</dc:creator>
  <cp:lastModifiedBy>Rotaru Cristian</cp:lastModifiedBy>
  <cp:revision>59</cp:revision>
  <dcterms:created xsi:type="dcterms:W3CDTF">2019-03-23T09:19:55Z</dcterms:created>
  <dcterms:modified xsi:type="dcterms:W3CDTF">2019-06-13T10:33:53Z</dcterms:modified>
</cp:coreProperties>
</file>